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 id="2147483648" r:id="rId5"/>
    <p:sldMasterId id="2147483675" r:id="rId6"/>
    <p:sldMasterId id="2147483663" r:id="rId7"/>
    <p:sldMasterId id="2147483684" r:id="rId8"/>
    <p:sldMasterId id="2147483687" r:id="rId9"/>
  </p:sldMasterIdLst>
  <p:notesMasterIdLst>
    <p:notesMasterId r:id="rId35"/>
  </p:notesMasterIdLst>
  <p:sldIdLst>
    <p:sldId id="257" r:id="rId10"/>
    <p:sldId id="258" r:id="rId11"/>
    <p:sldId id="259" r:id="rId12"/>
    <p:sldId id="275" r:id="rId13"/>
    <p:sldId id="268" r:id="rId14"/>
    <p:sldId id="277" r:id="rId15"/>
    <p:sldId id="289" r:id="rId16"/>
    <p:sldId id="290" r:id="rId17"/>
    <p:sldId id="286" r:id="rId18"/>
    <p:sldId id="297" r:id="rId19"/>
    <p:sldId id="278" r:id="rId20"/>
    <p:sldId id="293" r:id="rId21"/>
    <p:sldId id="279" r:id="rId22"/>
    <p:sldId id="287" r:id="rId23"/>
    <p:sldId id="280" r:id="rId24"/>
    <p:sldId id="291" r:id="rId25"/>
    <p:sldId id="281" r:id="rId26"/>
    <p:sldId id="288" r:id="rId27"/>
    <p:sldId id="282" r:id="rId28"/>
    <p:sldId id="294" r:id="rId29"/>
    <p:sldId id="283" r:id="rId30"/>
    <p:sldId id="295" r:id="rId31"/>
    <p:sldId id="284" r:id="rId32"/>
    <p:sldId id="296" r:id="rId33"/>
    <p:sldId id="276" r:id="rId34"/>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1F38"/>
    <a:srgbClr val="006D86"/>
    <a:srgbClr val="F6EA36"/>
    <a:srgbClr val="D1E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24" autoAdjust="0"/>
    <p:restoredTop sz="93340" autoAdjust="0"/>
  </p:normalViewPr>
  <p:slideViewPr>
    <p:cSldViewPr>
      <p:cViewPr varScale="1">
        <p:scale>
          <a:sx n="62" d="100"/>
          <a:sy n="62" d="100"/>
        </p:scale>
        <p:origin x="72"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D793CD-938C-4682-89F4-401EB7181BAC}" type="datetimeFigureOut">
              <a:rPr lang="nl-BE" smtClean="0"/>
              <a:pPr/>
              <a:t>20/11/2018</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479CE5-020B-493F-8D9A-FD5E7926E816}" type="slidenum">
              <a:rPr lang="nl-BE" smtClean="0"/>
              <a:pPr/>
              <a:t>‹nr.›</a:t>
            </a:fld>
            <a:endParaRPr lang="nl-BE"/>
          </a:p>
        </p:txBody>
      </p:sp>
    </p:spTree>
    <p:extLst>
      <p:ext uri="{BB962C8B-B14F-4D97-AF65-F5344CB8AC3E}">
        <p14:creationId xmlns:p14="http://schemas.microsoft.com/office/powerpoint/2010/main" val="319923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144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982" y="-10252520"/>
            <a:ext cx="37441474" cy="3046246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0" name="Groep 9"/>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417453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htergrond 3">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4544" y="-1755576"/>
            <a:ext cx="7409257" cy="6028187"/>
          </a:xfrm>
          <a:prstGeom prst="rect">
            <a:avLst/>
          </a:prstGeom>
        </p:spPr>
      </p:pic>
      <p:grpSp>
        <p:nvGrpSpPr>
          <p:cNvPr id="7" name="Groep 6"/>
          <p:cNvGrpSpPr/>
          <p:nvPr userDrawn="1"/>
        </p:nvGrpSpPr>
        <p:grpSpPr>
          <a:xfrm>
            <a:off x="395536" y="449664"/>
            <a:ext cx="792088" cy="792088"/>
            <a:chOff x="755576" y="574254"/>
            <a:chExt cx="792088" cy="792088"/>
          </a:xfrm>
        </p:grpSpPr>
        <p:sp>
          <p:nvSpPr>
            <p:cNvPr id="8" name="Rechthoek 7"/>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13"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spTree>
    <p:extLst>
      <p:ext uri="{BB962C8B-B14F-4D97-AF65-F5344CB8AC3E}">
        <p14:creationId xmlns:p14="http://schemas.microsoft.com/office/powerpoint/2010/main" val="3826173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hergrond: venndiagram">
    <p:spTree>
      <p:nvGrpSpPr>
        <p:cNvPr id="1" name=""/>
        <p:cNvGrpSpPr/>
        <p:nvPr/>
      </p:nvGrpSpPr>
      <p:grpSpPr>
        <a:xfrm>
          <a:off x="0" y="0"/>
          <a:ext cx="0" cy="0"/>
          <a:chOff x="0" y="0"/>
          <a:chExt cx="0" cy="0"/>
        </a:xfrm>
      </p:grpSpPr>
      <p:sp>
        <p:nvSpPr>
          <p:cNvPr id="5" name="Rechthoek 4"/>
          <p:cNvSpPr/>
          <p:nvPr userDrawn="1"/>
        </p:nvSpPr>
        <p:spPr>
          <a:xfrm>
            <a:off x="0" y="14536"/>
            <a:ext cx="9144000" cy="6858000"/>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680" y="-4889959"/>
            <a:ext cx="23236784" cy="18914790"/>
          </a:xfrm>
          <a:prstGeom prst="rect">
            <a:avLst/>
          </a:prstGeom>
        </p:spPr>
      </p:pic>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Afbeelding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auteurs</a:t>
            </a:r>
          </a:p>
        </p:txBody>
      </p:sp>
    </p:spTree>
    <p:extLst>
      <p:ext uri="{BB962C8B-B14F-4D97-AF65-F5344CB8AC3E}">
        <p14:creationId xmlns:p14="http://schemas.microsoft.com/office/powerpoint/2010/main" val="2094024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htergrond: foto">
    <p:spTree>
      <p:nvGrpSpPr>
        <p:cNvPr id="1" name=""/>
        <p:cNvGrpSpPr/>
        <p:nvPr/>
      </p:nvGrpSpPr>
      <p:grpSpPr>
        <a:xfrm>
          <a:off x="0" y="0"/>
          <a:ext cx="0" cy="0"/>
          <a:chOff x="0" y="0"/>
          <a:chExt cx="0" cy="0"/>
        </a:xfrm>
      </p:grpSpPr>
      <p:pic>
        <p:nvPicPr>
          <p:cNvPr id="11" name="Afbeelding 10"/>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23" t="20261" r="-1" b="4991"/>
          <a:stretch/>
        </p:blipFill>
        <p:spPr>
          <a:xfrm>
            <a:off x="0" y="2276871"/>
            <a:ext cx="9148564" cy="4581129"/>
          </a:xfrm>
          <a:prstGeom prst="rect">
            <a:avLst/>
          </a:prstGeom>
        </p:spPr>
      </p:pic>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auteurs</a:t>
            </a:r>
          </a:p>
        </p:txBody>
      </p:sp>
      <p:pic>
        <p:nvPicPr>
          <p:cNvPr id="10" name="Afbeelding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Tree>
    <p:extLst>
      <p:ext uri="{BB962C8B-B14F-4D97-AF65-F5344CB8AC3E}">
        <p14:creationId xmlns:p14="http://schemas.microsoft.com/office/powerpoint/2010/main" val="158677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ber">
    <p:spTree>
      <p:nvGrpSpPr>
        <p:cNvPr id="1" name=""/>
        <p:cNvGrpSpPr/>
        <p:nvPr/>
      </p:nvGrpSpPr>
      <p:grpSpPr>
        <a:xfrm>
          <a:off x="0" y="0"/>
          <a:ext cx="0" cy="0"/>
          <a:chOff x="0" y="0"/>
          <a:chExt cx="0" cy="0"/>
        </a:xfrm>
      </p:grpSpPr>
      <p:sp>
        <p:nvSpPr>
          <p:cNvPr id="5" name="Rechthoek 4"/>
          <p:cNvSpPr/>
          <p:nvPr userDrawn="1"/>
        </p:nvSpPr>
        <p:spPr>
          <a:xfrm>
            <a:off x="0" y="5383"/>
            <a:ext cx="9144000" cy="6858000"/>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p:cNvSpPr/>
          <p:nvPr userDrawn="1"/>
        </p:nvSpPr>
        <p:spPr>
          <a:xfrm>
            <a:off x="4564" y="-21679"/>
            <a:ext cx="9144000" cy="2298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4" name="Tijdelijke aanduiding voor tekst 12"/>
          <p:cNvSpPr>
            <a:spLocks noGrp="1"/>
          </p:cNvSpPr>
          <p:nvPr>
            <p:ph type="body" sz="quarter" idx="11" hasCustomPrompt="1"/>
          </p:nvPr>
        </p:nvSpPr>
        <p:spPr>
          <a:xfrm>
            <a:off x="2411760" y="1500263"/>
            <a:ext cx="6191944" cy="416569"/>
          </a:xfrm>
          <a:prstGeom prst="rect">
            <a:avLst/>
          </a:prstGeom>
        </p:spPr>
        <p:txBody>
          <a:bodyPr/>
          <a:lstStyle>
            <a:lvl1pPr marL="0" indent="0" algn="r">
              <a:buNone/>
              <a:defRPr lang="nl-NL" sz="2400" kern="1200" dirty="0" smtClean="0">
                <a:solidFill>
                  <a:srgbClr val="006D86"/>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werkgroep</a:t>
            </a:r>
          </a:p>
        </p:txBody>
      </p:sp>
      <p:sp>
        <p:nvSpPr>
          <p:cNvPr id="17" name="Tijdelijke aanduiding voor tekst 12"/>
          <p:cNvSpPr>
            <a:spLocks noGrp="1"/>
          </p:cNvSpPr>
          <p:nvPr>
            <p:ph type="body" sz="quarter" idx="12" hasCustomPrompt="1"/>
          </p:nvPr>
        </p:nvSpPr>
        <p:spPr bwMode="white">
          <a:xfrm>
            <a:off x="1187624" y="2996952"/>
            <a:ext cx="7092280" cy="416569"/>
          </a:xfrm>
          <a:prstGeom prst="rect">
            <a:avLst/>
          </a:prstGeom>
        </p:spPr>
        <p:txBody>
          <a:bodyPr/>
          <a:lstStyle>
            <a:lvl1pPr marL="0" indent="0" algn="l">
              <a:buNone/>
              <a:defRPr lang="nl-NL" sz="2800" kern="1200" baseline="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Thema van de presentatie</a:t>
            </a:r>
          </a:p>
        </p:txBody>
      </p:sp>
      <p:sp>
        <p:nvSpPr>
          <p:cNvPr id="18" name="Tijdelijke aanduiding voor tekst 12"/>
          <p:cNvSpPr>
            <a:spLocks noGrp="1"/>
          </p:cNvSpPr>
          <p:nvPr>
            <p:ph type="body" sz="quarter" idx="13" hasCustomPrompt="1"/>
          </p:nvPr>
        </p:nvSpPr>
        <p:spPr bwMode="white">
          <a:xfrm>
            <a:off x="1187623" y="3429000"/>
            <a:ext cx="7092280" cy="566340"/>
          </a:xfrm>
          <a:prstGeom prst="rect">
            <a:avLst/>
          </a:prstGeom>
        </p:spPr>
        <p:txBody>
          <a:bodyPr/>
          <a:lstStyle>
            <a:lvl1pPr marL="0" indent="0" algn="l">
              <a:buNone/>
              <a:defRPr lang="nl-NL" sz="4000" b="1" kern="1200" dirty="0" smtClean="0">
                <a:solidFill>
                  <a:srgbClr val="F6EA3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9" name="Tijdelijke aanduiding voor tekst 12"/>
          <p:cNvSpPr>
            <a:spLocks noGrp="1"/>
          </p:cNvSpPr>
          <p:nvPr>
            <p:ph type="body" sz="quarter" idx="14" hasCustomPrompt="1"/>
          </p:nvPr>
        </p:nvSpPr>
        <p:spPr bwMode="white">
          <a:xfrm>
            <a:off x="1187623" y="4257765"/>
            <a:ext cx="7092280" cy="416569"/>
          </a:xfrm>
          <a:prstGeom prst="rect">
            <a:avLst/>
          </a:prstGeom>
        </p:spPr>
        <p:txBody>
          <a:bodyPr/>
          <a:lstStyle>
            <a:lvl1pPr marL="0" indent="0" algn="l">
              <a:buNone/>
              <a:defRPr lang="nl-NL" sz="2000" b="1" i="1" kern="1200" dirty="0" smtClean="0">
                <a:solidFill>
                  <a:schemeClr val="bg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auteurs</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Tree>
    <p:extLst>
      <p:ext uri="{BB962C8B-B14F-4D97-AF65-F5344CB8AC3E}">
        <p14:creationId xmlns:p14="http://schemas.microsoft.com/office/powerpoint/2010/main" val="2307670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sp>
        <p:nvSpPr>
          <p:cNvPr id="3" name="Rechthoek 2"/>
          <p:cNvSpPr/>
          <p:nvPr userDrawn="1"/>
        </p:nvSpPr>
        <p:spPr>
          <a:xfrm>
            <a:off x="0" y="2132856"/>
            <a:ext cx="9144000" cy="4725144"/>
          </a:xfrm>
          <a:prstGeom prst="rect">
            <a:avLst/>
          </a:prstGeom>
          <a:solidFill>
            <a:srgbClr val="D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71248" y="-4351498"/>
            <a:ext cx="25892920" cy="21079086"/>
          </a:xfrm>
          <a:prstGeom prst="rect">
            <a:avLst/>
          </a:prstGeom>
        </p:spPr>
      </p:pic>
      <p:sp>
        <p:nvSpPr>
          <p:cNvPr id="9" name="Tijdelijke aanduiding voor tekst 12"/>
          <p:cNvSpPr>
            <a:spLocks noGrp="1"/>
          </p:cNvSpPr>
          <p:nvPr>
            <p:ph type="body" sz="quarter" idx="13" hasCustomPrompt="1"/>
          </p:nvPr>
        </p:nvSpPr>
        <p:spPr>
          <a:xfrm>
            <a:off x="1187623" y="1412776"/>
            <a:ext cx="7092280" cy="566340"/>
          </a:xfrm>
          <a:prstGeom prst="rect">
            <a:avLst/>
          </a:prstGeom>
        </p:spPr>
        <p:txBody>
          <a:bodyPr/>
          <a:lstStyle>
            <a:lvl1pPr marL="0" indent="0" algn="l">
              <a:buNone/>
              <a:defRPr lang="nl-NL" sz="3200" b="1" kern="1200" dirty="0" smtClean="0">
                <a:solidFill>
                  <a:srgbClr val="006D8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0"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2" name="Tijdelijke aanduiding voor tekst 11"/>
          <p:cNvSpPr>
            <a:spLocks noGrp="1"/>
          </p:cNvSpPr>
          <p:nvPr>
            <p:ph type="body" sz="quarter" idx="14"/>
          </p:nvPr>
        </p:nvSpPr>
        <p:spPr>
          <a:xfrm>
            <a:off x="1763688" y="2348880"/>
            <a:ext cx="6985000" cy="4176464"/>
          </a:xfrm>
          <a:prstGeom prst="rect">
            <a:avLst/>
          </a:prstGeom>
        </p:spPr>
        <p:txBody>
          <a:bodyPr anchor="ctr"/>
          <a:lstStyle>
            <a:lvl1pPr marL="514350" indent="-514350">
              <a:spcBef>
                <a:spcPts val="1200"/>
              </a:spcBef>
              <a:buFont typeface="+mj-lt"/>
              <a:buAutoNum type="romanUcPeriod"/>
              <a:defRPr lang="nl-NL" sz="2400" b="1" kern="1200" dirty="0" smtClean="0">
                <a:solidFill>
                  <a:schemeClr val="tx1"/>
                </a:solidFill>
                <a:latin typeface="+mn-lt"/>
                <a:ea typeface="+mn-ea"/>
                <a:cs typeface="+mn-cs"/>
              </a:defRPr>
            </a:lvl1pPr>
            <a:lvl2pPr marL="914400" indent="-457200">
              <a:buFont typeface="+mj-lt"/>
              <a:buAutoNum type="alphaLcPeriod"/>
              <a:defRPr lang="nl-NL" sz="2000" kern="1200" dirty="0" smtClean="0">
                <a:solidFill>
                  <a:srgbClr val="006D86"/>
                </a:solidFill>
                <a:latin typeface="Calibri Light" pitchFamily="34" charset="0"/>
                <a:ea typeface="+mn-ea"/>
                <a:cs typeface="+mn-cs"/>
              </a:defRPr>
            </a:lvl2pPr>
            <a:lvl3pPr>
              <a:defRPr sz="2000">
                <a:solidFill>
                  <a:srgbClr val="8A1F38"/>
                </a:solidFill>
                <a:latin typeface="Calibri Light" pitchFamily="34" charset="0"/>
              </a:defRPr>
            </a:lvl3pPr>
          </a:lstStyle>
          <a:p>
            <a:pPr lvl="0"/>
            <a:r>
              <a:rPr lang="nl-NL" dirty="0"/>
              <a:t>Klik om de modelstijlen te bewerken</a:t>
            </a:r>
          </a:p>
          <a:p>
            <a:pPr lvl="1"/>
            <a:r>
              <a:rPr lang="nl-NL" dirty="0"/>
              <a:t>Tweede niveau</a:t>
            </a:r>
          </a:p>
          <a:p>
            <a:pPr lvl="2"/>
            <a:r>
              <a:rPr lang="nl-NL" dirty="0"/>
              <a:t>Derde niveau</a:t>
            </a:r>
          </a:p>
        </p:txBody>
      </p:sp>
      <p:pic>
        <p:nvPicPr>
          <p:cNvPr id="11" name="Afbeelding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Tree>
    <p:extLst>
      <p:ext uri="{BB962C8B-B14F-4D97-AF65-F5344CB8AC3E}">
        <p14:creationId xmlns:p14="http://schemas.microsoft.com/office/powerpoint/2010/main" val="2163704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sp>
        <p:nvSpPr>
          <p:cNvPr id="3" name="Rechthoek 2"/>
          <p:cNvSpPr/>
          <p:nvPr userDrawn="1"/>
        </p:nvSpPr>
        <p:spPr>
          <a:xfrm>
            <a:off x="0" y="2132856"/>
            <a:ext cx="9144000" cy="4725144"/>
          </a:xfrm>
          <a:prstGeom prst="rect">
            <a:avLst/>
          </a:prstGeom>
          <a:solidFill>
            <a:srgbClr val="D1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6712" y="-1133450"/>
            <a:ext cx="14615878" cy="11898596"/>
          </a:xfrm>
          <a:prstGeom prst="rect">
            <a:avLst/>
          </a:prstGeom>
        </p:spPr>
      </p:pic>
      <p:sp>
        <p:nvSpPr>
          <p:cNvPr id="9" name="Tijdelijke aanduiding voor tekst 12"/>
          <p:cNvSpPr>
            <a:spLocks noGrp="1"/>
          </p:cNvSpPr>
          <p:nvPr>
            <p:ph type="body" sz="quarter" idx="13" hasCustomPrompt="1"/>
          </p:nvPr>
        </p:nvSpPr>
        <p:spPr>
          <a:xfrm>
            <a:off x="1187623" y="1412776"/>
            <a:ext cx="7092280" cy="566340"/>
          </a:xfrm>
          <a:prstGeom prst="rect">
            <a:avLst/>
          </a:prstGeom>
        </p:spPr>
        <p:txBody>
          <a:bodyPr/>
          <a:lstStyle>
            <a:lvl1pPr marL="0" indent="0" algn="l">
              <a:buNone/>
              <a:defRPr lang="nl-NL" sz="3200" b="1" kern="1200" dirty="0" smtClean="0">
                <a:solidFill>
                  <a:srgbClr val="006D86"/>
                </a:solidFill>
                <a:latin typeface="+mn-lt"/>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Titel van de presentatie</a:t>
            </a:r>
          </a:p>
        </p:txBody>
      </p:sp>
      <p:sp>
        <p:nvSpPr>
          <p:cNvPr id="10" name="Tijdelijke aanduiding voor tekst 12"/>
          <p:cNvSpPr>
            <a:spLocks noGrp="1"/>
          </p:cNvSpPr>
          <p:nvPr>
            <p:ph type="body" sz="quarter" idx="10" hasCustomPrompt="1"/>
          </p:nvPr>
        </p:nvSpPr>
        <p:spPr>
          <a:xfrm>
            <a:off x="5652120" y="692696"/>
            <a:ext cx="2951584" cy="416569"/>
          </a:xfrm>
          <a:prstGeom prst="rect">
            <a:avLst/>
          </a:prstGeom>
        </p:spPr>
        <p:txBody>
          <a:bodyPr/>
          <a:lstStyle>
            <a:lvl1pPr marL="0" indent="0" algn="r">
              <a:buNone/>
              <a:defRPr lang="nl-NL" sz="1800" kern="1200" dirty="0" smtClean="0">
                <a:solidFill>
                  <a:schemeClr val="tx1"/>
                </a:solidFill>
                <a:latin typeface="Calibri Light" pitchFamily="34" charset="0"/>
                <a:ea typeface="+mn-ea"/>
                <a:cs typeface="+mn-cs"/>
              </a:defRPr>
            </a:lvl1pPr>
            <a:lvl2pPr>
              <a:defRPr lang="nl-NL" sz="1800" kern="1200" dirty="0" smtClean="0">
                <a:solidFill>
                  <a:schemeClr val="tx1"/>
                </a:solidFill>
                <a:latin typeface="Calibri Light" pitchFamily="34" charset="0"/>
                <a:ea typeface="+mn-ea"/>
                <a:cs typeface="+mn-cs"/>
              </a:defRPr>
            </a:lvl2pPr>
            <a:lvl3pPr>
              <a:defRPr lang="nl-NL" sz="1800" kern="1200" dirty="0" smtClean="0">
                <a:solidFill>
                  <a:schemeClr val="tx1"/>
                </a:solidFill>
                <a:latin typeface="Calibri Light" pitchFamily="34" charset="0"/>
                <a:ea typeface="+mn-ea"/>
                <a:cs typeface="+mn-cs"/>
              </a:defRPr>
            </a:lvl3pPr>
            <a:lvl4pPr>
              <a:defRPr lang="nl-NL" sz="1800" kern="1200" dirty="0" smtClean="0">
                <a:solidFill>
                  <a:schemeClr val="tx1"/>
                </a:solidFill>
                <a:latin typeface="Calibri Light" pitchFamily="34" charset="0"/>
                <a:ea typeface="+mn-ea"/>
                <a:cs typeface="+mn-cs"/>
              </a:defRPr>
            </a:lvl4pPr>
            <a:lvl5pPr>
              <a:defRPr lang="nl-BE" sz="1800" kern="1200" dirty="0">
                <a:solidFill>
                  <a:schemeClr val="tx1"/>
                </a:solidFill>
                <a:latin typeface="Calibri Light" pitchFamily="34" charset="0"/>
                <a:ea typeface="+mn-ea"/>
                <a:cs typeface="+mn-cs"/>
              </a:defRPr>
            </a:lvl5pPr>
          </a:lstStyle>
          <a:p>
            <a:pPr lvl="0"/>
            <a:r>
              <a:rPr lang="nl-NL" dirty="0"/>
              <a:t>Datum</a:t>
            </a:r>
          </a:p>
        </p:txBody>
      </p:sp>
      <p:sp>
        <p:nvSpPr>
          <p:cNvPr id="12" name="Tijdelijke aanduiding voor tekst 11"/>
          <p:cNvSpPr>
            <a:spLocks noGrp="1"/>
          </p:cNvSpPr>
          <p:nvPr>
            <p:ph type="body" sz="quarter" idx="14"/>
          </p:nvPr>
        </p:nvSpPr>
        <p:spPr>
          <a:xfrm>
            <a:off x="1763688" y="2348880"/>
            <a:ext cx="6985000" cy="4176464"/>
          </a:xfrm>
          <a:prstGeom prst="rect">
            <a:avLst/>
          </a:prstGeom>
        </p:spPr>
        <p:txBody>
          <a:bodyPr anchor="ctr"/>
          <a:lstStyle>
            <a:lvl1pPr marL="514350" indent="-514350">
              <a:spcBef>
                <a:spcPts val="1200"/>
              </a:spcBef>
              <a:buFont typeface="+mj-lt"/>
              <a:buAutoNum type="romanUcPeriod"/>
              <a:defRPr lang="nl-NL" sz="2400" b="1" kern="1200" dirty="0" smtClean="0">
                <a:solidFill>
                  <a:schemeClr val="tx1"/>
                </a:solidFill>
                <a:latin typeface="+mn-lt"/>
                <a:ea typeface="+mn-ea"/>
                <a:cs typeface="+mn-cs"/>
              </a:defRPr>
            </a:lvl1pPr>
            <a:lvl2pPr marL="914400" indent="-457200">
              <a:buFont typeface="+mj-lt"/>
              <a:buAutoNum type="alphaLcPeriod"/>
              <a:defRPr lang="nl-NL" sz="2000" kern="1200" dirty="0" smtClean="0">
                <a:solidFill>
                  <a:srgbClr val="006D86"/>
                </a:solidFill>
                <a:latin typeface="Calibri Light" pitchFamily="34" charset="0"/>
                <a:ea typeface="+mn-ea"/>
                <a:cs typeface="+mn-cs"/>
              </a:defRPr>
            </a:lvl2pPr>
            <a:lvl3pPr>
              <a:defRPr sz="2000">
                <a:solidFill>
                  <a:srgbClr val="8A1F38"/>
                </a:solidFill>
                <a:latin typeface="Calibri Light" pitchFamily="34" charset="0"/>
              </a:defRPr>
            </a:lvl3pPr>
          </a:lstStyle>
          <a:p>
            <a:pPr lvl="0"/>
            <a:r>
              <a:rPr lang="nl-NL" dirty="0"/>
              <a:t>Klik om de modelstijlen te bewerken</a:t>
            </a:r>
          </a:p>
          <a:p>
            <a:pPr lvl="1"/>
            <a:r>
              <a:rPr lang="nl-NL" dirty="0"/>
              <a:t>Tweede niveau</a:t>
            </a:r>
          </a:p>
          <a:p>
            <a:pPr lvl="2"/>
            <a:r>
              <a:rPr lang="nl-NL" dirty="0"/>
              <a:t>Derde niveau</a:t>
            </a:r>
          </a:p>
        </p:txBody>
      </p:sp>
      <p:pic>
        <p:nvPicPr>
          <p:cNvPr id="13" name="Afbeelding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5076" y="559752"/>
            <a:ext cx="2751720" cy="564992"/>
          </a:xfrm>
          <a:prstGeom prst="rect">
            <a:avLst/>
          </a:prstGeom>
        </p:spPr>
      </p:pic>
    </p:spTree>
    <p:extLst>
      <p:ext uri="{BB962C8B-B14F-4D97-AF65-F5344CB8AC3E}">
        <p14:creationId xmlns:p14="http://schemas.microsoft.com/office/powerpoint/2010/main" val="2212414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12" name="Rechthoek 11"/>
          <p:cNvSpPr/>
          <p:nvPr userDrawn="1"/>
        </p:nvSpPr>
        <p:spPr>
          <a:xfrm>
            <a:off x="0" y="0"/>
            <a:ext cx="9144000" cy="6872536"/>
          </a:xfrm>
          <a:prstGeom prst="rect">
            <a:avLst/>
          </a:prstGeom>
          <a:solidFill>
            <a:srgbClr val="00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7538" y="-4612582"/>
            <a:ext cx="23236784" cy="18914790"/>
          </a:xfrm>
          <a:prstGeom prst="rect">
            <a:avLst/>
          </a:prstGeom>
        </p:spPr>
      </p:pic>
      <p:pic>
        <p:nvPicPr>
          <p:cNvPr id="14" name="Afbeelding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1645" y="559752"/>
            <a:ext cx="2758582" cy="566401"/>
          </a:xfrm>
          <a:prstGeom prst="rect">
            <a:avLst/>
          </a:prstGeom>
        </p:spPr>
      </p:pic>
      <p:sp>
        <p:nvSpPr>
          <p:cNvPr id="17" name="Tijdelijke aanduiding voor tekst 11"/>
          <p:cNvSpPr>
            <a:spLocks noGrp="1"/>
          </p:cNvSpPr>
          <p:nvPr>
            <p:ph type="body" sz="quarter" idx="14" hasCustomPrompt="1"/>
          </p:nvPr>
        </p:nvSpPr>
        <p:spPr bwMode="white">
          <a:xfrm>
            <a:off x="1259408" y="1844824"/>
            <a:ext cx="6985000" cy="4176464"/>
          </a:xfrm>
          <a:prstGeom prst="rect">
            <a:avLst/>
          </a:prstGeom>
        </p:spPr>
        <p:txBody>
          <a:bodyPr anchor="ctr"/>
          <a:lstStyle>
            <a:lvl1pPr marL="0" indent="0">
              <a:buFont typeface="+mj-lt"/>
              <a:buNone/>
              <a:defRPr lang="nl-NL" sz="2400" b="0" kern="1200" baseline="0" dirty="0" smtClean="0">
                <a:solidFill>
                  <a:schemeClr val="bg1"/>
                </a:solidFill>
                <a:latin typeface="+mn-lt"/>
                <a:ea typeface="+mn-ea"/>
                <a:cs typeface="+mn-cs"/>
              </a:defRPr>
            </a:lvl1pPr>
            <a:lvl2pPr marL="914400" indent="-457200">
              <a:buFont typeface="+mj-lt"/>
              <a:buAutoNum type="alphaLcPeriod"/>
              <a:defRPr lang="nl-NL" sz="2000" kern="1200" dirty="0" smtClean="0">
                <a:solidFill>
                  <a:srgbClr val="006D86"/>
                </a:solidFill>
                <a:latin typeface="Calibri Light" pitchFamily="34" charset="0"/>
                <a:ea typeface="+mn-ea"/>
                <a:cs typeface="+mn-cs"/>
              </a:defRPr>
            </a:lvl2pPr>
            <a:lvl3pPr>
              <a:defRPr sz="2000">
                <a:solidFill>
                  <a:srgbClr val="8A1F38"/>
                </a:solidFill>
                <a:latin typeface="Calibri Light" pitchFamily="34" charset="0"/>
              </a:defRPr>
            </a:lvl3pPr>
          </a:lstStyle>
          <a:p>
            <a:pPr lvl="0"/>
            <a:r>
              <a:rPr lang="nl-NL" dirty="0"/>
              <a:t>Dankwoord  en contactgegevens</a:t>
            </a:r>
          </a:p>
        </p:txBody>
      </p:sp>
    </p:spTree>
    <p:extLst>
      <p:ext uri="{BB962C8B-B14F-4D97-AF65-F5344CB8AC3E}">
        <p14:creationId xmlns:p14="http://schemas.microsoft.com/office/powerpoint/2010/main" val="342239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en achtergrond">
    <p:spTree>
      <p:nvGrpSpPr>
        <p:cNvPr id="1" name=""/>
        <p:cNvGrpSpPr/>
        <p:nvPr/>
      </p:nvGrpSpPr>
      <p:grpSpPr>
        <a:xfrm>
          <a:off x="0" y="0"/>
          <a:ext cx="0" cy="0"/>
          <a:chOff x="0" y="0"/>
          <a:chExt cx="0" cy="0"/>
        </a:xfrm>
      </p:grpSpPr>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a:t>Subtitel</a:t>
            </a:r>
          </a:p>
        </p:txBody>
      </p:sp>
      <p:sp>
        <p:nvSpPr>
          <p:cNvPr id="10"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299117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50280" y="-3108870"/>
            <a:ext cx="30838885" cy="2509058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a:t>Subtitel</a:t>
            </a:r>
          </a:p>
        </p:txBody>
      </p:sp>
      <p:sp>
        <p:nvSpPr>
          <p:cNvPr id="12"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68823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htergrond 2">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4982" y="-10252520"/>
            <a:ext cx="37441474" cy="3046246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a:t>Subtitel</a:t>
            </a:r>
          </a:p>
        </p:txBody>
      </p:sp>
      <p:sp>
        <p:nvSpPr>
          <p:cNvPr id="10"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2" name="Groep 11"/>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1257746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htergrond 3">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4544" y="-1755576"/>
            <a:ext cx="7409257" cy="6028187"/>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23" name="Tijdelijke aanduiding voor tekst 21"/>
          <p:cNvSpPr>
            <a:spLocks noGrp="1"/>
          </p:cNvSpPr>
          <p:nvPr>
            <p:ph type="body" sz="quarter" idx="11" hasCustomPrompt="1"/>
          </p:nvPr>
        </p:nvSpPr>
        <p:spPr>
          <a:xfrm>
            <a:off x="1475656" y="1484784"/>
            <a:ext cx="6984776" cy="360040"/>
          </a:xfrm>
          <a:prstGeom prst="rect">
            <a:avLst/>
          </a:prstGeom>
        </p:spPr>
        <p:txBody>
          <a:bodyPr lIns="0" tIns="0" rIns="0" bIns="0">
            <a:noAutofit/>
          </a:bodyPr>
          <a:lstStyle>
            <a:lvl1pPr marL="0" indent="0">
              <a:buNone/>
              <a:defRPr lang="nl-NL" sz="2400" i="1" kern="1200" dirty="0" smtClean="0">
                <a:solidFill>
                  <a:srgbClr val="006D86"/>
                </a:solidFill>
                <a:latin typeface="Calibri Light" pitchFamily="34" charset="0"/>
                <a:ea typeface="+mn-ea"/>
                <a:cs typeface="+mn-cs"/>
              </a:defRPr>
            </a:lvl1pPr>
          </a:lstStyle>
          <a:p>
            <a:pPr lvl="0"/>
            <a:r>
              <a:rPr lang="nl-NL" dirty="0"/>
              <a:t>Subtitel</a:t>
            </a:r>
          </a:p>
        </p:txBody>
      </p:sp>
      <p:sp>
        <p:nvSpPr>
          <p:cNvPr id="12" name="Tijdelijke aanduiding voor inhoud 25"/>
          <p:cNvSpPr>
            <a:spLocks noGrp="1"/>
          </p:cNvSpPr>
          <p:nvPr>
            <p:ph sz="quarter" idx="12" hasCustomPrompt="1"/>
          </p:nvPr>
        </p:nvSpPr>
        <p:spPr>
          <a:xfrm>
            <a:off x="1475656" y="2060848"/>
            <a:ext cx="6768752" cy="4248472"/>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4072276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a:t>Klik om de stijl te bewerken</a:t>
            </a:r>
            <a:endParaRPr lang="nl-BE"/>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C7AD7056-1AB2-45F0-885F-D7944B85390D}" type="datetimeFigureOut">
              <a:rPr lang="nl-BE" smtClean="0"/>
              <a:t>20/11/2018</a:t>
            </a:fld>
            <a:endParaRPr lang="nl-BE"/>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D3F7F953-A5C5-43B1-A1F9-05C521895EFA}" type="slidenum">
              <a:rPr lang="nl-BE" smtClean="0"/>
              <a:t>‹nr.›</a:t>
            </a:fld>
            <a:endParaRPr lang="nl-BE"/>
          </a:p>
        </p:txBody>
      </p:sp>
    </p:spTree>
    <p:extLst>
      <p:ext uri="{BB962C8B-B14F-4D97-AF65-F5344CB8AC3E}">
        <p14:creationId xmlns:p14="http://schemas.microsoft.com/office/powerpoint/2010/main" val="28405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C7AD7056-1AB2-45F0-885F-D7944B85390D}" type="datetimeFigureOut">
              <a:rPr lang="nl-BE" smtClean="0"/>
              <a:t>20/11/2018</a:t>
            </a:fld>
            <a:endParaRPr lang="nl-BE"/>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BE"/>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D3F7F953-A5C5-43B1-A1F9-05C521895EFA}" type="slidenum">
              <a:rPr lang="nl-BE" smtClean="0"/>
              <a:t>‹nr.›</a:t>
            </a:fld>
            <a:endParaRPr lang="nl-BE"/>
          </a:p>
        </p:txBody>
      </p:sp>
    </p:spTree>
    <p:extLst>
      <p:ext uri="{BB962C8B-B14F-4D97-AF65-F5344CB8AC3E}">
        <p14:creationId xmlns:p14="http://schemas.microsoft.com/office/powerpoint/2010/main" val="3343703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en achtergrond">
    <p:spTree>
      <p:nvGrpSpPr>
        <p:cNvPr id="1" name=""/>
        <p:cNvGrpSpPr/>
        <p:nvPr/>
      </p:nvGrpSpPr>
      <p:grpSpPr>
        <a:xfrm>
          <a:off x="0" y="0"/>
          <a:ext cx="0" cy="0"/>
          <a:chOff x="0" y="0"/>
          <a:chExt cx="0" cy="0"/>
        </a:xfrm>
      </p:grpSpPr>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10"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2" name="Rechthoek 11"/>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3" name="Afbeelding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2076638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htergrond 1">
    <p:spTree>
      <p:nvGrpSpPr>
        <p:cNvPr id="1" name=""/>
        <p:cNvGrpSpPr/>
        <p:nvPr/>
      </p:nvGrpSpPr>
      <p:grpSpPr>
        <a:xfrm>
          <a:off x="0" y="0"/>
          <a:ext cx="0" cy="0"/>
          <a:chOff x="0" y="0"/>
          <a:chExt cx="0" cy="0"/>
        </a:xfrm>
      </p:grpSpPr>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950280" y="-3108870"/>
            <a:ext cx="30838885" cy="25090580"/>
          </a:xfrm>
          <a:prstGeom prst="rect">
            <a:avLst/>
          </a:prstGeom>
        </p:spPr>
      </p:pic>
      <p:sp>
        <p:nvSpPr>
          <p:cNvPr id="20" name="Titel 19"/>
          <p:cNvSpPr>
            <a:spLocks noGrp="1"/>
          </p:cNvSpPr>
          <p:nvPr>
            <p:ph type="title" hasCustomPrompt="1"/>
          </p:nvPr>
        </p:nvSpPr>
        <p:spPr>
          <a:xfrm>
            <a:off x="1475656" y="692696"/>
            <a:ext cx="6984776" cy="288032"/>
          </a:xfrm>
          <a:prstGeom prst="rect">
            <a:avLst/>
          </a:prstGeom>
        </p:spPr>
        <p:txBody>
          <a:bodyPr lIns="0" tIns="0" rIns="0" bIns="0">
            <a:noAutofit/>
          </a:bodyPr>
          <a:lstStyle>
            <a:lvl1pPr algn="l">
              <a:defRPr lang="nl-BE" sz="1800" kern="1200" dirty="0">
                <a:solidFill>
                  <a:srgbClr val="8A1F38"/>
                </a:solidFill>
                <a:latin typeface="Calibri Light" pitchFamily="34" charset="0"/>
                <a:ea typeface="+mn-ea"/>
                <a:cs typeface="+mn-cs"/>
              </a:defRPr>
            </a:lvl1pPr>
          </a:lstStyle>
          <a:p>
            <a:r>
              <a:rPr lang="nl-NL" dirty="0"/>
              <a:t>Titel van de presentatie</a:t>
            </a:r>
            <a:endParaRPr lang="nl-BE" dirty="0"/>
          </a:p>
        </p:txBody>
      </p:sp>
      <p:sp>
        <p:nvSpPr>
          <p:cNvPr id="22" name="Tijdelijke aanduiding voor tekst 21"/>
          <p:cNvSpPr>
            <a:spLocks noGrp="1"/>
          </p:cNvSpPr>
          <p:nvPr>
            <p:ph type="body" sz="quarter" idx="10" hasCustomPrompt="1"/>
          </p:nvPr>
        </p:nvSpPr>
        <p:spPr>
          <a:xfrm>
            <a:off x="1475656" y="1052736"/>
            <a:ext cx="6984776" cy="417820"/>
          </a:xfrm>
          <a:prstGeom prst="rect">
            <a:avLst/>
          </a:prstGeom>
        </p:spPr>
        <p:txBody>
          <a:bodyPr lIns="0" tIns="0" rIns="0" bIns="0">
            <a:noAutofit/>
          </a:bodyPr>
          <a:lstStyle>
            <a:lvl1pPr marL="0" indent="0">
              <a:buNone/>
              <a:defRPr lang="nl-NL" sz="2800" kern="1200" baseline="0" dirty="0" smtClean="0">
                <a:solidFill>
                  <a:schemeClr val="tx1"/>
                </a:solidFill>
                <a:latin typeface="+mn-lt"/>
                <a:ea typeface="+mn-ea"/>
                <a:cs typeface="+mn-cs"/>
              </a:defRPr>
            </a:lvl1pPr>
          </a:lstStyle>
          <a:p>
            <a:pPr lvl="0"/>
            <a:r>
              <a:rPr lang="nl-NL" dirty="0"/>
              <a:t>Titel van de slide of het hoofdstuk</a:t>
            </a:r>
          </a:p>
        </p:txBody>
      </p:sp>
      <p:sp>
        <p:nvSpPr>
          <p:cNvPr id="12" name="Tijdelijke aanduiding voor inhoud 25"/>
          <p:cNvSpPr>
            <a:spLocks noGrp="1"/>
          </p:cNvSpPr>
          <p:nvPr>
            <p:ph sz="quarter" idx="12" hasCustomPrompt="1"/>
          </p:nvPr>
        </p:nvSpPr>
        <p:spPr>
          <a:xfrm>
            <a:off x="1475656" y="1700808"/>
            <a:ext cx="6768752" cy="4536504"/>
          </a:xfrm>
          <a:prstGeom prst="rect">
            <a:avLst/>
          </a:prstGeom>
        </p:spPr>
        <p:txBody>
          <a:bodyPr lIns="0" tIns="0" rIns="0" bIns="0" anchor="ctr">
            <a:noAutofit/>
          </a:bodyPr>
          <a:lstStyle>
            <a:lvl1pPr marL="0" indent="0" algn="l" defTabSz="914400" rtl="0" eaLnBrk="1" latinLnBrk="0" hangingPunct="1">
              <a:spcBef>
                <a:spcPts val="600"/>
              </a:spcBef>
              <a:spcAft>
                <a:spcPts val="600"/>
              </a:spcAft>
              <a:buFontTx/>
              <a:buNone/>
              <a:defRPr lang="nl-NL" sz="1800" kern="1200" dirty="0" smtClean="0">
                <a:solidFill>
                  <a:schemeClr val="tx1"/>
                </a:solidFill>
                <a:latin typeface="Calibri Light" pitchFamily="34" charset="0"/>
                <a:ea typeface="+mn-ea"/>
                <a:cs typeface="+mn-cs"/>
              </a:defRPr>
            </a:lvl1pPr>
            <a:lvl2pPr marL="361950" indent="-276225">
              <a:buFont typeface="Wingdings" pitchFamily="2" charset="2"/>
              <a:buChar char="§"/>
              <a:defRPr lang="nl-NL" sz="1800" kern="1200" dirty="0" smtClean="0">
                <a:solidFill>
                  <a:schemeClr val="tx1"/>
                </a:solidFill>
                <a:latin typeface="Calibri Light" pitchFamily="34" charset="0"/>
                <a:ea typeface="+mn-ea"/>
                <a:cs typeface="+mn-cs"/>
              </a:defRPr>
            </a:lvl2pPr>
            <a:lvl3pPr marL="628650" indent="-266700">
              <a:buFont typeface="Wingdings 3" pitchFamily="18" charset="2"/>
              <a:buChar char=""/>
              <a:defRPr lang="nl-NL" sz="1800" i="1" kern="1200" dirty="0" smtClean="0">
                <a:solidFill>
                  <a:srgbClr val="006D86"/>
                </a:solidFill>
                <a:latin typeface="Calibri Light" pitchFamily="34" charset="0"/>
                <a:ea typeface="+mn-ea"/>
                <a:cs typeface="+mn-cs"/>
              </a:defRPr>
            </a:lvl3pPr>
            <a:lvl4pPr marL="895350" marR="0" indent="-266700" algn="l" defTabSz="1076325" rtl="0" eaLnBrk="1" fontAlgn="auto" latinLnBrk="0" hangingPunct="1">
              <a:lnSpc>
                <a:spcPct val="100000"/>
              </a:lnSpc>
              <a:spcBef>
                <a:spcPct val="20000"/>
              </a:spcBef>
              <a:spcAft>
                <a:spcPts val="0"/>
              </a:spcAft>
              <a:buClrTx/>
              <a:buSzTx/>
              <a:buFont typeface="Arial" pitchFamily="34" charset="0"/>
              <a:buChar char="•"/>
              <a:tabLst/>
              <a:defRPr lang="nl-NL" sz="1800" kern="1200" dirty="0" smtClean="0">
                <a:solidFill>
                  <a:srgbClr val="8A1F38"/>
                </a:solidFill>
                <a:latin typeface="Calibri Light" pitchFamily="34" charset="0"/>
                <a:ea typeface="+mn-ea"/>
                <a:cs typeface="+mn-cs"/>
              </a:defRPr>
            </a:lvl4pPr>
            <a:lvl5pPr marL="1257300" indent="-361950">
              <a:buFont typeface="Arial" pitchFamily="34" charset="0"/>
              <a:buChar char="•"/>
              <a:tabLst/>
              <a:defRPr lang="nl-NL" sz="1800" kern="1200" dirty="0" smtClean="0">
                <a:solidFill>
                  <a:schemeClr val="tx1"/>
                </a:solidFill>
                <a:latin typeface="Calibri Light" pitchFamily="34" charset="0"/>
                <a:ea typeface="+mn-ea"/>
                <a:cs typeface="+mn-cs"/>
              </a:defRPr>
            </a:lvl5pPr>
          </a:lstStyle>
          <a:p>
            <a:pPr lvl="0"/>
            <a:r>
              <a:rPr lang="nl-NL" dirty="0"/>
              <a:t>tekst</a:t>
            </a:r>
          </a:p>
          <a:p>
            <a:pPr lvl="1"/>
            <a:r>
              <a:rPr lang="nl-NL" dirty="0"/>
              <a:t>Tweede niveau</a:t>
            </a:r>
          </a:p>
          <a:p>
            <a:pPr lvl="2"/>
            <a:r>
              <a:rPr lang="nl-NL" dirty="0"/>
              <a:t>Derde niveau</a:t>
            </a:r>
          </a:p>
          <a:p>
            <a:pPr lvl="3"/>
            <a:r>
              <a:rPr lang="nl-NL" dirty="0"/>
              <a:t>Vierde niveau</a:t>
            </a:r>
          </a:p>
          <a:p>
            <a:pPr lvl="4"/>
            <a:r>
              <a:rPr lang="nl-NL" dirty="0" err="1"/>
              <a:t>fdsfsdf</a:t>
            </a:r>
            <a:endParaRPr lang="nl-NL" dirty="0"/>
          </a:p>
        </p:txBody>
      </p:sp>
      <p:grpSp>
        <p:nvGrpSpPr>
          <p:cNvPr id="11" name="Groep 10"/>
          <p:cNvGrpSpPr/>
          <p:nvPr userDrawn="1"/>
        </p:nvGrpSpPr>
        <p:grpSpPr>
          <a:xfrm>
            <a:off x="395536" y="449664"/>
            <a:ext cx="792088" cy="792088"/>
            <a:chOff x="755576" y="574254"/>
            <a:chExt cx="792088" cy="792088"/>
          </a:xfrm>
        </p:grpSpPr>
        <p:sp>
          <p:nvSpPr>
            <p:cNvPr id="13" name="Rechthoek 12"/>
            <p:cNvSpPr/>
            <p:nvPr/>
          </p:nvSpPr>
          <p:spPr>
            <a:xfrm>
              <a:off x="755576" y="574254"/>
              <a:ext cx="79208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pic>
          <p:nvPicPr>
            <p:cNvPr id="14" name="Afbeelding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056" y="687363"/>
              <a:ext cx="571500" cy="571500"/>
            </a:xfrm>
            <a:prstGeom prst="rect">
              <a:avLst/>
            </a:prstGeom>
          </p:spPr>
        </p:pic>
      </p:grpSp>
    </p:spTree>
    <p:extLst>
      <p:ext uri="{BB962C8B-B14F-4D97-AF65-F5344CB8AC3E}">
        <p14:creationId xmlns:p14="http://schemas.microsoft.com/office/powerpoint/2010/main" val="322639975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217877"/>
      </p:ext>
    </p:extLst>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79247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91" r:id="rId5"/>
    <p:sldLayoutId id="214748369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999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539502"/>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7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82566"/>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567684"/>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12 oktober 2017</a:t>
            </a:r>
          </a:p>
        </p:txBody>
      </p:sp>
      <p:sp>
        <p:nvSpPr>
          <p:cNvPr id="3" name="Tijdelijke aanduiding voor tekst 2"/>
          <p:cNvSpPr>
            <a:spLocks noGrp="1"/>
          </p:cNvSpPr>
          <p:nvPr>
            <p:ph type="body" sz="quarter" idx="11"/>
          </p:nvPr>
        </p:nvSpPr>
        <p:spPr>
          <a:xfrm>
            <a:off x="323528" y="1500263"/>
            <a:ext cx="8640961" cy="416569"/>
          </a:xfrm>
        </p:spPr>
        <p:txBody>
          <a:bodyPr/>
          <a:lstStyle/>
          <a:p>
            <a:r>
              <a:rPr lang="nl-BE" b="1" dirty="0"/>
              <a:t>Samenlevingsopbouw Antwerpen Stad Vzw - </a:t>
            </a:r>
            <a:r>
              <a:rPr lang="nl-BE" sz="2800" dirty="0"/>
              <a:t>Team Wonen </a:t>
            </a:r>
            <a:endParaRPr lang="nl-NL" sz="2800" dirty="0"/>
          </a:p>
          <a:p>
            <a:endParaRPr lang="nl-NL" dirty="0"/>
          </a:p>
        </p:txBody>
      </p:sp>
      <p:sp>
        <p:nvSpPr>
          <p:cNvPr id="8" name="Tijdelijke aanduiding voor tekst 7"/>
          <p:cNvSpPr>
            <a:spLocks noGrp="1"/>
          </p:cNvSpPr>
          <p:nvPr>
            <p:ph type="body" sz="quarter" idx="13"/>
          </p:nvPr>
        </p:nvSpPr>
        <p:spPr>
          <a:xfrm>
            <a:off x="107505" y="2852936"/>
            <a:ext cx="5832647" cy="3240360"/>
          </a:xfrm>
        </p:spPr>
        <p:txBody>
          <a:bodyPr/>
          <a:lstStyle/>
          <a:p>
            <a:r>
              <a:rPr lang="nl-BE" sz="2800" dirty="0">
                <a:solidFill>
                  <a:schemeClr val="accent6">
                    <a:lumMod val="20000"/>
                    <a:lumOff val="80000"/>
                  </a:schemeClr>
                </a:solidFill>
              </a:rPr>
              <a:t>Het betrekken van groepen die zich in een kwetsbare positie bevinden </a:t>
            </a:r>
          </a:p>
          <a:p>
            <a:endParaRPr lang="nl-BE" sz="800" dirty="0">
              <a:solidFill>
                <a:schemeClr val="accent6">
                  <a:lumMod val="20000"/>
                  <a:lumOff val="80000"/>
                </a:schemeClr>
              </a:solidFill>
            </a:endParaRPr>
          </a:p>
          <a:p>
            <a:r>
              <a:rPr lang="nl-BE" sz="3600" dirty="0">
                <a:solidFill>
                  <a:schemeClr val="accent6">
                    <a:lumMod val="20000"/>
                    <a:lumOff val="80000"/>
                  </a:schemeClr>
                </a:solidFill>
              </a:rPr>
              <a:t>in sociale huisvesting</a:t>
            </a:r>
            <a:r>
              <a:rPr lang="nl-BE" sz="2800" dirty="0">
                <a:solidFill>
                  <a:schemeClr val="accent6">
                    <a:lumMod val="20000"/>
                    <a:lumOff val="80000"/>
                  </a:schemeClr>
                </a:solidFill>
              </a:rPr>
              <a:t>:  </a:t>
            </a:r>
          </a:p>
          <a:p>
            <a:r>
              <a:rPr lang="nl-BE" sz="3600" dirty="0">
                <a:solidFill>
                  <a:schemeClr val="accent6">
                    <a:lumMod val="20000"/>
                    <a:lumOff val="80000"/>
                  </a:schemeClr>
                </a:solidFill>
              </a:rPr>
              <a:t>10 vuistregels</a:t>
            </a:r>
            <a:endParaRPr lang="nl-NL" sz="3600" dirty="0">
              <a:solidFill>
                <a:schemeClr val="accent6">
                  <a:lumMod val="20000"/>
                  <a:lumOff val="80000"/>
                </a:schemeClr>
              </a:solidFill>
            </a:endParaRPr>
          </a:p>
          <a:p>
            <a:endParaRPr lang="nl-NL" dirty="0"/>
          </a:p>
        </p:txBody>
      </p:sp>
      <p:pic>
        <p:nvPicPr>
          <p:cNvPr id="5" name="Afbeelding 4">
            <a:extLst>
              <a:ext uri="{FF2B5EF4-FFF2-40B4-BE49-F238E27FC236}">
                <a16:creationId xmlns:a16="http://schemas.microsoft.com/office/drawing/2014/main" id="{02FDDAA5-1D03-41D0-A244-1C775E5BF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9198" y="2470584"/>
            <a:ext cx="2705291" cy="40050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4448" y="832402"/>
            <a:ext cx="7128792" cy="720080"/>
          </a:xfrm>
        </p:spPr>
        <p:txBody>
          <a:bodyPr/>
          <a:lstStyle/>
          <a:p>
            <a:r>
              <a:rPr lang="nl-BE" sz="3200" dirty="0"/>
              <a:t>V U I S T R E G E L  4</a:t>
            </a:r>
          </a:p>
        </p:txBody>
      </p:sp>
      <p:sp>
        <p:nvSpPr>
          <p:cNvPr id="5" name="Tijdelijke aanduiding voor inhoud 4"/>
          <p:cNvSpPr>
            <a:spLocks noGrp="1"/>
          </p:cNvSpPr>
          <p:nvPr>
            <p:ph sz="quarter" idx="12"/>
          </p:nvPr>
        </p:nvSpPr>
        <p:spPr>
          <a:xfrm>
            <a:off x="179512" y="1988840"/>
            <a:ext cx="8784976" cy="4536504"/>
          </a:xfrm>
        </p:spPr>
        <p:txBody>
          <a:bodyPr/>
          <a:lstStyle/>
          <a:p>
            <a:pPr marL="285750" lvl="0" indent="-285750">
              <a:buFontTx/>
              <a:buChar char="-"/>
            </a:pPr>
            <a:endParaRPr lang="nl-BE" dirty="0"/>
          </a:p>
          <a:p>
            <a:pPr marL="285750" lvl="0" indent="-285750">
              <a:buFontTx/>
              <a:buChar char="-"/>
            </a:pPr>
            <a:endParaRPr lang="nl-NL" dirty="0"/>
          </a:p>
        </p:txBody>
      </p:sp>
      <p:pic>
        <p:nvPicPr>
          <p:cNvPr id="4" name="Afbeelding 3">
            <a:extLst>
              <a:ext uri="{FF2B5EF4-FFF2-40B4-BE49-F238E27FC236}">
                <a16:creationId xmlns:a16="http://schemas.microsoft.com/office/drawing/2014/main" id="{BD5F8C86-86DD-47BD-A491-B29B9F4BEA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5376" y="3460313"/>
            <a:ext cx="3923928" cy="2942946"/>
          </a:xfrm>
          <a:prstGeom prst="rect">
            <a:avLst/>
          </a:prstGeom>
        </p:spPr>
      </p:pic>
      <p:pic>
        <p:nvPicPr>
          <p:cNvPr id="10" name="Afbeelding 9">
            <a:extLst>
              <a:ext uri="{FF2B5EF4-FFF2-40B4-BE49-F238E27FC236}">
                <a16:creationId xmlns:a16="http://schemas.microsoft.com/office/drawing/2014/main" id="{6075B431-414C-4C9B-AFFD-837B60C318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21" y="2367789"/>
            <a:ext cx="4377709" cy="3941531"/>
          </a:xfrm>
          <a:prstGeom prst="rect">
            <a:avLst/>
          </a:prstGeom>
        </p:spPr>
      </p:pic>
      <p:pic>
        <p:nvPicPr>
          <p:cNvPr id="12" name="Afbeelding 11">
            <a:extLst>
              <a:ext uri="{FF2B5EF4-FFF2-40B4-BE49-F238E27FC236}">
                <a16:creationId xmlns:a16="http://schemas.microsoft.com/office/drawing/2014/main" id="{0E034F05-C4A2-42EB-A300-70B32198C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064" y="428315"/>
            <a:ext cx="3701240" cy="2775930"/>
          </a:xfrm>
          <a:prstGeom prst="rect">
            <a:avLst/>
          </a:prstGeom>
        </p:spPr>
      </p:pic>
    </p:spTree>
    <p:extLst>
      <p:ext uri="{BB962C8B-B14F-4D97-AF65-F5344CB8AC3E}">
        <p14:creationId xmlns:p14="http://schemas.microsoft.com/office/powerpoint/2010/main" val="241578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476672"/>
            <a:ext cx="3456384" cy="720080"/>
          </a:xfrm>
        </p:spPr>
        <p:txBody>
          <a:bodyPr/>
          <a:lstStyle/>
          <a:p>
            <a:r>
              <a:rPr lang="nl-BE" sz="3200" dirty="0"/>
              <a:t>V U I S T R E G E L  4</a:t>
            </a:r>
          </a:p>
        </p:txBody>
      </p:sp>
      <p:sp>
        <p:nvSpPr>
          <p:cNvPr id="3" name="Tijdelijke aanduiding voor tekst 2"/>
          <p:cNvSpPr>
            <a:spLocks noGrp="1"/>
          </p:cNvSpPr>
          <p:nvPr>
            <p:ph type="body" sz="quarter" idx="10"/>
          </p:nvPr>
        </p:nvSpPr>
        <p:spPr>
          <a:xfrm>
            <a:off x="395536" y="1484784"/>
            <a:ext cx="5184576" cy="864096"/>
          </a:xfrm>
        </p:spPr>
        <p:txBody>
          <a:bodyPr/>
          <a:lstStyle/>
          <a:p>
            <a:r>
              <a:rPr lang="nl-BE" dirty="0"/>
              <a:t>Investeer genoeg tijd en middelen en zorg voor continuiteit</a:t>
            </a:r>
            <a:r>
              <a:rPr lang="nl-NL" dirty="0"/>
              <a:t> </a:t>
            </a:r>
            <a:endParaRPr lang="nl-BE" dirty="0"/>
          </a:p>
        </p:txBody>
      </p:sp>
      <p:sp>
        <p:nvSpPr>
          <p:cNvPr id="5" name="Tijdelijke aanduiding voor inhoud 4"/>
          <p:cNvSpPr>
            <a:spLocks noGrp="1"/>
          </p:cNvSpPr>
          <p:nvPr>
            <p:ph sz="quarter" idx="12"/>
          </p:nvPr>
        </p:nvSpPr>
        <p:spPr>
          <a:xfrm>
            <a:off x="179512" y="2636912"/>
            <a:ext cx="8784976" cy="3888432"/>
          </a:xfrm>
        </p:spPr>
        <p:txBody>
          <a:bodyPr/>
          <a:lstStyle/>
          <a:p>
            <a:pPr lvl="0"/>
            <a:endParaRPr lang="nl-BE" dirty="0"/>
          </a:p>
          <a:p>
            <a:pPr marL="285750" lvl="0" indent="-285750">
              <a:buFontTx/>
              <a:buChar char="-"/>
            </a:pPr>
            <a:r>
              <a:rPr lang="nl-BE" sz="2000" dirty="0"/>
              <a:t>Participatie moet kunnen groeien. Stap voor stap.</a:t>
            </a:r>
          </a:p>
          <a:p>
            <a:pPr marL="285750" indent="-285750">
              <a:buFontTx/>
              <a:buChar char="-"/>
            </a:pPr>
            <a:r>
              <a:rPr lang="nl-BE" sz="2000" dirty="0"/>
              <a:t>Heeft tijd en ruimte nodig. Het bereiken van moeilijk bereikbare doelgroepen, vraagt meer tijd.  Mensen zijn niet gewoon om betrokken te worden.  Het vraagt tijd om de juiste mensen te leren kennen.</a:t>
            </a:r>
          </a:p>
          <a:p>
            <a:pPr marL="285750" lvl="0" indent="-285750">
              <a:buFontTx/>
              <a:buChar char="-"/>
            </a:pPr>
            <a:r>
              <a:rPr lang="nl-BE" sz="2000" dirty="0"/>
              <a:t>Het is pas na verloop van tijd dat de interactie zich kan zetten en dat de effecten zichtbaar worden.</a:t>
            </a:r>
          </a:p>
          <a:p>
            <a:pPr marL="285750" lvl="0" indent="-285750">
              <a:buFontTx/>
              <a:buChar char="-"/>
            </a:pPr>
            <a:r>
              <a:rPr lang="nl-BE" sz="2000" dirty="0"/>
              <a:t>In een nieuwe wijk waar er lang geen bewonersparticipatie is geweest, hangt veel ook af van hoe de relatie is van de bewoners met de SHM. Voelen mensen zich gehoord of net niet?  In het slechtste geval, moet je onder 0 beginnen.</a:t>
            </a:r>
          </a:p>
          <a:p>
            <a:pPr marL="285750" lvl="0" indent="-285750">
              <a:buFontTx/>
              <a:buChar char="-"/>
            </a:pPr>
            <a:r>
              <a:rPr lang="nl-BE" sz="2000" dirty="0"/>
              <a:t>Participatie vraagt professionele inzet en kost geld.</a:t>
            </a:r>
          </a:p>
          <a:p>
            <a:pPr marL="285750" lvl="0" indent="-285750">
              <a:buFontTx/>
              <a:buChar char="-"/>
            </a:pPr>
            <a:endParaRPr lang="nl-NL" dirty="0"/>
          </a:p>
        </p:txBody>
      </p:sp>
      <p:pic>
        <p:nvPicPr>
          <p:cNvPr id="8" name="Afbeelding 7">
            <a:extLst>
              <a:ext uri="{FF2B5EF4-FFF2-40B4-BE49-F238E27FC236}">
                <a16:creationId xmlns:a16="http://schemas.microsoft.com/office/drawing/2014/main" id="{D55E4DE2-1CB8-4671-B284-24ECF3711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202332"/>
            <a:ext cx="2304256" cy="2938636"/>
          </a:xfrm>
          <a:prstGeom prst="rect">
            <a:avLst/>
          </a:prstGeom>
        </p:spPr>
      </p:pic>
    </p:spTree>
    <p:extLst>
      <p:ext uri="{BB962C8B-B14F-4D97-AF65-F5344CB8AC3E}">
        <p14:creationId xmlns:p14="http://schemas.microsoft.com/office/powerpoint/2010/main" val="620584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720080"/>
          </a:xfrm>
        </p:spPr>
        <p:txBody>
          <a:bodyPr/>
          <a:lstStyle/>
          <a:p>
            <a:r>
              <a:rPr lang="nl-BE" sz="3200" dirty="0"/>
              <a:t>V U I S T R E G E L  4</a:t>
            </a:r>
          </a:p>
        </p:txBody>
      </p:sp>
      <p:sp>
        <p:nvSpPr>
          <p:cNvPr id="5" name="Tijdelijke aanduiding voor inhoud 4"/>
          <p:cNvSpPr>
            <a:spLocks noGrp="1"/>
          </p:cNvSpPr>
          <p:nvPr>
            <p:ph sz="quarter" idx="12"/>
          </p:nvPr>
        </p:nvSpPr>
        <p:spPr>
          <a:xfrm>
            <a:off x="179512" y="1988840"/>
            <a:ext cx="8784976" cy="4536504"/>
          </a:xfrm>
        </p:spPr>
        <p:txBody>
          <a:bodyPr/>
          <a:lstStyle/>
          <a:p>
            <a:pPr marL="285750" lvl="0" indent="-285750">
              <a:buFontTx/>
              <a:buChar char="-"/>
            </a:pPr>
            <a:endParaRPr lang="nl-BE" dirty="0"/>
          </a:p>
          <a:p>
            <a:pPr marL="285750" lvl="0" indent="-285750">
              <a:buFontTx/>
              <a:buChar char="-"/>
            </a:pPr>
            <a:endParaRPr lang="nl-NL" dirty="0"/>
          </a:p>
        </p:txBody>
      </p:sp>
      <p:pic>
        <p:nvPicPr>
          <p:cNvPr id="6" name="Tijdelijke aanduiding voor inhoud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0524" y="4548024"/>
            <a:ext cx="3721348" cy="1943534"/>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1681" y="2601367"/>
            <a:ext cx="3744893" cy="182981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1374323"/>
            <a:ext cx="4461526" cy="2507377"/>
          </a:xfrm>
          <a:prstGeom prst="rect">
            <a:avLst/>
          </a:prstGeom>
        </p:spPr>
      </p:pic>
      <p:pic>
        <p:nvPicPr>
          <p:cNvPr id="9" name="Afbeelding 8">
            <a:extLst>
              <a:ext uri="{FF2B5EF4-FFF2-40B4-BE49-F238E27FC236}">
                <a16:creationId xmlns:a16="http://schemas.microsoft.com/office/drawing/2014/main" id="{03C23CF3-3E67-4307-AD58-C9234C753A13}"/>
              </a:ext>
            </a:extLst>
          </p:cNvPr>
          <p:cNvPicPr>
            <a:picLocks noChangeAspect="1"/>
          </p:cNvPicPr>
          <p:nvPr/>
        </p:nvPicPr>
        <p:blipFill>
          <a:blip r:embed="rId5"/>
          <a:stretch>
            <a:fillRect/>
          </a:stretch>
        </p:blipFill>
        <p:spPr>
          <a:xfrm>
            <a:off x="395536" y="4040850"/>
            <a:ext cx="4330932" cy="2450707"/>
          </a:xfrm>
          <a:prstGeom prst="rect">
            <a:avLst/>
          </a:prstGeom>
        </p:spPr>
      </p:pic>
      <p:pic>
        <p:nvPicPr>
          <p:cNvPr id="10" name="Afbeelding 9" descr="C:\Users\Ellen Baert\AppData\Local\Microsoft\Windows\INetCache\Content.Word\IMG_6802.jpg">
            <a:extLst>
              <a:ext uri="{FF2B5EF4-FFF2-40B4-BE49-F238E27FC236}">
                <a16:creationId xmlns:a16="http://schemas.microsoft.com/office/drawing/2014/main" id="{1E0F8CC9-093E-449F-829C-9F811DE3D4F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6384" y="299673"/>
            <a:ext cx="3815488" cy="2184855"/>
          </a:xfrm>
          <a:prstGeom prst="rect">
            <a:avLst/>
          </a:prstGeom>
          <a:noFill/>
          <a:ln>
            <a:noFill/>
          </a:ln>
        </p:spPr>
      </p:pic>
    </p:spTree>
    <p:extLst>
      <p:ext uri="{BB962C8B-B14F-4D97-AF65-F5344CB8AC3E}">
        <p14:creationId xmlns:p14="http://schemas.microsoft.com/office/powerpoint/2010/main" val="146138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288032"/>
          </a:xfrm>
        </p:spPr>
        <p:txBody>
          <a:bodyPr/>
          <a:lstStyle/>
          <a:p>
            <a:r>
              <a:rPr lang="nl-BE" sz="3200" dirty="0"/>
              <a:t>V U I S T R E G E L  5</a:t>
            </a:r>
          </a:p>
        </p:txBody>
      </p:sp>
      <p:sp>
        <p:nvSpPr>
          <p:cNvPr id="3" name="Tijdelijke aanduiding voor tekst 2"/>
          <p:cNvSpPr>
            <a:spLocks noGrp="1"/>
          </p:cNvSpPr>
          <p:nvPr>
            <p:ph type="body" sz="quarter" idx="10"/>
          </p:nvPr>
        </p:nvSpPr>
        <p:spPr>
          <a:xfrm>
            <a:off x="323528" y="1412776"/>
            <a:ext cx="8424936" cy="936104"/>
          </a:xfrm>
        </p:spPr>
        <p:txBody>
          <a:bodyPr/>
          <a:lstStyle/>
          <a:p>
            <a:r>
              <a:rPr lang="nl-BE" dirty="0"/>
              <a:t>Investeer in vorming, </a:t>
            </a:r>
          </a:p>
          <a:p>
            <a:r>
              <a:rPr lang="nl-BE" dirty="0"/>
              <a:t>ondersteuning en kennis</a:t>
            </a:r>
            <a:r>
              <a:rPr lang="nl-NL" dirty="0"/>
              <a:t> </a:t>
            </a:r>
            <a:endParaRPr lang="nl-BE" dirty="0"/>
          </a:p>
        </p:txBody>
      </p:sp>
      <p:sp>
        <p:nvSpPr>
          <p:cNvPr id="5" name="Tijdelijke aanduiding voor inhoud 4"/>
          <p:cNvSpPr>
            <a:spLocks noGrp="1"/>
          </p:cNvSpPr>
          <p:nvPr>
            <p:ph sz="quarter" idx="12"/>
          </p:nvPr>
        </p:nvSpPr>
        <p:spPr>
          <a:xfrm>
            <a:off x="323528" y="2780780"/>
            <a:ext cx="8568952" cy="1944364"/>
          </a:xfrm>
        </p:spPr>
        <p:txBody>
          <a:bodyPr/>
          <a:lstStyle/>
          <a:p>
            <a:pPr lvl="0"/>
            <a:endParaRPr lang="nl-BE" dirty="0"/>
          </a:p>
          <a:p>
            <a:pPr lvl="0"/>
            <a:endParaRPr lang="nl-BE" dirty="0"/>
          </a:p>
          <a:p>
            <a:pPr lvl="0"/>
            <a:endParaRPr lang="nl-BE" dirty="0"/>
          </a:p>
          <a:p>
            <a:pPr lvl="0"/>
            <a:endParaRPr lang="nl-BE" dirty="0"/>
          </a:p>
          <a:p>
            <a:pPr lvl="0"/>
            <a:endParaRPr lang="nl-BE" dirty="0"/>
          </a:p>
          <a:p>
            <a:pPr lvl="0"/>
            <a:r>
              <a:rPr lang="nl-BE" sz="2000" dirty="0"/>
              <a:t>Als huurders, SHM en stad als gelijkwaardige partners rond de tafel zitten, is er voldoende input voor de huurder nodig.</a:t>
            </a:r>
          </a:p>
          <a:p>
            <a:r>
              <a:rPr lang="nl-BE" sz="2000" dirty="0"/>
              <a:t>Ook personeel SHM en stad heeft voldoende vorming nodig: rond communicatie met bewoners en rond de inhoudelijke thema’s.</a:t>
            </a:r>
            <a:endParaRPr lang="nl-NL" sz="2000" dirty="0"/>
          </a:p>
          <a:p>
            <a:pPr lvl="0"/>
            <a:r>
              <a:rPr lang="nl-BE" sz="2000" dirty="0"/>
              <a:t>Zoek thema’s die aansluiten bij de leefwereld van de huurders, ook die van de kwetsbare groepen.  </a:t>
            </a:r>
            <a:endParaRPr lang="nl-NL" sz="2000" dirty="0"/>
          </a:p>
          <a:p>
            <a:pPr lvl="0"/>
            <a:r>
              <a:rPr lang="nl-BE" sz="2000" dirty="0"/>
              <a:t>Durf ook voor thema’s te kiezen per groep, zoals het thema schotelantennes voor andere origines.  Indien nodig, bereidt dit apart voor met de groep en breng het dan terug in de grotere groep.  </a:t>
            </a:r>
            <a:endParaRPr lang="nl-NL" sz="2000" dirty="0"/>
          </a:p>
          <a:p>
            <a:pPr lvl="0"/>
            <a:r>
              <a:rPr lang="nl-BE" sz="2000" dirty="0"/>
              <a:t>Ga moeilijke thema’s niet uit de weg.</a:t>
            </a:r>
            <a:endParaRPr lang="nl-NL" sz="2000" dirty="0"/>
          </a:p>
        </p:txBody>
      </p:sp>
      <p:pic>
        <p:nvPicPr>
          <p:cNvPr id="6"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6739" y="258931"/>
            <a:ext cx="3391725" cy="2521849"/>
          </a:xfrm>
          <a:prstGeom prst="rect">
            <a:avLst/>
          </a:prstGeom>
        </p:spPr>
      </p:pic>
    </p:spTree>
    <p:extLst>
      <p:ext uri="{BB962C8B-B14F-4D97-AF65-F5344CB8AC3E}">
        <p14:creationId xmlns:p14="http://schemas.microsoft.com/office/powerpoint/2010/main" val="1984311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288032"/>
          </a:xfrm>
        </p:spPr>
        <p:txBody>
          <a:bodyPr/>
          <a:lstStyle/>
          <a:p>
            <a:r>
              <a:rPr lang="nl-BE" sz="3200" dirty="0"/>
              <a:t>V U I S T R E G E L  5</a:t>
            </a:r>
          </a:p>
        </p:txBody>
      </p:sp>
      <p:sp>
        <p:nvSpPr>
          <p:cNvPr id="3" name="Tijdelijke aanduiding voor tekst 2"/>
          <p:cNvSpPr>
            <a:spLocks noGrp="1"/>
          </p:cNvSpPr>
          <p:nvPr>
            <p:ph type="body" sz="quarter" idx="10"/>
          </p:nvPr>
        </p:nvSpPr>
        <p:spPr>
          <a:xfrm>
            <a:off x="323528" y="1412776"/>
            <a:ext cx="8424936" cy="598131"/>
          </a:xfrm>
        </p:spPr>
        <p:txBody>
          <a:bodyPr/>
          <a:lstStyle/>
          <a:p>
            <a:r>
              <a:rPr lang="nl-BE" dirty="0"/>
              <a:t>Investeer in vorming, ondersteuning en kennis</a:t>
            </a:r>
            <a:r>
              <a:rPr lang="nl-NL" dirty="0"/>
              <a:t> </a:t>
            </a:r>
            <a:endParaRPr lang="nl-BE" dirty="0"/>
          </a:p>
        </p:txBody>
      </p:sp>
      <p:sp>
        <p:nvSpPr>
          <p:cNvPr id="5" name="Tijdelijke aanduiding voor inhoud 4"/>
          <p:cNvSpPr>
            <a:spLocks noGrp="1"/>
          </p:cNvSpPr>
          <p:nvPr>
            <p:ph sz="quarter" idx="12"/>
          </p:nvPr>
        </p:nvSpPr>
        <p:spPr>
          <a:xfrm>
            <a:off x="321189" y="2313765"/>
            <a:ext cx="7920880" cy="1161402"/>
          </a:xfrm>
        </p:spPr>
        <p:txBody>
          <a:bodyPr/>
          <a:lstStyle/>
          <a:p>
            <a:pPr lvl="0"/>
            <a:endParaRPr lang="nl-BE" dirty="0"/>
          </a:p>
          <a:p>
            <a:pPr lvl="0"/>
            <a:endParaRPr lang="nl-BE" dirty="0"/>
          </a:p>
          <a:p>
            <a:pPr lvl="0"/>
            <a:endParaRPr lang="nl-BE" dirty="0"/>
          </a:p>
          <a:p>
            <a:pPr lvl="0"/>
            <a:endParaRPr lang="nl-BE" dirty="0"/>
          </a:p>
          <a:p>
            <a:pPr lvl="0"/>
            <a:endParaRPr lang="nl-BE" dirty="0"/>
          </a:p>
        </p:txBody>
      </p:sp>
      <p:sp>
        <p:nvSpPr>
          <p:cNvPr id="7" name="Rechthoek 6"/>
          <p:cNvSpPr/>
          <p:nvPr/>
        </p:nvSpPr>
        <p:spPr>
          <a:xfrm>
            <a:off x="141168" y="2214952"/>
            <a:ext cx="9002831" cy="1015663"/>
          </a:xfrm>
          <a:prstGeom prst="rect">
            <a:avLst/>
          </a:prstGeom>
        </p:spPr>
        <p:txBody>
          <a:bodyPr wrap="square">
            <a:spAutoFit/>
          </a:bodyPr>
          <a:lstStyle/>
          <a:p>
            <a:pPr lvl="0"/>
            <a:r>
              <a:rPr lang="nl-BE" sz="2000" dirty="0"/>
              <a:t>Taal is belangrijk.  Als taal een obstakel is, gebruik dan ook andere participatievormen dan enkel vergaderen en vertaal indien nodig en mogelijk (onderling vertalen via ‘fluistervertaler’ of genoeg tijd voorzien voor uitwisseling in eigen taal).   </a:t>
            </a:r>
            <a:endParaRPr lang="nl-NL" sz="2000" dirty="0"/>
          </a:p>
        </p:txBody>
      </p:sp>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3492085"/>
            <a:ext cx="3456384" cy="2592288"/>
          </a:xfrm>
          <a:prstGeom prst="rect">
            <a:avLst/>
          </a:prstGeom>
        </p:spPr>
      </p:pic>
      <p:pic>
        <p:nvPicPr>
          <p:cNvPr id="9" name="Tijdelijke aanduiding voor afbeelding 4"/>
          <p:cNvPicPr>
            <a:picLocks noChangeAspect="1"/>
          </p:cNvPicPr>
          <p:nvPr/>
        </p:nvPicPr>
        <p:blipFill>
          <a:blip r:embed="rId3" cstate="print">
            <a:extLst>
              <a:ext uri="{28A0092B-C50C-407E-A947-70E740481C1C}">
                <a14:useLocalDpi xmlns:a14="http://schemas.microsoft.com/office/drawing/2010/main" val="0"/>
              </a:ext>
            </a:extLst>
          </a:blip>
          <a:srcRect t="3601" b="3601"/>
          <a:stretch>
            <a:fillRect/>
          </a:stretch>
        </p:blipFill>
        <p:spPr>
          <a:xfrm>
            <a:off x="4542892" y="3492085"/>
            <a:ext cx="3699177" cy="2574570"/>
          </a:xfrm>
          <a:prstGeom prst="rect">
            <a:avLst/>
          </a:prstGeom>
        </p:spPr>
      </p:pic>
    </p:spTree>
    <p:extLst>
      <p:ext uri="{BB962C8B-B14F-4D97-AF65-F5344CB8AC3E}">
        <p14:creationId xmlns:p14="http://schemas.microsoft.com/office/powerpoint/2010/main" val="4834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720080"/>
          </a:xfrm>
        </p:spPr>
        <p:txBody>
          <a:bodyPr/>
          <a:lstStyle/>
          <a:p>
            <a:r>
              <a:rPr lang="nl-BE" sz="3200" dirty="0"/>
              <a:t>V U I S T R E G E L  6</a:t>
            </a:r>
          </a:p>
        </p:txBody>
      </p:sp>
      <p:sp>
        <p:nvSpPr>
          <p:cNvPr id="3" name="Tijdelijke aanduiding voor tekst 2"/>
          <p:cNvSpPr>
            <a:spLocks noGrp="1"/>
          </p:cNvSpPr>
          <p:nvPr>
            <p:ph type="body" sz="quarter" idx="10"/>
          </p:nvPr>
        </p:nvSpPr>
        <p:spPr>
          <a:xfrm>
            <a:off x="323528" y="1772816"/>
            <a:ext cx="5472608" cy="936104"/>
          </a:xfrm>
        </p:spPr>
        <p:txBody>
          <a:bodyPr/>
          <a:lstStyle/>
          <a:p>
            <a:r>
              <a:rPr lang="nl-BE" dirty="0"/>
              <a:t>Zoek naar het gemeenschappelijke </a:t>
            </a:r>
          </a:p>
          <a:p>
            <a:r>
              <a:rPr lang="nl-BE" dirty="0"/>
              <a:t>en naar oplossingen</a:t>
            </a:r>
            <a:r>
              <a:rPr lang="nl-NL" dirty="0"/>
              <a:t> </a:t>
            </a:r>
            <a:endParaRPr lang="nl-BE" dirty="0"/>
          </a:p>
        </p:txBody>
      </p:sp>
      <p:pic>
        <p:nvPicPr>
          <p:cNvPr id="6" name="Picture 5564"/>
          <p:cNvPicPr/>
          <p:nvPr/>
        </p:nvPicPr>
        <p:blipFill>
          <a:blip r:embed="rId2"/>
          <a:stretch>
            <a:fillRect/>
          </a:stretch>
        </p:blipFill>
        <p:spPr>
          <a:xfrm>
            <a:off x="6228184" y="620688"/>
            <a:ext cx="2088232" cy="2448272"/>
          </a:xfrm>
          <a:prstGeom prst="rect">
            <a:avLst/>
          </a:prstGeom>
        </p:spPr>
      </p:pic>
      <p:sp>
        <p:nvSpPr>
          <p:cNvPr id="4" name="Tijdelijke aanduiding voor inhoud 3"/>
          <p:cNvSpPr>
            <a:spLocks noGrp="1"/>
          </p:cNvSpPr>
          <p:nvPr>
            <p:ph sz="quarter" idx="12"/>
          </p:nvPr>
        </p:nvSpPr>
        <p:spPr>
          <a:xfrm>
            <a:off x="323528" y="3429000"/>
            <a:ext cx="8496944" cy="2736304"/>
          </a:xfrm>
        </p:spPr>
        <p:txBody>
          <a:bodyPr/>
          <a:lstStyle/>
          <a:p>
            <a:pPr marL="285750" lvl="0" indent="-285750">
              <a:buFontTx/>
              <a:buChar char="-"/>
            </a:pPr>
            <a:r>
              <a:rPr lang="nl-BE" sz="2000" dirty="0"/>
              <a:t>Blijf niet hangen in het ‘zagen en klagen’ en in de verschillen tussen de mensen</a:t>
            </a:r>
          </a:p>
          <a:p>
            <a:pPr marL="285750" lvl="0" indent="-285750">
              <a:buFontTx/>
              <a:buChar char="-"/>
            </a:pPr>
            <a:r>
              <a:rPr lang="nl-BE" sz="2000" dirty="0"/>
              <a:t>Zoek naar wat hen bindt en naar oplossingen.</a:t>
            </a:r>
          </a:p>
          <a:p>
            <a:pPr marL="285750" lvl="0" indent="-285750">
              <a:buFontTx/>
              <a:buChar char="-"/>
            </a:pPr>
            <a:r>
              <a:rPr lang="nl-BE" sz="2000" dirty="0"/>
              <a:t>Zoek naar het gemeenschappelijke: het samen wonen in de wijk, het samen gebruik maken van de leefomgeving, het hebben van kinderen, …</a:t>
            </a:r>
          </a:p>
          <a:p>
            <a:pPr marL="285750" lvl="0" indent="-285750">
              <a:buFontTx/>
              <a:buChar char="-"/>
            </a:pPr>
            <a:endParaRPr lang="nl-NL" sz="2000" dirty="0"/>
          </a:p>
          <a:p>
            <a:endParaRPr lang="nl-NL" dirty="0"/>
          </a:p>
        </p:txBody>
      </p:sp>
    </p:spTree>
    <p:extLst>
      <p:ext uri="{BB962C8B-B14F-4D97-AF65-F5344CB8AC3E}">
        <p14:creationId xmlns:p14="http://schemas.microsoft.com/office/powerpoint/2010/main" val="2054397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720080"/>
          </a:xfrm>
        </p:spPr>
        <p:txBody>
          <a:bodyPr/>
          <a:lstStyle/>
          <a:p>
            <a:r>
              <a:rPr lang="nl-BE" sz="3200" dirty="0"/>
              <a:t>V U I S T R E G E L  6</a:t>
            </a: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60648"/>
            <a:ext cx="2055812" cy="2562996"/>
          </a:xfrm>
          <a:prstGeom prst="rect">
            <a:avLst/>
          </a:prstGeom>
        </p:spPr>
      </p:pic>
      <p:pic>
        <p:nvPicPr>
          <p:cNvPr id="4" name="Afbeelding 3">
            <a:extLst>
              <a:ext uri="{FF2B5EF4-FFF2-40B4-BE49-F238E27FC236}">
                <a16:creationId xmlns:a16="http://schemas.microsoft.com/office/drawing/2014/main" id="{24B9EA59-7353-4976-9E63-C0D6351FD1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2448" y="3091279"/>
            <a:ext cx="4427984" cy="3320988"/>
          </a:xfrm>
          <a:prstGeom prst="rect">
            <a:avLst/>
          </a:prstGeom>
        </p:spPr>
      </p:pic>
      <p:pic>
        <p:nvPicPr>
          <p:cNvPr id="6" name="Afbeelding 5">
            <a:extLst>
              <a:ext uri="{FF2B5EF4-FFF2-40B4-BE49-F238E27FC236}">
                <a16:creationId xmlns:a16="http://schemas.microsoft.com/office/drawing/2014/main" id="{D3EF9542-1755-4344-B713-32478C50A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1971571"/>
            <a:ext cx="3346133" cy="4461511"/>
          </a:xfrm>
          <a:prstGeom prst="rect">
            <a:avLst/>
          </a:prstGeom>
        </p:spPr>
      </p:pic>
    </p:spTree>
    <p:extLst>
      <p:ext uri="{BB962C8B-B14F-4D97-AF65-F5344CB8AC3E}">
        <p14:creationId xmlns:p14="http://schemas.microsoft.com/office/powerpoint/2010/main" val="1621051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288032"/>
          </a:xfrm>
        </p:spPr>
        <p:txBody>
          <a:bodyPr/>
          <a:lstStyle/>
          <a:p>
            <a:r>
              <a:rPr lang="nl-BE" sz="3200" dirty="0"/>
              <a:t>V U I S T R E G E L  7</a:t>
            </a:r>
          </a:p>
        </p:txBody>
      </p:sp>
      <p:sp>
        <p:nvSpPr>
          <p:cNvPr id="3" name="Tijdelijke aanduiding voor tekst 2"/>
          <p:cNvSpPr>
            <a:spLocks noGrp="1"/>
          </p:cNvSpPr>
          <p:nvPr>
            <p:ph type="body" sz="quarter" idx="10"/>
          </p:nvPr>
        </p:nvSpPr>
        <p:spPr>
          <a:xfrm>
            <a:off x="683568" y="1556792"/>
            <a:ext cx="3456384" cy="1080120"/>
          </a:xfrm>
        </p:spPr>
        <p:txBody>
          <a:bodyPr/>
          <a:lstStyle/>
          <a:p>
            <a:r>
              <a:rPr lang="nl-BE" sz="3200" dirty="0"/>
              <a:t>Niet enkel denken, </a:t>
            </a:r>
          </a:p>
          <a:p>
            <a:r>
              <a:rPr lang="nl-BE" sz="3200" dirty="0"/>
              <a:t>maar ook doen</a:t>
            </a:r>
            <a:endParaRPr lang="nl-NL" sz="3200" dirty="0"/>
          </a:p>
        </p:txBody>
      </p:sp>
      <p:sp>
        <p:nvSpPr>
          <p:cNvPr id="5" name="Tijdelijke aanduiding voor inhoud 4"/>
          <p:cNvSpPr>
            <a:spLocks noGrp="1"/>
          </p:cNvSpPr>
          <p:nvPr>
            <p:ph sz="quarter" idx="12"/>
          </p:nvPr>
        </p:nvSpPr>
        <p:spPr>
          <a:xfrm>
            <a:off x="467544" y="2636912"/>
            <a:ext cx="8676456" cy="3672408"/>
          </a:xfrm>
        </p:spPr>
        <p:txBody>
          <a:bodyPr/>
          <a:lstStyle/>
          <a:p>
            <a:pPr marL="285750" lvl="0" indent="-285750">
              <a:buFontTx/>
              <a:buChar char="-"/>
            </a:pPr>
            <a:r>
              <a:rPr lang="nl-BE" sz="2000" dirty="0"/>
              <a:t>Niet iedereen vergadert graag, naast denkers zijn er ook doeners.</a:t>
            </a:r>
          </a:p>
          <a:p>
            <a:pPr marL="285750" lvl="0" indent="-285750">
              <a:buFontTx/>
              <a:buChar char="-"/>
            </a:pPr>
            <a:r>
              <a:rPr lang="nl-BE" sz="2000" dirty="0"/>
              <a:t>Mensen hebben allerlei competenties: kijk naar wat ze kunnen en doen en honoreer dat. Mensen krijgen op die manier het gevoel dat ze erbij horen.</a:t>
            </a:r>
          </a:p>
          <a:p>
            <a:pPr marL="285750" lvl="0" indent="-285750">
              <a:buFontTx/>
              <a:buChar char="-"/>
            </a:pPr>
            <a:r>
              <a:rPr lang="nl-BE" sz="2000" dirty="0"/>
              <a:t>Doeners dwingen respect af bij andere sociale huurders én bij de SHM en bij de stad.</a:t>
            </a:r>
          </a:p>
          <a:p>
            <a:pPr marL="285750" lvl="0" indent="-285750">
              <a:buFontTx/>
              <a:buChar char="-"/>
            </a:pPr>
            <a:r>
              <a:rPr lang="nl-BE" sz="2000" dirty="0"/>
              <a:t>Mensen die dingen doen, krijgen meer recht tot spreken. </a:t>
            </a:r>
          </a:p>
          <a:p>
            <a:pPr marL="285750" lvl="0" indent="-285750">
              <a:buFontTx/>
              <a:buChar char="-"/>
            </a:pPr>
            <a:r>
              <a:rPr lang="nl-BE" sz="2000" dirty="0"/>
              <a:t>Vaak zijn er bij jongeren en mensen met andere origine veel doeners.  </a:t>
            </a:r>
          </a:p>
        </p:txBody>
      </p:sp>
      <p:pic>
        <p:nvPicPr>
          <p:cNvPr id="7" name="Afbeelding 6">
            <a:extLst>
              <a:ext uri="{FF2B5EF4-FFF2-40B4-BE49-F238E27FC236}">
                <a16:creationId xmlns:a16="http://schemas.microsoft.com/office/drawing/2014/main" id="{E08DBC3A-5F09-4907-AEFF-A2918F0FDA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381325"/>
            <a:ext cx="3579783" cy="2350934"/>
          </a:xfrm>
          <a:prstGeom prst="rect">
            <a:avLst/>
          </a:prstGeom>
        </p:spPr>
      </p:pic>
    </p:spTree>
    <p:extLst>
      <p:ext uri="{BB962C8B-B14F-4D97-AF65-F5344CB8AC3E}">
        <p14:creationId xmlns:p14="http://schemas.microsoft.com/office/powerpoint/2010/main" val="1020756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288032"/>
          </a:xfrm>
        </p:spPr>
        <p:txBody>
          <a:bodyPr/>
          <a:lstStyle/>
          <a:p>
            <a:r>
              <a:rPr lang="nl-BE" sz="3200" dirty="0"/>
              <a:t>V U I S T R E G E L  7</a:t>
            </a:r>
          </a:p>
        </p:txBody>
      </p:sp>
      <p:sp>
        <p:nvSpPr>
          <p:cNvPr id="3" name="Tijdelijke aanduiding voor tekst 2"/>
          <p:cNvSpPr>
            <a:spLocks noGrp="1"/>
          </p:cNvSpPr>
          <p:nvPr>
            <p:ph type="body" sz="quarter" idx="10"/>
          </p:nvPr>
        </p:nvSpPr>
        <p:spPr>
          <a:xfrm>
            <a:off x="863588" y="1196752"/>
            <a:ext cx="7884876" cy="432048"/>
          </a:xfrm>
        </p:spPr>
        <p:txBody>
          <a:bodyPr/>
          <a:lstStyle/>
          <a:p>
            <a:r>
              <a:rPr lang="nl-BE" sz="2400" dirty="0"/>
              <a:t>Niet enkel denken, maar ook doen</a:t>
            </a:r>
            <a:endParaRPr lang="nl-NL" sz="2400" dirty="0"/>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588" y="1682872"/>
            <a:ext cx="4411795" cy="2887103"/>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696796"/>
            <a:ext cx="4296872" cy="3029120"/>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4624047"/>
            <a:ext cx="3096344" cy="2139580"/>
          </a:xfrm>
          <a:prstGeom prst="rect">
            <a:avLst/>
          </a:prstGeom>
        </p:spPr>
      </p:pic>
      <p:pic>
        <p:nvPicPr>
          <p:cNvPr id="11" name="Afbeelding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1387" y="908720"/>
            <a:ext cx="3557485" cy="2686551"/>
          </a:xfrm>
          <a:prstGeom prst="rect">
            <a:avLst/>
          </a:prstGeom>
        </p:spPr>
      </p:pic>
    </p:spTree>
    <p:extLst>
      <p:ext uri="{BB962C8B-B14F-4D97-AF65-F5344CB8AC3E}">
        <p14:creationId xmlns:p14="http://schemas.microsoft.com/office/powerpoint/2010/main" val="1208182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1152128"/>
          </a:xfrm>
        </p:spPr>
        <p:txBody>
          <a:bodyPr/>
          <a:lstStyle/>
          <a:p>
            <a:r>
              <a:rPr lang="nl-BE" sz="3200" dirty="0"/>
              <a:t>V U I S T R E G E L  8</a:t>
            </a:r>
          </a:p>
        </p:txBody>
      </p:sp>
      <p:sp>
        <p:nvSpPr>
          <p:cNvPr id="3" name="Tijdelijke aanduiding voor tekst 2"/>
          <p:cNvSpPr>
            <a:spLocks noGrp="1"/>
          </p:cNvSpPr>
          <p:nvPr>
            <p:ph type="body" sz="quarter" idx="10"/>
          </p:nvPr>
        </p:nvSpPr>
        <p:spPr>
          <a:xfrm>
            <a:off x="683568" y="1376772"/>
            <a:ext cx="5148572" cy="900100"/>
          </a:xfrm>
        </p:spPr>
        <p:txBody>
          <a:bodyPr/>
          <a:lstStyle/>
          <a:p>
            <a:r>
              <a:rPr lang="nl-BE" dirty="0"/>
              <a:t>Stel basisregels op, </a:t>
            </a:r>
          </a:p>
          <a:p>
            <a:r>
              <a:rPr lang="nl-BE" dirty="0"/>
              <a:t>zoveel mogelijk vanaf het begin</a:t>
            </a:r>
            <a:r>
              <a:rPr lang="nl-NL" dirty="0"/>
              <a:t> </a:t>
            </a:r>
            <a:endParaRPr lang="nl-BE" dirty="0"/>
          </a:p>
        </p:txBody>
      </p:sp>
      <p:sp>
        <p:nvSpPr>
          <p:cNvPr id="5" name="Tijdelijke aanduiding voor inhoud 4"/>
          <p:cNvSpPr>
            <a:spLocks noGrp="1"/>
          </p:cNvSpPr>
          <p:nvPr>
            <p:ph sz="quarter" idx="12"/>
          </p:nvPr>
        </p:nvSpPr>
        <p:spPr>
          <a:xfrm>
            <a:off x="683568" y="3212976"/>
            <a:ext cx="7560840" cy="3096344"/>
          </a:xfrm>
        </p:spPr>
        <p:txBody>
          <a:bodyPr/>
          <a:lstStyle/>
          <a:p>
            <a:pPr marL="285750" lvl="0" indent="-285750">
              <a:buFontTx/>
              <a:buChar char="-"/>
            </a:pPr>
            <a:r>
              <a:rPr lang="nl-BE" sz="2000" dirty="0"/>
              <a:t>Respect hebben voor elkaar.  Wederzijds respect.</a:t>
            </a:r>
          </a:p>
          <a:p>
            <a:pPr marL="285750" lvl="0" indent="-285750">
              <a:buFontTx/>
              <a:buChar char="-"/>
            </a:pPr>
            <a:r>
              <a:rPr lang="nl-BE" sz="2000" dirty="0"/>
              <a:t>Geen racisme.</a:t>
            </a:r>
          </a:p>
          <a:p>
            <a:pPr marL="285750" lvl="0" indent="-285750">
              <a:buFontTx/>
              <a:buChar char="-"/>
            </a:pPr>
            <a:r>
              <a:rPr lang="nl-BE" sz="2000" dirty="0"/>
              <a:t>Het is vaak een reden voor kwetsbare groepen om af te haken, extra aandacht hiervoor is cruciaal.  </a:t>
            </a:r>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260648"/>
            <a:ext cx="2628292" cy="3575216"/>
          </a:xfrm>
          <a:prstGeom prst="rect">
            <a:avLst/>
          </a:prstGeom>
        </p:spPr>
      </p:pic>
    </p:spTree>
    <p:extLst>
      <p:ext uri="{BB962C8B-B14F-4D97-AF65-F5344CB8AC3E}">
        <p14:creationId xmlns:p14="http://schemas.microsoft.com/office/powerpoint/2010/main" val="1755476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51749"/>
            <a:ext cx="3992053" cy="850560"/>
          </a:xfrm>
        </p:spPr>
        <p:txBody>
          <a:bodyPr/>
          <a:lstStyle/>
          <a:p>
            <a:r>
              <a:rPr lang="nl-NL" sz="3600" dirty="0"/>
              <a:t> </a:t>
            </a:r>
            <a:r>
              <a:rPr lang="nl-NL" sz="4000" dirty="0"/>
              <a:t>V o o r a f</a:t>
            </a:r>
          </a:p>
        </p:txBody>
      </p:sp>
      <p:sp>
        <p:nvSpPr>
          <p:cNvPr id="5" name="Tijdelijke aanduiding voor inhoud 4"/>
          <p:cNvSpPr>
            <a:spLocks noGrp="1"/>
          </p:cNvSpPr>
          <p:nvPr>
            <p:ph sz="quarter" idx="12"/>
          </p:nvPr>
        </p:nvSpPr>
        <p:spPr>
          <a:xfrm>
            <a:off x="107504" y="2636912"/>
            <a:ext cx="9036496" cy="3744416"/>
          </a:xfrm>
        </p:spPr>
        <p:txBody>
          <a:bodyPr/>
          <a:lstStyle/>
          <a:p>
            <a:pPr marL="285750" lvl="0" indent="-285750">
              <a:buFontTx/>
              <a:buChar char="-"/>
            </a:pPr>
            <a:endParaRPr lang="nl-BE" sz="2000" dirty="0"/>
          </a:p>
          <a:p>
            <a:pPr marL="285750" lvl="0" indent="-285750">
              <a:buFontTx/>
              <a:buChar char="-"/>
            </a:pPr>
            <a:r>
              <a:rPr lang="nl-BE" sz="2400" dirty="0"/>
              <a:t>Drempels en vuistregels gelden voor iedereen, maar dubbel zo hard voor mensen in een kwestbare positie.</a:t>
            </a:r>
            <a:endParaRPr lang="nl-NL" sz="2400" dirty="0"/>
          </a:p>
          <a:p>
            <a:pPr marL="285750" lvl="0" indent="-285750">
              <a:buFontTx/>
              <a:buChar char="-"/>
            </a:pPr>
            <a:r>
              <a:rPr lang="nl-BE" sz="2400" dirty="0"/>
              <a:t>De groepen waar we het hier over hebben: mensen die in armoede leven, mensen met een andere etnische achtergrond, jongeren, gezinnen.  </a:t>
            </a:r>
            <a:endParaRPr lang="nl-NL" sz="2400" dirty="0"/>
          </a:p>
          <a:p>
            <a:pPr marL="285750" lvl="0" indent="-285750">
              <a:buFontTx/>
              <a:buChar char="-"/>
            </a:pPr>
            <a:r>
              <a:rPr lang="nl-BE" sz="2400" dirty="0"/>
              <a:t>Vuistregels staan niet vast, ze zijn gebaseerd op ervaringen, is voor iedereen ‘trial and error’.</a:t>
            </a:r>
          </a:p>
          <a:p>
            <a:pPr marL="285750" lvl="0" indent="-285750">
              <a:buFontTx/>
              <a:buChar char="-"/>
            </a:pPr>
            <a:r>
              <a:rPr lang="nl-BE" sz="2400" dirty="0"/>
              <a:t>Vuistregels als startpunt voor het gesprek &amp; discussie straks in groepen.</a:t>
            </a:r>
            <a:endParaRPr lang="nl-NL" sz="24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548680"/>
            <a:ext cx="1907257" cy="190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648072"/>
          </a:xfrm>
        </p:spPr>
        <p:txBody>
          <a:bodyPr/>
          <a:lstStyle/>
          <a:p>
            <a:r>
              <a:rPr lang="nl-BE" sz="3200" dirty="0"/>
              <a:t>V U I S T R E G E L  8</a:t>
            </a:r>
          </a:p>
        </p:txBody>
      </p:sp>
      <p:sp>
        <p:nvSpPr>
          <p:cNvPr id="5" name="Tijdelijke aanduiding voor inhoud 4"/>
          <p:cNvSpPr>
            <a:spLocks noGrp="1"/>
          </p:cNvSpPr>
          <p:nvPr>
            <p:ph sz="quarter" idx="12"/>
          </p:nvPr>
        </p:nvSpPr>
        <p:spPr>
          <a:xfrm>
            <a:off x="323528" y="2780780"/>
            <a:ext cx="8568952" cy="1944364"/>
          </a:xfrm>
        </p:spPr>
        <p:txBody>
          <a:bodyPr/>
          <a:lstStyle/>
          <a:p>
            <a:pPr lvl="0"/>
            <a:endParaRPr lang="nl-BE" dirty="0"/>
          </a:p>
          <a:p>
            <a:pPr lvl="0"/>
            <a:endParaRPr lang="nl-BE" dirty="0"/>
          </a:p>
          <a:p>
            <a:pPr lvl="0"/>
            <a:endParaRPr lang="nl-BE" dirty="0"/>
          </a:p>
          <a:p>
            <a:pPr lvl="0"/>
            <a:endParaRPr lang="nl-BE" dirty="0"/>
          </a:p>
          <a:p>
            <a:pPr lvl="0"/>
            <a:endParaRPr lang="nl-BE" dirty="0"/>
          </a:p>
        </p:txBody>
      </p:sp>
      <p:pic>
        <p:nvPicPr>
          <p:cNvPr id="4" name="Afbeelding 3">
            <a:extLst>
              <a:ext uri="{FF2B5EF4-FFF2-40B4-BE49-F238E27FC236}">
                <a16:creationId xmlns:a16="http://schemas.microsoft.com/office/drawing/2014/main" id="{AC361BB9-82CD-46B8-A2C9-B1FC26CA8B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6036" y="3752962"/>
            <a:ext cx="3888432" cy="2802295"/>
          </a:xfrm>
          <a:prstGeom prst="rect">
            <a:avLst/>
          </a:prstGeom>
        </p:spPr>
      </p:pic>
      <p:pic>
        <p:nvPicPr>
          <p:cNvPr id="9" name="Afbeelding 8">
            <a:extLst>
              <a:ext uri="{FF2B5EF4-FFF2-40B4-BE49-F238E27FC236}">
                <a16:creationId xmlns:a16="http://schemas.microsoft.com/office/drawing/2014/main" id="{BF0F4775-A9B1-4094-9427-249308755FA7}"/>
              </a:ext>
            </a:extLst>
          </p:cNvPr>
          <p:cNvPicPr>
            <a:picLocks noChangeAspect="1"/>
          </p:cNvPicPr>
          <p:nvPr/>
        </p:nvPicPr>
        <p:blipFill>
          <a:blip r:embed="rId3"/>
          <a:stretch>
            <a:fillRect/>
          </a:stretch>
        </p:blipFill>
        <p:spPr>
          <a:xfrm>
            <a:off x="323528" y="2258258"/>
            <a:ext cx="4393988" cy="2898934"/>
          </a:xfrm>
          <a:prstGeom prst="rect">
            <a:avLst/>
          </a:prstGeom>
        </p:spPr>
      </p:pic>
      <p:pic>
        <p:nvPicPr>
          <p:cNvPr id="13" name="Afbeelding 12">
            <a:extLst>
              <a:ext uri="{FF2B5EF4-FFF2-40B4-BE49-F238E27FC236}">
                <a16:creationId xmlns:a16="http://schemas.microsoft.com/office/drawing/2014/main" id="{A912338E-9C28-4D35-8B1C-46A14C72B7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1010" y="694496"/>
            <a:ext cx="3847976" cy="2885982"/>
          </a:xfrm>
          <a:prstGeom prst="rect">
            <a:avLst/>
          </a:prstGeom>
        </p:spPr>
      </p:pic>
    </p:spTree>
    <p:extLst>
      <p:ext uri="{BB962C8B-B14F-4D97-AF65-F5344CB8AC3E}">
        <p14:creationId xmlns:p14="http://schemas.microsoft.com/office/powerpoint/2010/main" val="2007568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792088"/>
          </a:xfrm>
        </p:spPr>
        <p:txBody>
          <a:bodyPr/>
          <a:lstStyle/>
          <a:p>
            <a:r>
              <a:rPr lang="nl-BE" sz="3200" dirty="0"/>
              <a:t>V U I S T R E G E L  9</a:t>
            </a:r>
          </a:p>
        </p:txBody>
      </p:sp>
      <p:sp>
        <p:nvSpPr>
          <p:cNvPr id="3" name="Tijdelijke aanduiding voor tekst 2"/>
          <p:cNvSpPr>
            <a:spLocks noGrp="1"/>
          </p:cNvSpPr>
          <p:nvPr>
            <p:ph type="body" sz="quarter" idx="10"/>
          </p:nvPr>
        </p:nvSpPr>
        <p:spPr>
          <a:xfrm>
            <a:off x="323528" y="1412776"/>
            <a:ext cx="8424936" cy="936104"/>
          </a:xfrm>
        </p:spPr>
        <p:txBody>
          <a:bodyPr/>
          <a:lstStyle/>
          <a:p>
            <a:r>
              <a:rPr lang="nl-BE" dirty="0"/>
              <a:t>Werk samen.</a:t>
            </a:r>
          </a:p>
          <a:p>
            <a:r>
              <a:rPr lang="nl-BE" dirty="0"/>
              <a:t>Werk met sleutelfiguren.</a:t>
            </a:r>
            <a:endParaRPr lang="nl-NL" dirty="0"/>
          </a:p>
          <a:p>
            <a:endParaRPr lang="nl-BE" dirty="0"/>
          </a:p>
        </p:txBody>
      </p:sp>
      <p:sp>
        <p:nvSpPr>
          <p:cNvPr id="5" name="Tijdelijke aanduiding voor inhoud 4"/>
          <p:cNvSpPr>
            <a:spLocks noGrp="1"/>
          </p:cNvSpPr>
          <p:nvPr>
            <p:ph sz="quarter" idx="12"/>
          </p:nvPr>
        </p:nvSpPr>
        <p:spPr>
          <a:xfrm>
            <a:off x="755576" y="2852936"/>
            <a:ext cx="8388424" cy="3444524"/>
          </a:xfrm>
        </p:spPr>
        <p:txBody>
          <a:bodyPr/>
          <a:lstStyle/>
          <a:p>
            <a:pPr lvl="0"/>
            <a:endParaRPr lang="nl-BE" dirty="0"/>
          </a:p>
          <a:p>
            <a:pPr marL="285750" lvl="0" indent="-285750">
              <a:buFontTx/>
              <a:buChar char="-"/>
            </a:pPr>
            <a:r>
              <a:rPr lang="nl-BE" sz="2000" dirty="0"/>
              <a:t>Relevante actoren bereiken meerdere doelgroepen.</a:t>
            </a:r>
          </a:p>
          <a:p>
            <a:pPr marL="285750" lvl="0" indent="-285750">
              <a:buFontTx/>
              <a:buChar char="-"/>
            </a:pPr>
            <a:r>
              <a:rPr lang="nl-BE" sz="2000" dirty="0"/>
              <a:t>Bekijk heel de sociale kaart van de wijk.  Met extra aandacht voor de organisaties die kwetsbare groepen bereiken of net niet bereiken.</a:t>
            </a:r>
          </a:p>
          <a:p>
            <a:pPr marL="285750" lvl="0" indent="-285750">
              <a:buFontTx/>
              <a:buChar char="-"/>
            </a:pPr>
            <a:r>
              <a:rPr lang="nl-BE" sz="2000" dirty="0"/>
              <a:t>Sleutelfiguren zoeken, vb. bij etnisch-culurele minderheden via zelfhulporganisaties. </a:t>
            </a:r>
          </a:p>
          <a:p>
            <a:pPr marL="285750" lvl="0" indent="-285750">
              <a:buFontTx/>
              <a:buChar char="-"/>
            </a:pPr>
            <a:r>
              <a:rPr lang="nl-BE" sz="2000" dirty="0"/>
              <a:t>Sleutelfiguren zijn informele leiders en zijn ontzettend belangrijk en hebben een achterban.  Ga in de eerste plaats naar hen op zoek.</a:t>
            </a:r>
          </a:p>
          <a:p>
            <a:pPr marL="285750" indent="-285750">
              <a:buFont typeface="Arial" panose="020B0604020202020204" pitchFamily="34" charset="0"/>
              <a:buChar char="•"/>
            </a:pPr>
            <a:endParaRPr lang="nl-BE" sz="2000" dirty="0"/>
          </a:p>
        </p:txBody>
      </p:sp>
      <p:pic>
        <p:nvPicPr>
          <p:cNvPr id="6"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1498" y="548680"/>
            <a:ext cx="3168352" cy="2460132"/>
          </a:xfrm>
          <a:prstGeom prst="rect">
            <a:avLst/>
          </a:prstGeom>
        </p:spPr>
      </p:pic>
    </p:spTree>
    <p:extLst>
      <p:ext uri="{BB962C8B-B14F-4D97-AF65-F5344CB8AC3E}">
        <p14:creationId xmlns:p14="http://schemas.microsoft.com/office/powerpoint/2010/main" val="10852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2877442" cy="648072"/>
          </a:xfrm>
        </p:spPr>
        <p:txBody>
          <a:bodyPr/>
          <a:lstStyle/>
          <a:p>
            <a:r>
              <a:rPr lang="nl-BE" sz="2400" dirty="0"/>
              <a:t>V U I S T R E G E L  </a:t>
            </a:r>
            <a:r>
              <a:rPr lang="nl-BE" sz="3200" dirty="0"/>
              <a:t>9</a:t>
            </a:r>
          </a:p>
        </p:txBody>
      </p:sp>
      <p:sp>
        <p:nvSpPr>
          <p:cNvPr id="5" name="Tijdelijke aanduiding voor inhoud 4"/>
          <p:cNvSpPr>
            <a:spLocks noGrp="1"/>
          </p:cNvSpPr>
          <p:nvPr>
            <p:ph sz="quarter" idx="12"/>
          </p:nvPr>
        </p:nvSpPr>
        <p:spPr>
          <a:xfrm>
            <a:off x="323528" y="2780780"/>
            <a:ext cx="8568952" cy="1944364"/>
          </a:xfrm>
        </p:spPr>
        <p:txBody>
          <a:bodyPr/>
          <a:lstStyle/>
          <a:p>
            <a:pPr lvl="0"/>
            <a:endParaRPr lang="nl-BE" dirty="0"/>
          </a:p>
          <a:p>
            <a:pPr lvl="0"/>
            <a:endParaRPr lang="nl-BE" dirty="0"/>
          </a:p>
          <a:p>
            <a:pPr lvl="0"/>
            <a:endParaRPr lang="nl-BE" dirty="0"/>
          </a:p>
          <a:p>
            <a:pPr lvl="0"/>
            <a:endParaRPr lang="nl-BE" dirty="0"/>
          </a:p>
          <a:p>
            <a:pPr lvl="0"/>
            <a:endParaRPr lang="nl-BE" dirty="0"/>
          </a:p>
        </p:txBody>
      </p:sp>
      <p:pic>
        <p:nvPicPr>
          <p:cNvPr id="7" name="Afbeelding 6">
            <a:extLst>
              <a:ext uri="{FF2B5EF4-FFF2-40B4-BE49-F238E27FC236}">
                <a16:creationId xmlns:a16="http://schemas.microsoft.com/office/drawing/2014/main" id="{5268E15B-CAAE-4826-9C1B-5BF4671F0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553" y="3934131"/>
            <a:ext cx="4070851" cy="2714517"/>
          </a:xfrm>
          <a:prstGeom prst="rect">
            <a:avLst/>
          </a:prstGeom>
        </p:spPr>
      </p:pic>
      <p:pic>
        <p:nvPicPr>
          <p:cNvPr id="9" name="Afbeelding 8">
            <a:extLst>
              <a:ext uri="{FF2B5EF4-FFF2-40B4-BE49-F238E27FC236}">
                <a16:creationId xmlns:a16="http://schemas.microsoft.com/office/drawing/2014/main" id="{4B278CB2-ACD2-4B73-933D-069D454453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79" y="1340768"/>
            <a:ext cx="3272665" cy="2454499"/>
          </a:xfrm>
          <a:prstGeom prst="rect">
            <a:avLst/>
          </a:prstGeom>
        </p:spPr>
      </p:pic>
      <p:pic>
        <p:nvPicPr>
          <p:cNvPr id="11" name="Afbeelding 10">
            <a:extLst>
              <a:ext uri="{FF2B5EF4-FFF2-40B4-BE49-F238E27FC236}">
                <a16:creationId xmlns:a16="http://schemas.microsoft.com/office/drawing/2014/main" id="{25BF8537-E6B7-40EF-B3FC-53DD32BC1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192" y="333002"/>
            <a:ext cx="4670288" cy="3502716"/>
          </a:xfrm>
          <a:prstGeom prst="rect">
            <a:avLst/>
          </a:prstGeom>
        </p:spPr>
      </p:pic>
      <p:pic>
        <p:nvPicPr>
          <p:cNvPr id="12" name="Afbeelding 11">
            <a:extLst>
              <a:ext uri="{FF2B5EF4-FFF2-40B4-BE49-F238E27FC236}">
                <a16:creationId xmlns:a16="http://schemas.microsoft.com/office/drawing/2014/main" id="{830F81BD-F1C1-484C-88DD-0C7602540BAE}"/>
              </a:ext>
            </a:extLst>
          </p:cNvPr>
          <p:cNvPicPr>
            <a:picLocks noChangeAspect="1"/>
          </p:cNvPicPr>
          <p:nvPr/>
        </p:nvPicPr>
        <p:blipFill>
          <a:blip r:embed="rId5"/>
          <a:stretch>
            <a:fillRect/>
          </a:stretch>
        </p:blipFill>
        <p:spPr>
          <a:xfrm>
            <a:off x="666999" y="3984120"/>
            <a:ext cx="3542083" cy="2664183"/>
          </a:xfrm>
          <a:prstGeom prst="rect">
            <a:avLst/>
          </a:prstGeom>
        </p:spPr>
      </p:pic>
    </p:spTree>
    <p:extLst>
      <p:ext uri="{BB962C8B-B14F-4D97-AF65-F5344CB8AC3E}">
        <p14:creationId xmlns:p14="http://schemas.microsoft.com/office/powerpoint/2010/main" val="146253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864096"/>
          </a:xfrm>
        </p:spPr>
        <p:txBody>
          <a:bodyPr/>
          <a:lstStyle/>
          <a:p>
            <a:r>
              <a:rPr lang="nl-BE" sz="3200" dirty="0"/>
              <a:t>V U I S T R E G E L  10</a:t>
            </a:r>
          </a:p>
        </p:txBody>
      </p:sp>
      <p:sp>
        <p:nvSpPr>
          <p:cNvPr id="3" name="Tijdelijke aanduiding voor tekst 2"/>
          <p:cNvSpPr>
            <a:spLocks noGrp="1"/>
          </p:cNvSpPr>
          <p:nvPr>
            <p:ph type="body" sz="quarter" idx="10"/>
          </p:nvPr>
        </p:nvSpPr>
        <p:spPr>
          <a:xfrm>
            <a:off x="899592" y="1412776"/>
            <a:ext cx="4248472" cy="936104"/>
          </a:xfrm>
        </p:spPr>
        <p:txBody>
          <a:bodyPr/>
          <a:lstStyle/>
          <a:p>
            <a:r>
              <a:rPr lang="nl-BE" dirty="0"/>
              <a:t>Participatie is maatwerk, </a:t>
            </a:r>
          </a:p>
          <a:p>
            <a:r>
              <a:rPr lang="nl-BE" dirty="0"/>
              <a:t>wees innovatief en creatief</a:t>
            </a:r>
            <a:endParaRPr lang="nl-NL" dirty="0"/>
          </a:p>
          <a:p>
            <a:endParaRPr lang="nl-BE" dirty="0"/>
          </a:p>
        </p:txBody>
      </p:sp>
      <p:sp>
        <p:nvSpPr>
          <p:cNvPr id="5" name="Tijdelijke aanduiding voor inhoud 4"/>
          <p:cNvSpPr>
            <a:spLocks noGrp="1"/>
          </p:cNvSpPr>
          <p:nvPr>
            <p:ph sz="quarter" idx="12"/>
          </p:nvPr>
        </p:nvSpPr>
        <p:spPr>
          <a:xfrm>
            <a:off x="395536" y="3423729"/>
            <a:ext cx="8640960" cy="3101615"/>
          </a:xfrm>
        </p:spPr>
        <p:txBody>
          <a:bodyPr/>
          <a:lstStyle/>
          <a:p>
            <a:pPr marL="285750" lvl="0" indent="-285750">
              <a:buFontTx/>
              <a:buChar char="-"/>
            </a:pPr>
            <a:r>
              <a:rPr lang="nl-BE" sz="2000" dirty="0"/>
              <a:t>Elke buurt en wijk is anders en vraagt een andere aanpak.</a:t>
            </a:r>
          </a:p>
          <a:p>
            <a:pPr marL="285750" lvl="0" indent="-285750">
              <a:buFontTx/>
              <a:buChar char="-"/>
            </a:pPr>
            <a:r>
              <a:rPr lang="nl-BE" sz="2000" dirty="0"/>
              <a:t>Telkens anders, met vallen en opstaan.</a:t>
            </a:r>
          </a:p>
          <a:p>
            <a:pPr marL="285750" lvl="0" indent="-285750">
              <a:buFontTx/>
              <a:buChar char="-"/>
            </a:pPr>
            <a:r>
              <a:rPr lang="nl-BE" sz="2000" dirty="0"/>
              <a:t>Mislukken hoort erbij.  Langs de beide kanten. Laat je niet ontmoedigen.  </a:t>
            </a:r>
          </a:p>
          <a:p>
            <a:pPr marL="285750" lvl="0" indent="-285750">
              <a:buFontTx/>
              <a:buChar char="-"/>
            </a:pPr>
            <a:r>
              <a:rPr lang="nl-BE" sz="2000" dirty="0"/>
              <a:t>Kunst is om verder te doen en durf het roer omgooien indien nodig.</a:t>
            </a:r>
          </a:p>
          <a:p>
            <a:pPr marL="285750" lvl="0" indent="-285750">
              <a:buFontTx/>
              <a:buChar char="-"/>
            </a:pPr>
            <a:r>
              <a:rPr lang="nl-BE" sz="2000" dirty="0"/>
              <a:t>Innovatief: de manier van vergaderen.  Bv. participatief theater.</a:t>
            </a:r>
          </a:p>
          <a:p>
            <a:pPr marL="285750" lvl="0" indent="-285750">
              <a:buFontTx/>
              <a:buChar char="-"/>
            </a:pPr>
            <a:r>
              <a:rPr lang="nl-BE" sz="2000" dirty="0"/>
              <a:t>Innovatief: uur van vergaderen.  Afhankelijk van wie je wil bereiken, rekening houden met werkuren, schooluren, ouderen komen ’s avonds niet graag buiten, …</a:t>
            </a:r>
          </a:p>
          <a:p>
            <a:pPr marL="285750" lvl="0" indent="-285750">
              <a:buFontTx/>
              <a:buChar char="-"/>
            </a:pPr>
            <a:endParaRPr lang="nl-NL" dirty="0"/>
          </a:p>
          <a:p>
            <a:r>
              <a:rPr lang="nl-BE" dirty="0"/>
              <a:t> </a:t>
            </a:r>
            <a:endParaRPr lang="nl-NL" dirty="0"/>
          </a:p>
        </p:txBody>
      </p:sp>
      <p:pic>
        <p:nvPicPr>
          <p:cNvPr id="6" name="Tijdelijke aanduiding voor inhou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831" y="44624"/>
            <a:ext cx="3043601" cy="2731033"/>
          </a:xfrm>
          <a:prstGeom prst="rect">
            <a:avLst/>
          </a:prstGeom>
        </p:spPr>
      </p:pic>
    </p:spTree>
    <p:extLst>
      <p:ext uri="{BB962C8B-B14F-4D97-AF65-F5344CB8AC3E}">
        <p14:creationId xmlns:p14="http://schemas.microsoft.com/office/powerpoint/2010/main" val="2003357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5616" y="692696"/>
            <a:ext cx="7344816" cy="648072"/>
          </a:xfrm>
        </p:spPr>
        <p:txBody>
          <a:bodyPr/>
          <a:lstStyle/>
          <a:p>
            <a:r>
              <a:rPr lang="nl-BE" sz="3200" dirty="0"/>
              <a:t>V U I S T R E G E L  10</a:t>
            </a:r>
          </a:p>
        </p:txBody>
      </p:sp>
      <p:sp>
        <p:nvSpPr>
          <p:cNvPr id="5" name="Tijdelijke aanduiding voor inhoud 4"/>
          <p:cNvSpPr>
            <a:spLocks noGrp="1"/>
          </p:cNvSpPr>
          <p:nvPr>
            <p:ph sz="quarter" idx="12"/>
          </p:nvPr>
        </p:nvSpPr>
        <p:spPr>
          <a:xfrm>
            <a:off x="323528" y="2780780"/>
            <a:ext cx="8568952" cy="1944364"/>
          </a:xfrm>
        </p:spPr>
        <p:txBody>
          <a:bodyPr/>
          <a:lstStyle/>
          <a:p>
            <a:pPr lvl="0"/>
            <a:endParaRPr lang="nl-BE" dirty="0"/>
          </a:p>
          <a:p>
            <a:pPr lvl="0"/>
            <a:endParaRPr lang="nl-BE" dirty="0"/>
          </a:p>
          <a:p>
            <a:pPr lvl="0"/>
            <a:endParaRPr lang="nl-BE" dirty="0"/>
          </a:p>
          <a:p>
            <a:pPr lvl="0"/>
            <a:endParaRPr lang="nl-BE" dirty="0"/>
          </a:p>
          <a:p>
            <a:pPr lvl="0"/>
            <a:endParaRPr lang="nl-BE" dirty="0"/>
          </a:p>
        </p:txBody>
      </p:sp>
      <p:pic>
        <p:nvPicPr>
          <p:cNvPr id="4" name="Afbeelding 3">
            <a:extLst>
              <a:ext uri="{FF2B5EF4-FFF2-40B4-BE49-F238E27FC236}">
                <a16:creationId xmlns:a16="http://schemas.microsoft.com/office/drawing/2014/main" id="{1B21D649-0A94-45DB-80C5-3B48BFE71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3248642"/>
            <a:ext cx="4104456" cy="3348858"/>
          </a:xfrm>
          <a:prstGeom prst="rect">
            <a:avLst/>
          </a:prstGeom>
        </p:spPr>
      </p:pic>
      <p:pic>
        <p:nvPicPr>
          <p:cNvPr id="7" name="Afbeelding 6">
            <a:extLst>
              <a:ext uri="{FF2B5EF4-FFF2-40B4-BE49-F238E27FC236}">
                <a16:creationId xmlns:a16="http://schemas.microsoft.com/office/drawing/2014/main" id="{504B6432-3AFE-46A2-94EA-10140C153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206" y="2160920"/>
            <a:ext cx="4034662" cy="3184083"/>
          </a:xfrm>
          <a:prstGeom prst="rect">
            <a:avLst/>
          </a:prstGeom>
        </p:spPr>
      </p:pic>
      <p:pic>
        <p:nvPicPr>
          <p:cNvPr id="11" name="Afbeelding 10">
            <a:extLst>
              <a:ext uri="{FF2B5EF4-FFF2-40B4-BE49-F238E27FC236}">
                <a16:creationId xmlns:a16="http://schemas.microsoft.com/office/drawing/2014/main" id="{81CB785F-7B3D-4187-9EB5-163C39147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476672"/>
            <a:ext cx="3960440" cy="2675149"/>
          </a:xfrm>
          <a:prstGeom prst="rect">
            <a:avLst/>
          </a:prstGeom>
        </p:spPr>
      </p:pic>
    </p:spTree>
    <p:extLst>
      <p:ext uri="{BB962C8B-B14F-4D97-AF65-F5344CB8AC3E}">
        <p14:creationId xmlns:p14="http://schemas.microsoft.com/office/powerpoint/2010/main" val="1701144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548680"/>
            <a:ext cx="6624736" cy="5831439"/>
          </a:xfrm>
        </p:spPr>
      </p:pic>
    </p:spTree>
    <p:extLst>
      <p:ext uri="{BB962C8B-B14F-4D97-AF65-F5344CB8AC3E}">
        <p14:creationId xmlns:p14="http://schemas.microsoft.com/office/powerpoint/2010/main" val="1550396520"/>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2" y="692696"/>
            <a:ext cx="3240360" cy="576064"/>
          </a:xfrm>
        </p:spPr>
        <p:txBody>
          <a:bodyPr/>
          <a:lstStyle/>
          <a:p>
            <a:r>
              <a:rPr lang="nl-BE" sz="3200" dirty="0"/>
              <a:t>V U I S T R E G E L  1</a:t>
            </a:r>
          </a:p>
        </p:txBody>
      </p:sp>
      <p:sp>
        <p:nvSpPr>
          <p:cNvPr id="3" name="Tijdelijke aanduiding voor tekst 2"/>
          <p:cNvSpPr>
            <a:spLocks noGrp="1"/>
          </p:cNvSpPr>
          <p:nvPr>
            <p:ph type="body" sz="quarter" idx="10"/>
          </p:nvPr>
        </p:nvSpPr>
        <p:spPr>
          <a:xfrm>
            <a:off x="179512" y="2132856"/>
            <a:ext cx="8964488" cy="792088"/>
          </a:xfrm>
        </p:spPr>
        <p:txBody>
          <a:bodyPr/>
          <a:lstStyle/>
          <a:p>
            <a:r>
              <a:rPr lang="nl-BE" sz="2400" dirty="0"/>
              <a:t>Een voorwaarde voor bewonersparticipatie is een goede klantrelatie </a:t>
            </a:r>
          </a:p>
          <a:p>
            <a:r>
              <a:rPr lang="nl-BE" sz="2400" dirty="0"/>
              <a:t>en de basisvoorzieningen van de SHM moeten in orde zijn</a:t>
            </a:r>
            <a:endParaRPr lang="nl-NL" sz="2400" dirty="0"/>
          </a:p>
          <a:p>
            <a:endParaRPr lang="nl-BE" dirty="0"/>
          </a:p>
        </p:txBody>
      </p:sp>
      <p:sp>
        <p:nvSpPr>
          <p:cNvPr id="5" name="Tijdelijke aanduiding voor inhoud 4"/>
          <p:cNvSpPr>
            <a:spLocks noGrp="1"/>
          </p:cNvSpPr>
          <p:nvPr>
            <p:ph sz="quarter" idx="12"/>
          </p:nvPr>
        </p:nvSpPr>
        <p:spPr>
          <a:xfrm>
            <a:off x="395537" y="3140968"/>
            <a:ext cx="8618162" cy="3312368"/>
          </a:xfrm>
        </p:spPr>
        <p:txBody>
          <a:bodyPr/>
          <a:lstStyle/>
          <a:p>
            <a:pPr marL="285750" lvl="0" indent="-285750" fontAlgn="base">
              <a:buFontTx/>
              <a:buChar char="-"/>
            </a:pPr>
            <a:r>
              <a:rPr lang="nl-BE" sz="2000" dirty="0">
                <a:solidFill>
                  <a:prstClr val="black"/>
                </a:solidFill>
              </a:rPr>
              <a:t>Huurders zijn klant bij de SHM en willen ‘waar voor hun geld’.  Volgende basisvoorzieningen moeten in orde zijn: </a:t>
            </a:r>
          </a:p>
          <a:p>
            <a:pPr marL="647700" lvl="1" indent="-285750" fontAlgn="base">
              <a:buFontTx/>
              <a:buChar char="-"/>
            </a:pPr>
            <a:r>
              <a:rPr lang="nl-BE" sz="2000" dirty="0">
                <a:solidFill>
                  <a:prstClr val="black"/>
                </a:solidFill>
              </a:rPr>
              <a:t>Goede woonkwaliteit  </a:t>
            </a:r>
          </a:p>
          <a:p>
            <a:pPr marL="647700" lvl="1" indent="-285750" fontAlgn="base">
              <a:buFontTx/>
              <a:buChar char="-"/>
            </a:pPr>
            <a:r>
              <a:rPr lang="nl-BE" sz="2000" dirty="0">
                <a:solidFill>
                  <a:prstClr val="black"/>
                </a:solidFill>
              </a:rPr>
              <a:t>Goede dienstverlening</a:t>
            </a:r>
            <a:endParaRPr lang="nl-BE" sz="2000" dirty="0"/>
          </a:p>
          <a:p>
            <a:pPr marL="285750" indent="-285750" fontAlgn="base">
              <a:buFontTx/>
              <a:buChar char="-"/>
            </a:pPr>
            <a:r>
              <a:rPr lang="nl-BE" sz="2000" dirty="0"/>
              <a:t>Technische zaken moeten opgevolgd en opgelost worden.</a:t>
            </a:r>
          </a:p>
          <a:p>
            <a:pPr marL="285750" indent="-285750" fontAlgn="base">
              <a:buFontTx/>
              <a:buChar char="-"/>
            </a:pPr>
            <a:r>
              <a:rPr lang="nl-BE" sz="2000" dirty="0"/>
              <a:t>Processen van verhuur en onderhoud moeten in orde zijn.</a:t>
            </a:r>
          </a:p>
          <a:p>
            <a:pPr marL="285750" indent="-285750" fontAlgn="base">
              <a:buFontTx/>
              <a:buChar char="-"/>
            </a:pPr>
            <a:r>
              <a:rPr lang="nl-BE" sz="2000" dirty="0"/>
              <a:t>De klantvriendelijkheid van de SHM moet goed lopen.</a:t>
            </a:r>
          </a:p>
          <a:p>
            <a:pPr marL="285750" indent="-285750" fontAlgn="base">
              <a:buFontTx/>
              <a:buChar char="-"/>
            </a:pPr>
            <a:r>
              <a:rPr lang="nl-BE" sz="2000" dirty="0"/>
              <a:t>Als dit niet het geval is, bestaat de kans dat huurders zich niet gehoord voelen en niet openstaan voor participatie.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60648"/>
            <a:ext cx="4369691"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32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20688"/>
            <a:ext cx="3600400" cy="648072"/>
          </a:xfrm>
        </p:spPr>
        <p:txBody>
          <a:bodyPr/>
          <a:lstStyle/>
          <a:p>
            <a:r>
              <a:rPr lang="nl-BE" sz="3200" dirty="0"/>
              <a:t>V U I S T R E G E L  2</a:t>
            </a:r>
          </a:p>
        </p:txBody>
      </p:sp>
      <p:sp>
        <p:nvSpPr>
          <p:cNvPr id="3" name="Tijdelijke aanduiding voor tekst 2"/>
          <p:cNvSpPr>
            <a:spLocks noGrp="1"/>
          </p:cNvSpPr>
          <p:nvPr>
            <p:ph type="body" sz="quarter" idx="10"/>
          </p:nvPr>
        </p:nvSpPr>
        <p:spPr>
          <a:xfrm>
            <a:off x="323528" y="1412776"/>
            <a:ext cx="6552728" cy="936104"/>
          </a:xfrm>
        </p:spPr>
        <p:txBody>
          <a:bodyPr/>
          <a:lstStyle/>
          <a:p>
            <a:r>
              <a:rPr lang="nl-BE" dirty="0"/>
              <a:t>Denk na over het niveau van participatie dat je wil bereiken en hoe je terugkoppelt</a:t>
            </a:r>
            <a:endParaRPr lang="nl-NL" dirty="0"/>
          </a:p>
          <a:p>
            <a:endParaRPr lang="nl-BE" dirty="0"/>
          </a:p>
        </p:txBody>
      </p:sp>
      <p:sp>
        <p:nvSpPr>
          <p:cNvPr id="5" name="Tijdelijke aanduiding voor inhoud 4"/>
          <p:cNvSpPr>
            <a:spLocks noGrp="1"/>
          </p:cNvSpPr>
          <p:nvPr>
            <p:ph sz="quarter" idx="12"/>
          </p:nvPr>
        </p:nvSpPr>
        <p:spPr>
          <a:xfrm>
            <a:off x="323528" y="2348880"/>
            <a:ext cx="8784976" cy="4176464"/>
          </a:xfrm>
        </p:spPr>
        <p:txBody>
          <a:bodyPr/>
          <a:lstStyle/>
          <a:p>
            <a:pPr fontAlgn="base"/>
            <a:endParaRPr lang="nl-BE" dirty="0"/>
          </a:p>
          <a:p>
            <a:pPr fontAlgn="base"/>
            <a:r>
              <a:rPr lang="nl-BE" dirty="0"/>
              <a:t>Kies vanaf het begin expliciet voor bewonersparticipatie en dit in alle geledingen (van de SHM, sociale én technische diensten en binnen de stad). </a:t>
            </a:r>
          </a:p>
          <a:p>
            <a:pPr fontAlgn="base"/>
            <a:r>
              <a:rPr lang="nl-BE" dirty="0"/>
              <a:t>Participatie is een containerbegrip, dat veel en diverse verwachtingen oproept. </a:t>
            </a:r>
          </a:p>
          <a:p>
            <a:pPr fontAlgn="base"/>
            <a:r>
              <a:rPr lang="nl-BE" dirty="0"/>
              <a:t>Wil je enkel advies, of wil je dat mensen mee beslissen.  </a:t>
            </a:r>
            <a:r>
              <a:rPr lang="nl-BE" dirty="0" err="1"/>
              <a:t>Cfr</a:t>
            </a:r>
            <a:r>
              <a:rPr lang="nl-BE" dirty="0"/>
              <a:t>. participatieladder.  </a:t>
            </a:r>
          </a:p>
          <a:p>
            <a:pPr fontAlgn="base"/>
            <a:r>
              <a:rPr lang="nl-BE" dirty="0"/>
              <a:t>Wees hierover eerlijk naar de bewoners toe. </a:t>
            </a:r>
          </a:p>
          <a:p>
            <a:pPr fontAlgn="base"/>
            <a:r>
              <a:rPr lang="nl-BE" dirty="0"/>
              <a:t>Klassieke participatietechnieken bereiken eerder ‘sterkere huurders’.  Daarom is een gediversificeerd participatiemodel nodig, op maat.  Kwetsbare huurders hebben extra ondersteuning nodig.    </a:t>
            </a:r>
          </a:p>
          <a:p>
            <a:pPr fontAlgn="base"/>
            <a:r>
              <a:rPr lang="nl-BE" dirty="0"/>
              <a:t>Zorg ervoor dat de informatie terug naar de verschillende achterbannen gaat, ook van de kwetsbare groepen. Via sleutelfiguren, buurtkrantjes met veel beeldmateriaal, …. </a:t>
            </a:r>
          </a:p>
        </p:txBody>
      </p:sp>
      <p:pic>
        <p:nvPicPr>
          <p:cNvPr id="6" name="Picture 5562"/>
          <p:cNvPicPr>
            <a:picLocks/>
          </p:cNvPicPr>
          <p:nvPr/>
        </p:nvPicPr>
        <p:blipFill>
          <a:blip r:embed="rId2"/>
          <a:stretch>
            <a:fillRect/>
          </a:stretch>
        </p:blipFill>
        <p:spPr>
          <a:xfrm>
            <a:off x="7056331" y="392425"/>
            <a:ext cx="1740440" cy="1956455"/>
          </a:xfrm>
          <a:prstGeom prst="rect">
            <a:avLst/>
          </a:prstGeom>
        </p:spPr>
      </p:pic>
    </p:spTree>
    <p:extLst>
      <p:ext uri="{BB962C8B-B14F-4D97-AF65-F5344CB8AC3E}">
        <p14:creationId xmlns:p14="http://schemas.microsoft.com/office/powerpoint/2010/main" val="1165332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8686800" cy="1143000"/>
          </a:xfrm>
        </p:spPr>
        <p:txBody>
          <a:bodyPr/>
          <a:lstStyle/>
          <a:p>
            <a:r>
              <a:rPr lang="nl-BE" dirty="0"/>
              <a:t>Participatieladder</a:t>
            </a:r>
          </a:p>
        </p:txBody>
      </p:sp>
      <p:pic>
        <p:nvPicPr>
          <p:cNvPr id="1028" name="Picture 4" descr="Afbeeldingsresultaat voor bewonersparticipatie driehoek">
            <a:extLst>
              <a:ext uri="{FF2B5EF4-FFF2-40B4-BE49-F238E27FC236}">
                <a16:creationId xmlns:a16="http://schemas.microsoft.com/office/drawing/2014/main" id="{D7407BF3-6932-4861-9A84-04D6C896C725}"/>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622025" y="1196752"/>
            <a:ext cx="3219920" cy="4608512"/>
          </a:xfrm>
          <a:prstGeom prst="rect">
            <a:avLst/>
          </a:prstGeom>
          <a:noFill/>
          <a:extLst>
            <a:ext uri="{909E8E84-426E-40DD-AFC4-6F175D3DCCD1}">
              <a14:hiddenFill xmlns:a14="http://schemas.microsoft.com/office/drawing/2010/main">
                <a:solidFill>
                  <a:srgbClr val="FFFFFF"/>
                </a:solidFill>
              </a14:hiddenFill>
            </a:ext>
          </a:extLst>
        </p:spPr>
      </p:pic>
      <p:pic>
        <p:nvPicPr>
          <p:cNvPr id="6" name="Tijdelijke aanduiding voor inhoud 5" descr="https://www.publicspaceinfo.nl/media/uploads/images/PARTICIPATIE_Ladder_participatie.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21220" y="1417638"/>
            <a:ext cx="5009680" cy="4387626"/>
          </a:xfrm>
          <a:prstGeom prst="rect">
            <a:avLst/>
          </a:prstGeom>
          <a:noFill/>
          <a:ln>
            <a:noFill/>
          </a:ln>
        </p:spPr>
      </p:pic>
    </p:spTree>
    <p:extLst>
      <p:ext uri="{BB962C8B-B14F-4D97-AF65-F5344CB8AC3E}">
        <p14:creationId xmlns:p14="http://schemas.microsoft.com/office/powerpoint/2010/main" val="2653690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288032"/>
          </a:xfrm>
        </p:spPr>
        <p:txBody>
          <a:bodyPr/>
          <a:lstStyle/>
          <a:p>
            <a:r>
              <a:rPr lang="nl-BE" sz="3200" dirty="0"/>
              <a:t>V U I S T R E G E L  3</a:t>
            </a:r>
          </a:p>
        </p:txBody>
      </p:sp>
      <p:sp>
        <p:nvSpPr>
          <p:cNvPr id="3" name="Tijdelijke aanduiding voor tekst 2"/>
          <p:cNvSpPr>
            <a:spLocks noGrp="1"/>
          </p:cNvSpPr>
          <p:nvPr>
            <p:ph type="body" sz="quarter" idx="10"/>
          </p:nvPr>
        </p:nvSpPr>
        <p:spPr>
          <a:xfrm>
            <a:off x="323528" y="1556792"/>
            <a:ext cx="4608512" cy="576064"/>
          </a:xfrm>
        </p:spPr>
        <p:txBody>
          <a:bodyPr/>
          <a:lstStyle/>
          <a:p>
            <a:r>
              <a:rPr lang="nl-BE" dirty="0"/>
              <a:t>Bouw een vertrouwensband op</a:t>
            </a:r>
            <a:endParaRPr lang="nl-NL" dirty="0"/>
          </a:p>
          <a:p>
            <a:endParaRPr lang="nl-BE" dirty="0"/>
          </a:p>
        </p:txBody>
      </p:sp>
      <p:sp>
        <p:nvSpPr>
          <p:cNvPr id="5" name="Tijdelijke aanduiding voor inhoud 4"/>
          <p:cNvSpPr>
            <a:spLocks noGrp="1"/>
          </p:cNvSpPr>
          <p:nvPr>
            <p:ph sz="quarter" idx="12"/>
          </p:nvPr>
        </p:nvSpPr>
        <p:spPr>
          <a:xfrm>
            <a:off x="323528" y="2276872"/>
            <a:ext cx="8496944" cy="4320480"/>
          </a:xfrm>
        </p:spPr>
        <p:txBody>
          <a:bodyPr/>
          <a:lstStyle/>
          <a:p>
            <a:pPr fontAlgn="base"/>
            <a:endParaRPr lang="nl-BE" dirty="0"/>
          </a:p>
          <a:p>
            <a:pPr marL="285750" indent="-285750" fontAlgn="base">
              <a:buFontTx/>
              <a:buChar char="-"/>
            </a:pPr>
            <a:endParaRPr lang="nl-BE" dirty="0"/>
          </a:p>
          <a:p>
            <a:pPr marL="285750" indent="-285750" fontAlgn="base">
              <a:buFontTx/>
              <a:buChar char="-"/>
            </a:pPr>
            <a:r>
              <a:rPr lang="nl-BE" dirty="0"/>
              <a:t>Outreachend werken. </a:t>
            </a:r>
          </a:p>
          <a:p>
            <a:pPr marL="285750" indent="-285750" fontAlgn="base">
              <a:buFontTx/>
              <a:buChar char="-"/>
            </a:pPr>
            <a:r>
              <a:rPr lang="nl-BE" dirty="0"/>
              <a:t>Huisbezoeken om mensen in hun omgeving te leren kennen.   </a:t>
            </a:r>
          </a:p>
          <a:p>
            <a:pPr marL="285750" indent="-285750" fontAlgn="base">
              <a:buFontTx/>
              <a:buChar char="-"/>
            </a:pPr>
            <a:r>
              <a:rPr lang="nl-BE" dirty="0"/>
              <a:t>Vertrekken vanuit de leefwereld van bewoners.   </a:t>
            </a:r>
          </a:p>
          <a:p>
            <a:pPr marL="285750" indent="-285750" fontAlgn="base">
              <a:buFontTx/>
              <a:buChar char="-"/>
            </a:pPr>
            <a:r>
              <a:rPr lang="nl-BE" dirty="0"/>
              <a:t>Maak uitnodigingen persoonlijk, in eenvoudige taal en zorg dat ze aanspreken. Cfr. project </a:t>
            </a:r>
            <a:r>
              <a:rPr lang="nl-BE" i="1" dirty="0"/>
              <a:t>Klare Taal Rendeert.</a:t>
            </a:r>
            <a:r>
              <a:rPr lang="nl-BE" dirty="0"/>
              <a:t> </a:t>
            </a:r>
          </a:p>
          <a:p>
            <a:pPr marL="285750" indent="-285750" fontAlgn="base">
              <a:buFontTx/>
              <a:buChar char="-"/>
            </a:pPr>
            <a:r>
              <a:rPr lang="nl-BE" dirty="0"/>
              <a:t>Gangvergaderingen: goede eerste start, laagdrempelig, goed om zicht te krijgen op de huurders en op de kansen in de wijk en bij de bewoners.   </a:t>
            </a:r>
          </a:p>
          <a:p>
            <a:pPr marL="285750" indent="-285750" fontAlgn="base">
              <a:buFontTx/>
              <a:buChar char="-"/>
            </a:pPr>
            <a:r>
              <a:rPr lang="nl-BE" dirty="0"/>
              <a:t>Wees als begeleider onpartijdig en luister naar de mensen hun verhaal. </a:t>
            </a:r>
          </a:p>
          <a:p>
            <a:pPr marL="285750" indent="-285750" fontAlgn="base">
              <a:buFontTx/>
              <a:buChar char="-"/>
            </a:pPr>
            <a:r>
              <a:rPr lang="nl-BE" dirty="0"/>
              <a:t>Communcieer, ook als het een moeilijke boodschap is. </a:t>
            </a:r>
          </a:p>
          <a:p>
            <a:pPr marL="285750" indent="-285750" fontAlgn="base">
              <a:buFontTx/>
              <a:buChar char="-"/>
            </a:pPr>
            <a:r>
              <a:rPr lang="nl-BE" dirty="0"/>
              <a:t>Belang van formele én informele momenten.  </a:t>
            </a:r>
            <a:r>
              <a:rPr lang="nl-BE" i="1" dirty="0"/>
              <a:t>Er wordt vaak meer gezegd op informele momenten, neem deze info goed op. </a:t>
            </a:r>
            <a:r>
              <a:rPr lang="nl-BE" dirty="0"/>
              <a:t> </a:t>
            </a:r>
          </a:p>
          <a:p>
            <a:pPr marL="285750" indent="-285750" fontAlgn="base">
              <a:buFontTx/>
              <a:buChar char="-"/>
            </a:pPr>
            <a:endParaRPr lang="nl-BE" dirty="0"/>
          </a:p>
          <a:p>
            <a:pPr marL="285750" indent="-285750">
              <a:buFont typeface="Arial" panose="020B0604020202020204" pitchFamily="34" charset="0"/>
              <a:buChar char="•"/>
            </a:pPr>
            <a:endParaRPr lang="nl-BE" dirty="0"/>
          </a:p>
        </p:txBody>
      </p:sp>
      <p:pic>
        <p:nvPicPr>
          <p:cNvPr id="6" name="Tijdelijke aanduiding voor inhoud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236489"/>
            <a:ext cx="3816424" cy="2472431"/>
          </a:xfrm>
          <a:prstGeom prst="rect">
            <a:avLst/>
          </a:prstGeom>
        </p:spPr>
      </p:pic>
    </p:spTree>
    <p:extLst>
      <p:ext uri="{BB962C8B-B14F-4D97-AF65-F5344CB8AC3E}">
        <p14:creationId xmlns:p14="http://schemas.microsoft.com/office/powerpoint/2010/main" val="1232664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288032"/>
          </a:xfrm>
        </p:spPr>
        <p:txBody>
          <a:bodyPr/>
          <a:lstStyle/>
          <a:p>
            <a:r>
              <a:rPr lang="nl-BE" sz="3200" dirty="0"/>
              <a:t>V U I S T R E G E L  3</a:t>
            </a:r>
          </a:p>
        </p:txBody>
      </p:sp>
      <p:pic>
        <p:nvPicPr>
          <p:cNvPr id="6" name="Picture 2" descr="C:\Users\Veerle Beernaert\Desktop\foto's gangvergaderingen\20161004_151924.jpg"/>
          <p:cNvPicPr>
            <a:picLocks noGrp="1" noChangeAspect="1" noChangeArrowheads="1"/>
          </p:cNvPicPr>
          <p:nvPr>
            <p:ph sz="quarter" idx="12"/>
          </p:nvPr>
        </p:nvPicPr>
        <p:blipFill>
          <a:blip r:embed="rId2" cstate="print">
            <a:extLst>
              <a:ext uri="{28A0092B-C50C-407E-A947-70E740481C1C}">
                <a14:useLocalDpi xmlns:a14="http://schemas.microsoft.com/office/drawing/2010/main" val="0"/>
              </a:ext>
            </a:extLst>
          </a:blip>
          <a:srcRect/>
          <a:stretch>
            <a:fillRect/>
          </a:stretch>
        </p:blipFill>
        <p:spPr bwMode="auto">
          <a:xfrm>
            <a:off x="759090" y="1420349"/>
            <a:ext cx="3861262" cy="2410691"/>
          </a:xfrm>
          <a:prstGeom prst="rect">
            <a:avLst/>
          </a:prstGeom>
          <a:noFill/>
          <a:extLst>
            <a:ext uri="{909E8E84-426E-40DD-AFC4-6F175D3DCCD1}">
              <a14:hiddenFill xmlns:a14="http://schemas.microsoft.com/office/drawing/2010/main">
                <a:solidFill>
                  <a:srgbClr val="FFFFFF"/>
                </a:solidFill>
              </a14:hiddenFill>
            </a:ext>
          </a:extLst>
        </p:spPr>
      </p:pic>
      <p:pic>
        <p:nvPicPr>
          <p:cNvPr id="7" name="Tijdelijke aanduiding voor inhoud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06" y="3933056"/>
            <a:ext cx="4412630" cy="2477861"/>
          </a:xfrm>
          <a:prstGeom prst="rect">
            <a:avLst/>
          </a:prstGeom>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507441"/>
            <a:ext cx="3024336" cy="490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8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2" y="692696"/>
            <a:ext cx="7200800" cy="432048"/>
          </a:xfrm>
        </p:spPr>
        <p:txBody>
          <a:bodyPr/>
          <a:lstStyle/>
          <a:p>
            <a:r>
              <a:rPr lang="nl-NL" sz="2400" dirty="0"/>
              <a:t>V U I S T R E G E L 3</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1337" y="902203"/>
            <a:ext cx="4948844" cy="280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Tijdelijke aanduiding voor inhoud 10"/>
          <p:cNvPicPr>
            <a:picLocks noGrp="1" noChangeAspect="1"/>
          </p:cNvPicPr>
          <p:nvPr>
            <p:ph sz="quarter" idx="12"/>
          </p:nvPr>
        </p:nvPicPr>
        <p:blipFill>
          <a:blip r:embed="rId3" cstate="print">
            <a:extLst>
              <a:ext uri="{28A0092B-C50C-407E-A947-70E740481C1C}">
                <a14:useLocalDpi xmlns:a14="http://schemas.microsoft.com/office/drawing/2010/main" val="0"/>
              </a:ext>
            </a:extLst>
          </a:blip>
          <a:stretch>
            <a:fillRect/>
          </a:stretch>
        </p:blipFill>
        <p:spPr>
          <a:xfrm>
            <a:off x="3921337" y="3918517"/>
            <a:ext cx="4948844" cy="2737809"/>
          </a:xfrm>
        </p:spPr>
      </p:pic>
      <p:pic>
        <p:nvPicPr>
          <p:cNvPr id="6" name="Afbeelding 5">
            <a:extLst>
              <a:ext uri="{FF2B5EF4-FFF2-40B4-BE49-F238E27FC236}">
                <a16:creationId xmlns:a16="http://schemas.microsoft.com/office/drawing/2014/main" id="{8D425D32-A30D-495E-9A70-41367B612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966075"/>
            <a:ext cx="3398973" cy="4531964"/>
          </a:xfrm>
          <a:prstGeom prst="rect">
            <a:avLst/>
          </a:prstGeom>
        </p:spPr>
      </p:pic>
    </p:spTree>
    <p:extLst>
      <p:ext uri="{BB962C8B-B14F-4D97-AF65-F5344CB8AC3E}">
        <p14:creationId xmlns:p14="http://schemas.microsoft.com/office/powerpoint/2010/main" val="616710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1640" y="692696"/>
            <a:ext cx="7128792" cy="288032"/>
          </a:xfrm>
        </p:spPr>
        <p:txBody>
          <a:bodyPr/>
          <a:lstStyle/>
          <a:p>
            <a:r>
              <a:rPr lang="nl-BE" sz="3200" dirty="0"/>
              <a:t>V U I S T R E G E L  3</a:t>
            </a:r>
          </a:p>
        </p:txBody>
      </p:sp>
      <p:sp>
        <p:nvSpPr>
          <p:cNvPr id="3" name="Tijdelijke aanduiding voor tekst 2"/>
          <p:cNvSpPr>
            <a:spLocks noGrp="1"/>
          </p:cNvSpPr>
          <p:nvPr>
            <p:ph type="body" sz="quarter" idx="10"/>
          </p:nvPr>
        </p:nvSpPr>
        <p:spPr>
          <a:xfrm>
            <a:off x="755576" y="1412776"/>
            <a:ext cx="6408712" cy="936104"/>
          </a:xfrm>
        </p:spPr>
        <p:txBody>
          <a:bodyPr/>
          <a:lstStyle/>
          <a:p>
            <a:r>
              <a:rPr lang="nl-BE" dirty="0"/>
              <a:t>Bouw een vertrouwensband op </a:t>
            </a:r>
            <a:endParaRPr lang="nl-NL" dirty="0"/>
          </a:p>
          <a:p>
            <a:endParaRPr lang="nl-BE" dirty="0"/>
          </a:p>
        </p:txBody>
      </p:sp>
      <p:sp>
        <p:nvSpPr>
          <p:cNvPr id="5" name="Tijdelijke aanduiding voor inhoud 4"/>
          <p:cNvSpPr>
            <a:spLocks noGrp="1"/>
          </p:cNvSpPr>
          <p:nvPr>
            <p:ph sz="quarter" idx="12"/>
          </p:nvPr>
        </p:nvSpPr>
        <p:spPr>
          <a:xfrm>
            <a:off x="107504" y="3074022"/>
            <a:ext cx="9036496" cy="3595338"/>
          </a:xfrm>
        </p:spPr>
        <p:txBody>
          <a:bodyPr/>
          <a:lstStyle/>
          <a:p>
            <a:pPr marL="285750" indent="-285750" fontAlgn="base">
              <a:buFontTx/>
              <a:buChar char="-"/>
            </a:pPr>
            <a:r>
              <a:rPr lang="nl-BE" sz="2000" dirty="0"/>
              <a:t>In het begin dat je ergens werkt, is het belangrijk om een aantal zichtbare resultaten te behalen, pas daarna kan je werken aan de onzichtbare resultaten.  </a:t>
            </a:r>
          </a:p>
          <a:p>
            <a:pPr marL="285750" indent="-285750" fontAlgn="base">
              <a:buFontTx/>
              <a:buChar char="-"/>
            </a:pPr>
            <a:r>
              <a:rPr lang="nl-BE" sz="2000" dirty="0"/>
              <a:t>Vier de zichtbare resultaten met een feest of een plechtige opening. </a:t>
            </a:r>
          </a:p>
          <a:p>
            <a:pPr marL="285750" indent="-285750" fontAlgn="base">
              <a:buFontTx/>
              <a:buChar char="-"/>
            </a:pPr>
            <a:r>
              <a:rPr lang="nl-BE" sz="2000" dirty="0"/>
              <a:t>De aanpassing van de woonomgeving is nodig om het vertrouwen van mensen te winnen.  </a:t>
            </a:r>
          </a:p>
          <a:p>
            <a:pPr marL="285750" indent="-285750" fontAlgn="base">
              <a:buFontTx/>
              <a:buChar char="-"/>
            </a:pPr>
            <a:r>
              <a:rPr lang="nl-BE" sz="2000" dirty="0"/>
              <a:t>Investeer in leefbaarheid in de buurt en ondersteun buurtinitiatieven, ook financieel.  </a:t>
            </a:r>
          </a:p>
          <a:p>
            <a:pPr marL="285750" indent="-285750" fontAlgn="base">
              <a:buFontTx/>
              <a:buChar char="-"/>
            </a:pPr>
            <a:r>
              <a:rPr lang="nl-BE" sz="2000" dirty="0"/>
              <a:t>Door zaken samen te realiseren, groeit het vertrouwen. Bewoners laten zien waartoe bewonerswerking in staat is en er wordt een draagvlak voor dialoog en tegenspraak gecreëerd. </a:t>
            </a:r>
          </a:p>
          <a:p>
            <a:pPr marL="285750" indent="-285750" fontAlgn="base">
              <a:buFontTx/>
              <a:buChar char="-"/>
            </a:pPr>
            <a:endParaRPr lang="nl-BE" dirty="0"/>
          </a:p>
        </p:txBody>
      </p:sp>
      <p:pic>
        <p:nvPicPr>
          <p:cNvPr id="4" name="Afbeelding 3">
            <a:extLst>
              <a:ext uri="{FF2B5EF4-FFF2-40B4-BE49-F238E27FC236}">
                <a16:creationId xmlns:a16="http://schemas.microsoft.com/office/drawing/2014/main" id="{02289EA0-11F5-46EE-8CA1-7730F33DDD61}"/>
              </a:ext>
            </a:extLst>
          </p:cNvPr>
          <p:cNvPicPr>
            <a:picLocks noChangeAspect="1"/>
          </p:cNvPicPr>
          <p:nvPr/>
        </p:nvPicPr>
        <p:blipFill>
          <a:blip r:embed="rId2"/>
          <a:stretch>
            <a:fillRect/>
          </a:stretch>
        </p:blipFill>
        <p:spPr>
          <a:xfrm>
            <a:off x="6228184" y="253055"/>
            <a:ext cx="1987813" cy="2458396"/>
          </a:xfrm>
          <a:prstGeom prst="rect">
            <a:avLst/>
          </a:prstGeom>
        </p:spPr>
      </p:pic>
    </p:spTree>
    <p:extLst>
      <p:ext uri="{BB962C8B-B14F-4D97-AF65-F5344CB8AC3E}">
        <p14:creationId xmlns:p14="http://schemas.microsoft.com/office/powerpoint/2010/main" val="1456292754"/>
      </p:ext>
    </p:extLst>
  </p:cSld>
  <p:clrMapOvr>
    <a:masterClrMapping/>
  </p:clrMapOvr>
</p:sld>
</file>

<file path=ppt/theme/theme1.xml><?xml version="1.0" encoding="utf-8"?>
<a:theme xmlns:a="http://schemas.openxmlformats.org/drawingml/2006/main" name="sjabloon presentatie Antwerpen stad">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oudspagina met subtitel">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houdspagina zonder subtitel">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elpagina's">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Inhoudsopgave">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fsluiter">
  <a:themeElements>
    <a:clrScheme name="Samenlevingsopbouw">
      <a:dk1>
        <a:sysClr val="windowText" lastClr="000000"/>
      </a:dk1>
      <a:lt1>
        <a:sysClr val="window" lastClr="FFFFFF"/>
      </a:lt1>
      <a:dk2>
        <a:srgbClr val="006D87"/>
      </a:dk2>
      <a:lt2>
        <a:srgbClr val="D1E6E9"/>
      </a:lt2>
      <a:accent1>
        <a:srgbClr val="55A099"/>
      </a:accent1>
      <a:accent2>
        <a:srgbClr val="8A1F38"/>
      </a:accent2>
      <a:accent3>
        <a:srgbClr val="9DCCDA"/>
      </a:accent3>
      <a:accent4>
        <a:srgbClr val="009FBB"/>
      </a:accent4>
      <a:accent5>
        <a:srgbClr val="C30045"/>
      </a:accent5>
      <a:accent6>
        <a:srgbClr val="F6EA36"/>
      </a:accent6>
      <a:hlink>
        <a:srgbClr val="ABC434"/>
      </a:hlink>
      <a:folHlink>
        <a:srgbClr val="55A09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ype_x0020_doc xmlns="e9f2a6a8-ac9e-44eb-b056-b9e444269dc5"/>
    <categorie xmlns="228be142-0bba-41d2-9737-932d4852427c"/>
    <Jaar xmlns="1ebea683-dcac-4d1e-a4c8-dc96b1693c9b">2018</Jaar>
  </documentManagement>
</p:properties>
</file>

<file path=customXml/item2.xml><?xml version="1.0" encoding="utf-8"?>
<ct:contentTypeSchema xmlns:ct="http://schemas.microsoft.com/office/2006/metadata/contentType" xmlns:ma="http://schemas.microsoft.com/office/2006/metadata/properties/metaAttributes" ct:_="" ma:_="" ma:contentTypeName="Word" ma:contentTypeID="0x010100953DFA348FC59A40A6430982606E710F0094FCA5191E92A2439A462485EBA2D572" ma:contentTypeVersion="20" ma:contentTypeDescription="" ma:contentTypeScope="" ma:versionID="294d417a05513701949c51d46809fc86">
  <xsd:schema xmlns:xsd="http://www.w3.org/2001/XMLSchema" xmlns:xs="http://www.w3.org/2001/XMLSchema" xmlns:p="http://schemas.microsoft.com/office/2006/metadata/properties" xmlns:ns2="1ebea683-dcac-4d1e-a4c8-dc96b1693c9b" xmlns:ns3="e9f2a6a8-ac9e-44eb-b056-b9e444269dc5" xmlns:ns4="228be142-0bba-41d2-9737-932d4852427c" targetNamespace="http://schemas.microsoft.com/office/2006/metadata/properties" ma:root="true" ma:fieldsID="a669e152ac8cc65f8f712a1f84f8f32d" ns2:_="" ns3:_="" ns4:_="">
    <xsd:import namespace="1ebea683-dcac-4d1e-a4c8-dc96b1693c9b"/>
    <xsd:import namespace="e9f2a6a8-ac9e-44eb-b056-b9e444269dc5"/>
    <xsd:import namespace="228be142-0bba-41d2-9737-932d4852427c"/>
    <xsd:element name="properties">
      <xsd:complexType>
        <xsd:sequence>
          <xsd:element name="documentManagement">
            <xsd:complexType>
              <xsd:all>
                <xsd:element ref="ns2:Jaar"/>
                <xsd:element ref="ns3:type_x0020_doc"/>
                <xsd:element ref="ns4:categorie"/>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2:SharedWithUsers" minOccurs="0"/>
                <xsd:element ref="ns2:SharedWithDetail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bea683-dcac-4d1e-a4c8-dc96b1693c9b" elementFormDefault="qualified">
    <xsd:import namespace="http://schemas.microsoft.com/office/2006/documentManagement/types"/>
    <xsd:import namespace="http://schemas.microsoft.com/office/infopath/2007/PartnerControls"/>
    <xsd:element name="Jaar" ma:index="8" ma:displayName="Jaar" ma:default="2019" ma:description="Geef het huidig jaartal in" ma:internalName="Jaar" ma:percentage="FALSE">
      <xsd:simpleType>
        <xsd:restriction base="dms:Number">
          <xsd:maxInclusive value="2040"/>
          <xsd:minInclusive value="2000"/>
        </xsd:restriction>
      </xsd:simpleType>
    </xsd:element>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f2a6a8-ac9e-44eb-b056-b9e444269dc5" elementFormDefault="qualified">
    <xsd:import namespace="http://schemas.microsoft.com/office/2006/documentManagement/types"/>
    <xsd:import namespace="http://schemas.microsoft.com/office/infopath/2007/PartnerControls"/>
    <xsd:element name="type_x0020_doc" ma:index="9" ma:displayName="type doc" ma:description="Type doc voor wonen" ma:format="Dropdown" ma:internalName="type_x0020_doc">
      <xsd:simpleType>
        <xsd:restriction base="dms:Choice">
          <xsd:enumeration value="verslag"/>
          <xsd:enumeration value="nota"/>
          <xsd:enumeration value="draaiboek"/>
          <xsd:enumeration value="sjabloon"/>
          <xsd:enumeration value="adressen"/>
          <xsd:enumeration value="handleiding"/>
          <xsd:enumeration value="vorming"/>
          <xsd:enumeration value="achtergrondinfo"/>
          <xsd:enumeration value="rapport"/>
          <xsd:enumeration value="vorming"/>
          <xsd:enumeration value="dossier"/>
          <xsd:enumeration value="fiche"/>
        </xsd:restriction>
      </xsd:simpleType>
    </xsd:element>
  </xsd:schema>
  <xsd:schema xmlns:xsd="http://www.w3.org/2001/XMLSchema" xmlns:xs="http://www.w3.org/2001/XMLSchema" xmlns:dms="http://schemas.microsoft.com/office/2006/documentManagement/types" xmlns:pc="http://schemas.microsoft.com/office/infopath/2007/PartnerControls" targetNamespace="228be142-0bba-41d2-9737-932d4852427c" elementFormDefault="qualified">
    <xsd:import namespace="http://schemas.microsoft.com/office/2006/documentManagement/types"/>
    <xsd:import namespace="http://schemas.microsoft.com/office/infopath/2007/PartnerControls"/>
    <xsd:element name="categorie" ma:index="10" ma:displayName="categorie" ma:format="Dropdown" ma:internalName="categorie">
      <xsd:simpleType>
        <xsd:restriction base="dms:Choice">
          <xsd:enumeration value="projectgroep"/>
          <xsd:enumeration value="werkgroepen"/>
          <xsd:enumeration value="huurders"/>
          <xsd:enumeration value="vrijwilligers"/>
          <xsd:enumeration value="communicatie"/>
          <xsd:enumeration value="partners"/>
          <xsd:enumeration value="activiteiten"/>
        </xsd:restrictio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FCB733-9B36-4D9B-93EA-20E569018098}">
  <ds:schemaRefs>
    <ds:schemaRef ds:uri="http://schemas.microsoft.com/office/2006/metadata/properties"/>
    <ds:schemaRef ds:uri="http://purl.org/dc/elements/1.1/"/>
    <ds:schemaRef ds:uri="http://schemas.openxmlformats.org/package/2006/metadata/core-properties"/>
    <ds:schemaRef ds:uri="http://www.w3.org/XML/1998/namespace"/>
    <ds:schemaRef ds:uri="e9f2a6a8-ac9e-44eb-b056-b9e444269dc5"/>
    <ds:schemaRef ds:uri="1ebea683-dcac-4d1e-a4c8-dc96b1693c9b"/>
    <ds:schemaRef ds:uri="http://schemas.microsoft.com/office/2006/documentManagement/types"/>
    <ds:schemaRef ds:uri="http://schemas.microsoft.com/office/infopath/2007/PartnerControls"/>
    <ds:schemaRef ds:uri="228be142-0bba-41d2-9737-932d4852427c"/>
    <ds:schemaRef ds:uri="http://purl.org/dc/dcmitype/"/>
    <ds:schemaRef ds:uri="http://purl.org/dc/terms/"/>
  </ds:schemaRefs>
</ds:datastoreItem>
</file>

<file path=customXml/itemProps2.xml><?xml version="1.0" encoding="utf-8"?>
<ds:datastoreItem xmlns:ds="http://schemas.openxmlformats.org/officeDocument/2006/customXml" ds:itemID="{91800AE1-4AF3-4527-888F-C3887859DEC9}"/>
</file>

<file path=customXml/itemProps3.xml><?xml version="1.0" encoding="utf-8"?>
<ds:datastoreItem xmlns:ds="http://schemas.openxmlformats.org/officeDocument/2006/customXml" ds:itemID="{3E5D1422-971E-4450-985F-974CD341CE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sjabloon presentatie Antwerpen stad</Template>
  <TotalTime>481</TotalTime>
  <Words>1070</Words>
  <Application>Microsoft Office PowerPoint</Application>
  <PresentationFormat>Diavoorstelling (4:3)</PresentationFormat>
  <Paragraphs>136</Paragraphs>
  <Slides>25</Slides>
  <Notes>0</Notes>
  <HiddenSlides>0</HiddenSlides>
  <MMClips>0</MMClips>
  <ScaleCrop>false</ScaleCrop>
  <HeadingPairs>
    <vt:vector size="6" baseType="variant">
      <vt:variant>
        <vt:lpstr>Gebruikte lettertypen</vt:lpstr>
      </vt:variant>
      <vt:variant>
        <vt:i4>5</vt:i4>
      </vt:variant>
      <vt:variant>
        <vt:lpstr>Thema</vt:lpstr>
      </vt:variant>
      <vt:variant>
        <vt:i4>6</vt:i4>
      </vt:variant>
      <vt:variant>
        <vt:lpstr>Diatitels</vt:lpstr>
      </vt:variant>
      <vt:variant>
        <vt:i4>25</vt:i4>
      </vt:variant>
    </vt:vector>
  </HeadingPairs>
  <TitlesOfParts>
    <vt:vector size="36" baseType="lpstr">
      <vt:lpstr>Arial</vt:lpstr>
      <vt:lpstr>Calibri</vt:lpstr>
      <vt:lpstr>Calibri Light</vt:lpstr>
      <vt:lpstr>Wingdings</vt:lpstr>
      <vt:lpstr>Wingdings 3</vt:lpstr>
      <vt:lpstr>sjabloon presentatie Antwerpen stad</vt:lpstr>
      <vt:lpstr>Inhoudspagina met subtitel</vt:lpstr>
      <vt:lpstr>Inhoudspagina zonder subtitel</vt:lpstr>
      <vt:lpstr>Titelpagina's</vt:lpstr>
      <vt:lpstr>Inhoudsopgave</vt:lpstr>
      <vt:lpstr>Afsluiter</vt:lpstr>
      <vt:lpstr>PowerPoint-presentatie</vt:lpstr>
      <vt:lpstr> V o o r a f</vt:lpstr>
      <vt:lpstr>V U I S T R E G E L  1</vt:lpstr>
      <vt:lpstr>V U I S T R E G E L  2</vt:lpstr>
      <vt:lpstr>Participatieladder</vt:lpstr>
      <vt:lpstr>V U I S T R E G E L  3</vt:lpstr>
      <vt:lpstr>V U I S T R E G E L  3</vt:lpstr>
      <vt:lpstr>V U I S T R E G E L 3</vt:lpstr>
      <vt:lpstr>V U I S T R E G E L  3</vt:lpstr>
      <vt:lpstr>V U I S T R E G E L  4</vt:lpstr>
      <vt:lpstr>V U I S T R E G E L  4</vt:lpstr>
      <vt:lpstr>V U I S T R E G E L  4</vt:lpstr>
      <vt:lpstr>V U I S T R E G E L  5</vt:lpstr>
      <vt:lpstr>V U I S T R E G E L  5</vt:lpstr>
      <vt:lpstr>V U I S T R E G E L  6</vt:lpstr>
      <vt:lpstr>V U I S T R E G E L  6</vt:lpstr>
      <vt:lpstr>V U I S T R E G E L  7</vt:lpstr>
      <vt:lpstr>V U I S T R E G E L  7</vt:lpstr>
      <vt:lpstr>V U I S T R E G E L  8</vt:lpstr>
      <vt:lpstr>V U I S T R E G E L  8</vt:lpstr>
      <vt:lpstr>V U I S T R E G E L  9</vt:lpstr>
      <vt:lpstr>V U I S T R E G E L  9</vt:lpstr>
      <vt:lpstr>V U I S T R E G E L  10</vt:lpstr>
      <vt:lpstr>V U I S T R E G E L  10</vt:lpstr>
      <vt:lpstr>PowerPoint-presentatie</vt:lpstr>
    </vt:vector>
  </TitlesOfParts>
  <Company>SamenLevingsOpbouw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Erik Van Leuven</dc:creator>
  <cp:lastModifiedBy>Veerle Beernaert</cp:lastModifiedBy>
  <cp:revision>53</cp:revision>
  <dcterms:created xsi:type="dcterms:W3CDTF">2015-09-19T05:24:58Z</dcterms:created>
  <dcterms:modified xsi:type="dcterms:W3CDTF">2018-11-20T14:14:31Z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0x010100953DFA348FC59A40A6430982606E710F0094FCA5191E92A2439A462485EBA2D572</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ies>
</file>