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3" r:id="rId4"/>
    <p:sldId id="262" r:id="rId5"/>
    <p:sldId id="273" r:id="rId6"/>
    <p:sldId id="264" r:id="rId7"/>
    <p:sldId id="258" r:id="rId8"/>
    <p:sldId id="261" r:id="rId9"/>
    <p:sldId id="260" r:id="rId10"/>
    <p:sldId id="265" r:id="rId11"/>
    <p:sldId id="266" r:id="rId12"/>
    <p:sldId id="272" r:id="rId13"/>
    <p:sldId id="271" r:id="rId14"/>
    <p:sldId id="267" r:id="rId15"/>
    <p:sldId id="270" r:id="rId16"/>
    <p:sldId id="269" r:id="rId17"/>
    <p:sldId id="268" r:id="rId1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967"/>
    <a:srgbClr val="0087CC"/>
    <a:srgbClr val="F06736"/>
    <a:srgbClr val="008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6FA8D-8E1E-4379-8A66-5B99675CBEC5}" type="datetimeFigureOut">
              <a:rPr lang="nl-BE" smtClean="0"/>
              <a:t>13/09/2023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24097-6916-440A-8AE7-DBD0FB0583E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2527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DFC043-BB28-4C65-9666-AFF40576E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199E759-9C36-406F-87BD-A5FE8E4B54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9F8B75-DD1E-432F-9702-033342446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A8D-C82C-4A4B-82E1-DD68336114EA}" type="datetime1">
              <a:rPr lang="nl-BE" smtClean="0"/>
              <a:t>13/09/2023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07C974-C9B8-445A-94A6-0DD1B371D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6A3D8D-4716-4E66-8CB7-4EAEC1758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7467-C076-4510-B246-DC90AC6E30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26951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476B2-FAB1-49C7-A2D2-78F8A55E1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45AEC40-D29D-40FC-B8D6-FBAC9D13D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4C26FF-1A4F-4B27-9CCE-A75DC7477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1B2B-1CD8-4743-8C85-4FF0CFEF219C}" type="datetime1">
              <a:rPr lang="nl-BE" smtClean="0"/>
              <a:t>13/09/2023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65825A-4EAB-4CFF-90E7-C5CCCB5A5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1C2B45-953D-4BC1-9EF8-68C1D629D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7467-C076-4510-B246-DC90AC6E30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6831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74084DA-E71C-4C04-8C1A-E68CCEF5F3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C4A5A3F-377F-433D-9E79-10503CDD6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86DE41-2E89-48B3-BC96-EF5758BCA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77507-9F2A-4B40-971F-DC005488D855}" type="datetime1">
              <a:rPr lang="nl-BE" smtClean="0"/>
              <a:t>13/09/2023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83E4F61-0BA0-41F3-86BC-9C2DDB03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9F6ABD-3538-40E3-9F73-DA52FBFC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7467-C076-4510-B246-DC90AC6E30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3348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0ABEED-5F0D-427E-9B84-158758A7C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E6C085-A3D0-4C0C-AE05-D69B75B75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44A221-65A3-4A2B-804E-8FA9D2383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BEE98-B3FE-4DE2-ADFB-3E3F859A644E}" type="datetime1">
              <a:rPr lang="nl-BE" smtClean="0"/>
              <a:t>13/09/2023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0A9F69-3927-477E-832F-86144BA63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5A816D-7075-4D89-97B7-68485D05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7467-C076-4510-B246-DC90AC6E30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091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689E44-8851-4521-A7C4-3115D19E9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29B8518-95B9-447C-9E2D-ECAEA6C14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CA6CFC-CEBD-4B6A-86B6-84876683F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101A-0126-41AA-8A12-8D36A67BC021}" type="datetime1">
              <a:rPr lang="nl-BE" smtClean="0"/>
              <a:t>13/09/2023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2EE111-5946-453A-9754-C814ACE4E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89D1A5-762A-4106-A6AD-EC5ADB0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7467-C076-4510-B246-DC90AC6E30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2003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5579A-5E63-4EA7-AF37-A66803ADD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3CEC7B-FC75-42A1-94F1-72F817A69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56F9BBD-DEC8-4A85-AF38-4E43753DA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E52805-6819-4F7A-B970-B6DB79D56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979AC-FA56-4D56-8B0A-E2A391B87670}" type="datetime1">
              <a:rPr lang="nl-BE" smtClean="0"/>
              <a:t>13/09/2023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F06B6A4-FB7A-4151-A596-450528A22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0C652D3-E0C7-4986-9DB3-508603E9B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7467-C076-4510-B246-DC90AC6E30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494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2C7747-BC9A-4453-A6EF-3F66AFA45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773F79-E1EB-423E-863E-DE3436A45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D5EE2DC-E695-4B3E-944C-32CDBA748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74A8C1A-04FC-4A21-8DF1-93171765D8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0E2DC92-AC4D-42A3-931F-90A35628E8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E215CD1-4FA9-4A55-8CBF-1ECEDC515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D456-4579-43DB-87B1-1E637437AF7F}" type="datetime1">
              <a:rPr lang="nl-BE" smtClean="0"/>
              <a:t>13/09/2023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8E3E03A-23FB-4C0D-9DCD-F4BEF2C77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09CED38-F640-4EAF-89C4-A3C6F2D69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7467-C076-4510-B246-DC90AC6E30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3793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4A5BD-9ED3-4888-8B1F-F68B9585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8DBB612-A7BF-43CE-B060-A9A61642A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3082-B63A-4C3D-9AEB-44D3C40F41E4}" type="datetime1">
              <a:rPr lang="nl-BE" smtClean="0"/>
              <a:t>13/09/2023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80D5AC7-6426-4FF5-86EE-FBFB60DB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3D3F918-404C-41EB-9AD1-55A9A70B2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7467-C076-4510-B246-DC90AC6E30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3776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F86C4EF-E731-491D-AF48-77C29750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638B-40A9-4024-B8B6-3DBA405AE83D}" type="datetime1">
              <a:rPr lang="nl-BE" smtClean="0"/>
              <a:t>13/09/2023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D81D8B5-2F44-4A42-B27C-3D5ADAE0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81D69D-037F-4AE6-9EF3-388395A2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7467-C076-4510-B246-DC90AC6E30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60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01AFEF-B1A9-4B3C-8FBB-CA9854098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53ACA0-25E6-4928-8BF6-F6BC34177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844205D-4DE1-4F23-B611-8AB07D731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27E2555-5B42-4414-B348-7669505FC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CA167-235A-4DF5-BB54-942B8AF33DDA}" type="datetime1">
              <a:rPr lang="nl-BE" smtClean="0"/>
              <a:t>13/09/2023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EB3C83F-A41C-4602-9934-5FAD9F25D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9F07003-D135-4D64-863B-19FBE7E82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7467-C076-4510-B246-DC90AC6E30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751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DBBFA2-295C-428A-B391-2DE6A888E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DA839E8-11FF-4F62-9FCF-95AEADFCD1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4A8E44-EE79-4846-AC47-0FB9596F1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EB0CA64-1741-402C-A75E-5651CC43B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5F01-DE47-4065-85C1-AF50B2B86C49}" type="datetime1">
              <a:rPr lang="nl-BE" smtClean="0"/>
              <a:t>13/09/2023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C61C113-3D69-4839-B501-E042C1D92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466798A-3BAB-4DBC-B62D-4ED2AA5B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7467-C076-4510-B246-DC90AC6E30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075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90BCF3D-0935-409B-8D12-BCBD9EB9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07B9CD-A251-4F91-B5A8-A42693E17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3D59A1-6CDB-4BF4-8A55-7A902C681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229BC-D8F4-462F-A73D-FEAF4842D18A}" type="datetime1">
              <a:rPr lang="nl-BE" smtClean="0"/>
              <a:t>13/09/2023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CB70FB-D9BF-4BCD-9E1C-70EBEE160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BEC56F-8A7D-4D64-B714-28A7616AD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27467-C076-4510-B246-DC90AC6E30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516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AEB1F489-0FB4-40B5-9BD8-D6E3353D5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454" y="437176"/>
            <a:ext cx="6064264" cy="1837939"/>
          </a:xfrm>
          <a:prstGeom prst="rect">
            <a:avLst/>
          </a:prstGeom>
        </p:spPr>
      </p:pic>
      <p:cxnSp>
        <p:nvCxnSpPr>
          <p:cNvPr id="10" name="Rechte verbindingslijn 9"/>
          <p:cNvCxnSpPr/>
          <p:nvPr/>
        </p:nvCxnSpPr>
        <p:spPr>
          <a:xfrm>
            <a:off x="8875099" y="1356145"/>
            <a:ext cx="3316901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26159" r="60071" b="18581"/>
          <a:stretch/>
        </p:blipFill>
        <p:spPr>
          <a:xfrm>
            <a:off x="-4100" y="5101077"/>
            <a:ext cx="1592500" cy="1756923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/>
          <a:stretch/>
        </p:blipFill>
        <p:spPr>
          <a:xfrm>
            <a:off x="5551018" y="5107482"/>
            <a:ext cx="2267204" cy="1761588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r="10859"/>
          <a:stretch/>
        </p:blipFill>
        <p:spPr>
          <a:xfrm>
            <a:off x="7843967" y="5108734"/>
            <a:ext cx="2062264" cy="1756923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" r="19210" b="1"/>
          <a:stretch/>
        </p:blipFill>
        <p:spPr>
          <a:xfrm>
            <a:off x="1588400" y="5103007"/>
            <a:ext cx="2147466" cy="1754993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" t="-1662" r="9878" b="19426"/>
          <a:stretch/>
        </p:blipFill>
        <p:spPr>
          <a:xfrm>
            <a:off x="9950560" y="5101076"/>
            <a:ext cx="2247925" cy="1763745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88" b="1178"/>
          <a:stretch/>
        </p:blipFill>
        <p:spPr>
          <a:xfrm>
            <a:off x="3788879" y="5101076"/>
            <a:ext cx="1722606" cy="1760329"/>
          </a:xfrm>
          <a:prstGeom prst="rect">
            <a:avLst/>
          </a:prstGeom>
        </p:spPr>
      </p:pic>
      <p:sp>
        <p:nvSpPr>
          <p:cNvPr id="26" name="Rechthoek 25"/>
          <p:cNvSpPr/>
          <p:nvPr/>
        </p:nvSpPr>
        <p:spPr>
          <a:xfrm>
            <a:off x="9904841" y="5108734"/>
            <a:ext cx="45719" cy="1749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Rechthoek 26"/>
          <p:cNvSpPr/>
          <p:nvPr/>
        </p:nvSpPr>
        <p:spPr>
          <a:xfrm>
            <a:off x="7798943" y="5108319"/>
            <a:ext cx="58812" cy="1756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0" name="Rechthoek 29"/>
          <p:cNvSpPr/>
          <p:nvPr/>
        </p:nvSpPr>
        <p:spPr>
          <a:xfrm>
            <a:off x="1574048" y="5083713"/>
            <a:ext cx="45720" cy="1777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Rechthoek 28"/>
          <p:cNvSpPr/>
          <p:nvPr/>
        </p:nvSpPr>
        <p:spPr>
          <a:xfrm>
            <a:off x="3735974" y="5104906"/>
            <a:ext cx="45719" cy="1749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Rechthoek 27"/>
          <p:cNvSpPr/>
          <p:nvPr/>
        </p:nvSpPr>
        <p:spPr>
          <a:xfrm>
            <a:off x="5510790" y="5101077"/>
            <a:ext cx="45719" cy="1768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3" name="Rechte verbindingslijn 32"/>
          <p:cNvCxnSpPr/>
          <p:nvPr/>
        </p:nvCxnSpPr>
        <p:spPr>
          <a:xfrm flipV="1">
            <a:off x="0" y="1336120"/>
            <a:ext cx="2813454" cy="2002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063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3D7453-92C0-448C-955D-5D597AD47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Periode van groei 2014-2017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AB1A1A-AAEB-46DB-B83D-721EC8B21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9108"/>
            <a:ext cx="11127154" cy="5207855"/>
          </a:xfrm>
        </p:spPr>
        <p:txBody>
          <a:bodyPr/>
          <a:lstStyle/>
          <a:p>
            <a:endParaRPr lang="nl-BE" dirty="0"/>
          </a:p>
          <a:p>
            <a:r>
              <a:rPr lang="nl-BE" dirty="0"/>
              <a:t>Vzw Perron Noord werd instant succes</a:t>
            </a:r>
          </a:p>
          <a:p>
            <a:pPr lvl="1"/>
            <a:r>
              <a:rPr lang="nl-BE" dirty="0"/>
              <a:t>Tal van nevenactiviteiten ontstonden</a:t>
            </a:r>
          </a:p>
          <a:p>
            <a:r>
              <a:rPr lang="nl-BE" dirty="0"/>
              <a:t>Rotonde opende dagcentrum kwartier Noord 2017</a:t>
            </a:r>
          </a:p>
          <a:p>
            <a:r>
              <a:rPr lang="nl-BE" dirty="0"/>
              <a:t>Uitbouw ruimten voor </a:t>
            </a:r>
            <a:r>
              <a:rPr lang="nl-BE" dirty="0" err="1"/>
              <a:t>social</a:t>
            </a:r>
            <a:r>
              <a:rPr lang="nl-BE" dirty="0"/>
              <a:t> start up projecten</a:t>
            </a:r>
          </a:p>
          <a:p>
            <a:r>
              <a:rPr lang="nl-BE" dirty="0"/>
              <a:t>Brouwerij </a:t>
            </a:r>
            <a:r>
              <a:rPr lang="nl-BE" dirty="0" err="1"/>
              <a:t>d’Oude</a:t>
            </a:r>
            <a:r>
              <a:rPr lang="nl-BE" dirty="0"/>
              <a:t> </a:t>
            </a:r>
            <a:r>
              <a:rPr lang="nl-BE" dirty="0" err="1"/>
              <a:t>Caert</a:t>
            </a:r>
            <a:r>
              <a:rPr lang="nl-BE" dirty="0"/>
              <a:t> nam zijn intrek</a:t>
            </a:r>
          </a:p>
          <a:p>
            <a:r>
              <a:rPr lang="nl-BE" dirty="0"/>
              <a:t>Project viel in de prijzen</a:t>
            </a:r>
          </a:p>
          <a:p>
            <a:pPr lvl="1"/>
            <a:r>
              <a:rPr lang="nl-BE" dirty="0"/>
              <a:t>Bronzen pagadder 2015</a:t>
            </a:r>
          </a:p>
          <a:p>
            <a:pPr lvl="1"/>
            <a:r>
              <a:rPr lang="nl-BE" dirty="0"/>
              <a:t>Ontmoetingsplaats voor verenigingswerk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1B7A3AD-50C9-4D51-B670-227545FFD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671" y="143739"/>
            <a:ext cx="4268328" cy="320124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5D10255-C772-4E79-B6C6-BA8D2A385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169" y="3513016"/>
            <a:ext cx="4826000" cy="229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9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180BCC-A92D-4F3B-B3AC-3482DD75F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Periode van heroriëntatie 2018-2022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0919AC-ECC5-44C3-BF25-C65840A4D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>
                <a:solidFill>
                  <a:srgbClr val="00B0F0"/>
                </a:solidFill>
              </a:rPr>
              <a:t>Uitstappen partners uit SEW Noord</a:t>
            </a:r>
          </a:p>
          <a:p>
            <a:pPr lvl="1"/>
            <a:r>
              <a:rPr lang="nl-BE" dirty="0"/>
              <a:t>Verhouding tussen het bereiken sociale doelstellingen versus inzet middelen vanuit organisatie niet meer in evenwicht</a:t>
            </a:r>
          </a:p>
          <a:p>
            <a:pPr lvl="2"/>
            <a:r>
              <a:rPr lang="nl-BE" dirty="0"/>
              <a:t>Nieuwe financieringskaders vanuit overheid ( PVF) en besparingen</a:t>
            </a:r>
          </a:p>
          <a:p>
            <a:pPr lvl="1"/>
            <a:r>
              <a:rPr lang="nl-BE" dirty="0"/>
              <a:t>Verlieslatende werking met grote druk op organisatiefinanciering</a:t>
            </a:r>
          </a:p>
          <a:p>
            <a:pPr lvl="2"/>
            <a:r>
              <a:rPr lang="nl-BE" dirty="0"/>
              <a:t>Onervarenheid in horeca </a:t>
            </a:r>
          </a:p>
          <a:p>
            <a:pPr lvl="2"/>
            <a:r>
              <a:rPr lang="nl-BE" dirty="0"/>
              <a:t>Teveel druk op avonden/weekends moeilijk te combineren met vraagstelling doelgroep</a:t>
            </a:r>
          </a:p>
          <a:p>
            <a:r>
              <a:rPr lang="nl-BE" dirty="0">
                <a:solidFill>
                  <a:srgbClr val="00B0F0"/>
                </a:solidFill>
              </a:rPr>
              <a:t>Corona en al haar effecten op exploitaties in horeca en zorginstellingen</a:t>
            </a:r>
          </a:p>
          <a:p>
            <a:r>
              <a:rPr lang="nl-BE" dirty="0">
                <a:solidFill>
                  <a:srgbClr val="00B0F0"/>
                </a:solidFill>
              </a:rPr>
              <a:t>Energiecrisis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39543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180BCC-A92D-4F3B-B3AC-3482DD75F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Periode van heroriëntatie 2018-2022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0919AC-ECC5-44C3-BF25-C65840A4D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>
                <a:solidFill>
                  <a:srgbClr val="00B0F0"/>
                </a:solidFill>
              </a:rPr>
              <a:t>Besluit Rotonde</a:t>
            </a:r>
          </a:p>
          <a:p>
            <a:pPr lvl="1"/>
            <a:r>
              <a:rPr lang="nl-BE" dirty="0"/>
              <a:t>Overname eigendom / uitkopen van partners in vzw’s SEW Noord en Perron Noord in functie doorstart project</a:t>
            </a:r>
          </a:p>
          <a:p>
            <a:pPr marL="457200" lvl="1" indent="0">
              <a:buNone/>
            </a:pPr>
            <a:endParaRPr lang="nl-BE" dirty="0"/>
          </a:p>
          <a:p>
            <a:pPr lvl="1"/>
            <a:r>
              <a:rPr lang="nl-BE" dirty="0"/>
              <a:t>Uitschrijven concessieovereenkomst met sociale clausule voor bistro Perron Noord</a:t>
            </a:r>
          </a:p>
          <a:p>
            <a:pPr marL="457200" lvl="1" indent="0">
              <a:buNone/>
            </a:pPr>
            <a:endParaRPr lang="nl-BE" dirty="0"/>
          </a:p>
          <a:p>
            <a:pPr lvl="1"/>
            <a:r>
              <a:rPr lang="nl-BE" dirty="0"/>
              <a:t>Fusie tussen OLO en Rotonde in 2022 </a:t>
            </a:r>
          </a:p>
          <a:p>
            <a:pPr lvl="2"/>
            <a:r>
              <a:rPr lang="nl-BE" dirty="0"/>
              <a:t>Strategische meerjarenplan 2022-2025</a:t>
            </a:r>
          </a:p>
          <a:p>
            <a:pPr marL="914400" lvl="2" indent="0">
              <a:buNone/>
            </a:pPr>
            <a:r>
              <a:rPr lang="nl-BE" dirty="0"/>
              <a:t>	-	inzetten op intersectorale verbreding aanbod ( sociale economie, 			ouderenzorg)</a:t>
            </a:r>
          </a:p>
          <a:p>
            <a:pPr marL="914400" lvl="2" indent="0">
              <a:buNone/>
            </a:pPr>
            <a:r>
              <a:rPr lang="nl-BE" dirty="0"/>
              <a:t>	-	lokale verankering van activiteiten i.s.m. lokale besturen en 				netwerkpartners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8566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04AAC-EB5B-4129-A66B-5056DE093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Periode van doorstart 2023-2026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85A5BB-10CC-4250-929B-FBE2ED4C9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rgbClr val="00B0F0"/>
                </a:solidFill>
              </a:rPr>
              <a:t>Doelstellingen van dit inclusief project zijn actueler dan ooit</a:t>
            </a:r>
          </a:p>
          <a:p>
            <a:pPr lvl="1"/>
            <a:r>
              <a:rPr lang="nl-BE" dirty="0"/>
              <a:t>Sociaal en duurzaam ondernemen</a:t>
            </a:r>
          </a:p>
          <a:p>
            <a:pPr lvl="2"/>
            <a:r>
              <a:rPr lang="nl-BE" dirty="0"/>
              <a:t>Zorgzame buurt</a:t>
            </a:r>
          </a:p>
          <a:p>
            <a:pPr lvl="2"/>
            <a:r>
              <a:rPr lang="nl-BE" dirty="0"/>
              <a:t>Samenwerking sociale economie welzijn voor realisatie participatieve werkvloeren</a:t>
            </a:r>
          </a:p>
          <a:p>
            <a:pPr lvl="2"/>
            <a:r>
              <a:rPr lang="nl-BE" dirty="0"/>
              <a:t>Economie gericht op vervaardigen van duurzame producten</a:t>
            </a:r>
          </a:p>
          <a:p>
            <a:pPr lvl="2"/>
            <a:r>
              <a:rPr lang="nl-BE" dirty="0"/>
              <a:t>Natuur groen en toerisme met een + spreken de mensen aan</a:t>
            </a:r>
          </a:p>
          <a:p>
            <a:pPr marL="457200" lvl="1" indent="0">
              <a:buNone/>
            </a:pPr>
            <a:endParaRPr lang="nl-BE" dirty="0"/>
          </a:p>
          <a:p>
            <a:pPr marL="914400" lvl="2" indent="0">
              <a:buNone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4DA9D9F-8659-48F5-BBC5-E500C2D08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753" y="4264025"/>
            <a:ext cx="3267075" cy="22288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DA7A49D-EA96-4968-8497-2C9D21315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173" y="4083050"/>
            <a:ext cx="36195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29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04AAC-EB5B-4129-A66B-5056DE093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Periode van doorstart 2023-2026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85A5BB-10CC-4250-929B-FBE2ED4C9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rgbClr val="00B0F0"/>
                </a:solidFill>
              </a:rPr>
              <a:t>Op naar nieuwe partnerschappen</a:t>
            </a:r>
          </a:p>
          <a:p>
            <a:pPr marL="0" indent="0">
              <a:buNone/>
            </a:pPr>
            <a:endParaRPr lang="nl-BE" dirty="0"/>
          </a:p>
          <a:p>
            <a:pPr lvl="1"/>
            <a:r>
              <a:rPr lang="nl-BE" dirty="0"/>
              <a:t>OLO-Rotonde en </a:t>
            </a:r>
            <a:r>
              <a:rPr lang="nl-BE" dirty="0" err="1"/>
              <a:t>Noordheuvel</a:t>
            </a:r>
            <a:r>
              <a:rPr lang="nl-BE" dirty="0"/>
              <a:t> zijn bestuurlijk geïntegreerd</a:t>
            </a:r>
          </a:p>
          <a:p>
            <a:pPr lvl="1"/>
            <a:r>
              <a:rPr lang="nl-BE" dirty="0"/>
              <a:t>Doelstelling is om in 2024 nieuwe oproep te lanceren naar partners uit welzijn, sociale economie , natuurverenigingen en  lokale besturen.</a:t>
            </a:r>
          </a:p>
          <a:p>
            <a:pPr marL="457200" lvl="1" indent="0">
              <a:buNone/>
            </a:pPr>
            <a:endParaRPr lang="nl-BE" dirty="0"/>
          </a:p>
          <a:p>
            <a:pPr marL="914400" lvl="2" indent="0">
              <a:buNone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047D86E-56E1-4B5C-96BE-1C813AFBF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717" y="426915"/>
            <a:ext cx="3562350" cy="23622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77164B1-036E-4F95-89F4-2249FAC4B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52" y="4258896"/>
            <a:ext cx="3981450" cy="16383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E4C602D-70EE-4806-9ED3-05DB42F37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733" y="4068886"/>
            <a:ext cx="24098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34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04AAC-EB5B-4129-A66B-5056DE093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Periode van doorstart 2023-2026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85A5BB-10CC-4250-929B-FBE2ED4C9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nl-BE" dirty="0"/>
          </a:p>
          <a:p>
            <a:r>
              <a:rPr lang="nl-BE" dirty="0">
                <a:solidFill>
                  <a:srgbClr val="00B0F0"/>
                </a:solidFill>
              </a:rPr>
              <a:t>Op naar nieuwe partnerschappen !</a:t>
            </a:r>
            <a:endParaRPr lang="nl-BE" dirty="0"/>
          </a:p>
          <a:p>
            <a:pPr lvl="1"/>
            <a:r>
              <a:rPr lang="nl-BE" dirty="0"/>
              <a:t>Projecten moeten beantwoorden aan volgende doelstellingen</a:t>
            </a:r>
          </a:p>
          <a:p>
            <a:pPr marL="457200" lvl="1" indent="0">
              <a:buNone/>
            </a:pPr>
            <a:endParaRPr lang="nl-BE" dirty="0"/>
          </a:p>
          <a:p>
            <a:pPr lvl="2"/>
            <a:r>
              <a:rPr lang="nl-BE" dirty="0"/>
              <a:t>Bijdragen tot verhogen tewerkstellingsgraad in deze regio / participatieladder</a:t>
            </a:r>
          </a:p>
          <a:p>
            <a:pPr lvl="2"/>
            <a:r>
              <a:rPr lang="nl-BE" dirty="0"/>
              <a:t>Producten en diensten moeten kaderen in richtlijnen duurzaam ondernemen</a:t>
            </a:r>
          </a:p>
          <a:p>
            <a:pPr lvl="3"/>
            <a:r>
              <a:rPr lang="nl-BE" dirty="0"/>
              <a:t>Sociaal</a:t>
            </a:r>
          </a:p>
          <a:p>
            <a:pPr lvl="3"/>
            <a:r>
              <a:rPr lang="nl-BE" dirty="0"/>
              <a:t>Ecologisch</a:t>
            </a:r>
          </a:p>
          <a:p>
            <a:pPr lvl="3"/>
            <a:r>
              <a:rPr lang="nl-BE" dirty="0"/>
              <a:t>Economisch</a:t>
            </a:r>
          </a:p>
          <a:p>
            <a:pPr marL="457200" lvl="1" indent="0">
              <a:buNone/>
            </a:pPr>
            <a:endParaRPr lang="nl-BE" dirty="0"/>
          </a:p>
          <a:p>
            <a:pPr marL="914400" lvl="2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58434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44AD61-EB2D-4EC6-8207-501EF96E6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Open oproep partnerschappen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4E8F35-6623-4139-B3FE-A551957B3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rgbClr val="00B0F0"/>
                </a:solidFill>
              </a:rPr>
              <a:t>Enkele ideeën</a:t>
            </a:r>
          </a:p>
          <a:p>
            <a:pPr lvl="1"/>
            <a:r>
              <a:rPr lang="nl-BE" dirty="0"/>
              <a:t>Startup voor bedrijven die investeren in de ontwikkeling duurzame economische producten en bereid zijn mensen met afstand tot de arbeidsmarkt tewerk te stellen.</a:t>
            </a:r>
          </a:p>
          <a:p>
            <a:pPr lvl="2"/>
            <a:r>
              <a:rPr lang="nl-BE" dirty="0"/>
              <a:t>Atelier rond fiets en mobiele hulpmiddelen / recyclage</a:t>
            </a:r>
          </a:p>
          <a:p>
            <a:pPr lvl="2"/>
            <a:r>
              <a:rPr lang="nl-BE" dirty="0"/>
              <a:t>Recyclageateliers / centrum voor ambacht en kunst</a:t>
            </a:r>
          </a:p>
          <a:p>
            <a:pPr lvl="1"/>
            <a:r>
              <a:rPr lang="nl-BE" dirty="0"/>
              <a:t>Activiteiten die kaderen in toerisme met een sociale +</a:t>
            </a:r>
          </a:p>
          <a:p>
            <a:pPr lvl="2"/>
            <a:r>
              <a:rPr lang="nl-BE" dirty="0"/>
              <a:t>Verbinden sites OLO-Rotonde in Brasschaat via fiets en wandelroutes / happen en trappen</a:t>
            </a:r>
          </a:p>
          <a:p>
            <a:pPr lvl="2"/>
            <a:r>
              <a:rPr lang="nl-BE" dirty="0"/>
              <a:t>Cultureel erfgoed site </a:t>
            </a:r>
          </a:p>
          <a:p>
            <a:pPr lvl="1"/>
            <a:r>
              <a:rPr lang="nl-BE" dirty="0"/>
              <a:t>Centrum met workshops rond natuur en gezondheid </a:t>
            </a:r>
          </a:p>
          <a:p>
            <a:pPr lvl="1"/>
            <a:endParaRPr lang="nl-BE" dirty="0"/>
          </a:p>
          <a:p>
            <a:pPr marL="0" indent="0">
              <a:buNone/>
            </a:pPr>
            <a:endParaRPr lang="nl-BE" dirty="0"/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24050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44AD61-EB2D-4EC6-8207-501EF96E6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Open oproep partnerschappen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4E8F35-6623-4139-B3FE-A551957B3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BE" dirty="0">
                <a:solidFill>
                  <a:srgbClr val="00B0F0"/>
                </a:solidFill>
              </a:rPr>
              <a:t>Wil je met ons mee denken en heb je interesse om mee inclusief te ondernemen ?</a:t>
            </a:r>
          </a:p>
          <a:p>
            <a:pPr marL="0" indent="0">
              <a:buNone/>
            </a:pPr>
            <a:r>
              <a:rPr lang="nl-BE" dirty="0"/>
              <a:t>Eric Avonts		</a:t>
            </a:r>
          </a:p>
          <a:p>
            <a:pPr marL="0" indent="0">
              <a:buNone/>
            </a:pPr>
            <a:r>
              <a:rPr lang="nl-BE" dirty="0"/>
              <a:t>0485 608353 </a:t>
            </a:r>
          </a:p>
          <a:p>
            <a:pPr marL="0" indent="0">
              <a:buNone/>
            </a:pPr>
            <a:r>
              <a:rPr lang="nl-BE" dirty="0"/>
              <a:t>eavonts@olo-rotonde.be</a:t>
            </a:r>
          </a:p>
          <a:p>
            <a:pPr marL="0" indent="0">
              <a:buNone/>
            </a:pPr>
            <a:endParaRPr lang="nl-BE" dirty="0"/>
          </a:p>
          <a:p>
            <a:pPr lvl="1"/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1C3BB11-C111-42CD-8531-8B85BCE44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848" y="2449174"/>
            <a:ext cx="368617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8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FB5C1-C4DC-45A4-8046-01DAFF848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74084"/>
            <a:ext cx="9144000" cy="1484850"/>
          </a:xfrm>
        </p:spPr>
        <p:txBody>
          <a:bodyPr>
            <a:normAutofit fontScale="90000"/>
          </a:bodyPr>
          <a:lstStyle/>
          <a:p>
            <a:br>
              <a:rPr lang="nl-NL" sz="4500" b="1" dirty="0">
                <a:solidFill>
                  <a:srgbClr val="084967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4500" b="1" dirty="0">
                <a:solidFill>
                  <a:srgbClr val="0849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inclusief ondernemen</a:t>
            </a:r>
            <a:br>
              <a:rPr lang="nl-NL" sz="4500" b="1" dirty="0">
                <a:solidFill>
                  <a:srgbClr val="084967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4500" b="1" dirty="0">
                <a:solidFill>
                  <a:srgbClr val="0849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nl-NL" sz="3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Bouwen aan een zorgzame en duurzame samenleving</a:t>
            </a:r>
            <a:r>
              <a:rPr lang="nl-NL" sz="4500" b="1" dirty="0">
                <a:solidFill>
                  <a:srgbClr val="0849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endParaRPr lang="nl-BE" sz="4500" b="1" dirty="0">
              <a:solidFill>
                <a:srgbClr val="0849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E7B033-9AAA-4883-9987-657C32E29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0722"/>
            <a:ext cx="9144000" cy="627077"/>
          </a:xfrm>
        </p:spPr>
        <p:txBody>
          <a:bodyPr>
            <a:normAutofit fontScale="77500" lnSpcReduction="20000"/>
          </a:bodyPr>
          <a:lstStyle/>
          <a:p>
            <a:r>
              <a:rPr lang="nl-NL" sz="2500" dirty="0" err="1">
                <a:solidFill>
                  <a:srgbClr val="0849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Inspiratiedag</a:t>
            </a:r>
            <a:r>
              <a:rPr lang="nl-NL" sz="2500" dirty="0">
                <a:solidFill>
                  <a:srgbClr val="0849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15 september 2023 </a:t>
            </a:r>
          </a:p>
          <a:p>
            <a:r>
              <a:rPr lang="nl-NL" sz="2500" dirty="0">
                <a:solidFill>
                  <a:srgbClr val="0849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Eric Avonts</a:t>
            </a:r>
            <a:endParaRPr lang="nl-BE" sz="2500" dirty="0">
              <a:solidFill>
                <a:srgbClr val="0849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CF65FB4-A6DB-40E8-8595-034DF8DA82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7" y="6358543"/>
            <a:ext cx="1288782" cy="3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32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7F945-8F46-4414-9071-7F07B1D3A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Reconversie site kwartier Noord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7E6311-BE20-4A97-BCC7-8CB6219FC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rgbClr val="00B0F0"/>
                </a:solidFill>
              </a:rPr>
              <a:t>Hoe het begon ?</a:t>
            </a:r>
          </a:p>
          <a:p>
            <a:pPr lvl="1"/>
            <a:r>
              <a:rPr lang="nl-BE" dirty="0"/>
              <a:t>Reconversie legersites gemeente Brasschaat / defensie</a:t>
            </a:r>
          </a:p>
          <a:p>
            <a:pPr lvl="2"/>
            <a:r>
              <a:rPr lang="nl-BE" dirty="0"/>
              <a:t>Coppens kazerne getransformeerd tot KMO zone</a:t>
            </a:r>
          </a:p>
          <a:p>
            <a:pPr lvl="2"/>
            <a:r>
              <a:rPr lang="nl-BE" dirty="0"/>
              <a:t>Kwartier Noord herbestemming met invulling duurzaam en sociaal ondernemen</a:t>
            </a:r>
          </a:p>
          <a:p>
            <a:pPr lvl="2"/>
            <a:endParaRPr lang="nl-BE" dirty="0"/>
          </a:p>
          <a:p>
            <a:pPr marL="914400" lvl="2" indent="0">
              <a:buNone/>
            </a:pPr>
            <a:endParaRPr lang="nl-BE" dirty="0"/>
          </a:p>
          <a:p>
            <a:r>
              <a:rPr lang="nl-BE" dirty="0">
                <a:solidFill>
                  <a:srgbClr val="00B0F0"/>
                </a:solidFill>
              </a:rPr>
              <a:t>Aankoop kwartier Noord gekoppeld aan ontwikkeling van een nieuw RUP voor het gebied</a:t>
            </a:r>
          </a:p>
        </p:txBody>
      </p:sp>
    </p:spTree>
    <p:extLst>
      <p:ext uri="{BB962C8B-B14F-4D97-AF65-F5344CB8AC3E}">
        <p14:creationId xmlns:p14="http://schemas.microsoft.com/office/powerpoint/2010/main" val="1468060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0FFF1-7369-404E-859D-8B5920F6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Kwartier Noord / Reconversie legersite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2A524F-F4A0-4F3D-8813-0FD5181BA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  <a:p>
            <a:pPr marL="457200" lvl="1" indent="0">
              <a:buNone/>
            </a:pPr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3270795-4F9C-4B6E-8CFF-0947B44F83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577833"/>
              </p:ext>
            </p:extLst>
          </p:nvPr>
        </p:nvGraphicFramePr>
        <p:xfrm>
          <a:off x="1414846" y="1292225"/>
          <a:ext cx="10046225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Acrobat Document" r:id="rId3" imgW="20086178" imgH="14043346" progId="Acrobat.Document.DC">
                  <p:embed/>
                </p:oleObj>
              </mc:Choice>
              <mc:Fallback>
                <p:oleObj name="Acrobat Document" r:id="rId3" imgW="20086178" imgH="1404334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14846" y="1292225"/>
                        <a:ext cx="10046225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7229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7F945-8F46-4414-9071-7F07B1D3A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Reconversie site kwartier Noord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7E6311-BE20-4A97-BCC7-8CB6219FC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  <a:p>
            <a:pPr lvl="1"/>
            <a:r>
              <a:rPr lang="nl-BE" dirty="0">
                <a:solidFill>
                  <a:srgbClr val="00B0F0"/>
                </a:solidFill>
              </a:rPr>
              <a:t>RUP kwartier  Noord 		2013</a:t>
            </a:r>
          </a:p>
          <a:p>
            <a:pPr marL="457200" lvl="1" indent="0">
              <a:buNone/>
            </a:pPr>
            <a:endParaRPr lang="nl-BE" dirty="0">
              <a:solidFill>
                <a:srgbClr val="00B0F0"/>
              </a:solidFill>
            </a:endParaRPr>
          </a:p>
          <a:p>
            <a:pPr lvl="2"/>
            <a:r>
              <a:rPr lang="nl-BE" dirty="0"/>
              <a:t>Openbare en private nuts- en gemeenschapsvoorzieningen</a:t>
            </a:r>
          </a:p>
          <a:p>
            <a:pPr lvl="2"/>
            <a:r>
              <a:rPr lang="nl-BE" dirty="0"/>
              <a:t>Sociale economie</a:t>
            </a:r>
          </a:p>
          <a:p>
            <a:pPr lvl="2"/>
            <a:r>
              <a:rPr lang="nl-BE" dirty="0"/>
              <a:t>Groenonderhoud en natuurbeheer</a:t>
            </a:r>
          </a:p>
          <a:p>
            <a:pPr lvl="2"/>
            <a:r>
              <a:rPr lang="nl-BE" dirty="0"/>
              <a:t>Openbaar groene ruimten en openbaar verharde ruimte</a:t>
            </a:r>
          </a:p>
          <a:p>
            <a:pPr marL="914400" lvl="2" indent="0">
              <a:buNone/>
            </a:pPr>
            <a:endParaRPr lang="nl-BE" dirty="0"/>
          </a:p>
          <a:p>
            <a:pPr marL="914400" lvl="2" indent="0">
              <a:buNone/>
            </a:pPr>
            <a:r>
              <a:rPr lang="nl-BE" i="1" dirty="0"/>
              <a:t>Kleinschalige recreatieve functies worden toegelaten als ze in overeenstemming zijn met krijtlijnen van het RUP </a:t>
            </a:r>
          </a:p>
        </p:txBody>
      </p:sp>
    </p:spTree>
    <p:extLst>
      <p:ext uri="{BB962C8B-B14F-4D97-AF65-F5344CB8AC3E}">
        <p14:creationId xmlns:p14="http://schemas.microsoft.com/office/powerpoint/2010/main" val="3854468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8D0FDE-EDEA-40DF-9B96-4FE68BA61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Pioniersperiode 2013-2014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6FEBCC-51BE-4457-BD84-C94624BA9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rgbClr val="00B0F0"/>
                </a:solidFill>
              </a:rPr>
              <a:t>Eigenaars</a:t>
            </a:r>
          </a:p>
          <a:p>
            <a:pPr lvl="1"/>
            <a:r>
              <a:rPr lang="nl-BE" dirty="0"/>
              <a:t>Gemeente Brasschaat</a:t>
            </a:r>
          </a:p>
          <a:p>
            <a:pPr lvl="1"/>
            <a:r>
              <a:rPr lang="nl-BE" dirty="0"/>
              <a:t>Provincie Antwerpen</a:t>
            </a:r>
          </a:p>
          <a:p>
            <a:pPr lvl="1"/>
            <a:r>
              <a:rPr lang="nl-BE" dirty="0"/>
              <a:t>ANB</a:t>
            </a:r>
          </a:p>
          <a:p>
            <a:pPr lvl="1"/>
            <a:r>
              <a:rPr lang="nl-BE" dirty="0"/>
              <a:t>VZW SEW Noord ( Rotonde, Bussum, </a:t>
            </a:r>
            <a:r>
              <a:rPr lang="nl-BE" dirty="0" err="1"/>
              <a:t>Wotepa</a:t>
            </a:r>
            <a:r>
              <a:rPr lang="nl-BE" dirty="0"/>
              <a:t>, Spectrum)</a:t>
            </a:r>
          </a:p>
          <a:p>
            <a:r>
              <a:rPr lang="nl-BE" dirty="0">
                <a:solidFill>
                  <a:srgbClr val="00B0F0"/>
                </a:solidFill>
              </a:rPr>
              <a:t>Uitdagingen VZW SEW Noord</a:t>
            </a:r>
          </a:p>
          <a:p>
            <a:pPr lvl="1"/>
            <a:r>
              <a:rPr lang="nl-BE" dirty="0"/>
              <a:t>Site klaar maken voor exploitatie</a:t>
            </a:r>
          </a:p>
          <a:p>
            <a:pPr lvl="1"/>
            <a:r>
              <a:rPr lang="nl-BE" dirty="0"/>
              <a:t>Opstart inclusieve werking vanuit samenwerking met partners uit sectoren welzijn en sociale economie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67426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7666F-E825-40BA-8A2E-19CEE1D22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solidFill>
                  <a:srgbClr val="0849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Gebouw klaar in minder dan 6 maanden </a:t>
            </a:r>
            <a:endParaRPr lang="nl-BE" sz="4000" dirty="0">
              <a:solidFill>
                <a:srgbClr val="0849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1AE2D3-61FD-462E-BA20-C437DE7A6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nl-NL" sz="2500" dirty="0">
                <a:solidFill>
                  <a:srgbClr val="0849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Sociale economie</a:t>
            </a:r>
          </a:p>
          <a:p>
            <a:r>
              <a:rPr lang="nl-NL" sz="2500" dirty="0">
                <a:solidFill>
                  <a:srgbClr val="0849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Vrijwilligers uit organisaties</a:t>
            </a:r>
            <a:endParaRPr lang="nl-BE" sz="2500" dirty="0">
              <a:solidFill>
                <a:srgbClr val="0849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CF65FB4-A6DB-40E8-8595-034DF8DA82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7" y="6358543"/>
            <a:ext cx="1288782" cy="3906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DC96F88-66AA-491C-ADBB-7A1D06E13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51" y="2616755"/>
            <a:ext cx="2378476" cy="203355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6D40DE7-9804-43A3-99CB-2BD077457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45" y="3713060"/>
            <a:ext cx="3527311" cy="264548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33B54DC-993E-4DAC-8F6A-62413BA6E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008" y="1370610"/>
            <a:ext cx="2745909" cy="20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88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54ADEE-3A92-4697-8CD8-7EECA9121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Korte historiek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DDD40D0-1FDC-4E57-A946-AFE8E3035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808" y="1517193"/>
            <a:ext cx="3493027" cy="4975682"/>
          </a:xfrm>
          <a:prstGeom prst="rect">
            <a:avLst/>
          </a:prstGeom>
        </p:spPr>
      </p:pic>
      <p:pic>
        <p:nvPicPr>
          <p:cNvPr id="1026" name="Picture 2" descr="Rotondeflits-Lijn-Paginabreedte-Volledig-Appelblauw">
            <a:extLst>
              <a:ext uri="{FF2B5EF4-FFF2-40B4-BE49-F238E27FC236}">
                <a16:creationId xmlns:a16="http://schemas.microsoft.com/office/drawing/2014/main" id="{96148732-4B8A-4A88-BD79-6ED53E439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6762750" cy="2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/>
                  </a:outerShdw>
                </a:effectLst>
              </a14:hiddenEffects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2DD88EB-012E-479F-9978-4E8288179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657" y="249715"/>
            <a:ext cx="4588195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35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38DCD-9EEF-42E3-BFC2-73B2605D1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Opening bistro Perron Noord 2014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4F4D674-B155-4248-9BE8-4B2513FE1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72" y="1690688"/>
            <a:ext cx="2960378" cy="2211032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3493859-2D03-4A33-800C-24312D7C2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95" y="3815179"/>
            <a:ext cx="3124941" cy="234370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3BD30B9-0655-475F-B58B-9318B0C77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91" y="3278201"/>
            <a:ext cx="3124942" cy="234370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1F20559-0465-45D6-AE8A-DDAEB0EF9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06" y="1582251"/>
            <a:ext cx="2405849" cy="180438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2EB10E9-B8EC-43A7-840D-97C873F48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83" y="4450054"/>
            <a:ext cx="2565882" cy="192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6998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28202E34-17D9-4C52-9FF5-9895BCFCD94F}" vid="{43801555-29C6-422B-9145-90BD83032D0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A43E55296EAA43BE719CD3D1A538B1" ma:contentTypeVersion="3" ma:contentTypeDescription="Een nieuw document maken." ma:contentTypeScope="" ma:versionID="543c068fe5c52e5c392a43470ad3d38a">
  <xsd:schema xmlns:xsd="http://www.w3.org/2001/XMLSchema" xmlns:xs="http://www.w3.org/2001/XMLSchema" xmlns:p="http://schemas.microsoft.com/office/2006/metadata/properties" xmlns:ns2="ad7fe2eb-ac73-4ed6-8120-20034c316176" targetNamespace="http://schemas.microsoft.com/office/2006/metadata/properties" ma:root="true" ma:fieldsID="619fc488c453019dbe9700eeaaeb5430" ns2:_="">
    <xsd:import namespace="ad7fe2eb-ac73-4ed6-8120-20034c3161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7fe2eb-ac73-4ed6-8120-20034c3161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40922D-3816-43AC-8161-898BC623F5A1}"/>
</file>

<file path=customXml/itemProps2.xml><?xml version="1.0" encoding="utf-8"?>
<ds:datastoreItem xmlns:ds="http://schemas.openxmlformats.org/officeDocument/2006/customXml" ds:itemID="{67C04D53-6FA3-4B6D-A34E-52476D2C2285}"/>
</file>

<file path=customXml/itemProps3.xml><?xml version="1.0" encoding="utf-8"?>
<ds:datastoreItem xmlns:ds="http://schemas.openxmlformats.org/officeDocument/2006/customXml" ds:itemID="{57E66415-D5A0-40F1-86A0-C7F6103BE2F9}"/>
</file>

<file path=docProps/app.xml><?xml version="1.0" encoding="utf-8"?>
<Properties xmlns="http://schemas.openxmlformats.org/officeDocument/2006/extended-properties" xmlns:vt="http://schemas.openxmlformats.org/officeDocument/2006/docPropsVTypes">
  <Template>PPT Sjabloon OLO-Rotonde_jun22</Template>
  <TotalTime>225</TotalTime>
  <Words>584</Words>
  <Application>Microsoft Office PowerPoint</Application>
  <PresentationFormat>Breedbeeld</PresentationFormat>
  <Paragraphs>104</Paragraphs>
  <Slides>17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Verdana</vt:lpstr>
      <vt:lpstr>Kantoorthema</vt:lpstr>
      <vt:lpstr>Acrobat Document</vt:lpstr>
      <vt:lpstr>PowerPoint-presentatie</vt:lpstr>
      <vt:lpstr> inclusief ondernemen “Bouwen aan een zorgzame en duurzame samenleving”</vt:lpstr>
      <vt:lpstr>Reconversie site kwartier Noord </vt:lpstr>
      <vt:lpstr>Kwartier Noord / Reconversie legersite</vt:lpstr>
      <vt:lpstr>Reconversie site kwartier Noord </vt:lpstr>
      <vt:lpstr>Pioniersperiode 2013-2014</vt:lpstr>
      <vt:lpstr>Gebouw klaar in minder dan 6 maanden </vt:lpstr>
      <vt:lpstr>Korte historiek</vt:lpstr>
      <vt:lpstr>Opening bistro Perron Noord 2014</vt:lpstr>
      <vt:lpstr>Periode van groei 2014-2017</vt:lpstr>
      <vt:lpstr>Periode van heroriëntatie 2018-2022 </vt:lpstr>
      <vt:lpstr>Periode van heroriëntatie 2018-2022 </vt:lpstr>
      <vt:lpstr>Periode van doorstart 2023-2026</vt:lpstr>
      <vt:lpstr>Periode van doorstart 2023-2026</vt:lpstr>
      <vt:lpstr>Periode van doorstart 2023-2026</vt:lpstr>
      <vt:lpstr>Open oproep partnerschappen</vt:lpstr>
      <vt:lpstr>Open oproep partnerschappen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Eric Avonts</dc:creator>
  <cp:lastModifiedBy>Eric Avonts</cp:lastModifiedBy>
  <cp:revision>28</cp:revision>
  <dcterms:created xsi:type="dcterms:W3CDTF">2023-09-05T08:45:59Z</dcterms:created>
  <dcterms:modified xsi:type="dcterms:W3CDTF">2023-09-13T08:18:43Z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0x010100BDA43E55296EAA43BE719CD3D1A538B1</vt:lpwstr>
  </property>
</Properties>
</file>