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5" r:id="rId3"/>
    <p:sldId id="318" r:id="rId4"/>
    <p:sldId id="325" r:id="rId5"/>
    <p:sldId id="336" r:id="rId6"/>
    <p:sldId id="326" r:id="rId7"/>
    <p:sldId id="302" r:id="rId8"/>
    <p:sldId id="311" r:id="rId9"/>
    <p:sldId id="304" r:id="rId10"/>
    <p:sldId id="316" r:id="rId11"/>
    <p:sldId id="328" r:id="rId12"/>
    <p:sldId id="330" r:id="rId13"/>
    <p:sldId id="334" r:id="rId14"/>
    <p:sldId id="273" r:id="rId1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98B4B4-623F-4542-8F3B-4FC9F8ACC81C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141B2D07-2CBA-473E-A492-B965D5C75806}">
      <dgm:prSet phldrT="[Tekst]"/>
      <dgm:spPr/>
      <dgm:t>
        <a:bodyPr/>
        <a:lstStyle/>
        <a:p>
          <a:r>
            <a:rPr lang="nl-BE" dirty="0"/>
            <a:t>Opleiding en stage</a:t>
          </a:r>
        </a:p>
      </dgm:t>
    </dgm:pt>
    <dgm:pt modelId="{23D9BFD2-8B6B-4F9A-9126-67B38910C52E}" type="parTrans" cxnId="{F8EA6E38-65E1-49FD-9EB1-89E08A200D16}">
      <dgm:prSet/>
      <dgm:spPr/>
      <dgm:t>
        <a:bodyPr/>
        <a:lstStyle/>
        <a:p>
          <a:endParaRPr lang="nl-BE"/>
        </a:p>
      </dgm:t>
    </dgm:pt>
    <dgm:pt modelId="{15CCD1CD-27A7-4C06-949E-B48CF0CB31CC}" type="sibTrans" cxnId="{F8EA6E38-65E1-49FD-9EB1-89E08A200D16}">
      <dgm:prSet/>
      <dgm:spPr/>
      <dgm:t>
        <a:bodyPr/>
        <a:lstStyle/>
        <a:p>
          <a:endParaRPr lang="nl-BE"/>
        </a:p>
      </dgm:t>
    </dgm:pt>
    <dgm:pt modelId="{8C5562C2-FDE8-4231-A869-443AB3B1D1A7}">
      <dgm:prSet phldrT="[Tekst]"/>
      <dgm:spPr/>
      <dgm:t>
        <a:bodyPr/>
        <a:lstStyle/>
        <a:p>
          <a:r>
            <a:rPr lang="nl-BE" b="1" dirty="0"/>
            <a:t>- Talentenwerf</a:t>
          </a:r>
          <a:r>
            <a:rPr lang="nl-BE" dirty="0"/>
            <a:t>: </a:t>
          </a:r>
          <a:r>
            <a:rPr lang="nl-BE" b="1" dirty="0">
              <a:solidFill>
                <a:srgbClr val="00B050"/>
              </a:solidFill>
            </a:rPr>
            <a:t>60 </a:t>
          </a:r>
          <a:r>
            <a:rPr lang="nl-BE" b="1" dirty="0" err="1">
              <a:solidFill>
                <a:srgbClr val="00B050"/>
              </a:solidFill>
            </a:rPr>
            <a:t>ptn</a:t>
          </a:r>
          <a:endParaRPr lang="nl-BE" b="1" dirty="0">
            <a:solidFill>
              <a:srgbClr val="00B050"/>
            </a:solidFill>
          </a:endParaRPr>
        </a:p>
        <a:p>
          <a:r>
            <a:rPr lang="nl-BE" dirty="0"/>
            <a:t>    3 jongeren</a:t>
          </a:r>
        </a:p>
        <a:p>
          <a:r>
            <a:rPr lang="nl-BE" b="1" dirty="0"/>
            <a:t>- Stage</a:t>
          </a:r>
          <a:r>
            <a:rPr lang="nl-BE" dirty="0"/>
            <a:t>: </a:t>
          </a:r>
          <a:r>
            <a:rPr lang="nl-BE" b="1" dirty="0">
              <a:solidFill>
                <a:srgbClr val="00B050"/>
              </a:solidFill>
            </a:rPr>
            <a:t>30 </a:t>
          </a:r>
          <a:r>
            <a:rPr lang="nl-BE" b="1" dirty="0" err="1">
              <a:solidFill>
                <a:srgbClr val="00B050"/>
              </a:solidFill>
            </a:rPr>
            <a:t>ptn</a:t>
          </a:r>
          <a:endParaRPr lang="nl-BE" b="1" dirty="0">
            <a:solidFill>
              <a:srgbClr val="00B050"/>
            </a:solidFill>
          </a:endParaRPr>
        </a:p>
        <a:p>
          <a:r>
            <a:rPr lang="nl-BE" dirty="0"/>
            <a:t>    2 stagairs Deeltijds onderwijs</a:t>
          </a:r>
        </a:p>
        <a:p>
          <a:r>
            <a:rPr lang="nl-BE" dirty="0"/>
            <a:t>    1 </a:t>
          </a:r>
          <a:r>
            <a:rPr lang="nl-BE" dirty="0" err="1"/>
            <a:t>stagair</a:t>
          </a:r>
          <a:r>
            <a:rPr lang="nl-BE" dirty="0"/>
            <a:t> Hoge School</a:t>
          </a:r>
        </a:p>
        <a:p>
          <a:r>
            <a:rPr lang="nl-BE" dirty="0"/>
            <a:t>- </a:t>
          </a:r>
          <a:r>
            <a:rPr lang="nl-BE" b="1" dirty="0"/>
            <a:t>Werfbezoek</a:t>
          </a:r>
          <a:r>
            <a:rPr lang="nl-BE" dirty="0"/>
            <a:t>: </a:t>
          </a:r>
          <a:r>
            <a:rPr lang="nl-BE" b="1" dirty="0">
              <a:solidFill>
                <a:srgbClr val="00B050"/>
              </a:solidFill>
            </a:rPr>
            <a:t>10 </a:t>
          </a:r>
          <a:r>
            <a:rPr lang="nl-BE" b="1" dirty="0" err="1">
              <a:solidFill>
                <a:srgbClr val="00B050"/>
              </a:solidFill>
            </a:rPr>
            <a:t>ptn</a:t>
          </a:r>
          <a:endParaRPr lang="nl-BE" b="1" dirty="0">
            <a:solidFill>
              <a:srgbClr val="00B050"/>
            </a:solidFill>
          </a:endParaRPr>
        </a:p>
      </dgm:t>
    </dgm:pt>
    <dgm:pt modelId="{40F50E82-5F26-4866-A3B0-FBDDA89100C3}" type="parTrans" cxnId="{D2FB834B-17F6-401F-9CB1-6BC7C4DC93BC}">
      <dgm:prSet/>
      <dgm:spPr/>
      <dgm:t>
        <a:bodyPr/>
        <a:lstStyle/>
        <a:p>
          <a:endParaRPr lang="nl-BE"/>
        </a:p>
      </dgm:t>
    </dgm:pt>
    <dgm:pt modelId="{58C0C445-7A89-46C8-8D8E-236C9BF21ACE}" type="sibTrans" cxnId="{D2FB834B-17F6-401F-9CB1-6BC7C4DC93BC}">
      <dgm:prSet/>
      <dgm:spPr/>
      <dgm:t>
        <a:bodyPr/>
        <a:lstStyle/>
        <a:p>
          <a:endParaRPr lang="nl-BE"/>
        </a:p>
      </dgm:t>
    </dgm:pt>
    <dgm:pt modelId="{5902B101-B9BD-4721-87F1-4E4C42F15F66}">
      <dgm:prSet phldrT="[Tekst]"/>
      <dgm:spPr>
        <a:solidFill>
          <a:srgbClr val="FFC000"/>
        </a:solidFill>
      </dgm:spPr>
      <dgm:t>
        <a:bodyPr/>
        <a:lstStyle/>
        <a:p>
          <a:r>
            <a:rPr lang="nl-BE" dirty="0"/>
            <a:t>Samenwerking SE en DCA</a:t>
          </a:r>
        </a:p>
      </dgm:t>
    </dgm:pt>
    <dgm:pt modelId="{1860319F-628F-42C4-8E2C-0CCE53FDF0ED}" type="parTrans" cxnId="{E47DC2D9-5D00-4162-A7EC-C5F568CA7B0F}">
      <dgm:prSet/>
      <dgm:spPr/>
      <dgm:t>
        <a:bodyPr/>
        <a:lstStyle/>
        <a:p>
          <a:endParaRPr lang="nl-BE"/>
        </a:p>
      </dgm:t>
    </dgm:pt>
    <dgm:pt modelId="{9A5C5A1E-7CCC-4478-86E8-0DE8FDF44E97}" type="sibTrans" cxnId="{E47DC2D9-5D00-4162-A7EC-C5F568CA7B0F}">
      <dgm:prSet/>
      <dgm:spPr/>
      <dgm:t>
        <a:bodyPr/>
        <a:lstStyle/>
        <a:p>
          <a:endParaRPr lang="nl-BE"/>
        </a:p>
      </dgm:t>
    </dgm:pt>
    <dgm:pt modelId="{48EAB152-5052-4005-93D0-1F06F5316648}">
      <dgm:prSet phldrT="[Tekst]"/>
      <dgm:spPr/>
      <dgm:t>
        <a:bodyPr/>
        <a:lstStyle/>
        <a:p>
          <a:r>
            <a:rPr lang="nl-BE" dirty="0"/>
            <a:t>- </a:t>
          </a:r>
          <a:r>
            <a:rPr lang="nl-BE" b="1" dirty="0"/>
            <a:t>Reinigingswerken</a:t>
          </a:r>
          <a:r>
            <a:rPr lang="nl-BE" dirty="0"/>
            <a:t> </a:t>
          </a:r>
          <a:r>
            <a:rPr lang="nl-BE" b="1" dirty="0">
              <a:solidFill>
                <a:srgbClr val="00B050"/>
              </a:solidFill>
            </a:rPr>
            <a:t>40 </a:t>
          </a:r>
          <a:r>
            <a:rPr lang="nl-BE" b="1" dirty="0" err="1">
              <a:solidFill>
                <a:srgbClr val="00B050"/>
              </a:solidFill>
            </a:rPr>
            <a:t>ptn</a:t>
          </a:r>
          <a:endParaRPr lang="nl-BE" b="1" dirty="0">
            <a:solidFill>
              <a:srgbClr val="00B050"/>
            </a:solidFill>
          </a:endParaRPr>
        </a:p>
        <a:p>
          <a:r>
            <a:rPr lang="nl-BE" dirty="0"/>
            <a:t>(opdracht &lt; 5% opdracht)</a:t>
          </a:r>
        </a:p>
        <a:p>
          <a:endParaRPr lang="nl-BE" dirty="0"/>
        </a:p>
        <a:p>
          <a:r>
            <a:rPr lang="nl-BE" dirty="0"/>
            <a:t>- </a:t>
          </a:r>
          <a:r>
            <a:rPr lang="nl-BE" b="1" dirty="0"/>
            <a:t>Schilderwerken</a:t>
          </a:r>
          <a:r>
            <a:rPr lang="nl-BE" dirty="0"/>
            <a:t> </a:t>
          </a:r>
          <a:r>
            <a:rPr lang="nl-BE" b="1" dirty="0">
              <a:solidFill>
                <a:srgbClr val="00B050"/>
              </a:solidFill>
            </a:rPr>
            <a:t>40 </a:t>
          </a:r>
          <a:r>
            <a:rPr lang="nl-BE" b="1" dirty="0" err="1">
              <a:solidFill>
                <a:srgbClr val="00B050"/>
              </a:solidFill>
            </a:rPr>
            <a:t>ptn</a:t>
          </a:r>
          <a:endParaRPr lang="nl-BE" b="1" dirty="0">
            <a:solidFill>
              <a:srgbClr val="00B050"/>
            </a:solidFill>
          </a:endParaRPr>
        </a:p>
        <a:p>
          <a:r>
            <a:rPr lang="nl-BE" dirty="0"/>
            <a:t>(opdracht &lt; 5% opdracht)</a:t>
          </a:r>
        </a:p>
      </dgm:t>
    </dgm:pt>
    <dgm:pt modelId="{B27ED6B1-0A56-4B93-88AB-1C7E7E2E1A47}" type="parTrans" cxnId="{64BB5937-0766-48C5-A8F2-4A9538029AA9}">
      <dgm:prSet/>
      <dgm:spPr/>
      <dgm:t>
        <a:bodyPr/>
        <a:lstStyle/>
        <a:p>
          <a:endParaRPr lang="nl-BE"/>
        </a:p>
      </dgm:t>
    </dgm:pt>
    <dgm:pt modelId="{35E56E30-1E48-4D1E-937A-B05CD2CE4A94}" type="sibTrans" cxnId="{64BB5937-0766-48C5-A8F2-4A9538029AA9}">
      <dgm:prSet/>
      <dgm:spPr/>
      <dgm:t>
        <a:bodyPr/>
        <a:lstStyle/>
        <a:p>
          <a:endParaRPr lang="nl-BE"/>
        </a:p>
      </dgm:t>
    </dgm:pt>
    <dgm:pt modelId="{8FA891EB-8241-4046-9224-7AE620EE75DB}">
      <dgm:prSet phldrT="[Tekst]"/>
      <dgm:spPr>
        <a:solidFill>
          <a:schemeClr val="accent3"/>
        </a:solidFill>
      </dgm:spPr>
      <dgm:t>
        <a:bodyPr/>
        <a:lstStyle/>
        <a:p>
          <a:r>
            <a:rPr lang="nl-BE" dirty="0"/>
            <a:t>Duurzame tewerkstelling</a:t>
          </a:r>
        </a:p>
      </dgm:t>
    </dgm:pt>
    <dgm:pt modelId="{B35D6915-96A5-4DBB-9851-7389A4582F52}" type="parTrans" cxnId="{49D1769A-78EE-4ED1-BA59-09CAFB6509AD}">
      <dgm:prSet/>
      <dgm:spPr/>
      <dgm:t>
        <a:bodyPr/>
        <a:lstStyle/>
        <a:p>
          <a:endParaRPr lang="nl-BE"/>
        </a:p>
      </dgm:t>
    </dgm:pt>
    <dgm:pt modelId="{C99FF73B-4C8A-44F8-9280-FE71C5E55581}" type="sibTrans" cxnId="{49D1769A-78EE-4ED1-BA59-09CAFB6509AD}">
      <dgm:prSet/>
      <dgm:spPr/>
      <dgm:t>
        <a:bodyPr/>
        <a:lstStyle/>
        <a:p>
          <a:endParaRPr lang="nl-BE"/>
        </a:p>
      </dgm:t>
    </dgm:pt>
    <dgm:pt modelId="{072767F6-AF62-4DE2-9B94-9C4420F52A53}">
      <dgm:prSet phldrT="[Tekst]"/>
      <dgm:spPr/>
      <dgm:t>
        <a:bodyPr/>
        <a:lstStyle/>
        <a:p>
          <a:r>
            <a:rPr lang="nl-BE" dirty="0"/>
            <a:t>-</a:t>
          </a:r>
          <a:r>
            <a:rPr lang="nl-BE" b="1" dirty="0">
              <a:solidFill>
                <a:schemeClr val="tx1"/>
              </a:solidFill>
            </a:rPr>
            <a:t> Aanwerving via IBO</a:t>
          </a:r>
          <a:r>
            <a:rPr lang="nl-BE" b="1" dirty="0">
              <a:solidFill>
                <a:srgbClr val="00B050"/>
              </a:solidFill>
            </a:rPr>
            <a:t> </a:t>
          </a:r>
        </a:p>
        <a:p>
          <a:r>
            <a:rPr lang="nl-BE" b="1" dirty="0">
              <a:solidFill>
                <a:srgbClr val="00B050"/>
              </a:solidFill>
            </a:rPr>
            <a:t>50 </a:t>
          </a:r>
          <a:r>
            <a:rPr lang="nl-BE" b="1" dirty="0" err="1">
              <a:solidFill>
                <a:srgbClr val="00B050"/>
              </a:solidFill>
            </a:rPr>
            <a:t>ptn</a:t>
          </a:r>
          <a:endParaRPr lang="nl-BE" b="1" dirty="0">
            <a:solidFill>
              <a:srgbClr val="00B050"/>
            </a:solidFill>
          </a:endParaRPr>
        </a:p>
        <a:p>
          <a:r>
            <a:rPr lang="nl-BE" b="1" dirty="0">
              <a:solidFill>
                <a:schemeClr val="tx1"/>
              </a:solidFill>
            </a:rPr>
            <a:t>Doorstroom:</a:t>
          </a:r>
        </a:p>
        <a:p>
          <a:r>
            <a:rPr lang="nl-BE" b="0" dirty="0">
              <a:solidFill>
                <a:schemeClr val="tx1"/>
              </a:solidFill>
            </a:rPr>
            <a:t>-Traject Talentenwerf</a:t>
          </a:r>
        </a:p>
        <a:p>
          <a:r>
            <a:rPr lang="nl-BE" b="0" dirty="0">
              <a:solidFill>
                <a:schemeClr val="tx1"/>
              </a:solidFill>
            </a:rPr>
            <a:t>- Stage</a:t>
          </a:r>
        </a:p>
        <a:p>
          <a:r>
            <a:rPr lang="nl-BE" b="0" dirty="0">
              <a:solidFill>
                <a:schemeClr val="tx1"/>
              </a:solidFill>
            </a:rPr>
            <a:t>- Samenwerking Sociale Economie</a:t>
          </a:r>
        </a:p>
      </dgm:t>
    </dgm:pt>
    <dgm:pt modelId="{C667E024-060C-47AB-94A9-3CBE48B11B0E}" type="parTrans" cxnId="{DB39E380-5629-4781-81AA-0231A41B17AA}">
      <dgm:prSet/>
      <dgm:spPr/>
      <dgm:t>
        <a:bodyPr/>
        <a:lstStyle/>
        <a:p>
          <a:endParaRPr lang="nl-BE"/>
        </a:p>
      </dgm:t>
    </dgm:pt>
    <dgm:pt modelId="{930ED92D-F47E-408A-B398-0077DD39FE2D}" type="sibTrans" cxnId="{DB39E380-5629-4781-81AA-0231A41B17AA}">
      <dgm:prSet/>
      <dgm:spPr/>
      <dgm:t>
        <a:bodyPr/>
        <a:lstStyle/>
        <a:p>
          <a:endParaRPr lang="nl-BE"/>
        </a:p>
      </dgm:t>
    </dgm:pt>
    <dgm:pt modelId="{06D0AA58-81FE-443B-970B-0C3918D20A57}" type="pres">
      <dgm:prSet presAssocID="{0C98B4B4-623F-4542-8F3B-4FC9F8ACC81C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01839325-C3D1-4953-A476-D379718E24AA}" type="pres">
      <dgm:prSet presAssocID="{141B2D07-2CBA-473E-A492-B965D5C75806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026759FF-37BE-4D33-91D9-EB6542F61FEE}" type="pres">
      <dgm:prSet presAssocID="{141B2D07-2CBA-473E-A492-B965D5C75806}" presName="childText1" presStyleLbl="solidAlignAcc1" presStyleIdx="0" presStyleCnt="3" custScaleX="95249" custScaleY="96633" custLinFactNeighborX="-1623" custLinFactNeighborY="-3564">
        <dgm:presLayoutVars>
          <dgm:chMax val="0"/>
          <dgm:chPref val="0"/>
          <dgm:bulletEnabled val="1"/>
        </dgm:presLayoutVars>
      </dgm:prSet>
      <dgm:spPr/>
    </dgm:pt>
    <dgm:pt modelId="{DE5BF6DA-9E0D-425A-8C1E-DD62AC7F528D}" type="pres">
      <dgm:prSet presAssocID="{5902B101-B9BD-4721-87F1-4E4C42F15F66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BB8486B5-0378-4C8A-87C1-B039FFDE8FCD}" type="pres">
      <dgm:prSet presAssocID="{5902B101-B9BD-4721-87F1-4E4C42F15F66}" presName="childText2" presStyleLbl="solidAlignAcc1" presStyleIdx="1" presStyleCnt="3" custScaleX="96842" custScaleY="104695">
        <dgm:presLayoutVars>
          <dgm:chMax val="0"/>
          <dgm:chPref val="0"/>
          <dgm:bulletEnabled val="1"/>
        </dgm:presLayoutVars>
      </dgm:prSet>
      <dgm:spPr/>
    </dgm:pt>
    <dgm:pt modelId="{39335905-560D-4542-AFD6-054991F37DC8}" type="pres">
      <dgm:prSet presAssocID="{8FA891EB-8241-4046-9224-7AE620EE75DB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049283E5-3CBE-4CC3-B8CF-C60C3163906F}" type="pres">
      <dgm:prSet presAssocID="{8FA891EB-8241-4046-9224-7AE620EE75DB}" presName="childText3" presStyleLbl="solidAlignAcc1" presStyleIdx="2" presStyleCnt="3" custScaleX="96326" custScaleY="103808" custLinFactNeighborX="-804" custLinFactNeighborY="-1900">
        <dgm:presLayoutVars>
          <dgm:chMax val="0"/>
          <dgm:chPref val="0"/>
          <dgm:bulletEnabled val="1"/>
        </dgm:presLayoutVars>
      </dgm:prSet>
      <dgm:spPr/>
    </dgm:pt>
  </dgm:ptLst>
  <dgm:cxnLst>
    <dgm:cxn modelId="{6D97BA03-D1EB-4E43-A3C4-C60118EB5D51}" type="presOf" srcId="{8C5562C2-FDE8-4231-A869-443AB3B1D1A7}" destId="{026759FF-37BE-4D33-91D9-EB6542F61FEE}" srcOrd="0" destOrd="0" presId="urn:microsoft.com/office/officeart/2009/3/layout/IncreasingArrowsProcess"/>
    <dgm:cxn modelId="{64BB5937-0766-48C5-A8F2-4A9538029AA9}" srcId="{5902B101-B9BD-4721-87F1-4E4C42F15F66}" destId="{48EAB152-5052-4005-93D0-1F06F5316648}" srcOrd="0" destOrd="0" parTransId="{B27ED6B1-0A56-4B93-88AB-1C7E7E2E1A47}" sibTransId="{35E56E30-1E48-4D1E-937A-B05CD2CE4A94}"/>
    <dgm:cxn modelId="{F8EA6E38-65E1-49FD-9EB1-89E08A200D16}" srcId="{0C98B4B4-623F-4542-8F3B-4FC9F8ACC81C}" destId="{141B2D07-2CBA-473E-A492-B965D5C75806}" srcOrd="0" destOrd="0" parTransId="{23D9BFD2-8B6B-4F9A-9126-67B38910C52E}" sibTransId="{15CCD1CD-27A7-4C06-949E-B48CF0CB31CC}"/>
    <dgm:cxn modelId="{7DDEF95D-CEA2-4F71-83C5-4FDBCF944519}" type="presOf" srcId="{48EAB152-5052-4005-93D0-1F06F5316648}" destId="{BB8486B5-0378-4C8A-87C1-B039FFDE8FCD}" srcOrd="0" destOrd="0" presId="urn:microsoft.com/office/officeart/2009/3/layout/IncreasingArrowsProcess"/>
    <dgm:cxn modelId="{D2FB834B-17F6-401F-9CB1-6BC7C4DC93BC}" srcId="{141B2D07-2CBA-473E-A492-B965D5C75806}" destId="{8C5562C2-FDE8-4231-A869-443AB3B1D1A7}" srcOrd="0" destOrd="0" parTransId="{40F50E82-5F26-4866-A3B0-FBDDA89100C3}" sibTransId="{58C0C445-7A89-46C8-8D8E-236C9BF21ACE}"/>
    <dgm:cxn modelId="{DB39E380-5629-4781-81AA-0231A41B17AA}" srcId="{8FA891EB-8241-4046-9224-7AE620EE75DB}" destId="{072767F6-AF62-4DE2-9B94-9C4420F52A53}" srcOrd="0" destOrd="0" parTransId="{C667E024-060C-47AB-94A9-3CBE48B11B0E}" sibTransId="{930ED92D-F47E-408A-B398-0077DD39FE2D}"/>
    <dgm:cxn modelId="{13BA1182-4C5F-4C0A-9208-EB3A0DE941A8}" type="presOf" srcId="{072767F6-AF62-4DE2-9B94-9C4420F52A53}" destId="{049283E5-3CBE-4CC3-B8CF-C60C3163906F}" srcOrd="0" destOrd="0" presId="urn:microsoft.com/office/officeart/2009/3/layout/IncreasingArrowsProcess"/>
    <dgm:cxn modelId="{49D1769A-78EE-4ED1-BA59-09CAFB6509AD}" srcId="{0C98B4B4-623F-4542-8F3B-4FC9F8ACC81C}" destId="{8FA891EB-8241-4046-9224-7AE620EE75DB}" srcOrd="2" destOrd="0" parTransId="{B35D6915-96A5-4DBB-9851-7389A4582F52}" sibTransId="{C99FF73B-4C8A-44F8-9280-FE71C5E55581}"/>
    <dgm:cxn modelId="{25D9FBA0-6DCF-47C0-9D08-9AFDDE73807D}" type="presOf" srcId="{0C98B4B4-623F-4542-8F3B-4FC9F8ACC81C}" destId="{06D0AA58-81FE-443B-970B-0C3918D20A57}" srcOrd="0" destOrd="0" presId="urn:microsoft.com/office/officeart/2009/3/layout/IncreasingArrowsProcess"/>
    <dgm:cxn modelId="{F246BDD9-669B-457B-92DA-DCC3AB284947}" type="presOf" srcId="{8FA891EB-8241-4046-9224-7AE620EE75DB}" destId="{39335905-560D-4542-AFD6-054991F37DC8}" srcOrd="0" destOrd="0" presId="urn:microsoft.com/office/officeart/2009/3/layout/IncreasingArrowsProcess"/>
    <dgm:cxn modelId="{E47DC2D9-5D00-4162-A7EC-C5F568CA7B0F}" srcId="{0C98B4B4-623F-4542-8F3B-4FC9F8ACC81C}" destId="{5902B101-B9BD-4721-87F1-4E4C42F15F66}" srcOrd="1" destOrd="0" parTransId="{1860319F-628F-42C4-8E2C-0CCE53FDF0ED}" sibTransId="{9A5C5A1E-7CCC-4478-86E8-0DE8FDF44E97}"/>
    <dgm:cxn modelId="{556DF4F2-E8EC-47A3-85DE-268D2BE0C073}" type="presOf" srcId="{5902B101-B9BD-4721-87F1-4E4C42F15F66}" destId="{DE5BF6DA-9E0D-425A-8C1E-DD62AC7F528D}" srcOrd="0" destOrd="0" presId="urn:microsoft.com/office/officeart/2009/3/layout/IncreasingArrowsProcess"/>
    <dgm:cxn modelId="{957523F9-8C35-4BEF-818B-EA622C7A419A}" type="presOf" srcId="{141B2D07-2CBA-473E-A492-B965D5C75806}" destId="{01839325-C3D1-4953-A476-D379718E24AA}" srcOrd="0" destOrd="0" presId="urn:microsoft.com/office/officeart/2009/3/layout/IncreasingArrowsProcess"/>
    <dgm:cxn modelId="{4D2F7E43-2F47-40BE-AED6-865D9E737EDB}" type="presParOf" srcId="{06D0AA58-81FE-443B-970B-0C3918D20A57}" destId="{01839325-C3D1-4953-A476-D379718E24AA}" srcOrd="0" destOrd="0" presId="urn:microsoft.com/office/officeart/2009/3/layout/IncreasingArrowsProcess"/>
    <dgm:cxn modelId="{8AB8F8E0-09F9-4832-9E4B-941E2B2C45D3}" type="presParOf" srcId="{06D0AA58-81FE-443B-970B-0C3918D20A57}" destId="{026759FF-37BE-4D33-91D9-EB6542F61FEE}" srcOrd="1" destOrd="0" presId="urn:microsoft.com/office/officeart/2009/3/layout/IncreasingArrowsProcess"/>
    <dgm:cxn modelId="{CC47C8D8-BDBB-41AC-B40E-2B2BEAFAB6BB}" type="presParOf" srcId="{06D0AA58-81FE-443B-970B-0C3918D20A57}" destId="{DE5BF6DA-9E0D-425A-8C1E-DD62AC7F528D}" srcOrd="2" destOrd="0" presId="urn:microsoft.com/office/officeart/2009/3/layout/IncreasingArrowsProcess"/>
    <dgm:cxn modelId="{556FDCE7-3B86-4DDE-9A59-72CE088794D8}" type="presParOf" srcId="{06D0AA58-81FE-443B-970B-0C3918D20A57}" destId="{BB8486B5-0378-4C8A-87C1-B039FFDE8FCD}" srcOrd="3" destOrd="0" presId="urn:microsoft.com/office/officeart/2009/3/layout/IncreasingArrowsProcess"/>
    <dgm:cxn modelId="{DB03B6E9-55B7-4DF7-B734-B6F26239187F}" type="presParOf" srcId="{06D0AA58-81FE-443B-970B-0C3918D20A57}" destId="{39335905-560D-4542-AFD6-054991F37DC8}" srcOrd="4" destOrd="0" presId="urn:microsoft.com/office/officeart/2009/3/layout/IncreasingArrowsProcess"/>
    <dgm:cxn modelId="{7002D5BF-8281-41A1-AEC5-5DEAA021DB3E}" type="presParOf" srcId="{06D0AA58-81FE-443B-970B-0C3918D20A57}" destId="{049283E5-3CBE-4CC3-B8CF-C60C3163906F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39325-C3D1-4953-A476-D379718E24AA}">
      <dsp:nvSpPr>
        <dsp:cNvPr id="0" name=""/>
        <dsp:cNvSpPr/>
      </dsp:nvSpPr>
      <dsp:spPr>
        <a:xfrm>
          <a:off x="30605" y="-15761"/>
          <a:ext cx="10553553" cy="153699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24399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 dirty="0"/>
            <a:t>Opleiding en stage</a:t>
          </a:r>
        </a:p>
      </dsp:txBody>
      <dsp:txXfrm>
        <a:off x="30605" y="368489"/>
        <a:ext cx="10169303" cy="768499"/>
      </dsp:txXfrm>
    </dsp:sp>
    <dsp:sp modelId="{026759FF-37BE-4D33-91D9-EB6542F61FEE}">
      <dsp:nvSpPr>
        <dsp:cNvPr id="0" name=""/>
        <dsp:cNvSpPr/>
      </dsp:nvSpPr>
      <dsp:spPr>
        <a:xfrm>
          <a:off x="55065" y="1113808"/>
          <a:ext cx="3096063" cy="2861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b="1" kern="1200" dirty="0"/>
            <a:t>- Talentenwerf</a:t>
          </a:r>
          <a:r>
            <a:rPr lang="nl-BE" sz="2100" kern="1200" dirty="0"/>
            <a:t>: </a:t>
          </a:r>
          <a:r>
            <a:rPr lang="nl-BE" sz="2100" b="1" kern="1200" dirty="0">
              <a:solidFill>
                <a:srgbClr val="00B050"/>
              </a:solidFill>
            </a:rPr>
            <a:t>60 </a:t>
          </a:r>
          <a:r>
            <a:rPr lang="nl-BE" sz="2100" b="1" kern="1200" dirty="0" err="1">
              <a:solidFill>
                <a:srgbClr val="00B050"/>
              </a:solidFill>
            </a:rPr>
            <a:t>ptn</a:t>
          </a:r>
          <a:endParaRPr lang="nl-BE" sz="2100" b="1" kern="1200" dirty="0">
            <a:solidFill>
              <a:srgbClr val="00B050"/>
            </a:solidFill>
          </a:endParaRP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    3 jongeren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b="1" kern="1200" dirty="0"/>
            <a:t>- Stage</a:t>
          </a:r>
          <a:r>
            <a:rPr lang="nl-BE" sz="2100" kern="1200" dirty="0"/>
            <a:t>: </a:t>
          </a:r>
          <a:r>
            <a:rPr lang="nl-BE" sz="2100" b="1" kern="1200" dirty="0">
              <a:solidFill>
                <a:srgbClr val="00B050"/>
              </a:solidFill>
            </a:rPr>
            <a:t>30 </a:t>
          </a:r>
          <a:r>
            <a:rPr lang="nl-BE" sz="2100" b="1" kern="1200" dirty="0" err="1">
              <a:solidFill>
                <a:srgbClr val="00B050"/>
              </a:solidFill>
            </a:rPr>
            <a:t>ptn</a:t>
          </a:r>
          <a:endParaRPr lang="nl-BE" sz="2100" b="1" kern="1200" dirty="0">
            <a:solidFill>
              <a:srgbClr val="00B050"/>
            </a:solidFill>
          </a:endParaRP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    2 stagairs Deeltijds onderwijs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    1 </a:t>
          </a:r>
          <a:r>
            <a:rPr lang="nl-BE" sz="2100" kern="1200" dirty="0" err="1"/>
            <a:t>stagair</a:t>
          </a:r>
          <a:r>
            <a:rPr lang="nl-BE" sz="2100" kern="1200" dirty="0"/>
            <a:t> Hoge School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- </a:t>
          </a:r>
          <a:r>
            <a:rPr lang="nl-BE" sz="2100" b="1" kern="1200" dirty="0"/>
            <a:t>Werfbezoek</a:t>
          </a:r>
          <a:r>
            <a:rPr lang="nl-BE" sz="2100" kern="1200" dirty="0"/>
            <a:t>: </a:t>
          </a:r>
          <a:r>
            <a:rPr lang="nl-BE" sz="2100" b="1" kern="1200" dirty="0">
              <a:solidFill>
                <a:srgbClr val="00B050"/>
              </a:solidFill>
            </a:rPr>
            <a:t>10 </a:t>
          </a:r>
          <a:r>
            <a:rPr lang="nl-BE" sz="2100" b="1" kern="1200" dirty="0" err="1">
              <a:solidFill>
                <a:srgbClr val="00B050"/>
              </a:solidFill>
            </a:rPr>
            <a:t>ptn</a:t>
          </a:r>
          <a:endParaRPr lang="nl-BE" sz="2100" b="1" kern="1200" dirty="0">
            <a:solidFill>
              <a:srgbClr val="00B050"/>
            </a:solidFill>
          </a:endParaRPr>
        </a:p>
      </dsp:txBody>
      <dsp:txXfrm>
        <a:off x="55065" y="1113808"/>
        <a:ext cx="3096063" cy="2861135"/>
      </dsp:txXfrm>
    </dsp:sp>
    <dsp:sp modelId="{DE5BF6DA-9E0D-425A-8C1E-DD62AC7F528D}">
      <dsp:nvSpPr>
        <dsp:cNvPr id="0" name=""/>
        <dsp:cNvSpPr/>
      </dsp:nvSpPr>
      <dsp:spPr>
        <a:xfrm>
          <a:off x="3281099" y="496571"/>
          <a:ext cx="7303058" cy="1536999"/>
        </a:xfrm>
        <a:prstGeom prst="rightArrow">
          <a:avLst>
            <a:gd name="adj1" fmla="val 50000"/>
            <a:gd name="adj2" fmla="val 5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24399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 dirty="0"/>
            <a:t>Samenwerking SE en DCA</a:t>
          </a:r>
        </a:p>
      </dsp:txBody>
      <dsp:txXfrm>
        <a:off x="3281099" y="880821"/>
        <a:ext cx="6918808" cy="768499"/>
      </dsp:txXfrm>
    </dsp:sp>
    <dsp:sp modelId="{BB8486B5-0378-4C8A-87C1-B039FFDE8FCD}">
      <dsp:nvSpPr>
        <dsp:cNvPr id="0" name=""/>
        <dsp:cNvSpPr/>
      </dsp:nvSpPr>
      <dsp:spPr>
        <a:xfrm>
          <a:off x="3332425" y="1612314"/>
          <a:ext cx="3147843" cy="30998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- </a:t>
          </a:r>
          <a:r>
            <a:rPr lang="nl-BE" sz="2100" b="1" kern="1200" dirty="0"/>
            <a:t>Reinigingswerken</a:t>
          </a:r>
          <a:r>
            <a:rPr lang="nl-BE" sz="2100" kern="1200" dirty="0"/>
            <a:t> </a:t>
          </a:r>
          <a:r>
            <a:rPr lang="nl-BE" sz="2100" b="1" kern="1200" dirty="0">
              <a:solidFill>
                <a:srgbClr val="00B050"/>
              </a:solidFill>
            </a:rPr>
            <a:t>40 </a:t>
          </a:r>
          <a:r>
            <a:rPr lang="nl-BE" sz="2100" b="1" kern="1200" dirty="0" err="1">
              <a:solidFill>
                <a:srgbClr val="00B050"/>
              </a:solidFill>
            </a:rPr>
            <a:t>ptn</a:t>
          </a:r>
          <a:endParaRPr lang="nl-BE" sz="2100" b="1" kern="1200" dirty="0">
            <a:solidFill>
              <a:srgbClr val="00B050"/>
            </a:solidFill>
          </a:endParaRP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(opdracht &lt; 5% opdracht)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10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- </a:t>
          </a:r>
          <a:r>
            <a:rPr lang="nl-BE" sz="2100" b="1" kern="1200" dirty="0"/>
            <a:t>Schilderwerken</a:t>
          </a:r>
          <a:r>
            <a:rPr lang="nl-BE" sz="2100" kern="1200" dirty="0"/>
            <a:t> </a:t>
          </a:r>
          <a:r>
            <a:rPr lang="nl-BE" sz="2100" b="1" kern="1200" dirty="0">
              <a:solidFill>
                <a:srgbClr val="00B050"/>
              </a:solidFill>
            </a:rPr>
            <a:t>40 </a:t>
          </a:r>
          <a:r>
            <a:rPr lang="nl-BE" sz="2100" b="1" kern="1200" dirty="0" err="1">
              <a:solidFill>
                <a:srgbClr val="00B050"/>
              </a:solidFill>
            </a:rPr>
            <a:t>ptn</a:t>
          </a:r>
          <a:endParaRPr lang="nl-BE" sz="2100" b="1" kern="1200" dirty="0">
            <a:solidFill>
              <a:srgbClr val="00B050"/>
            </a:solidFill>
          </a:endParaRP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(opdracht &lt; 5% opdracht)</a:t>
          </a:r>
        </a:p>
      </dsp:txBody>
      <dsp:txXfrm>
        <a:off x="3332425" y="1612314"/>
        <a:ext cx="3147843" cy="3099837"/>
      </dsp:txXfrm>
    </dsp:sp>
    <dsp:sp modelId="{39335905-560D-4542-AFD6-054991F37DC8}">
      <dsp:nvSpPr>
        <dsp:cNvPr id="0" name=""/>
        <dsp:cNvSpPr/>
      </dsp:nvSpPr>
      <dsp:spPr>
        <a:xfrm>
          <a:off x="6531594" y="1008904"/>
          <a:ext cx="4052564" cy="1536999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24399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 dirty="0"/>
            <a:t>Duurzame tewerkstelling</a:t>
          </a:r>
        </a:p>
      </dsp:txBody>
      <dsp:txXfrm>
        <a:off x="6531594" y="1393154"/>
        <a:ext cx="3668314" cy="768499"/>
      </dsp:txXfrm>
    </dsp:sp>
    <dsp:sp modelId="{049283E5-3CBE-4CC3-B8CF-C60C3163906F}">
      <dsp:nvSpPr>
        <dsp:cNvPr id="0" name=""/>
        <dsp:cNvSpPr/>
      </dsp:nvSpPr>
      <dsp:spPr>
        <a:xfrm>
          <a:off x="6565171" y="2083171"/>
          <a:ext cx="3131071" cy="30285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-</a:t>
          </a:r>
          <a:r>
            <a:rPr lang="nl-BE" sz="2100" b="1" kern="1200" dirty="0">
              <a:solidFill>
                <a:schemeClr val="tx1"/>
              </a:solidFill>
            </a:rPr>
            <a:t> Aanwerving via IBO</a:t>
          </a:r>
          <a:r>
            <a:rPr lang="nl-BE" sz="2100" b="1" kern="1200" dirty="0">
              <a:solidFill>
                <a:srgbClr val="00B050"/>
              </a:solidFill>
            </a:rPr>
            <a:t>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b="1" kern="1200" dirty="0">
              <a:solidFill>
                <a:srgbClr val="00B050"/>
              </a:solidFill>
            </a:rPr>
            <a:t>50 </a:t>
          </a:r>
          <a:r>
            <a:rPr lang="nl-BE" sz="2100" b="1" kern="1200" dirty="0" err="1">
              <a:solidFill>
                <a:srgbClr val="00B050"/>
              </a:solidFill>
            </a:rPr>
            <a:t>ptn</a:t>
          </a:r>
          <a:endParaRPr lang="nl-BE" sz="2100" b="1" kern="1200" dirty="0">
            <a:solidFill>
              <a:srgbClr val="00B050"/>
            </a:solidFill>
          </a:endParaRP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b="1" kern="1200" dirty="0">
              <a:solidFill>
                <a:schemeClr val="tx1"/>
              </a:solidFill>
            </a:rPr>
            <a:t>Doorstroom: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b="0" kern="1200" dirty="0">
              <a:solidFill>
                <a:schemeClr val="tx1"/>
              </a:solidFill>
            </a:rPr>
            <a:t>-Traject Talentenwerf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b="0" kern="1200" dirty="0">
              <a:solidFill>
                <a:schemeClr val="tx1"/>
              </a:solidFill>
            </a:rPr>
            <a:t>- Stage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b="0" kern="1200" dirty="0">
              <a:solidFill>
                <a:schemeClr val="tx1"/>
              </a:solidFill>
            </a:rPr>
            <a:t>- Samenwerking Sociale Economie</a:t>
          </a:r>
        </a:p>
      </dsp:txBody>
      <dsp:txXfrm>
        <a:off x="6565171" y="2083171"/>
        <a:ext cx="3131071" cy="3028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28FD4-81F1-4DD0-980D-E5D74C664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744D0C0-F3CB-4A0F-951C-807D22232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F28445-4E51-4118-9DF5-055C6E99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3652-212D-4846-948B-ECAB81000120}" type="datetimeFigureOut">
              <a:rPr lang="nl-BE" smtClean="0"/>
              <a:t>28/09/2023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BACD87-F3FA-4B40-96C3-ACBF2E06A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2A87F73-2648-41BB-AFF8-1C633F211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0BF5-AD38-47DC-AFA3-6930F643D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4729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DD9439-5C4F-4BBF-80D2-B2911D585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F28AAA1-DEFD-4B64-AE25-76610A661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B078EE-087D-4DDA-B55B-C812437E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3652-212D-4846-948B-ECAB81000120}" type="datetimeFigureOut">
              <a:rPr lang="nl-BE" smtClean="0"/>
              <a:t>28/09/2023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0686F5-6A37-4204-9409-23EB8330C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4BE912-B84B-4CF5-8D0B-D4200984F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0BF5-AD38-47DC-AFA3-6930F643D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397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B9DBB5B-FFDA-4E2F-B495-17029E1AB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F57E882-1118-4F18-8B47-62D0C1B25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C6CE3D-109C-4652-B595-476EDF38D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3652-212D-4846-948B-ECAB81000120}" type="datetimeFigureOut">
              <a:rPr lang="nl-BE" smtClean="0"/>
              <a:t>28/09/2023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89CD3A-99D7-41EF-907C-44413E74D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57CA26-AE27-491D-B499-CC560C07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0BF5-AD38-47DC-AFA3-6930F643D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6899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AB079-D220-430E-B100-25FC1606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D5D7CD-0DA4-4935-89AF-65B826FA4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057E3B-BB65-4049-8C88-8D50BE95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3652-212D-4846-948B-ECAB81000120}" type="datetimeFigureOut">
              <a:rPr lang="nl-BE" smtClean="0"/>
              <a:t>28/09/2023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DB4112-1279-45E8-AD59-86339D81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E8CD04-40F1-4313-A568-3FDE50189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0BF5-AD38-47DC-AFA3-6930F643D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715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6CCD68-8FC8-4023-B785-1BC30D302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E0293A-1F57-45C0-B6EB-3661264AD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6810E1-D620-4C46-8C81-C0E37EC9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3652-212D-4846-948B-ECAB81000120}" type="datetimeFigureOut">
              <a:rPr lang="nl-BE" smtClean="0"/>
              <a:t>28/09/2023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D758E2-75BF-4C0B-A30B-C19C3758A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59D39E-AE5F-4579-8A47-3AE66BEF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0BF5-AD38-47DC-AFA3-6930F643D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936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36396-B666-4330-B987-5F3ACD9DD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83BEB1-95E0-4B27-ADE0-5B8C623A8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AB601B-74AA-4996-A433-813D8A643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F27B7DF-7AEE-49F5-88CC-7BE101D1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3652-212D-4846-948B-ECAB81000120}" type="datetimeFigureOut">
              <a:rPr lang="nl-BE" smtClean="0"/>
              <a:t>28/09/2023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ED936DC-DCC0-466F-9449-F4A1808D7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3B1053-1FBD-40CD-89B6-86E7F11E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0BF5-AD38-47DC-AFA3-6930F643D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354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7F883-5A49-45A5-B4B3-E5D574DA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5731AC-5A25-40ED-ACE3-90383D65F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E56A412-7042-4480-B48E-48CB15D4A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2A09E4E-44C0-46AB-A7F1-1B81FFA9B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9C88D1F-3923-4147-9903-3F6C62C33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D33E79D-6F04-4C6E-A657-EFFCE045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3652-212D-4846-948B-ECAB81000120}" type="datetimeFigureOut">
              <a:rPr lang="nl-BE" smtClean="0"/>
              <a:t>28/09/2023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06F7BC3-F6CA-4815-BDF0-C1C5CD7D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40E6650-1C22-4E67-BBAB-50A323F4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0BF5-AD38-47DC-AFA3-6930F643D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9066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E0BA86-5E84-40B1-8287-F57BFEE2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040BADC-C9BF-44A2-9204-365F3379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3652-212D-4846-948B-ECAB81000120}" type="datetimeFigureOut">
              <a:rPr lang="nl-BE" smtClean="0"/>
              <a:t>28/09/2023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3004FB7-6559-43DA-917B-2A882556B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8C4AD03-7AE2-4C64-A5F9-BEF40DB5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0BF5-AD38-47DC-AFA3-6930F643D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906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D0D1176-9B76-4C7B-AA8A-2CDBF7159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3652-212D-4846-948B-ECAB81000120}" type="datetimeFigureOut">
              <a:rPr lang="nl-BE" smtClean="0"/>
              <a:t>28/09/2023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A4B080-AADB-4236-B9CF-FF14777E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BBAAEB2-4FB4-42B1-A0D0-69D5A815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0BF5-AD38-47DC-AFA3-6930F643D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649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75D5BF-6608-4612-87AF-377DBA085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0FBCF5-77CE-4CAE-A1D9-2F12E4B81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73480FC-E6E9-4711-AEC4-6A402E1EE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C24A51B-CA07-4C58-80F1-D733FCAD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3652-212D-4846-948B-ECAB81000120}" type="datetimeFigureOut">
              <a:rPr lang="nl-BE" smtClean="0"/>
              <a:t>28/09/2023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4A4E15-7C03-4144-8020-776B5B86C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387EA2-239E-4EF5-8257-C25B8CFAF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0BF5-AD38-47DC-AFA3-6930F643D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143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12AC9-EAEE-4F43-A725-C04BF1EB3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229DC9E-5669-4853-800A-97280A7FBB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D73AFB5-0309-41DF-8B06-2EE476402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DF05799-A9F9-4F0B-ACC0-5CF0F441B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3652-212D-4846-948B-ECAB81000120}" type="datetimeFigureOut">
              <a:rPr lang="nl-BE" smtClean="0"/>
              <a:t>28/09/2023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CEB4B1-391A-4663-8340-205D7B6F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3E10C49-32DB-4B94-80E3-6679DF0A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F0BF5-AD38-47DC-AFA3-6930F643D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3317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E3BA5EB-A1B5-4578-8FD1-AC20D34C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56692B-CC7B-4CF6-8E68-A3DA8A5A0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2AEDA2-77D9-4783-954C-16960A044E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83652-212D-4846-948B-ECAB81000120}" type="datetimeFigureOut">
              <a:rPr lang="nl-BE" smtClean="0"/>
              <a:t>28/09/2023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ECD99B-BE0E-4285-82B4-E94F2D65D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88F67E-ED6C-460A-9CDE-92318E80A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F0BF5-AD38-47DC-AFA3-6930F643D50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27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ocialeeconomie.be/sites/default/files/documents/03_02_a_Praktijkgids%20sociaal%20aankopen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1F8D1DAA-14E0-4138-842C-B84A43F30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2039" y="2994870"/>
            <a:ext cx="7843707" cy="1526796"/>
          </a:xfrm>
        </p:spPr>
        <p:txBody>
          <a:bodyPr>
            <a:normAutofit/>
          </a:bodyPr>
          <a:lstStyle/>
          <a:p>
            <a:r>
              <a:rPr lang="nl-BE" sz="3400" b="1" dirty="0"/>
              <a:t>Toelichting Scoop Sociaal:</a:t>
            </a:r>
          </a:p>
          <a:p>
            <a:r>
              <a:rPr lang="nl-BE" i="1" dirty="0"/>
              <a:t>menu sociaal actieplan binnen aankoopprojecten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0FAEB8-E6A9-45E8-ABA2-41F46988E5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5" y="444562"/>
            <a:ext cx="3082475" cy="30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79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242090"/>
            <a:ext cx="105156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‘t Blokje : Sfeerbeelden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76D0805-869C-4CF5-9793-8293F9C75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89" b="-3"/>
          <a:stretch/>
        </p:blipFill>
        <p:spPr>
          <a:xfrm>
            <a:off x="510365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6" name="Tijdelijke aanduiding voor inhoud 5" descr="Afbeelding met lucht, gebouw, buiten&#10;&#10;Automatisch gegenereerde beschrijving">
            <a:extLst>
              <a:ext uri="{FF2B5EF4-FFF2-40B4-BE49-F238E27FC236}">
                <a16:creationId xmlns:a16="http://schemas.microsoft.com/office/drawing/2014/main" id="{C6E203D7-A733-4D61-AE1E-2ABD676BC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7" r="7416" b="3"/>
          <a:stretch/>
        </p:blipFill>
        <p:spPr>
          <a:xfrm>
            <a:off x="4333556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8" name="Afbeelding 7" descr="Afbeelding met buitenshuis, hemel, boom, speeltuin&#10;&#10;Automatisch gegenereerde beschrijving">
            <a:extLst>
              <a:ext uri="{FF2B5EF4-FFF2-40B4-BE49-F238E27FC236}">
                <a16:creationId xmlns:a16="http://schemas.microsoft.com/office/drawing/2014/main" id="{9365877C-65A8-A25F-E2CA-938EB40BE8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6" r="11663" b="-3"/>
          <a:stretch/>
        </p:blipFill>
        <p:spPr>
          <a:xfrm>
            <a:off x="8156747" y="40005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sp>
        <p:nvSpPr>
          <p:cNvPr id="38" name="sketch line">
            <a:extLst>
              <a:ext uri="{FF2B5EF4-FFF2-40B4-BE49-F238E27FC236}">
                <a16:creationId xmlns:a16="http://schemas.microsoft.com/office/drawing/2014/main" id="{605D77EC-B84E-48F8-9EC4-93E851C0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551232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02963B2-0CDC-43C0-8FDB-6EBCBA242541}"/>
              </a:ext>
            </a:extLst>
          </p:cNvPr>
          <p:cNvSpPr txBox="1"/>
          <p:nvPr/>
        </p:nvSpPr>
        <p:spPr>
          <a:xfrm>
            <a:off x="6660859" y="2016188"/>
            <a:ext cx="443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9090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ight Triangle 1046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3356" y="1188637"/>
            <a:ext cx="7453363" cy="1597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100" b="1" kern="1200" dirty="0" err="1">
                <a:latin typeface="+mj-lt"/>
                <a:ea typeface="+mj-ea"/>
                <a:cs typeface="+mj-cs"/>
              </a:rPr>
              <a:t>Gemeenschapscentrum</a:t>
            </a:r>
            <a:r>
              <a:rPr lang="en-US" sz="51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5100" b="1" kern="1200" dirty="0" err="1">
                <a:latin typeface="+mj-lt"/>
                <a:ea typeface="+mj-ea"/>
                <a:cs typeface="+mj-cs"/>
              </a:rPr>
              <a:t>Stabroek</a:t>
            </a:r>
            <a:endParaRPr lang="en-US" sz="5100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project schoem">
            <a:extLst>
              <a:ext uri="{FF2B5EF4-FFF2-40B4-BE49-F238E27FC236}">
                <a16:creationId xmlns:a16="http://schemas.microsoft.com/office/drawing/2014/main" id="{F0073484-3B72-4E7C-8E89-6E14760EC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357" y="2915920"/>
            <a:ext cx="4700005" cy="235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Content Placeholder 1041">
            <a:extLst>
              <a:ext uri="{FF2B5EF4-FFF2-40B4-BE49-F238E27FC236}">
                <a16:creationId xmlns:a16="http://schemas.microsoft.com/office/drawing/2014/main" id="{621CE600-FFA6-0C81-6617-008EBBD06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82800"/>
            <a:ext cx="5213611" cy="35987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600" b="1" dirty="0" err="1"/>
              <a:t>Opdrachtgever</a:t>
            </a:r>
            <a:r>
              <a:rPr lang="en-US" sz="2600" dirty="0"/>
              <a:t>: </a:t>
            </a:r>
            <a:r>
              <a:rPr lang="en-US" sz="2600" dirty="0" err="1"/>
              <a:t>Gemeente</a:t>
            </a:r>
            <a:r>
              <a:rPr lang="en-US" sz="2600" dirty="0"/>
              <a:t> </a:t>
            </a:r>
            <a:r>
              <a:rPr lang="en-US" sz="2600" dirty="0" err="1"/>
              <a:t>Stabroek</a:t>
            </a:r>
            <a:endParaRPr lang="en-US" sz="2600" dirty="0"/>
          </a:p>
          <a:p>
            <a:pPr marL="0" indent="0">
              <a:buNone/>
            </a:pPr>
            <a:r>
              <a:rPr lang="en-US" sz="2600" b="1" dirty="0" err="1"/>
              <a:t>Bouwheer</a:t>
            </a:r>
            <a:r>
              <a:rPr lang="en-US" sz="2600" dirty="0"/>
              <a:t>: </a:t>
            </a:r>
            <a:r>
              <a:rPr lang="en-US" sz="2600" dirty="0" err="1"/>
              <a:t>Groep</a:t>
            </a:r>
            <a:r>
              <a:rPr lang="en-US" sz="2600" dirty="0"/>
              <a:t> Van </a:t>
            </a:r>
            <a:r>
              <a:rPr lang="en-US" sz="2600" dirty="0" err="1"/>
              <a:t>Roey</a:t>
            </a:r>
            <a:endParaRPr lang="en-US" sz="2600" dirty="0"/>
          </a:p>
          <a:p>
            <a:pPr marL="0" indent="0">
              <a:buNone/>
            </a:pPr>
            <a:r>
              <a:rPr lang="en-US" sz="2600" b="1" dirty="0"/>
              <a:t>Timing</a:t>
            </a:r>
            <a:r>
              <a:rPr lang="en-US" sz="2600" dirty="0"/>
              <a:t>: 2021-2024</a:t>
            </a:r>
          </a:p>
          <a:p>
            <a:pPr marL="0" indent="0">
              <a:buNone/>
            </a:pPr>
            <a:r>
              <a:rPr lang="en-US" sz="2600" dirty="0" err="1"/>
              <a:t>Sociale</a:t>
            </a:r>
            <a:r>
              <a:rPr lang="en-US" sz="2600" dirty="0"/>
              <a:t> </a:t>
            </a:r>
            <a:r>
              <a:rPr lang="en-US" sz="2600" dirty="0" err="1"/>
              <a:t>clausule</a:t>
            </a:r>
            <a:r>
              <a:rPr lang="en-US" sz="2600" dirty="0"/>
              <a:t> </a:t>
            </a:r>
            <a:r>
              <a:rPr lang="en-US" sz="2600" dirty="0" err="1"/>
              <a:t>binnen</a:t>
            </a:r>
            <a:r>
              <a:rPr lang="en-US" sz="2600" dirty="0"/>
              <a:t> </a:t>
            </a:r>
            <a:r>
              <a:rPr lang="en-US" sz="2600" dirty="0" err="1"/>
              <a:t>uitvoeringsvoorwaarden</a:t>
            </a:r>
            <a:r>
              <a:rPr lang="en-US" sz="2600" dirty="0"/>
              <a:t>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b="1" dirty="0" err="1"/>
              <a:t>Socaal</a:t>
            </a:r>
            <a:r>
              <a:rPr lang="en-US" sz="2600" b="1" dirty="0"/>
              <a:t> </a:t>
            </a:r>
            <a:r>
              <a:rPr lang="en-US" sz="2600" b="1" dirty="0" err="1"/>
              <a:t>actieplan</a:t>
            </a:r>
            <a:r>
              <a:rPr lang="en-US" sz="2600" dirty="0"/>
              <a:t>: </a:t>
            </a:r>
            <a:r>
              <a:rPr lang="en-US" sz="2600" dirty="0" err="1"/>
              <a:t>goedgekeurd</a:t>
            </a:r>
            <a:endParaRPr lang="en-US" sz="26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02963B2-0CDC-43C0-8FDB-6EBCBA242541}"/>
              </a:ext>
            </a:extLst>
          </p:cNvPr>
          <p:cNvSpPr txBox="1"/>
          <p:nvPr/>
        </p:nvSpPr>
        <p:spPr>
          <a:xfrm>
            <a:off x="7229042" y="879355"/>
            <a:ext cx="4124758" cy="5120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99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0555"/>
            <a:ext cx="10515600" cy="5973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Scoop Sociaal: </a:t>
            </a:r>
            <a:r>
              <a:rPr lang="nl-BE" b="1" dirty="0" err="1">
                <a:solidFill>
                  <a:schemeClr val="bg1"/>
                </a:solidFill>
              </a:rPr>
              <a:t>Schoem</a:t>
            </a:r>
            <a:endParaRPr lang="nl-BE" b="1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1DCBA6-2D41-4D28-87BF-FF4DD5BC7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7120"/>
            <a:ext cx="10515600" cy="558032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dirty="0"/>
              <a:t>Samenwerking tussen de aannemer en de school het </a:t>
            </a:r>
            <a:r>
              <a:rPr lang="nl-NL" b="1" dirty="0"/>
              <a:t>PITO</a:t>
            </a:r>
            <a:r>
              <a:rPr lang="nl-NL" dirty="0"/>
              <a:t>.  </a:t>
            </a:r>
          </a:p>
          <a:p>
            <a:pPr>
              <a:buFontTx/>
              <a:buChar char="-"/>
            </a:pPr>
            <a:r>
              <a:rPr lang="nl-NL" dirty="0"/>
              <a:t>Kansen creëren op </a:t>
            </a:r>
            <a:r>
              <a:rPr lang="nl-NL" b="1" dirty="0"/>
              <a:t>duurzaam werk </a:t>
            </a:r>
            <a:r>
              <a:rPr lang="nl-NL" dirty="0"/>
              <a:t>voor kansengroepen </a:t>
            </a:r>
          </a:p>
          <a:p>
            <a:pPr>
              <a:buFontTx/>
              <a:buChar char="-"/>
            </a:pPr>
            <a:r>
              <a:rPr lang="nl-NL" b="1" dirty="0"/>
              <a:t>Samenwerking</a:t>
            </a:r>
            <a:r>
              <a:rPr lang="nl-NL" dirty="0"/>
              <a:t> stimuleren tussen reguliere en </a:t>
            </a:r>
            <a:r>
              <a:rPr lang="nl-NL" b="1" dirty="0"/>
              <a:t>sociale economie</a:t>
            </a:r>
          </a:p>
          <a:p>
            <a:pPr>
              <a:buFontTx/>
              <a:buChar char="-"/>
            </a:pPr>
            <a:r>
              <a:rPr lang="nl-NL" dirty="0"/>
              <a:t>Kansen creëren op duurzaam werk voor kansengroepen in samenwerking met </a:t>
            </a:r>
            <a:r>
              <a:rPr lang="nl-NL" b="1" dirty="0"/>
              <a:t>Talentenwerf </a:t>
            </a:r>
          </a:p>
          <a:p>
            <a:pPr>
              <a:buFontTx/>
              <a:buChar char="-"/>
            </a:pPr>
            <a:r>
              <a:rPr lang="nl-NL" dirty="0"/>
              <a:t>Begeleidingsacties op de werkplek te stimuleren in samenwerking met </a:t>
            </a:r>
            <a:r>
              <a:rPr lang="nl-NL" b="1" dirty="0" err="1"/>
              <a:t>Emino</a:t>
            </a:r>
            <a:r>
              <a:rPr lang="nl-NL" b="1" dirty="0"/>
              <a:t> vzw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Acties geïntegreerd in de </a:t>
            </a:r>
            <a:r>
              <a:rPr lang="nl-NL" b="1" dirty="0"/>
              <a:t>uitvoeringsvoorwaarden</a:t>
            </a:r>
            <a:r>
              <a:rPr lang="nl-NL" dirty="0"/>
              <a:t> van de opdracht. </a:t>
            </a:r>
          </a:p>
          <a:p>
            <a:pPr marL="0" indent="0">
              <a:buNone/>
            </a:pPr>
            <a:r>
              <a:rPr lang="nl-NL" dirty="0"/>
              <a:t>In totaal dienen </a:t>
            </a:r>
            <a:r>
              <a:rPr lang="nl-NL" b="1" dirty="0"/>
              <a:t>200 </a:t>
            </a:r>
            <a:r>
              <a:rPr lang="nl-NL" b="1" dirty="0" err="1"/>
              <a:t>ptn</a:t>
            </a:r>
            <a:r>
              <a:rPr lang="nl-NL" b="1" dirty="0"/>
              <a:t> </a:t>
            </a:r>
            <a:r>
              <a:rPr lang="nl-NL" dirty="0"/>
              <a:t>gescoord te worden tijdens de uitvoering van de werken.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51832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0555"/>
            <a:ext cx="10515600" cy="5973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Informatie sociaal aankopen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FBFA924-9C27-43D3-A7F0-8D850A68E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5127"/>
            <a:ext cx="10515600" cy="4901836"/>
          </a:xfrm>
        </p:spPr>
        <p:txBody>
          <a:bodyPr>
            <a:normAutofit/>
          </a:bodyPr>
          <a:lstStyle/>
          <a:p>
            <a:r>
              <a:rPr lang="nl-BE" dirty="0"/>
              <a:t>Aankoopgids departement werk en sociale economie</a:t>
            </a:r>
          </a:p>
          <a:p>
            <a:pPr marL="0" indent="0">
              <a:buNone/>
            </a:pPr>
            <a:r>
              <a:rPr lang="nl-BE" dirty="0"/>
              <a:t> </a:t>
            </a:r>
            <a:r>
              <a:rPr lang="nl-BE" dirty="0">
                <a:hlinkClick r:id="rId2"/>
              </a:rPr>
              <a:t>https://www.socialeeconomie.be/sites/default/files/documents/03_02_a_Praktijkgids%20sociaal%20aankopen.pdf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Intervisie sociaal en duurzaam aankopen </a:t>
            </a:r>
            <a:r>
              <a:rPr lang="nl-BE" b="1" dirty="0"/>
              <a:t>Provincie Antwerpen</a:t>
            </a:r>
          </a:p>
          <a:p>
            <a:pPr marL="0" indent="0">
              <a:buNone/>
            </a:pPr>
            <a:r>
              <a:rPr lang="nl-BE" dirty="0"/>
              <a:t>	</a:t>
            </a:r>
          </a:p>
          <a:p>
            <a:r>
              <a:rPr lang="nl-BE" dirty="0"/>
              <a:t>Regisseur Sociale Economie</a:t>
            </a:r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11388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dirty="0"/>
              <a:t>Bedankt!</a:t>
            </a:r>
          </a:p>
        </p:txBody>
      </p:sp>
      <p:pic>
        <p:nvPicPr>
          <p:cNvPr id="8" name="Tijdelijke aanduiding voor afbeelding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6240455" y="1853966"/>
            <a:ext cx="5190090" cy="4015021"/>
          </a:xfrm>
        </p:spPr>
      </p:pic>
      <p:sp>
        <p:nvSpPr>
          <p:cNvPr id="7" name="Tijdelijke aanduiding voor tekst 6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611116" cy="3811588"/>
          </a:xfrm>
        </p:spPr>
        <p:txBody>
          <a:bodyPr>
            <a:normAutofit fontScale="92500" lnSpcReduction="10000"/>
          </a:bodyPr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Greet </a:t>
            </a:r>
            <a:r>
              <a:rPr lang="nl-BE" dirty="0" err="1"/>
              <a:t>Patho</a:t>
            </a:r>
            <a:r>
              <a:rPr lang="nl-BE" dirty="0"/>
              <a:t>	</a:t>
            </a:r>
          </a:p>
          <a:p>
            <a:r>
              <a:rPr lang="nl-BE" dirty="0"/>
              <a:t>Algemeen Coördinator Selab  	</a:t>
            </a:r>
          </a:p>
          <a:p>
            <a:r>
              <a:rPr lang="nl-BE" dirty="0"/>
              <a:t>greet.patho@selab.be	</a:t>
            </a:r>
          </a:p>
          <a:p>
            <a:r>
              <a:rPr lang="nl-BE" dirty="0"/>
              <a:t>0473/85.40.19</a:t>
            </a:r>
          </a:p>
          <a:p>
            <a:r>
              <a:rPr lang="nl-BE" dirty="0"/>
              <a:t>www.selab.be</a:t>
            </a:r>
          </a:p>
        </p:txBody>
      </p:sp>
    </p:spTree>
    <p:extLst>
      <p:ext uri="{BB962C8B-B14F-4D97-AF65-F5344CB8AC3E}">
        <p14:creationId xmlns:p14="http://schemas.microsoft.com/office/powerpoint/2010/main" val="65653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F8D1DAA-14E0-4138-842C-B84A43F30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499" y="528320"/>
            <a:ext cx="4346643" cy="5251378"/>
          </a:xfrm>
        </p:spPr>
        <p:txBody>
          <a:bodyPr anchor="b">
            <a:normAutofit fontScale="85000" lnSpcReduction="20000"/>
          </a:bodyPr>
          <a:lstStyle/>
          <a:p>
            <a:pPr algn="l"/>
            <a:r>
              <a:rPr lang="nl-BE" sz="2800" b="1" i="1" dirty="0"/>
              <a:t>Wie zijn we?</a:t>
            </a:r>
          </a:p>
          <a:p>
            <a:pPr marL="342900" indent="-342900" algn="l">
              <a:buFontTx/>
              <a:buChar char="-"/>
            </a:pPr>
            <a:r>
              <a:rPr lang="nl-BE" sz="2200" i="1" dirty="0"/>
              <a:t>Sociaal economisch labo</a:t>
            </a:r>
          </a:p>
          <a:p>
            <a:pPr marL="342900" indent="-342900" algn="l">
              <a:buFontTx/>
              <a:buChar char="-"/>
            </a:pPr>
            <a:r>
              <a:rPr lang="nl-BE" sz="2200" i="1" dirty="0"/>
              <a:t>Projectvereniging sinds 2015 </a:t>
            </a:r>
          </a:p>
          <a:p>
            <a:pPr marL="342900" indent="-342900" algn="l">
              <a:buFontTx/>
              <a:buChar char="-"/>
            </a:pPr>
            <a:r>
              <a:rPr lang="nl-BE" sz="2200" i="1" dirty="0"/>
              <a:t>Actief in de gemeenten Brasschaat, Kapellen, Malle, Schoten, Stabroek en Wuustwezel.</a:t>
            </a:r>
          </a:p>
          <a:p>
            <a:pPr marL="342900" indent="-342900" algn="l">
              <a:buFontTx/>
              <a:buChar char="-"/>
            </a:pPr>
            <a:r>
              <a:rPr lang="nl-BE" sz="2200" i="1" dirty="0"/>
              <a:t>Regie Sociale economie en werk</a:t>
            </a:r>
          </a:p>
          <a:p>
            <a:pPr marL="342900" indent="-342900" algn="l">
              <a:buFontTx/>
              <a:buChar char="-"/>
            </a:pPr>
            <a:endParaRPr lang="nl-BE" sz="1600" i="1" dirty="0"/>
          </a:p>
          <a:p>
            <a:pPr algn="l"/>
            <a:r>
              <a:rPr lang="nl-BE" sz="2800" b="1" i="1" dirty="0"/>
              <a:t>Wat doen we?</a:t>
            </a:r>
          </a:p>
          <a:p>
            <a:pPr marL="342900" indent="-342900" algn="l">
              <a:buFontTx/>
              <a:buChar char="-"/>
            </a:pPr>
            <a:r>
              <a:rPr lang="nl-BE" i="1" dirty="0"/>
              <a:t>Netwerk van arbeidsmarktactoren </a:t>
            </a:r>
          </a:p>
          <a:p>
            <a:pPr marL="342900" indent="-342900" algn="l">
              <a:buFontTx/>
              <a:buChar char="-"/>
            </a:pPr>
            <a:r>
              <a:rPr lang="nl-BE" i="1" dirty="0"/>
              <a:t>Begeleidingstrajecten naar werk</a:t>
            </a:r>
          </a:p>
          <a:p>
            <a:pPr marL="342900" indent="-342900" algn="l">
              <a:buFontTx/>
              <a:buChar char="-"/>
            </a:pPr>
            <a:r>
              <a:rPr lang="nl-BE" i="1" dirty="0" err="1"/>
              <a:t>Digibank</a:t>
            </a:r>
            <a:r>
              <a:rPr lang="nl-BE" i="1" dirty="0"/>
              <a:t> </a:t>
            </a:r>
            <a:r>
              <a:rPr lang="nl-BE" i="1" dirty="0" err="1"/>
              <a:t>Sel@b</a:t>
            </a:r>
            <a:r>
              <a:rPr lang="nl-BE" i="1" dirty="0"/>
              <a:t> </a:t>
            </a:r>
          </a:p>
          <a:p>
            <a:pPr marL="342900" indent="-342900" algn="l">
              <a:buFontTx/>
              <a:buChar char="-"/>
            </a:pPr>
            <a:r>
              <a:rPr lang="nl-BE" i="1" dirty="0"/>
              <a:t>Tewerkstellingsprojecten: wijk-werken, Gemeenschapsdienst, Op </a:t>
            </a:r>
            <a:r>
              <a:rPr lang="nl-BE" i="1" dirty="0" err="1"/>
              <a:t>wielekes</a:t>
            </a:r>
            <a:endParaRPr lang="nl-BE" i="1" dirty="0"/>
          </a:p>
          <a:p>
            <a:pPr marL="342900" indent="-342900" algn="l">
              <a:buFontTx/>
              <a:buChar char="-"/>
            </a:pPr>
            <a:r>
              <a:rPr lang="nl-BE" i="1" dirty="0"/>
              <a:t>Sociaal ondernemerschap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54BD457-DFEA-12BA-32A6-579D42160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58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0555"/>
            <a:ext cx="10515600" cy="5973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Sociaal ondernemerschap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02963B2-0CDC-43C0-8FDB-6EBCBA242541}"/>
              </a:ext>
            </a:extLst>
          </p:cNvPr>
          <p:cNvSpPr txBox="1"/>
          <p:nvPr/>
        </p:nvSpPr>
        <p:spPr>
          <a:xfrm>
            <a:off x="6660859" y="2016188"/>
            <a:ext cx="443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E352D1-DA70-428A-AAD3-075650A8D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15736"/>
            <a:ext cx="10012261" cy="5069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b="1" i="1" dirty="0"/>
              <a:t>Sociaal aanbesteden als hefboom voor sociale impact</a:t>
            </a:r>
          </a:p>
          <a:p>
            <a:pPr marL="0" indent="0" algn="ctr">
              <a:buNone/>
            </a:pPr>
            <a:endParaRPr lang="nl-BE" dirty="0"/>
          </a:p>
          <a:p>
            <a:pPr marL="0" indent="0">
              <a:buNone/>
            </a:pPr>
            <a:r>
              <a:rPr lang="nl-BE" b="1" dirty="0"/>
              <a:t>Scoop Sociaal:</a:t>
            </a:r>
          </a:p>
          <a:p>
            <a:pPr marL="0" indent="0" algn="ctr">
              <a:buNone/>
            </a:pPr>
            <a:endParaRPr lang="nl-BE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nl-BE" dirty="0"/>
              <a:t> Ontwikkeling visie sociaal aankopen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BE" dirty="0"/>
              <a:t> Begeleidingstraject op maat van lokaal bestuur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BE" dirty="0"/>
              <a:t> Samenbrengen van experten rond concrete aankoopdossiers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BE" dirty="0"/>
              <a:t> Voorlopig enkel focus op bouwprojecten</a:t>
            </a:r>
          </a:p>
          <a:p>
            <a:pPr>
              <a:buFontTx/>
              <a:buChar char="-"/>
            </a:pPr>
            <a:endParaRPr lang="nl-BE" dirty="0"/>
          </a:p>
          <a:p>
            <a:pPr>
              <a:buFontTx/>
              <a:buChar char="-"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5994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nl-BE" b="1"/>
              <a:t>Wat doet Scoop Sociaal?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E352D1-DA70-428A-AAD3-075650A8D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000" b="1" dirty="0"/>
              <a:t>1</a:t>
            </a:r>
            <a:r>
              <a:rPr lang="nl-BE" sz="2000" dirty="0"/>
              <a:t>. </a:t>
            </a:r>
            <a:r>
              <a:rPr lang="nl-BE" sz="2000" b="1" dirty="0"/>
              <a:t>Draagvlak creëren</a:t>
            </a:r>
          </a:p>
          <a:p>
            <a:pPr>
              <a:buFontTx/>
              <a:buChar char="-"/>
            </a:pPr>
            <a:r>
              <a:rPr lang="nl-BE" sz="2000" b="1" dirty="0"/>
              <a:t>Bestuursakkoorden</a:t>
            </a:r>
            <a:r>
              <a:rPr lang="nl-BE" sz="2000" dirty="0"/>
              <a:t> linken </a:t>
            </a:r>
          </a:p>
          <a:p>
            <a:pPr>
              <a:buFontTx/>
              <a:buChar char="-"/>
            </a:pPr>
            <a:r>
              <a:rPr lang="nl-BE" sz="2000" dirty="0"/>
              <a:t>Mogelijkheden tonen van </a:t>
            </a:r>
            <a:r>
              <a:rPr lang="nl-BE" sz="2000" b="1" dirty="0"/>
              <a:t>sociaal aanbesteden</a:t>
            </a:r>
          </a:p>
          <a:p>
            <a:pPr>
              <a:buFontTx/>
              <a:buChar char="-"/>
            </a:pPr>
            <a:r>
              <a:rPr lang="nl-BE" sz="2000" dirty="0"/>
              <a:t>Samen één</a:t>
            </a:r>
            <a:r>
              <a:rPr lang="nl-BE" sz="2000" b="1" dirty="0"/>
              <a:t> symbooldossier </a:t>
            </a:r>
            <a:r>
              <a:rPr lang="nl-BE" sz="2000" dirty="0"/>
              <a:t>kiezen</a:t>
            </a:r>
          </a:p>
          <a:p>
            <a:pPr>
              <a:buFontTx/>
              <a:buChar char="-"/>
            </a:pPr>
            <a:r>
              <a:rPr lang="nl-BE" sz="2000" dirty="0"/>
              <a:t>Rolsverduidelijking </a:t>
            </a:r>
          </a:p>
          <a:p>
            <a:pPr>
              <a:buFontTx/>
              <a:buChar char="-"/>
            </a:pPr>
            <a:endParaRPr lang="nl-BE" sz="2000" dirty="0"/>
          </a:p>
          <a:p>
            <a:pPr marL="0" indent="0">
              <a:buNone/>
            </a:pPr>
            <a:r>
              <a:rPr lang="nl-BE" sz="2000" b="1" dirty="0"/>
              <a:t>2</a:t>
            </a:r>
            <a:r>
              <a:rPr lang="nl-BE" sz="2000" dirty="0"/>
              <a:t>. </a:t>
            </a:r>
            <a:r>
              <a:rPr lang="nl-BE" sz="2000" b="1" dirty="0"/>
              <a:t>Aanbesteding voorbereiden</a:t>
            </a:r>
          </a:p>
          <a:p>
            <a:pPr>
              <a:buFontTx/>
              <a:buChar char="-"/>
            </a:pPr>
            <a:r>
              <a:rPr lang="nl-BE" sz="2000" b="1" dirty="0"/>
              <a:t>Menu sociale acties </a:t>
            </a:r>
            <a:r>
              <a:rPr lang="nl-BE" sz="2000" dirty="0"/>
              <a:t>selecteren</a:t>
            </a:r>
          </a:p>
          <a:p>
            <a:pPr>
              <a:buFontTx/>
              <a:buChar char="-"/>
            </a:pPr>
            <a:r>
              <a:rPr lang="nl-BE" sz="2000" b="1" dirty="0"/>
              <a:t>Menu </a:t>
            </a:r>
            <a:r>
              <a:rPr lang="nl-BE" sz="2000" dirty="0"/>
              <a:t>integreren in </a:t>
            </a:r>
            <a:r>
              <a:rPr lang="nl-BE" sz="2000" b="1" dirty="0"/>
              <a:t>uitvoeringsvoorwaarden </a:t>
            </a:r>
          </a:p>
          <a:p>
            <a:pPr marL="0" indent="0">
              <a:buNone/>
            </a:pPr>
            <a:endParaRPr lang="nl-BE" sz="2000" dirty="0"/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6F41B9-1BDE-7B28-3169-5D3AC65AD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r="9818" b="3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Arc 103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Afbeelding 7" descr="Afbeelding met kleding, persoon, Menselijk gezicht, vrouw&#10;&#10;Automatisch gegenereerde beschrijving">
            <a:extLst>
              <a:ext uri="{FF2B5EF4-FFF2-40B4-BE49-F238E27FC236}">
                <a16:creationId xmlns:a16="http://schemas.microsoft.com/office/drawing/2014/main" id="{FB0F0E80-F5BA-BAA5-48F0-9E77792CF5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r="5835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02963B2-0CDC-43C0-8FDB-6EBCBA242541}"/>
              </a:ext>
            </a:extLst>
          </p:cNvPr>
          <p:cNvSpPr txBox="1"/>
          <p:nvPr/>
        </p:nvSpPr>
        <p:spPr>
          <a:xfrm>
            <a:off x="6660859" y="2016188"/>
            <a:ext cx="443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29768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nl-BE" b="1"/>
              <a:t>Wat doet Scoop Sociaal?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E352D1-DA70-428A-AAD3-075650A8D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600" b="1"/>
              <a:t>3. Communicatie:</a:t>
            </a:r>
          </a:p>
          <a:p>
            <a:pPr>
              <a:buFontTx/>
              <a:buChar char="-"/>
            </a:pPr>
            <a:r>
              <a:rPr lang="nl-BE" sz="2600"/>
              <a:t>Infomoment bedrijven </a:t>
            </a:r>
          </a:p>
          <a:p>
            <a:pPr>
              <a:buFontTx/>
              <a:buChar char="-"/>
            </a:pPr>
            <a:r>
              <a:rPr lang="nl-BE" sz="2600"/>
              <a:t>Hulp bij opmaak sociaal actieplan</a:t>
            </a:r>
          </a:p>
          <a:p>
            <a:pPr>
              <a:buFontTx/>
              <a:buChar char="-"/>
            </a:pPr>
            <a:endParaRPr lang="nl-BE" sz="2600"/>
          </a:p>
          <a:p>
            <a:pPr>
              <a:buFontTx/>
              <a:buChar char="-"/>
            </a:pPr>
            <a:endParaRPr lang="nl-BE" sz="2600"/>
          </a:p>
          <a:p>
            <a:pPr marL="0" indent="0">
              <a:buNone/>
            </a:pPr>
            <a:r>
              <a:rPr lang="nl-BE" sz="2600" b="1"/>
              <a:t>4</a:t>
            </a:r>
            <a:r>
              <a:rPr lang="nl-BE" sz="2600"/>
              <a:t>. </a:t>
            </a:r>
            <a:r>
              <a:rPr lang="nl-BE" sz="2600" b="1"/>
              <a:t>Opvolging:</a:t>
            </a:r>
          </a:p>
          <a:p>
            <a:pPr>
              <a:buFontTx/>
              <a:buChar char="-"/>
            </a:pPr>
            <a:r>
              <a:rPr lang="nl-BE" sz="2600"/>
              <a:t>2x per jaar gedurende de opdracht</a:t>
            </a:r>
          </a:p>
          <a:p>
            <a:pPr>
              <a:buFontTx/>
              <a:buChar char="-"/>
            </a:pPr>
            <a:r>
              <a:rPr lang="nl-BE" sz="2600"/>
              <a:t>Evaluatie en communicatie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Afbeelding 25" descr="Afbeelding met kleding, persoon, overdekt, Menselijk gezicht&#10;&#10;Automatisch gegenereerde beschrijving">
            <a:extLst>
              <a:ext uri="{FF2B5EF4-FFF2-40B4-BE49-F238E27FC236}">
                <a16:creationId xmlns:a16="http://schemas.microsoft.com/office/drawing/2014/main" id="{E16FD0C6-ADEE-B845-930A-5AA385796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3" r="11394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93" name="Arc 9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Afbeelding 23" descr="Afbeelding met kleding, persoon, person, Menselijk gezicht&#10;&#10;Automatisch gegenereerde beschrijving">
            <a:extLst>
              <a:ext uri="{FF2B5EF4-FFF2-40B4-BE49-F238E27FC236}">
                <a16:creationId xmlns:a16="http://schemas.microsoft.com/office/drawing/2014/main" id="{5CA625EE-DCFB-324B-EBB0-F1B402CBAF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89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02963B2-0CDC-43C0-8FDB-6EBCBA242541}"/>
              </a:ext>
            </a:extLst>
          </p:cNvPr>
          <p:cNvSpPr txBox="1"/>
          <p:nvPr/>
        </p:nvSpPr>
        <p:spPr>
          <a:xfrm>
            <a:off x="6660859" y="2016188"/>
            <a:ext cx="443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42423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0555"/>
            <a:ext cx="10515600" cy="5973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Meerwaarde sociale menu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02963B2-0CDC-43C0-8FDB-6EBCBA242541}"/>
              </a:ext>
            </a:extLst>
          </p:cNvPr>
          <p:cNvSpPr txBox="1"/>
          <p:nvPr/>
        </p:nvSpPr>
        <p:spPr>
          <a:xfrm>
            <a:off x="6660859" y="2016188"/>
            <a:ext cx="443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E352D1-DA70-428A-AAD3-075650A8D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15736"/>
            <a:ext cx="10012261" cy="5069616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nl-BE" b="1" dirty="0"/>
              <a:t>gewicht</a:t>
            </a:r>
            <a:r>
              <a:rPr lang="nl-BE" dirty="0"/>
              <a:t> aan acties koppelen, </a:t>
            </a:r>
          </a:p>
          <a:p>
            <a:pPr marL="514350" indent="-514350">
              <a:buAutoNum type="arabicPeriod"/>
            </a:pPr>
            <a:r>
              <a:rPr lang="nl-BE" dirty="0"/>
              <a:t>Keuzevrijheid bedrijven zorgt voor </a:t>
            </a:r>
            <a:r>
              <a:rPr lang="nl-BE" b="1" dirty="0"/>
              <a:t>partnerschap</a:t>
            </a:r>
            <a:r>
              <a:rPr lang="nl-BE" dirty="0"/>
              <a:t>,</a:t>
            </a:r>
          </a:p>
          <a:p>
            <a:pPr marL="514350" indent="-514350">
              <a:buAutoNum type="arabicPeriod"/>
            </a:pPr>
            <a:r>
              <a:rPr lang="nl-BE" b="1" dirty="0"/>
              <a:t>Dialoog</a:t>
            </a:r>
            <a:r>
              <a:rPr lang="nl-BE" dirty="0"/>
              <a:t> tussen lokale actoren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Eenvoudige</a:t>
            </a:r>
            <a:r>
              <a:rPr lang="nl-BE" b="1" dirty="0"/>
              <a:t> opvolging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Transparante </a:t>
            </a:r>
            <a:r>
              <a:rPr lang="nl-BE" b="1" dirty="0"/>
              <a:t>communicatie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		</a:t>
            </a:r>
          </a:p>
          <a:p>
            <a:pPr marL="0" indent="0">
              <a:buNone/>
            </a:pPr>
            <a:endParaRPr lang="nl-BE" dirty="0"/>
          </a:p>
          <a:p>
            <a:pPr>
              <a:buFontTx/>
              <a:buChar char="-"/>
            </a:pPr>
            <a:endParaRPr lang="nl-BE" b="1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10155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, Lettertype, symbool, Graphics&#10;&#10;Automatisch gegenereerde beschrijving">
            <a:extLst>
              <a:ext uri="{FF2B5EF4-FFF2-40B4-BE49-F238E27FC236}">
                <a16:creationId xmlns:a16="http://schemas.microsoft.com/office/drawing/2014/main" id="{325F0AA9-2A4B-5E74-BFB6-6C4CE1937C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8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Afbeelding 6" descr="Afbeelding met hemel, buitenshuis, sportuitrusting, schoeisel&#10;&#10;Automatisch gegenereerde beschrijving">
            <a:extLst>
              <a:ext uri="{FF2B5EF4-FFF2-40B4-BE49-F238E27FC236}">
                <a16:creationId xmlns:a16="http://schemas.microsoft.com/office/drawing/2014/main" id="{75885D75-267B-7323-EC85-22AB8670E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7" r="-2" b="18328"/>
          <a:stretch/>
        </p:blipFill>
        <p:spPr>
          <a:xfrm>
            <a:off x="4883024" y="3456432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066" name="Freeform: Shape 206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68" name="Freeform: Shape 206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056" y="458236"/>
            <a:ext cx="5089144" cy="16997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Basisschool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‘t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Blokje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Wuustwezel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72" name="Rectangle 207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CDB3DC9B-6DC4-0F80-AB93-CFED9A578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5" y="2552376"/>
            <a:ext cx="7489110" cy="41503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600" dirty="0" err="1"/>
              <a:t>Opdrachtgever</a:t>
            </a:r>
            <a:r>
              <a:rPr lang="en-US" sz="2600" dirty="0"/>
              <a:t>: </a:t>
            </a:r>
            <a:r>
              <a:rPr lang="en-US" sz="2600" b="1" dirty="0" err="1"/>
              <a:t>Gemeente</a:t>
            </a:r>
            <a:r>
              <a:rPr lang="en-US" sz="2600" b="1" dirty="0"/>
              <a:t> </a:t>
            </a:r>
            <a:r>
              <a:rPr lang="en-US" sz="2600" b="1" dirty="0" err="1"/>
              <a:t>Wuustwezel</a:t>
            </a:r>
            <a:endParaRPr lang="en-US" sz="26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600" dirty="0" err="1"/>
              <a:t>Bouwaannemer</a:t>
            </a:r>
            <a:r>
              <a:rPr lang="en-US" sz="2600" dirty="0"/>
              <a:t>: </a:t>
            </a:r>
            <a:r>
              <a:rPr lang="en-US" sz="2600" b="1" dirty="0"/>
              <a:t>DCA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600" dirty="0" err="1"/>
              <a:t>Sociale</a:t>
            </a:r>
            <a:r>
              <a:rPr lang="en-US" sz="2600" dirty="0"/>
              <a:t> </a:t>
            </a:r>
            <a:r>
              <a:rPr lang="en-US" sz="2600" dirty="0" err="1"/>
              <a:t>clausules</a:t>
            </a:r>
            <a:r>
              <a:rPr lang="en-US" sz="2600" dirty="0"/>
              <a:t> </a:t>
            </a:r>
            <a:r>
              <a:rPr lang="en-US" sz="2600" dirty="0" err="1"/>
              <a:t>binnen</a:t>
            </a:r>
            <a:r>
              <a:rPr lang="en-US" sz="2600" dirty="0"/>
              <a:t> de </a:t>
            </a:r>
            <a:r>
              <a:rPr lang="en-US" b="1" dirty="0" err="1"/>
              <a:t>uitvoeringsvoorwaarden</a:t>
            </a:r>
            <a:r>
              <a:rPr lang="en-US" sz="2600" b="1" dirty="0"/>
              <a:t>,</a:t>
            </a:r>
            <a:endParaRPr lang="en-US" sz="26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600" b="1" dirty="0" err="1"/>
              <a:t>Sociaal</a:t>
            </a:r>
            <a:r>
              <a:rPr lang="en-US" sz="2600" b="1" dirty="0"/>
              <a:t> </a:t>
            </a:r>
            <a:r>
              <a:rPr lang="en-US" sz="2600" b="1" dirty="0" err="1"/>
              <a:t>actieplan</a:t>
            </a:r>
            <a:r>
              <a:rPr lang="en-US" sz="2600" b="1" dirty="0"/>
              <a:t> </a:t>
            </a:r>
            <a:r>
              <a:rPr lang="en-US" sz="2600" dirty="0" err="1"/>
              <a:t>goedgekeurd</a:t>
            </a:r>
            <a:r>
              <a:rPr lang="en-US" sz="2600" dirty="0"/>
              <a:t> door </a:t>
            </a:r>
            <a:r>
              <a:rPr lang="en-US" sz="2600" dirty="0" err="1"/>
              <a:t>schepencollege</a:t>
            </a:r>
            <a:r>
              <a:rPr lang="en-US" sz="2600" dirty="0"/>
              <a:t>,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600" b="1" dirty="0"/>
              <a:t>Timing</a:t>
            </a:r>
            <a:r>
              <a:rPr lang="en-US" sz="2600" dirty="0"/>
              <a:t>: 2018-2021</a:t>
            </a:r>
          </a:p>
          <a:p>
            <a:pPr>
              <a:spcAft>
                <a:spcPts val="60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49214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067"/>
          </a:xfrm>
          <a:solidFill>
            <a:schemeClr val="accent6"/>
          </a:solidFill>
        </p:spPr>
        <p:txBody>
          <a:bodyPr/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Sociaal Actieplan DCA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-193979" y="848594"/>
            <a:ext cx="5549900" cy="4625975"/>
          </a:xfrm>
          <a:noFill/>
          <a:ln>
            <a:noFill/>
          </a:ln>
        </p:spPr>
        <p:txBody>
          <a:bodyPr>
            <a:normAutofit/>
          </a:bodyPr>
          <a:lstStyle/>
          <a:p>
            <a:pPr marL="457200" lvl="1" indent="0">
              <a:buNone/>
            </a:pPr>
            <a:br>
              <a:rPr lang="nl-BE" sz="3600" dirty="0"/>
            </a:br>
            <a:endParaRPr lang="nl-BE" sz="3600" dirty="0"/>
          </a:p>
          <a:p>
            <a:pPr lvl="1"/>
            <a:endParaRPr lang="nl-BE" sz="28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39036" y="1550988"/>
            <a:ext cx="11097364" cy="4625975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nl-BE" dirty="0"/>
          </a:p>
          <a:p>
            <a:pPr marL="457200" lvl="1" indent="0">
              <a:buNone/>
            </a:pPr>
            <a:r>
              <a:rPr lang="nl-BE" dirty="0"/>
              <a:t>	</a:t>
            </a:r>
          </a:p>
          <a:p>
            <a:pPr marL="457200" lvl="1" indent="0">
              <a:buNone/>
            </a:pPr>
            <a:endParaRPr lang="nl-BE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3A68335-5DF7-4F5A-9979-4A30E047BA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9276820"/>
              </p:ext>
            </p:extLst>
          </p:nvPr>
        </p:nvGraphicFramePr>
        <p:xfrm>
          <a:off x="838200" y="1550989"/>
          <a:ext cx="10614764" cy="5151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4912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nl-BE" b="1"/>
              <a:t>Scoop Sociaal ‘t Blokje : Bevindingen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E352D1-DA70-428A-AAD3-075650A8D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400" b="1" dirty="0"/>
              <a:t>150</a:t>
            </a:r>
            <a:r>
              <a:rPr lang="nl-BE" sz="2400" dirty="0"/>
              <a:t> punten werden ruimschoots behaald!</a:t>
            </a:r>
          </a:p>
          <a:p>
            <a:pPr>
              <a:buFontTx/>
              <a:buChar char="-"/>
            </a:pPr>
            <a:r>
              <a:rPr lang="nl-BE" sz="2400" dirty="0"/>
              <a:t>&gt; </a:t>
            </a:r>
            <a:r>
              <a:rPr lang="nl-BE" sz="2400" b="1" dirty="0"/>
              <a:t>bestuur mag ambitieuzer zijn</a:t>
            </a:r>
            <a:endParaRPr lang="nl-BE" sz="2400" dirty="0"/>
          </a:p>
          <a:p>
            <a:pPr>
              <a:buFontTx/>
              <a:buChar char="-"/>
            </a:pPr>
            <a:r>
              <a:rPr lang="nl-BE" sz="2400" dirty="0"/>
              <a:t>&gt; stevig </a:t>
            </a:r>
            <a:r>
              <a:rPr lang="nl-BE" sz="2400" b="1" dirty="0"/>
              <a:t>engagement</a:t>
            </a:r>
            <a:r>
              <a:rPr lang="nl-BE" sz="2400" dirty="0"/>
              <a:t> van reguliere bedrijven,</a:t>
            </a:r>
          </a:p>
          <a:p>
            <a:pPr>
              <a:buFontTx/>
              <a:buChar char="-"/>
            </a:pPr>
            <a:r>
              <a:rPr lang="nl-BE" sz="2400" dirty="0"/>
              <a:t>&gt; Samenwerking met </a:t>
            </a:r>
            <a:r>
              <a:rPr lang="nl-BE" sz="2400" b="1" dirty="0"/>
              <a:t>onderwijs</a:t>
            </a:r>
            <a:r>
              <a:rPr lang="nl-BE" sz="2400" dirty="0"/>
              <a:t> grote return on investment, </a:t>
            </a:r>
          </a:p>
          <a:p>
            <a:pPr>
              <a:buFontTx/>
              <a:buChar char="-"/>
            </a:pPr>
            <a:r>
              <a:rPr lang="nl-BE" sz="2400" dirty="0"/>
              <a:t>&gt; </a:t>
            </a:r>
            <a:r>
              <a:rPr lang="nl-BE" sz="2400" b="1" dirty="0"/>
              <a:t>Talentenwerf</a:t>
            </a:r>
            <a:r>
              <a:rPr lang="nl-BE" sz="2400" dirty="0"/>
              <a:t> was intensief maar leverde duurzame tewerkstelling op</a:t>
            </a:r>
          </a:p>
          <a:p>
            <a:pPr>
              <a:buFontTx/>
              <a:buChar char="-"/>
            </a:pPr>
            <a:r>
              <a:rPr lang="nl-BE" sz="2400" dirty="0"/>
              <a:t>&gt; Structurele samenwerking met </a:t>
            </a:r>
            <a:r>
              <a:rPr lang="nl-BE" sz="2400" b="1" dirty="0"/>
              <a:t>sociale economie partner </a:t>
            </a:r>
            <a:r>
              <a:rPr lang="nl-BE" sz="2400" b="1" dirty="0" err="1"/>
              <a:t>Noordheuvel</a:t>
            </a:r>
            <a:r>
              <a:rPr lang="nl-BE" sz="2400" b="1" dirty="0"/>
              <a:t>,</a:t>
            </a:r>
            <a:endParaRPr lang="nl-BE" sz="2400" dirty="0"/>
          </a:p>
        </p:txBody>
      </p:sp>
      <p:pic>
        <p:nvPicPr>
          <p:cNvPr id="6" name="Afbeelding 5" descr="Afbeelding met hemel, buitenshuis, sportuitrusting, schoeisel&#10;&#10;Automatisch gegenereerde beschrijving">
            <a:extLst>
              <a:ext uri="{FF2B5EF4-FFF2-40B4-BE49-F238E27FC236}">
                <a16:creationId xmlns:a16="http://schemas.microsoft.com/office/drawing/2014/main" id="{3F1E3650-3FF0-FD3D-8345-A2FDAA755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0" r="14084" b="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8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02963B2-0CDC-43C0-8FDB-6EBCBA242541}"/>
              </a:ext>
            </a:extLst>
          </p:cNvPr>
          <p:cNvSpPr txBox="1"/>
          <p:nvPr/>
        </p:nvSpPr>
        <p:spPr>
          <a:xfrm>
            <a:off x="6660859" y="2016188"/>
            <a:ext cx="443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4533363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A43E55296EAA43BE719CD3D1A538B1" ma:contentTypeVersion="3" ma:contentTypeDescription="Een nieuw document maken." ma:contentTypeScope="" ma:versionID="543c068fe5c52e5c392a43470ad3d38a">
  <xsd:schema xmlns:xsd="http://www.w3.org/2001/XMLSchema" xmlns:xs="http://www.w3.org/2001/XMLSchema" xmlns:p="http://schemas.microsoft.com/office/2006/metadata/properties" xmlns:ns2="ad7fe2eb-ac73-4ed6-8120-20034c316176" targetNamespace="http://schemas.microsoft.com/office/2006/metadata/properties" ma:root="true" ma:fieldsID="619fc488c453019dbe9700eeaaeb5430" ns2:_="">
    <xsd:import namespace="ad7fe2eb-ac73-4ed6-8120-20034c3161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7fe2eb-ac73-4ed6-8120-20034c3161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6FEF7A-2217-491A-8403-5A1B2F9AB1A1}"/>
</file>

<file path=customXml/itemProps2.xml><?xml version="1.0" encoding="utf-8"?>
<ds:datastoreItem xmlns:ds="http://schemas.openxmlformats.org/officeDocument/2006/customXml" ds:itemID="{ECFC1A34-8C35-4894-9F3A-E02981BF7EF9}"/>
</file>

<file path=customXml/itemProps3.xml><?xml version="1.0" encoding="utf-8"?>
<ds:datastoreItem xmlns:ds="http://schemas.openxmlformats.org/officeDocument/2006/customXml" ds:itemID="{108A267D-C99E-4DAA-84B5-62FB54ECB096}"/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519</Words>
  <Application>Microsoft Office PowerPoint</Application>
  <PresentationFormat>Breedbeeld</PresentationFormat>
  <Paragraphs>127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Sociaal ondernemerschap</vt:lpstr>
      <vt:lpstr>Wat doet Scoop Sociaal?</vt:lpstr>
      <vt:lpstr>Wat doet Scoop Sociaal?</vt:lpstr>
      <vt:lpstr>Meerwaarde sociale menu</vt:lpstr>
      <vt:lpstr>Basisschool ‘t Blokje Wuustwezel </vt:lpstr>
      <vt:lpstr>Sociaal Actieplan DCA</vt:lpstr>
      <vt:lpstr>Scoop Sociaal ‘t Blokje : Bevindingen</vt:lpstr>
      <vt:lpstr>‘t Blokje : Sfeerbeelden</vt:lpstr>
      <vt:lpstr>Gemeenschapscentrum Stabroek</vt:lpstr>
      <vt:lpstr>Scoop Sociaal: Schoem</vt:lpstr>
      <vt:lpstr>Informatie sociaal aankopen</vt:lpstr>
      <vt:lpstr>Bedankt!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Greet Patho</dc:creator>
  <cp:lastModifiedBy>Greet Patho</cp:lastModifiedBy>
  <cp:revision>19</cp:revision>
  <dcterms:created xsi:type="dcterms:W3CDTF">2019-10-18T13:14:02Z</dcterms:created>
  <dcterms:modified xsi:type="dcterms:W3CDTF">2023-09-28T12:26:40Z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0x010100BDA43E55296EAA43BE719CD3D1A538B1</vt:lpwstr>
  </property>
</Properties>
</file>