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</p:sldMasterIdLst>
  <p:notesMasterIdLst>
    <p:notesMasterId r:id="rId26"/>
  </p:notesMasterIdLst>
  <p:handoutMasterIdLst>
    <p:handoutMasterId r:id="rId27"/>
  </p:handoutMasterIdLst>
  <p:sldIdLst>
    <p:sldId id="341" r:id="rId6"/>
    <p:sldId id="554" r:id="rId7"/>
    <p:sldId id="327" r:id="rId8"/>
    <p:sldId id="689" r:id="rId9"/>
    <p:sldId id="683" r:id="rId10"/>
    <p:sldId id="382" r:id="rId11"/>
    <p:sldId id="394" r:id="rId12"/>
    <p:sldId id="565" r:id="rId13"/>
    <p:sldId id="568" r:id="rId14"/>
    <p:sldId id="566" r:id="rId15"/>
    <p:sldId id="693" r:id="rId16"/>
    <p:sldId id="690" r:id="rId17"/>
    <p:sldId id="692" r:id="rId18"/>
    <p:sldId id="691" r:id="rId19"/>
    <p:sldId id="694" r:id="rId20"/>
    <p:sldId id="695" r:id="rId21"/>
    <p:sldId id="696" r:id="rId22"/>
    <p:sldId id="697" r:id="rId23"/>
    <p:sldId id="698" r:id="rId24"/>
    <p:sldId id="699" r:id="rId25"/>
  </p:sldIdLst>
  <p:sldSz cx="9144000" cy="6858000" type="screen4x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86"/>
    <a:srgbClr val="188C8C"/>
    <a:srgbClr val="057881"/>
    <a:srgbClr val="FF9900"/>
    <a:srgbClr val="636463"/>
    <a:srgbClr val="969696"/>
    <a:srgbClr val="4CB09A"/>
    <a:srgbClr val="009999"/>
    <a:srgbClr val="D7582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FAD13-1C96-4DB3-AAF3-078881E93DE4}" v="46" dt="2023-09-07T14:41:18.772"/>
    <p1510:client id="{9D3AC9C0-B750-4397-831F-5DE2C84EB126}" v="13" dt="2023-09-13T14:23:3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1840" autoAdjust="0"/>
  </p:normalViewPr>
  <p:slideViewPr>
    <p:cSldViewPr snapToGrid="0">
      <p:cViewPr varScale="1">
        <p:scale>
          <a:sx n="90" d="100"/>
          <a:sy n="90" d="100"/>
        </p:scale>
        <p:origin x="22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isse Commers" userId="8ba6f41f-0b73-4916-8424-3dce042fe884" providerId="ADAL" clId="{8A7FAD13-1C96-4DB3-AAF3-078881E93DE4}"/>
    <pc:docChg chg="undo custSel addSld delSld modSld">
      <pc:chgData name="Marlisse Commers" userId="8ba6f41f-0b73-4916-8424-3dce042fe884" providerId="ADAL" clId="{8A7FAD13-1C96-4DB3-AAF3-078881E93DE4}" dt="2023-09-07T14:41:18.757" v="105" actId="1076"/>
      <pc:docMkLst>
        <pc:docMk/>
      </pc:docMkLst>
      <pc:sldChg chg="delSp modSp add del">
        <pc:chgData name="Marlisse Commers" userId="8ba6f41f-0b73-4916-8424-3dce042fe884" providerId="ADAL" clId="{8A7FAD13-1C96-4DB3-AAF3-078881E93DE4}" dt="2023-09-07T14:41:18.757" v="105" actId="1076"/>
        <pc:sldMkLst>
          <pc:docMk/>
          <pc:sldMk cId="1095262141" sldId="327"/>
        </pc:sldMkLst>
        <pc:picChg chg="mod">
          <ac:chgData name="Marlisse Commers" userId="8ba6f41f-0b73-4916-8424-3dce042fe884" providerId="ADAL" clId="{8A7FAD13-1C96-4DB3-AAF3-078881E93DE4}" dt="2023-09-07T14:41:18.757" v="105" actId="1076"/>
          <ac:picMkLst>
            <pc:docMk/>
            <pc:sldMk cId="1095262141" sldId="327"/>
            <ac:picMk id="1093" creationId="{F11A7549-2808-2618-7FBC-79690EEE2272}"/>
          </ac:picMkLst>
        </pc:picChg>
        <pc:picChg chg="mod">
          <ac:chgData name="Marlisse Commers" userId="8ba6f41f-0b73-4916-8424-3dce042fe884" providerId="ADAL" clId="{8A7FAD13-1C96-4DB3-AAF3-078881E93DE4}" dt="2023-09-07T14:41:12.048" v="101" actId="1076"/>
          <ac:picMkLst>
            <pc:docMk/>
            <pc:sldMk cId="1095262141" sldId="327"/>
            <ac:picMk id="1099" creationId="{410BC648-65A7-411D-4CC5-DB71BB91F947}"/>
          </ac:picMkLst>
        </pc:picChg>
        <pc:picChg chg="del">
          <ac:chgData name="Marlisse Commers" userId="8ba6f41f-0b73-4916-8424-3dce042fe884" providerId="ADAL" clId="{8A7FAD13-1C96-4DB3-AAF3-078881E93DE4}" dt="2023-09-07T14:41:01.650" v="95" actId="478"/>
          <ac:picMkLst>
            <pc:docMk/>
            <pc:sldMk cId="1095262141" sldId="327"/>
            <ac:picMk id="1103" creationId="{C8B2A868-18BE-0E5D-2C38-1424D52F06D7}"/>
          </ac:picMkLst>
        </pc:picChg>
        <pc:picChg chg="del">
          <ac:chgData name="Marlisse Commers" userId="8ba6f41f-0b73-4916-8424-3dce042fe884" providerId="ADAL" clId="{8A7FAD13-1C96-4DB3-AAF3-078881E93DE4}" dt="2023-09-07T14:41:04.827" v="97" actId="478"/>
          <ac:picMkLst>
            <pc:docMk/>
            <pc:sldMk cId="1095262141" sldId="327"/>
            <ac:picMk id="1107" creationId="{60938E86-F260-488D-47AD-D80991C4C7BA}"/>
          </ac:picMkLst>
        </pc:picChg>
        <pc:picChg chg="mod">
          <ac:chgData name="Marlisse Commers" userId="8ba6f41f-0b73-4916-8424-3dce042fe884" providerId="ADAL" clId="{8A7FAD13-1C96-4DB3-AAF3-078881E93DE4}" dt="2023-09-07T14:41:09.944" v="100" actId="1076"/>
          <ac:picMkLst>
            <pc:docMk/>
            <pc:sldMk cId="1095262141" sldId="327"/>
            <ac:picMk id="1111" creationId="{B4052972-1BCE-1726-FD36-C9B5AE91ADB1}"/>
          </ac:picMkLst>
        </pc:picChg>
        <pc:picChg chg="mod">
          <ac:chgData name="Marlisse Commers" userId="8ba6f41f-0b73-4916-8424-3dce042fe884" providerId="ADAL" clId="{8A7FAD13-1C96-4DB3-AAF3-078881E93DE4}" dt="2023-09-07T14:41:13.616" v="102" actId="1076"/>
          <ac:picMkLst>
            <pc:docMk/>
            <pc:sldMk cId="1095262141" sldId="327"/>
            <ac:picMk id="1113" creationId="{98A3A37F-EA07-09B7-505C-DA2C8244F6B6}"/>
          </ac:picMkLst>
        </pc:picChg>
        <pc:picChg chg="del">
          <ac:chgData name="Marlisse Commers" userId="8ba6f41f-0b73-4916-8424-3dce042fe884" providerId="ADAL" clId="{8A7FAD13-1C96-4DB3-AAF3-078881E93DE4}" dt="2023-09-07T14:41:03.720" v="96" actId="478"/>
          <ac:picMkLst>
            <pc:docMk/>
            <pc:sldMk cId="1095262141" sldId="327"/>
            <ac:picMk id="1115" creationId="{57CA5EE5-B36A-9E6D-35EF-0C6A50324862}"/>
          </ac:picMkLst>
        </pc:picChg>
        <pc:picChg chg="mod">
          <ac:chgData name="Marlisse Commers" userId="8ba6f41f-0b73-4916-8424-3dce042fe884" providerId="ADAL" clId="{8A7FAD13-1C96-4DB3-AAF3-078881E93DE4}" dt="2023-09-07T14:41:15.324" v="103" actId="1076"/>
          <ac:picMkLst>
            <pc:docMk/>
            <pc:sldMk cId="1095262141" sldId="327"/>
            <ac:picMk id="1117" creationId="{6AC9CBD6-B966-0087-6155-1113E8367B72}"/>
          </ac:picMkLst>
        </pc:picChg>
        <pc:picChg chg="mod">
          <ac:chgData name="Marlisse Commers" userId="8ba6f41f-0b73-4916-8424-3dce042fe884" providerId="ADAL" clId="{8A7FAD13-1C96-4DB3-AAF3-078881E93DE4}" dt="2023-09-07T14:41:16.725" v="104" actId="1076"/>
          <ac:picMkLst>
            <pc:docMk/>
            <pc:sldMk cId="1095262141" sldId="327"/>
            <ac:picMk id="1119" creationId="{42C5D4E1-0497-E4F7-9577-7B3DFB78067C}"/>
          </ac:picMkLst>
        </pc:picChg>
      </pc:sldChg>
      <pc:sldChg chg="modSp mod">
        <pc:chgData name="Marlisse Commers" userId="8ba6f41f-0b73-4916-8424-3dce042fe884" providerId="ADAL" clId="{8A7FAD13-1C96-4DB3-AAF3-078881E93DE4}" dt="2023-09-07T14:36:29.001" v="92" actId="14100"/>
        <pc:sldMkLst>
          <pc:docMk/>
          <pc:sldMk cId="2375251451" sldId="554"/>
        </pc:sldMkLst>
        <pc:spChg chg="mod">
          <ac:chgData name="Marlisse Commers" userId="8ba6f41f-0b73-4916-8424-3dce042fe884" providerId="ADAL" clId="{8A7FAD13-1C96-4DB3-AAF3-078881E93DE4}" dt="2023-09-07T14:34:59.935" v="55" actId="1076"/>
          <ac:spMkLst>
            <pc:docMk/>
            <pc:sldMk cId="2375251451" sldId="554"/>
            <ac:spMk id="5" creationId="{F4E36529-7535-0D2D-4814-D5236D4FC471}"/>
          </ac:spMkLst>
        </pc:spChg>
        <pc:spChg chg="mod">
          <ac:chgData name="Marlisse Commers" userId="8ba6f41f-0b73-4916-8424-3dce042fe884" providerId="ADAL" clId="{8A7FAD13-1C96-4DB3-AAF3-078881E93DE4}" dt="2023-09-07T14:34:48.972" v="54" actId="1076"/>
          <ac:spMkLst>
            <pc:docMk/>
            <pc:sldMk cId="2375251451" sldId="554"/>
            <ac:spMk id="7" creationId="{332862B1-D3C0-EF16-7A15-8DEF5B259D0D}"/>
          </ac:spMkLst>
        </pc:spChg>
        <pc:spChg chg="mod">
          <ac:chgData name="Marlisse Commers" userId="8ba6f41f-0b73-4916-8424-3dce042fe884" providerId="ADAL" clId="{8A7FAD13-1C96-4DB3-AAF3-078881E93DE4}" dt="2023-09-07T14:36:29.001" v="92" actId="14100"/>
          <ac:spMkLst>
            <pc:docMk/>
            <pc:sldMk cId="2375251451" sldId="554"/>
            <ac:spMk id="12" creationId="{A6BC7166-0118-8184-0A39-B09CDC708649}"/>
          </ac:spMkLst>
        </pc:spChg>
      </pc:sldChg>
    </pc:docChg>
  </pc:docChgLst>
  <pc:docChgLst>
    <pc:chgData name="Marlisse Commers" userId="S::marlisse@dewerkplekarchitecten.be::8ba6f41f-0b73-4916-8424-3dce042fe884" providerId="AD" clId="Web-{9D3AC9C0-B750-4397-831F-5DE2C84EB126}"/>
    <pc:docChg chg="modSld">
      <pc:chgData name="Marlisse Commers" userId="S::marlisse@dewerkplekarchitecten.be::8ba6f41f-0b73-4916-8424-3dce042fe884" providerId="AD" clId="Web-{9D3AC9C0-B750-4397-831F-5DE2C84EB126}" dt="2023-09-13T14:23:32.894" v="11" actId="1076"/>
      <pc:docMkLst>
        <pc:docMk/>
      </pc:docMkLst>
      <pc:sldChg chg="addSp modSp">
        <pc:chgData name="Marlisse Commers" userId="S::marlisse@dewerkplekarchitecten.be::8ba6f41f-0b73-4916-8424-3dce042fe884" providerId="AD" clId="Web-{9D3AC9C0-B750-4397-831F-5DE2C84EB126}" dt="2023-09-13T14:23:32.894" v="11" actId="1076"/>
        <pc:sldMkLst>
          <pc:docMk/>
          <pc:sldMk cId="2991984640" sldId="690"/>
        </pc:sldMkLst>
        <pc:picChg chg="add mod">
          <ac:chgData name="Marlisse Commers" userId="S::marlisse@dewerkplekarchitecten.be::8ba6f41f-0b73-4916-8424-3dce042fe884" providerId="AD" clId="Web-{9D3AC9C0-B750-4397-831F-5DE2C84EB126}" dt="2023-09-13T14:23:32.894" v="11" actId="1076"/>
          <ac:picMkLst>
            <pc:docMk/>
            <pc:sldMk cId="2991984640" sldId="690"/>
            <ac:picMk id="3" creationId="{2AE31937-D0BD-BC7E-A54C-41B35A83F41C}"/>
          </ac:picMkLst>
        </pc:picChg>
        <pc:picChg chg="mod">
          <ac:chgData name="Marlisse Commers" userId="S::marlisse@dewerkplekarchitecten.be::8ba6f41f-0b73-4916-8424-3dce042fe884" providerId="AD" clId="Web-{9D3AC9C0-B750-4397-831F-5DE2C84EB126}" dt="2023-09-13T14:23:18.378" v="6" actId="1076"/>
          <ac:picMkLst>
            <pc:docMk/>
            <pc:sldMk cId="2991984640" sldId="690"/>
            <ac:picMk id="7" creationId="{6FB729C1-1223-A29B-CC78-C08CD617847F}"/>
          </ac:picMkLst>
        </pc:picChg>
        <pc:picChg chg="mod modCrop">
          <ac:chgData name="Marlisse Commers" userId="S::marlisse@dewerkplekarchitecten.be::8ba6f41f-0b73-4916-8424-3dce042fe884" providerId="AD" clId="Web-{9D3AC9C0-B750-4397-831F-5DE2C84EB126}" dt="2023-09-13T14:23:31.441" v="10" actId="1076"/>
          <ac:picMkLst>
            <pc:docMk/>
            <pc:sldMk cId="2991984640" sldId="690"/>
            <ac:picMk id="9" creationId="{AD39606E-41A5-3B77-A382-3CFFE15976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7746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9CD49052-BE83-4A71-B742-630294954A37}" type="datetimeFigureOut">
              <a:rPr lang="nl-BE" smtClean="0"/>
              <a:t>13/09/2023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7746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46C23A6E-B9B4-4CBD-8E46-DD6D9E35C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153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6" y="1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7A919B52-34DF-8F43-9430-C8F150A671E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90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9765413-0A89-D441-889E-967725D0A6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Uitleg </a:t>
            </a:r>
            <a:r>
              <a:rPr lang="nl-BE" dirty="0" err="1"/>
              <a:t>Talentoscoop</a:t>
            </a:r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Voorstelling Synkroon &amp; </a:t>
            </a:r>
            <a:r>
              <a:rPr lang="nl-BE" dirty="0" err="1"/>
              <a:t>Emino</a:t>
            </a:r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Voorstelling stad Antwerpen &amp; Stad Lier </a:t>
            </a:r>
          </a:p>
          <a:p>
            <a:endParaRPr lang="nl-BE" dirty="0"/>
          </a:p>
          <a:p>
            <a:r>
              <a:rPr lang="nl-BE" dirty="0"/>
              <a:t>Vraag: waarom vinden jullie inclusief ondernemen belangrijk?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5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 @ lokale besturen:</a:t>
            </a:r>
          </a:p>
          <a:p>
            <a:r>
              <a:rPr lang="nl-BE" dirty="0"/>
              <a:t>- Hoe hebben jullie </a:t>
            </a:r>
            <a:r>
              <a:rPr lang="nl-BE" dirty="0" err="1"/>
              <a:t>Talentoscoop</a:t>
            </a:r>
            <a:r>
              <a:rPr lang="nl-BE" dirty="0"/>
              <a:t> leren kennen? </a:t>
            </a:r>
          </a:p>
          <a:p>
            <a:r>
              <a:rPr lang="nl-BE" dirty="0"/>
              <a:t>- Wat heeft jullie over de streep getrokken om beroep te doen op </a:t>
            </a:r>
            <a:r>
              <a:rPr lang="nl-BE" dirty="0" err="1"/>
              <a:t>Talentoscoop</a:t>
            </a:r>
            <a:r>
              <a:rPr lang="nl-BE" dirty="0"/>
              <a:t>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7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 @Emino:</a:t>
            </a:r>
          </a:p>
          <a:p>
            <a:r>
              <a:rPr lang="nl-BE" dirty="0"/>
              <a:t>- Hoe verloopt zo’n luistergesprek? </a:t>
            </a:r>
          </a:p>
          <a:p>
            <a:r>
              <a:rPr lang="nl-BE" dirty="0"/>
              <a:t>- Hoe hebben jullie dit ervaren bij stad Antwerpen?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 @Synkroon: </a:t>
            </a:r>
          </a:p>
          <a:p>
            <a:r>
              <a:rPr lang="nl-BE" dirty="0"/>
              <a:t>- Wat voor acties kunnen er in zo’n actieplan vervat zitten? </a:t>
            </a:r>
          </a:p>
          <a:p>
            <a:r>
              <a:rPr lang="nl-BE" dirty="0"/>
              <a:t>- Wat als het bedrijf zich hier niet in kan vinden?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 @lokale besturen?</a:t>
            </a:r>
          </a:p>
          <a:p>
            <a:r>
              <a:rPr lang="nl-BE" dirty="0"/>
              <a:t>- Hoe hebben jullie het onderteken van de overeenkomst ervaren? </a:t>
            </a:r>
          </a:p>
          <a:p>
            <a:r>
              <a:rPr lang="nl-BE" dirty="0"/>
              <a:t>- Konden jullie zich hier helemaal in vinden?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 @lokale besturen? </a:t>
            </a:r>
          </a:p>
          <a:p>
            <a:r>
              <a:rPr lang="nl-BE" dirty="0"/>
              <a:t>- Welke acties werden er uitgevoerd? </a:t>
            </a:r>
          </a:p>
          <a:p>
            <a:r>
              <a:rPr lang="nl-BE" dirty="0"/>
              <a:t>- Zijn jullie hier tevreden van? </a:t>
            </a:r>
          </a:p>
          <a:p>
            <a:endParaRPr lang="nl-BE" dirty="0"/>
          </a:p>
          <a:p>
            <a:r>
              <a:rPr lang="nl-BE" dirty="0"/>
              <a:t>Vragen @werkplekarchitect: </a:t>
            </a:r>
          </a:p>
          <a:p>
            <a:r>
              <a:rPr lang="nl-BE" dirty="0"/>
              <a:t>- voeren jullie deze acties allemaal zelf uit?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 @werkplekarchitect: </a:t>
            </a:r>
          </a:p>
          <a:p>
            <a:r>
              <a:rPr lang="nl-BE" dirty="0"/>
              <a:t>- Waarom is het zo belangrijk om de onderneming of het bedrijf niet onmiddellijk los te laten na het uitvoeren van de acties? </a:t>
            </a:r>
          </a:p>
          <a:p>
            <a:endParaRPr lang="nl-BE" dirty="0"/>
          </a:p>
          <a:p>
            <a:r>
              <a:rPr lang="nl-BE" dirty="0"/>
              <a:t>Vragen @Lokale besturen: </a:t>
            </a:r>
          </a:p>
          <a:p>
            <a:r>
              <a:rPr lang="nl-BE" dirty="0"/>
              <a:t>- Hoe hebben jullie de volledige samenwerking ervaren? </a:t>
            </a:r>
          </a:p>
          <a:p>
            <a:r>
              <a:rPr lang="nl-BE" dirty="0"/>
              <a:t>- Zouden jullie het traject aanraden aan andere lokale besturen?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Voorstelling Sterpunt Inclusief Ondernemen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Voorstelling van de Werkplekarchitecten en wat zij doen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Proberen onze ambitie en doelen na te streven op vlak van 3 beleidsdomeinen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Uitleg Referentiebewijs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Uitleg dag van Inclusie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Uitleg 3CA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8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Uitleg Mentorcafé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Uitleg </a:t>
            </a:r>
            <a:r>
              <a:rPr lang="nl-BE" dirty="0" err="1"/>
              <a:t>Talentoscoop</a:t>
            </a:r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5413-0A89-D441-889E-967725D0A6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5645" y="1166288"/>
            <a:ext cx="9432222" cy="60642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5300" y="2082131"/>
            <a:ext cx="4755492" cy="195210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Titel presentatie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765300" y="3125866"/>
            <a:ext cx="4755492" cy="596878"/>
          </a:xfrm>
          <a:prstGeom prst="rect">
            <a:avLst/>
          </a:prstGeom>
        </p:spPr>
        <p:txBody>
          <a:bodyPr vert="horz"/>
          <a:lstStyle>
            <a:lvl1pPr algn="l">
              <a:defRPr sz="24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r>
              <a:rPr lang="nl-BE"/>
              <a:t>Datum</a:t>
            </a:r>
            <a:endParaRPr lang="nl-NL"/>
          </a:p>
        </p:txBody>
      </p:sp>
      <p:pic>
        <p:nvPicPr>
          <p:cNvPr id="6" name="Picture 5" descr="Logo Sterpunt Inclusief Ondernemen CMY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027" y="1153258"/>
            <a:ext cx="2022292" cy="19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E7AE0-D8B4-4C1F-ABBB-955471680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E5C2BE-015B-4D30-9FD1-86482775C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0C71C4-F6F7-4801-8531-E42B09B0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B5D3-ABF8-4AE8-A01B-77422007B1FA}" type="datetimeFigureOut">
              <a:rPr lang="nl-BE" smtClean="0"/>
              <a:t>13/09/2023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4F47F-2A5B-45C3-8632-5B5019F8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BFE1E-E8AF-4702-80A9-6C2E9172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8B1-5D14-4931-9B33-0F494540E3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191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35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91449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35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9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35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360000"/>
            <a:ext cx="1513601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999" y="1080000"/>
            <a:ext cx="4572393" cy="4024798"/>
          </a:xfrm>
        </p:spPr>
        <p:txBody>
          <a:bodyPr anchor="ctr" anchorCtr="0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1999" y="5392801"/>
            <a:ext cx="4572393" cy="730188"/>
          </a:xfr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36394" y="1654176"/>
            <a:ext cx="3276505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07186"/>
                </a:solidFill>
                <a:latin typeface="Helvetica Light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288" y="1600200"/>
            <a:ext cx="354051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65626" y="6289949"/>
            <a:ext cx="4577256" cy="403361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400" baseline="0">
                <a:solidFill>
                  <a:srgbClr val="007186"/>
                </a:solidFill>
                <a:latin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Titel presentatie - 01/01/2016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398963" cy="4525963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36463"/>
                </a:solidFill>
                <a:latin typeface="Helvetica Light"/>
              </a:defRPr>
            </a:lvl1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403" y="6289949"/>
            <a:ext cx="113894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07186"/>
                </a:solidFill>
                <a:latin typeface="Helvetica Light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36463"/>
                </a:solidFill>
                <a:latin typeface="Helvetica Light"/>
              </a:defRPr>
            </a:lvl1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nl-NL"/>
          </a:p>
        </p:txBody>
      </p:sp>
      <p:sp>
        <p:nvSpPr>
          <p:cNvPr id="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65626" y="6289949"/>
            <a:ext cx="4577256" cy="403361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400" baseline="0">
                <a:solidFill>
                  <a:srgbClr val="007186"/>
                </a:solidFill>
                <a:latin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De wisselwerking van onze verschillen - 14/10/2016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403" y="6289949"/>
            <a:ext cx="113894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4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4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09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670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itel +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467544" y="1556792"/>
            <a:ext cx="3826768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2"/>
          <p:cNvSpPr>
            <a:spLocks noGrp="1"/>
          </p:cNvSpPr>
          <p:nvPr>
            <p:ph idx="10"/>
          </p:nvPr>
        </p:nvSpPr>
        <p:spPr>
          <a:xfrm>
            <a:off x="467544" y="1556792"/>
            <a:ext cx="3816424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2"/>
          <p:cNvSpPr>
            <a:spLocks noGrp="1"/>
          </p:cNvSpPr>
          <p:nvPr>
            <p:ph idx="11"/>
          </p:nvPr>
        </p:nvSpPr>
        <p:spPr>
          <a:xfrm>
            <a:off x="4860032" y="1556792"/>
            <a:ext cx="3816424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73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ina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181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7556" y="6085922"/>
            <a:ext cx="959244" cy="635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A6FD-EE11-A34E-9654-EE0CA62C064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3601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5719" y="6212210"/>
            <a:ext cx="9159719" cy="6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716" r:id="rId6"/>
    <p:sldLayoutId id="214748366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hyperlink" Target="http://www.3clicksaway.b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hyperlink" Target="http://www.mentorondersteuning.be/" TargetMode="Externa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3DCEAC2-C634-4AEA-97C0-C3C795206754}"/>
              </a:ext>
            </a:extLst>
          </p:cNvPr>
          <p:cNvSpPr txBox="1"/>
          <p:nvPr/>
        </p:nvSpPr>
        <p:spPr>
          <a:xfrm>
            <a:off x="3107386" y="3252110"/>
            <a:ext cx="579120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4000" dirty="0"/>
              <a:t> </a:t>
            </a:r>
          </a:p>
          <a:p>
            <a:pPr algn="ctr"/>
            <a:r>
              <a:rPr lang="nl-BE" sz="2800" b="1" dirty="0"/>
              <a:t>STERPUNT INCLUSIEF ONDERNEMEN</a:t>
            </a:r>
          </a:p>
          <a:p>
            <a:pPr algn="ctr"/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88976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41A1FA2-884F-5149-B9E5-15B27EBAF9E0}"/>
              </a:ext>
            </a:extLst>
          </p:cNvPr>
          <p:cNvSpPr txBox="1"/>
          <p:nvPr/>
        </p:nvSpPr>
        <p:spPr>
          <a:xfrm>
            <a:off x="334297" y="255639"/>
            <a:ext cx="26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rgbClr val="FF9900"/>
                </a:solidFill>
              </a:rPr>
              <a:t>HR SUPPORT</a:t>
            </a:r>
          </a:p>
        </p:txBody>
      </p:sp>
      <p:pic>
        <p:nvPicPr>
          <p:cNvPr id="8" name="Afbeelding 7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CCF4DEF3-B53E-2FAD-B0A8-1CF2AD73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94" y="1397386"/>
            <a:ext cx="7141464" cy="499013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28D52D9-1F23-4FEE-F20F-BE45F408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45" y="161229"/>
            <a:ext cx="1647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6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788D11D-8D38-738F-D346-D0A891EF9B11}"/>
              </a:ext>
            </a:extLst>
          </p:cNvPr>
          <p:cNvSpPr txBox="1"/>
          <p:nvPr/>
        </p:nvSpPr>
        <p:spPr>
          <a:xfrm>
            <a:off x="412955" y="393291"/>
            <a:ext cx="26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>
                <a:solidFill>
                  <a:srgbClr val="FF9900"/>
                </a:solidFill>
              </a:rPr>
              <a:t>HR SUPPORT</a:t>
            </a:r>
          </a:p>
        </p:txBody>
      </p:sp>
      <p:pic>
        <p:nvPicPr>
          <p:cNvPr id="4" name="Afbeelding 3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9241F040-B02F-EAFD-B0B6-8FAC4B79D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77" y="1492603"/>
            <a:ext cx="1234443" cy="1609347"/>
          </a:xfrm>
          <a:prstGeom prst="rect">
            <a:avLst/>
          </a:prstGeom>
        </p:spPr>
      </p:pic>
      <p:sp>
        <p:nvSpPr>
          <p:cNvPr id="5" name="AutoShape 2" descr="Synkroon">
            <a:extLst>
              <a:ext uri="{FF2B5EF4-FFF2-40B4-BE49-F238E27FC236}">
                <a16:creationId xmlns:a16="http://schemas.microsoft.com/office/drawing/2014/main" id="{3D5EAAE1-6861-20E1-DDC9-110223740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161071" cy="31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4E4582-C9D5-8620-CDCA-C0F5BF99C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1950"/>
            <a:ext cx="9144000" cy="23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7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788D11D-8D38-738F-D346-D0A891EF9B11}"/>
              </a:ext>
            </a:extLst>
          </p:cNvPr>
          <p:cNvSpPr txBox="1"/>
          <p:nvPr/>
        </p:nvSpPr>
        <p:spPr>
          <a:xfrm>
            <a:off x="412955" y="393291"/>
            <a:ext cx="5377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>
                <a:solidFill>
                  <a:srgbClr val="FF9900"/>
                </a:solidFill>
              </a:rPr>
              <a:t>Panelgesprek Talentoscoop</a:t>
            </a:r>
            <a:endParaRPr lang="nl-BE" sz="3600" b="1" dirty="0">
              <a:solidFill>
                <a:srgbClr val="FF9900"/>
              </a:solidFill>
            </a:endParaRPr>
          </a:p>
        </p:txBody>
      </p:sp>
      <p:pic>
        <p:nvPicPr>
          <p:cNvPr id="4" name="Afbeelding 3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9241F040-B02F-EAFD-B0B6-8FAC4B79D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679" y="0"/>
            <a:ext cx="885890" cy="1154938"/>
          </a:xfrm>
          <a:prstGeom prst="rect">
            <a:avLst/>
          </a:prstGeom>
        </p:spPr>
      </p:pic>
      <p:sp>
        <p:nvSpPr>
          <p:cNvPr id="5" name="AutoShape 2" descr="Synkroon">
            <a:extLst>
              <a:ext uri="{FF2B5EF4-FFF2-40B4-BE49-F238E27FC236}">
                <a16:creationId xmlns:a16="http://schemas.microsoft.com/office/drawing/2014/main" id="{3D5EAAE1-6861-20E1-DDC9-110223740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161071" cy="31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B729C1-1223-A29B-CC78-C08CD6178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8915" y="1234830"/>
            <a:ext cx="4857904" cy="1119750"/>
          </a:xfrm>
          <a:prstGeom prst="rect">
            <a:avLst/>
          </a:prstGeom>
        </p:spPr>
      </p:pic>
      <p:pic>
        <p:nvPicPr>
          <p:cNvPr id="9" name="Afbeelding 8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AD39606E-41A5-3B77-A382-3CFFE15976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126" r="-1090" b="19672"/>
          <a:stretch/>
        </p:blipFill>
        <p:spPr>
          <a:xfrm>
            <a:off x="2802885" y="2518847"/>
            <a:ext cx="4238546" cy="1283059"/>
          </a:xfrm>
          <a:prstGeom prst="rect">
            <a:avLst/>
          </a:prstGeom>
        </p:spPr>
      </p:pic>
      <p:pic>
        <p:nvPicPr>
          <p:cNvPr id="3" name="Afbeelding 2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2AE31937-D0BD-BC7E-A54C-41B35A83F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858" y="3809048"/>
            <a:ext cx="2748915" cy="27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788D11D-8D38-738F-D346-D0A891EF9B11}"/>
              </a:ext>
            </a:extLst>
          </p:cNvPr>
          <p:cNvSpPr txBox="1"/>
          <p:nvPr/>
        </p:nvSpPr>
        <p:spPr>
          <a:xfrm>
            <a:off x="412955" y="393291"/>
            <a:ext cx="5377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>
                <a:solidFill>
                  <a:srgbClr val="FF9900"/>
                </a:solidFill>
              </a:rPr>
              <a:t>Panelgesprek Talentoscoop</a:t>
            </a:r>
            <a:endParaRPr lang="nl-BE" sz="3600" b="1" dirty="0">
              <a:solidFill>
                <a:srgbClr val="FF9900"/>
              </a:solidFill>
            </a:endParaRPr>
          </a:p>
        </p:txBody>
      </p:sp>
      <p:sp>
        <p:nvSpPr>
          <p:cNvPr id="5" name="AutoShape 2" descr="Synkroon">
            <a:extLst>
              <a:ext uri="{FF2B5EF4-FFF2-40B4-BE49-F238E27FC236}">
                <a16:creationId xmlns:a16="http://schemas.microsoft.com/office/drawing/2014/main" id="{3D5EAAE1-6861-20E1-DDC9-110223740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161071" cy="31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2" name="Picture 4" descr="Home | Stad Lier">
            <a:extLst>
              <a:ext uri="{FF2B5EF4-FFF2-40B4-BE49-F238E27FC236}">
                <a16:creationId xmlns:a16="http://schemas.microsoft.com/office/drawing/2014/main" id="{7BF3E581-A6A2-5EF5-C20E-D0D97F2B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94" y="4080387"/>
            <a:ext cx="4257811" cy="21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anaf 25.01.2021 | Preventie-pakketten in Antwerpen - Woorden in beweging:  spreken en schrijven over migratie en superdiversiteit">
            <a:extLst>
              <a:ext uri="{FF2B5EF4-FFF2-40B4-BE49-F238E27FC236}">
                <a16:creationId xmlns:a16="http://schemas.microsoft.com/office/drawing/2014/main" id="{3A460E29-C682-4D2C-12CF-B096E595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6" y="1575254"/>
            <a:ext cx="3751428" cy="196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BB56C00D-3DBF-2010-A8BF-924DD0189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967" y="138987"/>
            <a:ext cx="885890" cy="1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2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ening, clipart, tekenfilm, illustratie&#10;&#10;Automatisch gegenereerde beschrijving">
            <a:extLst>
              <a:ext uri="{FF2B5EF4-FFF2-40B4-BE49-F238E27FC236}">
                <a16:creationId xmlns:a16="http://schemas.microsoft.com/office/drawing/2014/main" id="{2C86031A-E9C9-F806-56C4-359D5C94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86" y="590815"/>
            <a:ext cx="5401067" cy="5401067"/>
          </a:xfrm>
          <a:prstGeom prst="rect">
            <a:avLst/>
          </a:prstGeom>
        </p:spPr>
      </p:pic>
      <p:pic>
        <p:nvPicPr>
          <p:cNvPr id="2" name="Afbeelding 1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1702F45B-7651-FC74-902B-0AB38261C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79" y="0"/>
            <a:ext cx="885890" cy="1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1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tekenfilm, illustratie, clipart&#10;&#10;Automatisch gegenereerde beschrijving">
            <a:extLst>
              <a:ext uri="{FF2B5EF4-FFF2-40B4-BE49-F238E27FC236}">
                <a16:creationId xmlns:a16="http://schemas.microsoft.com/office/drawing/2014/main" id="{57376699-6FA7-3B56-5363-26AB01D4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66" y="374505"/>
            <a:ext cx="5401067" cy="5401067"/>
          </a:xfrm>
          <a:prstGeom prst="rect">
            <a:avLst/>
          </a:prstGeom>
        </p:spPr>
      </p:pic>
      <p:pic>
        <p:nvPicPr>
          <p:cNvPr id="2" name="Afbeelding 1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8C5C2840-DE01-AD7D-E58E-2AF1E6EFF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79" y="0"/>
            <a:ext cx="885890" cy="1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3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illustratie, tekenfilm, schets&#10;&#10;Automatisch gegenereerde beschrijving">
            <a:extLst>
              <a:ext uri="{FF2B5EF4-FFF2-40B4-BE49-F238E27FC236}">
                <a16:creationId xmlns:a16="http://schemas.microsoft.com/office/drawing/2014/main" id="{8CB165C7-9602-F766-B041-F97EE556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66" y="728466"/>
            <a:ext cx="5401067" cy="5401067"/>
          </a:xfrm>
          <a:prstGeom prst="rect">
            <a:avLst/>
          </a:prstGeom>
        </p:spPr>
      </p:pic>
      <p:pic>
        <p:nvPicPr>
          <p:cNvPr id="2" name="Afbeelding 1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9CD92240-9711-7547-96A6-77ADD5591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79" y="0"/>
            <a:ext cx="885890" cy="1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7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omputer, computer, schets&#10;&#10;Automatisch gegenereerde beschrijving">
            <a:extLst>
              <a:ext uri="{FF2B5EF4-FFF2-40B4-BE49-F238E27FC236}">
                <a16:creationId xmlns:a16="http://schemas.microsoft.com/office/drawing/2014/main" id="{1F6E12BE-170D-60A2-083D-6A061FEA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66" y="728466"/>
            <a:ext cx="5401067" cy="5401067"/>
          </a:xfrm>
          <a:prstGeom prst="rect">
            <a:avLst/>
          </a:prstGeom>
        </p:spPr>
      </p:pic>
      <p:pic>
        <p:nvPicPr>
          <p:cNvPr id="2" name="Afbeelding 1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8101DF2D-31DB-94B0-045B-6FFDA1F2A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79" y="0"/>
            <a:ext cx="885890" cy="1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9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schets, tekenfilm, illustratie&#10;&#10;Automatisch gegenereerde beschrijving">
            <a:extLst>
              <a:ext uri="{FF2B5EF4-FFF2-40B4-BE49-F238E27FC236}">
                <a16:creationId xmlns:a16="http://schemas.microsoft.com/office/drawing/2014/main" id="{BD1DA96A-3B7E-EA71-525D-C6D210FBE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66" y="728466"/>
            <a:ext cx="5401067" cy="5401067"/>
          </a:xfrm>
          <a:prstGeom prst="rect">
            <a:avLst/>
          </a:prstGeom>
        </p:spPr>
      </p:pic>
      <p:pic>
        <p:nvPicPr>
          <p:cNvPr id="2" name="Afbeelding 1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D52897F0-4AD4-DB89-A1E7-9530EB03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79" y="0"/>
            <a:ext cx="885890" cy="1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film, schoeisel, kleding, tekening&#10;&#10;Automatisch gegenereerde beschrijving">
            <a:extLst>
              <a:ext uri="{FF2B5EF4-FFF2-40B4-BE49-F238E27FC236}">
                <a16:creationId xmlns:a16="http://schemas.microsoft.com/office/drawing/2014/main" id="{A40BF408-E3E1-0B0E-C56F-D63ED2BA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66" y="728466"/>
            <a:ext cx="5401067" cy="5401067"/>
          </a:xfrm>
          <a:prstGeom prst="rect">
            <a:avLst/>
          </a:prstGeom>
        </p:spPr>
      </p:pic>
      <p:pic>
        <p:nvPicPr>
          <p:cNvPr id="2" name="Afbeelding 1" descr="Afbeelding met logo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4E698EA0-2B69-9803-35E1-FC0717BC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79" y="0"/>
            <a:ext cx="885890" cy="11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5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7C494C-45EA-209F-C7C2-EAEB83B0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83"/>
            <a:ext cx="1425063" cy="15317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CF57463-81DC-05E0-CB82-2F0377184A40}"/>
              </a:ext>
            </a:extLst>
          </p:cNvPr>
          <p:cNvSpPr txBox="1"/>
          <p:nvPr/>
        </p:nvSpPr>
        <p:spPr>
          <a:xfrm>
            <a:off x="2025445" y="221241"/>
            <a:ext cx="60251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800" b="1" dirty="0">
              <a:solidFill>
                <a:srgbClr val="009999"/>
              </a:solidFill>
            </a:endParaRPr>
          </a:p>
          <a:p>
            <a:r>
              <a:rPr lang="nl-BE" sz="2800" b="1" dirty="0">
                <a:solidFill>
                  <a:srgbClr val="007186"/>
                </a:solidFill>
              </a:rPr>
              <a:t>1. Over Sterpunt Inclusief Ondernemen</a:t>
            </a:r>
          </a:p>
          <a:p>
            <a:endParaRPr lang="nl-BE" sz="2800" b="1" dirty="0">
              <a:solidFill>
                <a:srgbClr val="009999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EC36F2-D61A-440B-56A3-BD7B3438AC28}"/>
              </a:ext>
            </a:extLst>
          </p:cNvPr>
          <p:cNvSpPr txBox="1"/>
          <p:nvPr/>
        </p:nvSpPr>
        <p:spPr>
          <a:xfrm>
            <a:off x="2296791" y="1934828"/>
            <a:ext cx="672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/>
                </a:solidFill>
              </a:rPr>
              <a:t>Inclusieve arbeidsmarkt in Vlaanderen en Brussel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E36529-7535-0D2D-4814-D5236D4FC471}"/>
              </a:ext>
            </a:extLst>
          </p:cNvPr>
          <p:cNvSpPr txBox="1"/>
          <p:nvPr/>
        </p:nvSpPr>
        <p:spPr>
          <a:xfrm>
            <a:off x="71515" y="1969899"/>
            <a:ext cx="163775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1"/>
                </a:solidFill>
              </a:rPr>
              <a:t>1. Ambitie</a:t>
            </a:r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20AD7DE4-C186-D327-E5E0-040DD4A3E45C}"/>
              </a:ext>
            </a:extLst>
          </p:cNvPr>
          <p:cNvSpPr/>
          <p:nvPr/>
        </p:nvSpPr>
        <p:spPr>
          <a:xfrm>
            <a:off x="1710811" y="1789247"/>
            <a:ext cx="314634" cy="776744"/>
          </a:xfrm>
          <a:prstGeom prst="rightBrace">
            <a:avLst>
              <a:gd name="adj1" fmla="val 28008"/>
              <a:gd name="adj2" fmla="val 51036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32862B1-D3C0-EF16-7A15-8DEF5B259D0D}"/>
              </a:ext>
            </a:extLst>
          </p:cNvPr>
          <p:cNvSpPr txBox="1"/>
          <p:nvPr/>
        </p:nvSpPr>
        <p:spPr>
          <a:xfrm>
            <a:off x="90166" y="3097530"/>
            <a:ext cx="17599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1"/>
                </a:solidFill>
              </a:rPr>
              <a:t>2. Strategische pijlers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24C97BD-FB68-7AD9-318F-C67BE786B246}"/>
              </a:ext>
            </a:extLst>
          </p:cNvPr>
          <p:cNvSpPr txBox="1"/>
          <p:nvPr/>
        </p:nvSpPr>
        <p:spPr>
          <a:xfrm>
            <a:off x="2296791" y="2831915"/>
            <a:ext cx="674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/>
                </a:solidFill>
              </a:rPr>
              <a:t>Belangenbehartiging van de Werkplekarchitecten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63E3DF-8965-41BE-09F4-7A7DB35E4835}"/>
              </a:ext>
            </a:extLst>
          </p:cNvPr>
          <p:cNvSpPr txBox="1"/>
          <p:nvPr/>
        </p:nvSpPr>
        <p:spPr>
          <a:xfrm>
            <a:off x="2305255" y="3422077"/>
            <a:ext cx="522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/>
                </a:solidFill>
              </a:rPr>
              <a:t>Promoten van inclusief ondernemen 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6BC7166-0118-8184-0A39-B09CDC708649}"/>
              </a:ext>
            </a:extLst>
          </p:cNvPr>
          <p:cNvSpPr txBox="1"/>
          <p:nvPr/>
        </p:nvSpPr>
        <p:spPr>
          <a:xfrm>
            <a:off x="75570" y="4532937"/>
            <a:ext cx="15992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1"/>
                </a:solidFill>
              </a:rPr>
              <a:t>3. Leden-groepen </a:t>
            </a:r>
            <a:r>
              <a:rPr lang="nl-BE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7278D31-81E3-6D33-3AA8-E2224FE87DDA}"/>
              </a:ext>
            </a:extLst>
          </p:cNvPr>
          <p:cNvSpPr txBox="1"/>
          <p:nvPr/>
        </p:nvSpPr>
        <p:spPr>
          <a:xfrm>
            <a:off x="2305255" y="4538038"/>
            <a:ext cx="353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/>
                </a:solidFill>
              </a:rPr>
              <a:t>De Werkplekarchitecten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F776E8F-E903-9663-0DB5-854728F22ACE}"/>
              </a:ext>
            </a:extLst>
          </p:cNvPr>
          <p:cNvSpPr txBox="1"/>
          <p:nvPr/>
        </p:nvSpPr>
        <p:spPr>
          <a:xfrm>
            <a:off x="2305255" y="4976524"/>
            <a:ext cx="642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/>
                </a:solidFill>
              </a:rPr>
              <a:t>Sectorfondsen &amp; maatschappelijke organisaties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510CF15-E03F-7CE8-09B9-432F8ED35951}"/>
              </a:ext>
            </a:extLst>
          </p:cNvPr>
          <p:cNvSpPr txBox="1"/>
          <p:nvPr/>
        </p:nvSpPr>
        <p:spPr>
          <a:xfrm>
            <a:off x="2305255" y="5457354"/>
            <a:ext cx="617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1"/>
                </a:solidFill>
              </a:rPr>
              <a:t>Inclusieve ondernemingen &amp; lokale besturen </a:t>
            </a:r>
          </a:p>
        </p:txBody>
      </p:sp>
      <p:sp>
        <p:nvSpPr>
          <p:cNvPr id="14" name="Rechteraccolade 13">
            <a:extLst>
              <a:ext uri="{FF2B5EF4-FFF2-40B4-BE49-F238E27FC236}">
                <a16:creationId xmlns:a16="http://schemas.microsoft.com/office/drawing/2014/main" id="{BAE4EEB1-B162-8805-C24F-47E957B517B0}"/>
              </a:ext>
            </a:extLst>
          </p:cNvPr>
          <p:cNvSpPr/>
          <p:nvPr/>
        </p:nvSpPr>
        <p:spPr>
          <a:xfrm>
            <a:off x="1674838" y="2939259"/>
            <a:ext cx="314634" cy="983688"/>
          </a:xfrm>
          <a:prstGeom prst="rightBrace">
            <a:avLst>
              <a:gd name="adj1" fmla="val 28008"/>
              <a:gd name="adj2" fmla="val 51036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eraccolade 17">
            <a:extLst>
              <a:ext uri="{FF2B5EF4-FFF2-40B4-BE49-F238E27FC236}">
                <a16:creationId xmlns:a16="http://schemas.microsoft.com/office/drawing/2014/main" id="{BCA4362C-426A-7258-1053-32A200CECABB}"/>
              </a:ext>
            </a:extLst>
          </p:cNvPr>
          <p:cNvSpPr/>
          <p:nvPr/>
        </p:nvSpPr>
        <p:spPr>
          <a:xfrm>
            <a:off x="1674837" y="4395771"/>
            <a:ext cx="350607" cy="1643522"/>
          </a:xfrm>
          <a:prstGeom prst="rightBrace">
            <a:avLst>
              <a:gd name="adj1" fmla="val 28008"/>
              <a:gd name="adj2" fmla="val 51036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25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4A76BD-8B04-EA97-2A7D-BFC7375E8124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186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Linkeraccolade 4">
            <a:extLst>
              <a:ext uri="{FF2B5EF4-FFF2-40B4-BE49-F238E27FC236}">
                <a16:creationId xmlns:a16="http://schemas.microsoft.com/office/drawing/2014/main" id="{64B6601B-537F-3898-D368-E17C336823E6}"/>
              </a:ext>
            </a:extLst>
          </p:cNvPr>
          <p:cNvSpPr/>
          <p:nvPr/>
        </p:nvSpPr>
        <p:spPr>
          <a:xfrm>
            <a:off x="1972334" y="1850065"/>
            <a:ext cx="435936" cy="2966484"/>
          </a:xfrm>
          <a:prstGeom prst="leftBrace">
            <a:avLst>
              <a:gd name="adj1" fmla="val 28030"/>
              <a:gd name="adj2" fmla="val 49283"/>
            </a:avLst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F8E854CD-FF8F-E933-0132-D23C57A22FF1}"/>
              </a:ext>
            </a:extLst>
          </p:cNvPr>
          <p:cNvSpPr/>
          <p:nvPr/>
        </p:nvSpPr>
        <p:spPr>
          <a:xfrm>
            <a:off x="6905830" y="1850065"/>
            <a:ext cx="435935" cy="2966484"/>
          </a:xfrm>
          <a:prstGeom prst="rightBrace">
            <a:avLst>
              <a:gd name="adj1" fmla="val 59552"/>
              <a:gd name="adj2" fmla="val 50000"/>
            </a:avLst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A8911-EDDA-7340-1BE2-6F4B92DE25C7}"/>
              </a:ext>
            </a:extLst>
          </p:cNvPr>
          <p:cNvSpPr txBox="1"/>
          <p:nvPr/>
        </p:nvSpPr>
        <p:spPr>
          <a:xfrm>
            <a:off x="2799010" y="2779309"/>
            <a:ext cx="3716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92860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>
            <a:extLst>
              <a:ext uri="{FF2B5EF4-FFF2-40B4-BE49-F238E27FC236}">
                <a16:creationId xmlns:a16="http://schemas.microsoft.com/office/drawing/2014/main" id="{D1F0D98F-E8F5-D303-349F-DA4A858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8" y="1243300"/>
            <a:ext cx="655533" cy="5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65734BE9-4A6C-5DAB-1CE3-D2D30581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0" y="2013943"/>
            <a:ext cx="799606" cy="7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9A1A9255-2DAD-3391-1C90-BEE625FB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4" y="1210699"/>
            <a:ext cx="1447935" cy="3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9EF7BAEA-550F-E115-A252-B01CE2DC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57" y="1268327"/>
            <a:ext cx="2067450" cy="3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C5357A5C-9DB9-9610-A077-9ADC6249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55" y="1154551"/>
            <a:ext cx="1548787" cy="5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D65D66E9-108E-90ED-9CB1-0C510C68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61" y="2012612"/>
            <a:ext cx="1411917" cy="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>
            <a:extLst>
              <a:ext uri="{FF2B5EF4-FFF2-40B4-BE49-F238E27FC236}">
                <a16:creationId xmlns:a16="http://schemas.microsoft.com/office/drawing/2014/main" id="{43D7F325-A1AB-7CE6-85BE-80A5A755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93" y="2029701"/>
            <a:ext cx="972493" cy="4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>
            <a:extLst>
              <a:ext uri="{FF2B5EF4-FFF2-40B4-BE49-F238E27FC236}">
                <a16:creationId xmlns:a16="http://schemas.microsoft.com/office/drawing/2014/main" id="{8518BA48-FD8D-6F0E-734A-614282E6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08" y="2085905"/>
            <a:ext cx="857235" cy="9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>
            <a:extLst>
              <a:ext uri="{FF2B5EF4-FFF2-40B4-BE49-F238E27FC236}">
                <a16:creationId xmlns:a16="http://schemas.microsoft.com/office/drawing/2014/main" id="{C6006972-8C79-DB6C-30A8-77BB4784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33" y="2043627"/>
            <a:ext cx="1325474" cy="4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>
            <a:extLst>
              <a:ext uri="{FF2B5EF4-FFF2-40B4-BE49-F238E27FC236}">
                <a16:creationId xmlns:a16="http://schemas.microsoft.com/office/drawing/2014/main" id="{D84A8A75-D3CE-744D-0EF8-C642C3AD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0" y="3184077"/>
            <a:ext cx="1152586" cy="5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>
            <a:extLst>
              <a:ext uri="{FF2B5EF4-FFF2-40B4-BE49-F238E27FC236}">
                <a16:creationId xmlns:a16="http://schemas.microsoft.com/office/drawing/2014/main" id="{0B195955-F972-1FA2-FD94-36D4FD76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14" y="3071358"/>
            <a:ext cx="741977" cy="7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>
            <a:extLst>
              <a:ext uri="{FF2B5EF4-FFF2-40B4-BE49-F238E27FC236}">
                <a16:creationId xmlns:a16="http://schemas.microsoft.com/office/drawing/2014/main" id="{52F80A8C-F724-FAF4-824A-DDA62771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1897"/>
            <a:ext cx="2636540" cy="4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>
            <a:extLst>
              <a:ext uri="{FF2B5EF4-FFF2-40B4-BE49-F238E27FC236}">
                <a16:creationId xmlns:a16="http://schemas.microsoft.com/office/drawing/2014/main" id="{7CA34C99-3C16-848A-ADC5-A48F4CAF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82" y="4142956"/>
            <a:ext cx="17721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>
            <a:extLst>
              <a:ext uri="{FF2B5EF4-FFF2-40B4-BE49-F238E27FC236}">
                <a16:creationId xmlns:a16="http://schemas.microsoft.com/office/drawing/2014/main" id="{2CFFFEEF-3FA1-8A90-54CF-178B0787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21" y="2959481"/>
            <a:ext cx="1246233" cy="82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>
            <a:extLst>
              <a:ext uri="{FF2B5EF4-FFF2-40B4-BE49-F238E27FC236}">
                <a16:creationId xmlns:a16="http://schemas.microsoft.com/office/drawing/2014/main" id="{8CF6C517-9CC5-8A70-C0DD-FB7004EE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68" y="4147459"/>
            <a:ext cx="1411917" cy="4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>
            <a:extLst>
              <a:ext uri="{FF2B5EF4-FFF2-40B4-BE49-F238E27FC236}">
                <a16:creationId xmlns:a16="http://schemas.microsoft.com/office/drawing/2014/main" id="{D860CBBF-57F4-889C-3645-D0AAF6D2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95" y="3934624"/>
            <a:ext cx="1606417" cy="5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>
            <a:extLst>
              <a:ext uri="{FF2B5EF4-FFF2-40B4-BE49-F238E27FC236}">
                <a16:creationId xmlns:a16="http://schemas.microsoft.com/office/drawing/2014/main" id="{F11A7549-2808-2618-7FBC-79690EEE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11" y="5255849"/>
            <a:ext cx="518664" cy="5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>
            <a:extLst>
              <a:ext uri="{FF2B5EF4-FFF2-40B4-BE49-F238E27FC236}">
                <a16:creationId xmlns:a16="http://schemas.microsoft.com/office/drawing/2014/main" id="{9FA8804B-7375-A6A0-9728-8BECF1D0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7" y="3979229"/>
            <a:ext cx="1282251" cy="8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>
            <a:extLst>
              <a:ext uri="{FF2B5EF4-FFF2-40B4-BE49-F238E27FC236}">
                <a16:creationId xmlns:a16="http://schemas.microsoft.com/office/drawing/2014/main" id="{4C8ABEA3-063F-564E-7F11-5A135645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06" y="4420376"/>
            <a:ext cx="1130975" cy="6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>
            <a:extLst>
              <a:ext uri="{FF2B5EF4-FFF2-40B4-BE49-F238E27FC236}">
                <a16:creationId xmlns:a16="http://schemas.microsoft.com/office/drawing/2014/main" id="{410BC648-65A7-411D-4CC5-DB71BB91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8" y="5930760"/>
            <a:ext cx="662737" cy="7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>
            <a:extLst>
              <a:ext uri="{FF2B5EF4-FFF2-40B4-BE49-F238E27FC236}">
                <a16:creationId xmlns:a16="http://schemas.microsoft.com/office/drawing/2014/main" id="{60EB915F-3315-D7DE-8878-0A0C97EF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06" y="4883270"/>
            <a:ext cx="1253437" cy="60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>
            <a:extLst>
              <a:ext uri="{FF2B5EF4-FFF2-40B4-BE49-F238E27FC236}">
                <a16:creationId xmlns:a16="http://schemas.microsoft.com/office/drawing/2014/main" id="{E2459D48-EBF9-01C7-6436-ADF42A71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9" y="5257939"/>
            <a:ext cx="1493031" cy="3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85">
            <a:extLst>
              <a:ext uri="{FF2B5EF4-FFF2-40B4-BE49-F238E27FC236}">
                <a16:creationId xmlns:a16="http://schemas.microsoft.com/office/drawing/2014/main" id="{BAAE304D-92C2-847D-1EAA-89B3FF65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07" y="5682234"/>
            <a:ext cx="1858544" cy="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>
            <a:extLst>
              <a:ext uri="{FF2B5EF4-FFF2-40B4-BE49-F238E27FC236}">
                <a16:creationId xmlns:a16="http://schemas.microsoft.com/office/drawing/2014/main" id="{B4052972-1BCE-1726-FD36-C9B5AE91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56" y="5176282"/>
            <a:ext cx="979697" cy="6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>
            <a:extLst>
              <a:ext uri="{FF2B5EF4-FFF2-40B4-BE49-F238E27FC236}">
                <a16:creationId xmlns:a16="http://schemas.microsoft.com/office/drawing/2014/main" id="{98A3A37F-EA07-09B7-505C-DA2C8244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61" y="6154074"/>
            <a:ext cx="1664046" cy="5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>
            <a:extLst>
              <a:ext uri="{FF2B5EF4-FFF2-40B4-BE49-F238E27FC236}">
                <a16:creationId xmlns:a16="http://schemas.microsoft.com/office/drawing/2014/main" id="{6AC9CBD6-B966-0087-6155-1113E836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31" y="6138250"/>
            <a:ext cx="2110672" cy="4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>
            <a:extLst>
              <a:ext uri="{FF2B5EF4-FFF2-40B4-BE49-F238E27FC236}">
                <a16:creationId xmlns:a16="http://schemas.microsoft.com/office/drawing/2014/main" id="{42C5D4E1-0497-E4F7-9577-7B3DFB78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04" y="4874195"/>
            <a:ext cx="756384" cy="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1FDD4D3-47E6-E08B-3A32-9447DC721D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49281" y="2967846"/>
            <a:ext cx="1010796" cy="71878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86DB1DC-2D3F-62A8-FB84-060E4FE5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0" y="287967"/>
            <a:ext cx="3508054" cy="5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6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F5D31F09-BD9D-A89E-6F8B-1C2D983E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6" y="316837"/>
            <a:ext cx="8577331" cy="64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7C494C-45EA-209F-C7C2-EAEB83B0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5" y="322776"/>
            <a:ext cx="1425063" cy="15317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27A2B57-5CFC-836C-28E9-16167CE56106}"/>
              </a:ext>
            </a:extLst>
          </p:cNvPr>
          <p:cNvSpPr txBox="1"/>
          <p:nvPr/>
        </p:nvSpPr>
        <p:spPr>
          <a:xfrm>
            <a:off x="2511376" y="602487"/>
            <a:ext cx="6013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rgbClr val="009999"/>
                </a:solidFill>
              </a:rPr>
              <a:t>BELEIDSDOMEIN WERKGEVERS  - MARLISSE COMMERS </a:t>
            </a:r>
          </a:p>
          <a:p>
            <a:endParaRPr lang="nl-BE" sz="2000" b="1">
              <a:solidFill>
                <a:srgbClr val="009999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9BC3B8-B678-66FA-E6C5-A867EF9C3124}"/>
              </a:ext>
            </a:extLst>
          </p:cNvPr>
          <p:cNvSpPr txBox="1"/>
          <p:nvPr/>
        </p:nvSpPr>
        <p:spPr>
          <a:xfrm>
            <a:off x="3207774" y="1987482"/>
            <a:ext cx="2934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WERKZOEKENDEN</a:t>
            </a:r>
          </a:p>
          <a:p>
            <a:endParaRPr lang="nl-BE" sz="20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3">
                    <a:lumMod val="40000"/>
                    <a:lumOff val="60000"/>
                  </a:schemeClr>
                </a:solidFill>
              </a:rPr>
              <a:t>Job &amp; Taalcoach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Digi</a:t>
            </a:r>
            <a:r>
              <a:rPr lang="nl-BE">
                <a:solidFill>
                  <a:schemeClr val="accent3">
                    <a:lumMod val="40000"/>
                    <a:lumOff val="60000"/>
                  </a:schemeClr>
                </a:solidFill>
              </a:rPr>
              <a:t> Coaching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3">
                    <a:lumMod val="40000"/>
                    <a:lumOff val="60000"/>
                  </a:schemeClr>
                </a:solidFill>
              </a:rPr>
              <a:t>Activering/Instroom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3">
                    <a:lumMod val="40000"/>
                    <a:lumOff val="60000"/>
                  </a:schemeClr>
                </a:solidFill>
              </a:rPr>
              <a:t>Individueel Maatwerk</a:t>
            </a:r>
          </a:p>
          <a:p>
            <a:r>
              <a:rPr lang="nl-BE" sz="2400" b="1">
                <a:solidFill>
                  <a:srgbClr val="969696"/>
                </a:solidFill>
              </a:rPr>
              <a:t>   </a:t>
            </a:r>
          </a:p>
        </p:txBody>
      </p:sp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E3E43D8C-8299-350A-D3B1-35D4FDC2B214}"/>
              </a:ext>
            </a:extLst>
          </p:cNvPr>
          <p:cNvSpPr/>
          <p:nvPr/>
        </p:nvSpPr>
        <p:spPr>
          <a:xfrm>
            <a:off x="3447435" y="4150019"/>
            <a:ext cx="2249129" cy="1621515"/>
          </a:xfrm>
          <a:prstGeom prst="triangle">
            <a:avLst/>
          </a:prstGeom>
          <a:noFill/>
          <a:ln w="60325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56C354F-177B-E064-667D-1A2840E2F07B}"/>
              </a:ext>
            </a:extLst>
          </p:cNvPr>
          <p:cNvSpPr txBox="1"/>
          <p:nvPr/>
        </p:nvSpPr>
        <p:spPr>
          <a:xfrm>
            <a:off x="577647" y="4470302"/>
            <a:ext cx="293492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WERKNEMERS</a:t>
            </a:r>
          </a:p>
          <a:p>
            <a:endParaRPr lang="nl-BE" sz="2000" b="1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3">
                    <a:lumMod val="40000"/>
                    <a:lumOff val="60000"/>
                  </a:schemeClr>
                </a:solidFill>
              </a:rPr>
              <a:t>Re-Integratie (RENTREE)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3">
                    <a:lumMod val="40000"/>
                    <a:lumOff val="60000"/>
                  </a:schemeClr>
                </a:solidFill>
              </a:rPr>
              <a:t>Loopbaanbegeleiding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3">
                    <a:lumMod val="40000"/>
                    <a:lumOff val="60000"/>
                  </a:schemeClr>
                </a:solidFill>
              </a:rPr>
              <a:t>…</a:t>
            </a:r>
          </a:p>
          <a:p>
            <a:r>
              <a:rPr lang="nl-BE" sz="24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6FA1225-87E2-E626-526A-4AE280CCCBEA}"/>
              </a:ext>
            </a:extLst>
          </p:cNvPr>
          <p:cNvSpPr txBox="1"/>
          <p:nvPr/>
        </p:nvSpPr>
        <p:spPr>
          <a:xfrm>
            <a:off x="6142701" y="4466927"/>
            <a:ext cx="293492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>
                <a:solidFill>
                  <a:srgbClr val="FF9900"/>
                </a:solidFill>
              </a:rPr>
              <a:t>WERKGEVERS</a:t>
            </a:r>
          </a:p>
          <a:p>
            <a:endParaRPr lang="nl-BE" sz="2000" b="1">
              <a:solidFill>
                <a:srgbClr val="96969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>
                <a:solidFill>
                  <a:srgbClr val="FF9900"/>
                </a:solidFill>
              </a:rPr>
              <a:t>Referentiebewijzen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 err="1">
                <a:solidFill>
                  <a:srgbClr val="FF9900"/>
                </a:solidFill>
              </a:rPr>
              <a:t>Talentoscoop</a:t>
            </a:r>
            <a:endParaRPr lang="nl-BE" b="1">
              <a:solidFill>
                <a:srgbClr val="FF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>
                <a:solidFill>
                  <a:srgbClr val="FF9900"/>
                </a:solidFill>
              </a:rPr>
              <a:t>3ClicksAway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>
                <a:solidFill>
                  <a:srgbClr val="FF9900"/>
                </a:solidFill>
              </a:rPr>
              <a:t>Mentorondersteuning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b="1">
                <a:solidFill>
                  <a:srgbClr val="FF99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43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8099869-1796-01AA-EF71-C28D8042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32" y="1173683"/>
            <a:ext cx="3416168" cy="5149938"/>
          </a:xfrm>
          <a:prstGeom prst="rect">
            <a:avLst/>
          </a:prstGeom>
          <a:ln w="12700">
            <a:solidFill>
              <a:srgbClr val="008080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1A42C46-DE55-9396-D62E-76AFC20DF8C1}"/>
              </a:ext>
            </a:extLst>
          </p:cNvPr>
          <p:cNvSpPr txBox="1"/>
          <p:nvPr/>
        </p:nvSpPr>
        <p:spPr>
          <a:xfrm>
            <a:off x="3881534" y="3282223"/>
            <a:ext cx="13809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>
                <a:solidFill>
                  <a:schemeClr val="accent1"/>
                </a:solidFill>
              </a:rPr>
              <a:t>Werkplekleen</a:t>
            </a:r>
          </a:p>
          <a:p>
            <a:endParaRPr lang="nl-NL" sz="1000">
              <a:solidFill>
                <a:schemeClr val="accent1"/>
              </a:solidFill>
            </a:endParaRPr>
          </a:p>
          <a:p>
            <a:r>
              <a:rPr lang="nl-NL" sz="1000">
                <a:solidFill>
                  <a:schemeClr val="accent1"/>
                </a:solidFill>
              </a:rPr>
              <a:t>Job-Taalcoaching</a:t>
            </a:r>
            <a:endParaRPr lang="nl-BE" sz="1000">
              <a:solidFill>
                <a:schemeClr val="accent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D98251-FB05-118E-50D8-0772BBD0E863}"/>
              </a:ext>
            </a:extLst>
          </p:cNvPr>
          <p:cNvSpPr txBox="1"/>
          <p:nvPr/>
        </p:nvSpPr>
        <p:spPr>
          <a:xfrm>
            <a:off x="334297" y="255639"/>
            <a:ext cx="396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>
                <a:solidFill>
                  <a:srgbClr val="FF9900"/>
                </a:solidFill>
              </a:rPr>
              <a:t>REFERENTIEBEWIJS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60ECE9-93A5-5758-91AF-51D1EF3B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56" y="255639"/>
            <a:ext cx="1647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95646E-B265-7E99-34AE-C9119A5A920B}"/>
              </a:ext>
            </a:extLst>
          </p:cNvPr>
          <p:cNvSpPr txBox="1"/>
          <p:nvPr/>
        </p:nvSpPr>
        <p:spPr>
          <a:xfrm>
            <a:off x="334297" y="6245352"/>
            <a:ext cx="397223" cy="4754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428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60809A2-C80A-4DB0-4EED-6A742E269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22" y="320266"/>
            <a:ext cx="3254022" cy="173751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5B7DBAE-E166-BE03-72A2-EF9384FD9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" r="1023"/>
          <a:stretch/>
        </p:blipFill>
        <p:spPr>
          <a:xfrm>
            <a:off x="99156" y="2784792"/>
            <a:ext cx="8968078" cy="39451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B380D0F-4F99-6519-D10A-3AE98DCDF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86" y="388852"/>
            <a:ext cx="4397121" cy="3337849"/>
          </a:xfrm>
          <a:prstGeom prst="rect">
            <a:avLst/>
          </a:prstGeom>
          <a:ln w="19050">
            <a:solidFill>
              <a:srgbClr val="008080"/>
            </a:solidFill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1B6F287-5835-C42D-89A8-CD0836DFA712}"/>
              </a:ext>
            </a:extLst>
          </p:cNvPr>
          <p:cNvSpPr txBox="1"/>
          <p:nvPr/>
        </p:nvSpPr>
        <p:spPr>
          <a:xfrm>
            <a:off x="4746879" y="2057777"/>
            <a:ext cx="430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3"/>
                </a:solidFill>
              </a:rPr>
              <a:t>www.inclusiefondernemen.be</a:t>
            </a:r>
            <a:endParaRPr lang="nl-BE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41A1FA2-884F-5149-B9E5-15B27EBAF9E0}"/>
              </a:ext>
            </a:extLst>
          </p:cNvPr>
          <p:cNvSpPr txBox="1"/>
          <p:nvPr/>
        </p:nvSpPr>
        <p:spPr>
          <a:xfrm>
            <a:off x="334297" y="255639"/>
            <a:ext cx="2543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>
                <a:solidFill>
                  <a:srgbClr val="FF9900"/>
                </a:solidFill>
              </a:rPr>
              <a:t>3ClicksAway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3A41B7-1FF5-4A47-6022-4E68B942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9" y="1850910"/>
            <a:ext cx="6985212" cy="37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9FCF3F9-799F-249F-1915-BD21FB7A4EBA}"/>
              </a:ext>
            </a:extLst>
          </p:cNvPr>
          <p:cNvSpPr txBox="1"/>
          <p:nvPr/>
        </p:nvSpPr>
        <p:spPr>
          <a:xfrm>
            <a:off x="1214289" y="1503389"/>
            <a:ext cx="3721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www.3clicksaway.be</a:t>
            </a:r>
            <a:endParaRPr lang="nl-BE" sz="1000">
              <a:solidFill>
                <a:schemeClr val="accent1"/>
              </a:solidFill>
            </a:endParaRPr>
          </a:p>
          <a:p>
            <a:endParaRPr lang="nl-BE" sz="1000">
              <a:solidFill>
                <a:schemeClr val="accent1"/>
              </a:solidFill>
            </a:endParaRPr>
          </a:p>
          <a:p>
            <a:endParaRPr lang="nl-BE" sz="1000">
              <a:solidFill>
                <a:schemeClr val="accent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F52C68-5BE8-0EFF-6EEE-8567CF21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78" y="91237"/>
            <a:ext cx="1647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41A1FA2-884F-5149-B9E5-15B27EBAF9E0}"/>
              </a:ext>
            </a:extLst>
          </p:cNvPr>
          <p:cNvSpPr txBox="1"/>
          <p:nvPr/>
        </p:nvSpPr>
        <p:spPr>
          <a:xfrm>
            <a:off x="334297" y="255639"/>
            <a:ext cx="241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>
                <a:solidFill>
                  <a:srgbClr val="FF9900"/>
                </a:solidFill>
              </a:rPr>
              <a:t>Mentorcafé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4547693-F920-E452-317B-DB7B32EE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472083"/>
            <a:ext cx="42291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6334FD9-4480-1559-1C91-C4C4936C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706749"/>
            <a:ext cx="42291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A1D66FC-54E2-3ECE-03DC-B489D534A0A8}"/>
              </a:ext>
            </a:extLst>
          </p:cNvPr>
          <p:cNvSpPr txBox="1"/>
          <p:nvPr/>
        </p:nvSpPr>
        <p:spPr>
          <a:xfrm>
            <a:off x="2384721" y="1118140"/>
            <a:ext cx="372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www.mentorondersteuning.be</a:t>
            </a:r>
            <a:endParaRPr lang="nl-BE" sz="1000">
              <a:solidFill>
                <a:schemeClr val="accent1"/>
              </a:solidFill>
            </a:endParaRPr>
          </a:p>
          <a:p>
            <a:endParaRPr lang="nl-BE" sz="1000">
              <a:solidFill>
                <a:schemeClr val="accent1"/>
              </a:solidFill>
            </a:endParaRPr>
          </a:p>
          <a:p>
            <a:endParaRPr lang="nl-BE" sz="1000">
              <a:solidFill>
                <a:schemeClr val="accent1"/>
              </a:solidFill>
            </a:endParaRPr>
          </a:p>
          <a:p>
            <a:endParaRPr lang="nl-BE" sz="1000">
              <a:solidFill>
                <a:schemeClr val="accent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6CD6AC-1D35-DA45-52E5-DD8A4CA5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48" y="212691"/>
            <a:ext cx="1647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318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">
      <a:dk1>
        <a:srgbClr val="FFFFFE"/>
      </a:dk1>
      <a:lt1>
        <a:srgbClr val="FFFFFE"/>
      </a:lt1>
      <a:dk2>
        <a:srgbClr val="FFFFFE"/>
      </a:dk2>
      <a:lt2>
        <a:srgbClr val="FFFFFE"/>
      </a:lt2>
      <a:accent1>
        <a:srgbClr val="172539"/>
      </a:accent1>
      <a:accent2>
        <a:srgbClr val="12698E"/>
      </a:accent2>
      <a:accent3>
        <a:srgbClr val="E28B23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in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presentatie DCG-JC.pptx" id="{55E8B4A6-DC2F-45B1-91C3-F6D8842EF0A7}" vid="{E52E79DE-7D62-44E7-A955-0F9B500ABB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43E55296EAA43BE719CD3D1A538B1" ma:contentTypeVersion="0" ma:contentTypeDescription="Een nieuw document maken." ma:contentTypeScope="" ma:versionID="96ee94873b222da23a9dfef20c68db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ff930dd2784d587cf4301fd576c3f4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9BAB2-F7CD-49CF-ABBD-D3B80293D854}">
  <ds:schemaRefs>
    <ds:schemaRef ds:uri="8e0778fb-6a77-487e-91e2-a26ceeb481b8"/>
    <ds:schemaRef ds:uri="http://schemas.microsoft.com/office/2006/metadata/properties"/>
    <ds:schemaRef ds:uri="http://purl.org/dc/terms/"/>
    <ds:schemaRef ds:uri="http://www.w3.org/XML/1998/namespace"/>
    <ds:schemaRef ds:uri="596dee50-3c18-498f-ab1e-ff147017245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927135-5C71-4F08-920C-5F1C17953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4044D-D942-4B7D-A4A5-6163D35A8C95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248</TotalTime>
  <Words>368</Words>
  <Application>Microsoft Office PowerPoint</Application>
  <PresentationFormat>Diavoorstelling (4:3)</PresentationFormat>
  <Paragraphs>104</Paragraphs>
  <Slides>20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Default Theme</vt:lpstr>
      <vt:lpstr>Pagina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Commotie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Dirk Breesch</dc:creator>
  <cp:lastModifiedBy>Marlisse Commers</cp:lastModifiedBy>
  <cp:revision>11</cp:revision>
  <cp:lastPrinted>2021-05-26T06:58:46Z</cp:lastPrinted>
  <dcterms:created xsi:type="dcterms:W3CDTF">2016-10-10T11:41:44Z</dcterms:created>
  <dcterms:modified xsi:type="dcterms:W3CDTF">2023-09-13T14:23:38Z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0x010100BDA43E55296EAA43BE719CD3D1A538B1</vt:lpwstr>
  </property>
  <property fmtid="{D5CDD505-2E9C-101B-9397-08002B2CF9AE}" pid="3" name="MediaServiceImageTags">
    <vt:lpwstr/>
  </property>
</Properties>
</file>