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648" r:id="rId5"/>
    <p:sldMasterId id="2147483675" r:id="rId6"/>
    <p:sldMasterId id="2147483663" r:id="rId7"/>
    <p:sldMasterId id="2147483684" r:id="rId8"/>
    <p:sldMasterId id="2147483687" r:id="rId9"/>
  </p:sldMasterIdLst>
  <p:notesMasterIdLst>
    <p:notesMasterId r:id="rId81"/>
  </p:notesMasterIdLst>
  <p:handoutMasterIdLst>
    <p:handoutMasterId r:id="rId82"/>
  </p:handoutMasterIdLst>
  <p:sldIdLst>
    <p:sldId id="257" r:id="rId10"/>
    <p:sldId id="438" r:id="rId11"/>
    <p:sldId id="439" r:id="rId12"/>
    <p:sldId id="446" r:id="rId13"/>
    <p:sldId id="447" r:id="rId14"/>
    <p:sldId id="299" r:id="rId15"/>
    <p:sldId id="440" r:id="rId16"/>
    <p:sldId id="300" r:id="rId17"/>
    <p:sldId id="301" r:id="rId18"/>
    <p:sldId id="302" r:id="rId19"/>
    <p:sldId id="504" r:id="rId20"/>
    <p:sldId id="314" r:id="rId21"/>
    <p:sldId id="407" r:id="rId22"/>
    <p:sldId id="427" r:id="rId23"/>
    <p:sldId id="411" r:id="rId24"/>
    <p:sldId id="435" r:id="rId25"/>
    <p:sldId id="496" r:id="rId26"/>
    <p:sldId id="432" r:id="rId27"/>
    <p:sldId id="434" r:id="rId28"/>
    <p:sldId id="433" r:id="rId29"/>
    <p:sldId id="497" r:id="rId30"/>
    <p:sldId id="426" r:id="rId31"/>
    <p:sldId id="408" r:id="rId32"/>
    <p:sldId id="322" r:id="rId33"/>
    <p:sldId id="412" r:id="rId34"/>
    <p:sldId id="413" r:id="rId35"/>
    <p:sldId id="414" r:id="rId36"/>
    <p:sldId id="420" r:id="rId37"/>
    <p:sldId id="419" r:id="rId38"/>
    <p:sldId id="424" r:id="rId39"/>
    <p:sldId id="425" r:id="rId40"/>
    <p:sldId id="417" r:id="rId41"/>
    <p:sldId id="423" r:id="rId42"/>
    <p:sldId id="421" r:id="rId43"/>
    <p:sldId id="418" r:id="rId44"/>
    <p:sldId id="431" r:id="rId45"/>
    <p:sldId id="436" r:id="rId46"/>
    <p:sldId id="437" r:id="rId47"/>
    <p:sldId id="457" r:id="rId48"/>
    <p:sldId id="430" r:id="rId49"/>
    <p:sldId id="429" r:id="rId50"/>
    <p:sldId id="460" r:id="rId51"/>
    <p:sldId id="458" r:id="rId52"/>
    <p:sldId id="441" r:id="rId53"/>
    <p:sldId id="462" r:id="rId54"/>
    <p:sldId id="461" r:id="rId55"/>
    <p:sldId id="463" r:id="rId56"/>
    <p:sldId id="474" r:id="rId57"/>
    <p:sldId id="469" r:id="rId58"/>
    <p:sldId id="487" r:id="rId59"/>
    <p:sldId id="489" r:id="rId60"/>
    <p:sldId id="442" r:id="rId61"/>
    <p:sldId id="490" r:id="rId62"/>
    <p:sldId id="491" r:id="rId63"/>
    <p:sldId id="486" r:id="rId64"/>
    <p:sldId id="329" r:id="rId65"/>
    <p:sldId id="478" r:id="rId66"/>
    <p:sldId id="482" r:id="rId67"/>
    <p:sldId id="480" r:id="rId68"/>
    <p:sldId id="475" r:id="rId69"/>
    <p:sldId id="483" r:id="rId70"/>
    <p:sldId id="465" r:id="rId71"/>
    <p:sldId id="484" r:id="rId72"/>
    <p:sldId id="468" r:id="rId73"/>
    <p:sldId id="485" r:id="rId74"/>
    <p:sldId id="502" r:id="rId75"/>
    <p:sldId id="495" r:id="rId76"/>
    <p:sldId id="494" r:id="rId77"/>
    <p:sldId id="499" r:id="rId78"/>
    <p:sldId id="500" r:id="rId79"/>
    <p:sldId id="324" r:id="rId80"/>
  </p:sldIdLst>
  <p:sldSz cx="9144000" cy="6858000" type="screen4x3"/>
  <p:notesSz cx="6797675" cy="992822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1F38"/>
    <a:srgbClr val="006D86"/>
    <a:srgbClr val="FF6600"/>
    <a:srgbClr val="003300"/>
    <a:srgbClr val="F6EA36"/>
    <a:srgbClr val="D1E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B73A0-9D54-4449-B1DA-5E5C7EEBD5DA}" v="10" dt="2019-10-21T09:38:12.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79" autoAdjust="0"/>
    <p:restoredTop sz="51206" autoAdjust="0"/>
  </p:normalViewPr>
  <p:slideViewPr>
    <p:cSldViewPr>
      <p:cViewPr varScale="1">
        <p:scale>
          <a:sx n="34" d="100"/>
          <a:sy n="34" d="100"/>
        </p:scale>
        <p:origin x="1440" y="60"/>
      </p:cViewPr>
      <p:guideLst>
        <p:guide orient="horz" pos="2160"/>
        <p:guide pos="2880"/>
      </p:guideLst>
    </p:cSldViewPr>
  </p:slideViewPr>
  <p:outlineViewPr>
    <p:cViewPr>
      <p:scale>
        <a:sx n="33" d="100"/>
        <a:sy n="33" d="100"/>
      </p:scale>
      <p:origin x="0" y="-281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97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6/11/relationships/changesInfo" Target="changesInfos/changesInfo1.xml"/><Relationship Id="rId61" Type="http://schemas.openxmlformats.org/officeDocument/2006/relationships/slide" Target="slides/slide52.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Baert" userId="2dcdd9df-f3fb-4343-a137-d24ae67b8f99" providerId="ADAL" clId="{CBB561CE-249B-42C6-9E31-2A2F59046792}"/>
    <pc:docChg chg="modSld">
      <pc:chgData name="Ellen Baert" userId="2dcdd9df-f3fb-4343-a137-d24ae67b8f99" providerId="ADAL" clId="{CBB561CE-249B-42C6-9E31-2A2F59046792}" dt="2019-10-21T09:38:18.616" v="98" actId="6549"/>
      <pc:docMkLst>
        <pc:docMk/>
      </pc:docMkLst>
      <pc:sldChg chg="modNotesTx">
        <pc:chgData name="Ellen Baert" userId="2dcdd9df-f3fb-4343-a137-d24ae67b8f99" providerId="ADAL" clId="{CBB561CE-249B-42C6-9E31-2A2F59046792}" dt="2019-10-21T09:38:18.616" v="98" actId="6549"/>
        <pc:sldMkLst>
          <pc:docMk/>
          <pc:sldMk cId="1404547275" sldId="301"/>
        </pc:sldMkLst>
      </pc:sldChg>
      <pc:sldChg chg="addSp delSp modSp">
        <pc:chgData name="Ellen Baert" userId="2dcdd9df-f3fb-4343-a137-d24ae67b8f99" providerId="ADAL" clId="{CBB561CE-249B-42C6-9E31-2A2F59046792}" dt="2019-10-21T09:17:01.322" v="92"/>
        <pc:sldMkLst>
          <pc:docMk/>
          <pc:sldMk cId="649464880" sldId="302"/>
        </pc:sldMkLst>
        <pc:picChg chg="add del mod">
          <ac:chgData name="Ellen Baert" userId="2dcdd9df-f3fb-4343-a137-d24ae67b8f99" providerId="ADAL" clId="{CBB561CE-249B-42C6-9E31-2A2F59046792}" dt="2019-10-21T09:17:01.322" v="92"/>
          <ac:picMkLst>
            <pc:docMk/>
            <pc:sldMk cId="649464880" sldId="302"/>
            <ac:picMk id="7" creationId="{2768EEE6-9FC4-4735-8793-62EF9B2BD323}"/>
          </ac:picMkLst>
        </pc:picChg>
      </pc:sldChg>
      <pc:sldChg chg="addSp delSp modSp">
        <pc:chgData name="Ellen Baert" userId="2dcdd9df-f3fb-4343-a137-d24ae67b8f99" providerId="ADAL" clId="{CBB561CE-249B-42C6-9E31-2A2F59046792}" dt="2019-10-21T09:16:15.415" v="89" actId="1076"/>
        <pc:sldMkLst>
          <pc:docMk/>
          <pc:sldMk cId="248330708" sldId="437"/>
        </pc:sldMkLst>
        <pc:spChg chg="mod">
          <ac:chgData name="Ellen Baert" userId="2dcdd9df-f3fb-4343-a137-d24ae67b8f99" providerId="ADAL" clId="{CBB561CE-249B-42C6-9E31-2A2F59046792}" dt="2019-10-21T09:14:08.744" v="66" actId="20577"/>
          <ac:spMkLst>
            <pc:docMk/>
            <pc:sldMk cId="248330708" sldId="437"/>
            <ac:spMk id="6" creationId="{5E8FFE87-2D6A-430F-8A00-9CC57E31DA8A}"/>
          </ac:spMkLst>
        </pc:spChg>
        <pc:picChg chg="add mod">
          <ac:chgData name="Ellen Baert" userId="2dcdd9df-f3fb-4343-a137-d24ae67b8f99" providerId="ADAL" clId="{CBB561CE-249B-42C6-9E31-2A2F59046792}" dt="2019-10-21T09:16:15.415" v="89" actId="1076"/>
          <ac:picMkLst>
            <pc:docMk/>
            <pc:sldMk cId="248330708" sldId="437"/>
            <ac:picMk id="2" creationId="{362421CC-8249-4B0E-AFE9-5761E32E75E1}"/>
          </ac:picMkLst>
        </pc:picChg>
        <pc:picChg chg="add mod ord">
          <ac:chgData name="Ellen Baert" userId="2dcdd9df-f3fb-4343-a137-d24ae67b8f99" providerId="ADAL" clId="{CBB561CE-249B-42C6-9E31-2A2F59046792}" dt="2019-10-21T09:15:41.635" v="78" actId="1076"/>
          <ac:picMkLst>
            <pc:docMk/>
            <pc:sldMk cId="248330708" sldId="437"/>
            <ac:picMk id="3" creationId="{E8719E06-821F-49F6-B7E6-CA42D4C72663}"/>
          </ac:picMkLst>
        </pc:picChg>
        <pc:picChg chg="add del mod">
          <ac:chgData name="Ellen Baert" userId="2dcdd9df-f3fb-4343-a137-d24ae67b8f99" providerId="ADAL" clId="{CBB561CE-249B-42C6-9E31-2A2F59046792}" dt="2019-10-21T09:14:20.496" v="69"/>
          <ac:picMkLst>
            <pc:docMk/>
            <pc:sldMk cId="248330708" sldId="437"/>
            <ac:picMk id="4" creationId="{A0DB4931-9FE8-48DC-BF1F-684CCB734917}"/>
          </ac:picMkLst>
        </pc:picChg>
        <pc:picChg chg="add mod ord">
          <ac:chgData name="Ellen Baert" userId="2dcdd9df-f3fb-4343-a137-d24ae67b8f99" providerId="ADAL" clId="{CBB561CE-249B-42C6-9E31-2A2F59046792}" dt="2019-10-21T09:16:10.656" v="88" actId="1076"/>
          <ac:picMkLst>
            <pc:docMk/>
            <pc:sldMk cId="248330708" sldId="437"/>
            <ac:picMk id="7" creationId="{D9140D49-8E8F-4210-9148-0714E548D9D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15E02C0-E08B-4051-9096-C6E9EE1C9AAE}"/>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585CFD3B-A102-4600-9E21-7CD3FBF4482B}"/>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F196DA0C-E862-4181-9BA1-EB7C885A93B6}" type="datetimeFigureOut">
              <a:rPr lang="nl-BE" smtClean="0"/>
              <a:t>21/10/2019</a:t>
            </a:fld>
            <a:endParaRPr lang="nl-BE"/>
          </a:p>
        </p:txBody>
      </p:sp>
      <p:sp>
        <p:nvSpPr>
          <p:cNvPr id="4" name="Tijdelijke aanduiding voor voettekst 3">
            <a:extLst>
              <a:ext uri="{FF2B5EF4-FFF2-40B4-BE49-F238E27FC236}">
                <a16:creationId xmlns:a16="http://schemas.microsoft.com/office/drawing/2014/main" id="{3EFE63BC-8E2D-46CB-A3B1-F0AFE6FF9452}"/>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6B7C684F-3F3D-42D9-8583-0DA76C8CF88E}"/>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5723F7AC-290F-4D4F-B82E-40786432F0AA}" type="slidenum">
              <a:rPr lang="nl-BE" smtClean="0"/>
              <a:t>‹nr.›</a:t>
            </a:fld>
            <a:endParaRPr lang="nl-BE"/>
          </a:p>
        </p:txBody>
      </p:sp>
    </p:spTree>
    <p:extLst>
      <p:ext uri="{BB962C8B-B14F-4D97-AF65-F5344CB8AC3E}">
        <p14:creationId xmlns:p14="http://schemas.microsoft.com/office/powerpoint/2010/main" val="222762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CD793CD-938C-4682-89F4-401EB7181BAC}" type="datetimeFigureOut">
              <a:rPr lang="nl-BE" smtClean="0"/>
              <a:pPr/>
              <a:t>21/10/2019</a:t>
            </a:fld>
            <a:endParaRPr lang="nl-BE"/>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F2479CE5-020B-493F-8D9A-FD5E7926E816}" type="slidenum">
              <a:rPr lang="nl-BE" smtClean="0"/>
              <a:pPr/>
              <a:t>‹nr.›</a:t>
            </a:fld>
            <a:endParaRPr lang="nl-BE"/>
          </a:p>
        </p:txBody>
      </p:sp>
    </p:spTree>
    <p:extLst>
      <p:ext uri="{BB962C8B-B14F-4D97-AF65-F5344CB8AC3E}">
        <p14:creationId xmlns:p14="http://schemas.microsoft.com/office/powerpoint/2010/main" val="319923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nl.wikipedia.org/wiki/1947" TargetMode="External"/><Relationship Id="rId13" Type="http://schemas.openxmlformats.org/officeDocument/2006/relationships/hyperlink" Target="https://nl.wikipedia.org/wiki/Sociale_druk" TargetMode="External"/><Relationship Id="rId3" Type="http://schemas.openxmlformats.org/officeDocument/2006/relationships/hyperlink" Target="https://nl.wikipedia.org/wiki/Mogilno" TargetMode="External"/><Relationship Id="rId7" Type="http://schemas.openxmlformats.org/officeDocument/2006/relationships/hyperlink" Target="https://nl.wikipedia.org/wiki/12_februari" TargetMode="External"/><Relationship Id="rId12" Type="http://schemas.openxmlformats.org/officeDocument/2006/relationships/hyperlink" Target="https://nl.wikipedia.org/wiki/Sociale_psychologi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nl.wikipedia.org/w/index.php?title=Newtonville&amp;action=edit&amp;redlink=1" TargetMode="External"/><Relationship Id="rId11" Type="http://schemas.openxmlformats.org/officeDocument/2006/relationships/hyperlink" Target="https://nl.wikipedia.org/wiki/1932" TargetMode="External"/><Relationship Id="rId5" Type="http://schemas.openxmlformats.org/officeDocument/2006/relationships/hyperlink" Target="https://nl.wikipedia.org/wiki/1890" TargetMode="External"/><Relationship Id="rId10" Type="http://schemas.openxmlformats.org/officeDocument/2006/relationships/hyperlink" Target="https://nl.wikipedia.org/wiki/1914" TargetMode="External"/><Relationship Id="rId4" Type="http://schemas.openxmlformats.org/officeDocument/2006/relationships/hyperlink" Target="https://nl.wikipedia.org/wiki/9_september" TargetMode="External"/><Relationship Id="rId9" Type="http://schemas.openxmlformats.org/officeDocument/2006/relationships/hyperlink" Target="https://nl.wikipedia.org/wiki/Gestaltpsychologie" TargetMode="External"/><Relationship Id="rId14" Type="http://schemas.openxmlformats.org/officeDocument/2006/relationships/hyperlink" Target="https://nl.wikipedia.org/wiki/Actieonderzoe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kjenning.nl/opleidingen/communicatie-persoonlijke-ontwikkeling/motiverende-gespreksvoerin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Deze PP vertelt het verhaal van een project rond bewonersparticipatie in een sociale woonwijk in grootstedelijk gebied. </a:t>
            </a:r>
          </a:p>
          <a:p>
            <a:r>
              <a:rPr lang="nl-BE" dirty="0"/>
              <a:t>We zullen het niet zo zeer hebben over de doelstellingen en behaalde resultaten, maar wel over de weg ernaartoe.</a:t>
            </a:r>
          </a:p>
          <a:p>
            <a:r>
              <a:rPr lang="nl-BE" dirty="0"/>
              <a:t>Er bestaat al heel wat materiaal rond het werken aan bewonersparticipatie binnen sociale huisvesting. </a:t>
            </a:r>
          </a:p>
          <a:p>
            <a:r>
              <a:rPr lang="nl-BE" dirty="0"/>
              <a:t>Er zijn documenten waar je veel kan terugvinden over basisvoorwaarden waaraan voldaan moet zijn, of over methodes die je kan gebruiken. </a:t>
            </a:r>
          </a:p>
          <a:p>
            <a:r>
              <a:rPr lang="nl-BE" dirty="0"/>
              <a:t>Over vuistregels en niveaus van participatie. Die zaken hoeven we niet opnieuw uit te vinden en zullen in de loop van de PP ook hier en daar aan bod komen. </a:t>
            </a:r>
          </a:p>
          <a:p>
            <a:endParaRPr lang="nl-BE" dirty="0"/>
          </a:p>
          <a:p>
            <a:r>
              <a:rPr lang="nl-BE" dirty="0"/>
              <a:t>Met deze PP willen we vooral aantonen dat participatie maatwerk is, en bovenal een continu proces dat ook een constante investering vraagt. Wellicht in de beginfase veel meer dan wanneer zaken goed beginnen te lopen, maar je mag het niet loslaten. </a:t>
            </a:r>
          </a:p>
          <a:p>
            <a:endParaRPr lang="nl-BE" dirty="0"/>
          </a:p>
          <a:p>
            <a:endParaRPr lang="nl-BE" dirty="0"/>
          </a:p>
          <a:p>
            <a:r>
              <a:rPr lang="nl-BE" dirty="0"/>
              <a:t>Opmerking: van bouwmaatschappij naar woonmaatschappij. De SHM wil evolueren naar een woonmaatschappij waar veel </a:t>
            </a:r>
            <a:r>
              <a:rPr lang="nl-BE" dirty="0" err="1"/>
              <a:t>participatiever</a:t>
            </a:r>
            <a:r>
              <a:rPr lang="nl-BE" dirty="0"/>
              <a:t> wordt gewerkt en ook bewoners een duidelijkere stem krijgen. </a:t>
            </a:r>
          </a:p>
          <a:p>
            <a:r>
              <a:rPr lang="nl-BE" dirty="0"/>
              <a:t>Binnen de werking van een SHM heb je over de grote lijn twee groepen experten: de bewoners en de experten. Daarom is het nodig ook bewoners bij de werking van de SHM te betrekken: zij kunnen mee aangeven wat goed gaat en waar het fout loopt. Zij maken van de woningen die de SHM ter beschikking stelt hun thuis en zij ervaren dus ook wat hen belet om dat ten volle te doen.</a:t>
            </a:r>
          </a:p>
          <a:p>
            <a:endParaRPr lang="nl-BE" dirty="0"/>
          </a:p>
          <a:p>
            <a:r>
              <a:rPr lang="nl-BE" dirty="0"/>
              <a:t>Het is niet alleen een meerwaarde voor de SHM om bewoners bij de interne werking een stem te geven, het is gezien het ‘onderhandelde goed’ ook een recht.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a:t>
            </a:fld>
            <a:endParaRPr lang="nl-BE"/>
          </a:p>
        </p:txBody>
      </p:sp>
    </p:spTree>
    <p:extLst>
      <p:ext uri="{BB962C8B-B14F-4D97-AF65-F5344CB8AC3E}">
        <p14:creationId xmlns:p14="http://schemas.microsoft.com/office/powerpoint/2010/main" val="2798021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een erg moeizaam proces. </a:t>
            </a:r>
          </a:p>
          <a:p>
            <a:endParaRPr lang="nl-BE" dirty="0"/>
          </a:p>
          <a:p>
            <a:r>
              <a:rPr lang="nl-BE" dirty="0"/>
              <a:t>Er is een gezegde dat zo gaat: “Wil je iets echt kennen, probeer het dan te veranderen.” En dat gevoel krijgen we ook… We hebben al heel veel informatie verzameld tijdens de eerste maanden, maar veel kennis en aanvoelen komt tijdens dat je het proces aan het lopen bent. </a:t>
            </a:r>
          </a:p>
          <a:p>
            <a:endParaRPr lang="nl-BE" dirty="0"/>
          </a:p>
          <a:p>
            <a:r>
              <a:rPr lang="nl-BE" dirty="0"/>
              <a:t>We hebben de indruk dat we trekken en sleuren, vele uren investeren voor weinig resultaat… Niet echt om optimistisch van te worden. </a:t>
            </a:r>
          </a:p>
          <a:p>
            <a:endParaRPr lang="nl-BE" dirty="0"/>
          </a:p>
          <a:p>
            <a:r>
              <a:rPr lang="nl-BE" dirty="0"/>
              <a:t>Bewoners die we bereiken blijven erg gefocust op hun persoonlijke problemen met de SHM: een verwarming die lekt en die niet hersteld wordt, de dampkappen die niet meer werken sinds het nieuwe verluchtingssysteem is geïnstalleerd, de loodgieter die ging komen en toch niet opdaagde, … </a:t>
            </a:r>
          </a:p>
          <a:p>
            <a:r>
              <a:rPr lang="nl-BE" dirty="0"/>
              <a:t>Er is veel frustratie en wantrouwen. </a:t>
            </a:r>
          </a:p>
          <a:p>
            <a:endParaRPr lang="nl-BE" dirty="0"/>
          </a:p>
          <a:p>
            <a:r>
              <a:rPr lang="nl-BE" dirty="0"/>
              <a:t>Medewerkers van hun kant, voelen zich niet altijd gehoord binnen hun eigen organisatie of zitten al tot over hun oren in het werk. </a:t>
            </a:r>
          </a:p>
          <a:p>
            <a:r>
              <a:rPr lang="nl-BE" dirty="0"/>
              <a:t>Wat gaat dat ‘investeren in bewonersparticipatie’ ons nog meer aan tijd kosten? </a:t>
            </a:r>
          </a:p>
          <a:p>
            <a:r>
              <a:rPr lang="nl-BE" dirty="0"/>
              <a:t>Wie gaat dat doen? </a:t>
            </a:r>
          </a:p>
          <a:p>
            <a:r>
              <a:rPr lang="nl-BE" dirty="0"/>
              <a:t>Wie zal er uiteindelijk dat model moeten uitvoeren? … </a:t>
            </a:r>
          </a:p>
          <a:p>
            <a:r>
              <a:rPr lang="nl-BE" dirty="0"/>
              <a:t>Ook hier veel weerstand en frustratie.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10</a:t>
            </a:fld>
            <a:endParaRPr lang="nl-BE"/>
          </a:p>
        </p:txBody>
      </p:sp>
    </p:spTree>
    <p:extLst>
      <p:ext uri="{BB962C8B-B14F-4D97-AF65-F5344CB8AC3E}">
        <p14:creationId xmlns:p14="http://schemas.microsoft.com/office/powerpoint/2010/main" val="418413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Iets meer over de auteur… Misschien is dit wel geschreven voor de opbouwwerker/veldwerker: de onderzoeker in het veld die als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change expert’ probeert het gedrag van mensen te beïnvloeden in de richting van democratische waarden en leiderschap.</a:t>
            </a:r>
          </a:p>
          <a:p>
            <a:endParaRPr lang="nl-NL" sz="1200" b="1"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Kurt Lewin</a:t>
            </a:r>
            <a:r>
              <a:rPr lang="nl-NL" sz="1200" b="0" i="0"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hlinkClick r:id="rId3" tooltip="Mogilno"/>
              </a:rPr>
              <a:t>Mogilno</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hlinkClick r:id="rId4" tooltip="9 september"/>
              </a:rPr>
              <a:t>9 september</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hlinkClick r:id="rId5" tooltip="1890"/>
              </a:rPr>
              <a:t>1890</a:t>
            </a:r>
            <a:r>
              <a:rPr lang="nl-NL" sz="1200" b="0" i="0" kern="1200" dirty="0">
                <a:solidFill>
                  <a:schemeClr val="tx1"/>
                </a:solidFill>
                <a:effectLst/>
                <a:latin typeface="+mn-lt"/>
                <a:ea typeface="+mn-ea"/>
                <a:cs typeface="+mn-cs"/>
              </a:rPr>
              <a:t> - </a:t>
            </a:r>
            <a:r>
              <a:rPr lang="nl-NL" sz="1200" b="0" i="0" u="none" strike="noStrike" kern="1200" dirty="0" err="1">
                <a:solidFill>
                  <a:schemeClr val="tx1"/>
                </a:solidFill>
                <a:effectLst/>
                <a:latin typeface="+mn-lt"/>
                <a:ea typeface="+mn-ea"/>
                <a:cs typeface="+mn-cs"/>
                <a:hlinkClick r:id="rId6" tooltip="Newtonville (de pagina bestaat niet)"/>
              </a:rPr>
              <a:t>Newtonville</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hlinkClick r:id="rId7" tooltip="12 februari"/>
              </a:rPr>
              <a:t>12 februari</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hlinkClick r:id="rId8" tooltip="1947"/>
              </a:rPr>
              <a:t>1947</a:t>
            </a:r>
            <a:r>
              <a:rPr lang="nl-NL" sz="1200" b="0" i="0" kern="1200" dirty="0">
                <a:solidFill>
                  <a:schemeClr val="tx1"/>
                </a:solidFill>
                <a:effectLst/>
                <a:latin typeface="+mn-lt"/>
                <a:ea typeface="+mn-ea"/>
                <a:cs typeface="+mn-cs"/>
              </a:rPr>
              <a:t>) was een van de oprichters van de </a:t>
            </a:r>
            <a:r>
              <a:rPr lang="nl-NL" sz="1200" b="0" i="0" u="none" strike="noStrike" kern="1200" dirty="0">
                <a:solidFill>
                  <a:schemeClr val="tx1"/>
                </a:solidFill>
                <a:effectLst/>
                <a:latin typeface="+mn-lt"/>
                <a:ea typeface="+mn-ea"/>
                <a:cs typeface="+mn-cs"/>
                <a:hlinkClick r:id="rId9" tooltip="Gestaltpsychologie"/>
              </a:rPr>
              <a:t>gestaltpsychologie</a:t>
            </a:r>
            <a:r>
              <a:rPr lang="nl-NL" sz="1200" b="0" i="0" kern="1200" dirty="0">
                <a:solidFill>
                  <a:schemeClr val="tx1"/>
                </a:solidFill>
                <a:effectLst/>
                <a:latin typeface="+mn-lt"/>
                <a:ea typeface="+mn-ea"/>
                <a:cs typeface="+mn-cs"/>
              </a:rPr>
              <a:t>. Hij is geboren in Duitsland, waar hij in </a:t>
            </a:r>
            <a:r>
              <a:rPr lang="nl-NL" sz="1200" b="0" i="0" u="none" strike="noStrike" kern="1200" dirty="0">
                <a:solidFill>
                  <a:schemeClr val="tx1"/>
                </a:solidFill>
                <a:effectLst/>
                <a:latin typeface="+mn-lt"/>
                <a:ea typeface="+mn-ea"/>
                <a:cs typeface="+mn-cs"/>
                <a:hlinkClick r:id="rId10" tooltip="1914"/>
              </a:rPr>
              <a:t>1914</a:t>
            </a:r>
            <a:r>
              <a:rPr lang="nl-NL" sz="1200" b="0" i="0" kern="1200" dirty="0">
                <a:solidFill>
                  <a:schemeClr val="tx1"/>
                </a:solidFill>
                <a:effectLst/>
                <a:latin typeface="+mn-lt"/>
                <a:ea typeface="+mn-ea"/>
                <a:cs typeface="+mn-cs"/>
              </a:rPr>
              <a:t> zijn </a:t>
            </a:r>
            <a:r>
              <a:rPr lang="nl-NL" sz="1200" b="0" i="0" kern="1200" dirty="0" err="1">
                <a:solidFill>
                  <a:schemeClr val="tx1"/>
                </a:solidFill>
                <a:effectLst/>
                <a:latin typeface="+mn-lt"/>
                <a:ea typeface="+mn-ea"/>
                <a:cs typeface="+mn-cs"/>
              </a:rPr>
              <a:t>Ph.D</a:t>
            </a:r>
            <a:r>
              <a:rPr lang="nl-NL" sz="1200" b="0" i="0" kern="1200" dirty="0">
                <a:solidFill>
                  <a:schemeClr val="tx1"/>
                </a:solidFill>
                <a:effectLst/>
                <a:latin typeface="+mn-lt"/>
                <a:ea typeface="+mn-ea"/>
                <a:cs typeface="+mn-cs"/>
              </a:rPr>
              <a:t>. aan de universiteit van Berlijn haalde. In </a:t>
            </a:r>
            <a:r>
              <a:rPr lang="nl-NL" sz="1200" b="0" i="0" u="none" strike="noStrike" kern="1200" dirty="0">
                <a:solidFill>
                  <a:schemeClr val="tx1"/>
                </a:solidFill>
                <a:effectLst/>
                <a:latin typeface="+mn-lt"/>
                <a:ea typeface="+mn-ea"/>
                <a:cs typeface="+mn-cs"/>
                <a:hlinkClick r:id="rId11" tooltip="1932"/>
              </a:rPr>
              <a:t>1932</a:t>
            </a:r>
            <a:r>
              <a:rPr lang="nl-NL" sz="1200" b="0" i="0" kern="1200" dirty="0">
                <a:solidFill>
                  <a:schemeClr val="tx1"/>
                </a:solidFill>
                <a:effectLst/>
                <a:latin typeface="+mn-lt"/>
                <a:ea typeface="+mn-ea"/>
                <a:cs typeface="+mn-cs"/>
              </a:rPr>
              <a:t> verhuisde hij naar de Verenigde Staten, waar hij professor voor kinderpsychologie werd aan de universiteit van Iowa. Ook was hij er directeur van het onderzoekscentrum voor groepsdynamica aan het technologische instituut van Massachusetts.</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Behalve van de gestaltpsychologie was Lewin ook bekend van zijn zogenaamde veldtheorie. Deze is gebaseerd op een analogie tussen sociale druk en fysieke krachten. Dit houdt in dat een individu onderhevig is aan zowel de innerlijke drang (zoals wensen en verwachtingen) als de druk die de omgeving erop uitoefent (bijvoorbeeld de wensen en verwachtingen van anderen). Hiermee was hij een van de pioniers op het gebied van de </a:t>
            </a:r>
            <a:r>
              <a:rPr lang="nl-NL" sz="1200" b="0" i="0" u="none" strike="noStrike" kern="1200" dirty="0">
                <a:solidFill>
                  <a:schemeClr val="tx1"/>
                </a:solidFill>
                <a:effectLst/>
                <a:latin typeface="+mn-lt"/>
                <a:ea typeface="+mn-ea"/>
                <a:cs typeface="+mn-cs"/>
                <a:hlinkClick r:id="rId12" tooltip="Sociale psychologie"/>
              </a:rPr>
              <a:t>sociale psychologie</a:t>
            </a:r>
            <a:r>
              <a:rPr lang="nl-NL" sz="1200" b="0" i="0" kern="1200" dirty="0">
                <a:solidFill>
                  <a:schemeClr val="tx1"/>
                </a:solidFill>
                <a:effectLst/>
                <a:latin typeface="+mn-lt"/>
                <a:ea typeface="+mn-ea"/>
                <a:cs typeface="+mn-cs"/>
              </a:rPr>
              <a:t>, met als hoofdonderwerp </a:t>
            </a:r>
            <a:r>
              <a:rPr lang="nl-NL" sz="1200" b="0" i="0" u="none" strike="noStrike" kern="1200" dirty="0">
                <a:solidFill>
                  <a:schemeClr val="tx1"/>
                </a:solidFill>
                <a:effectLst/>
                <a:latin typeface="+mn-lt"/>
                <a:ea typeface="+mn-ea"/>
                <a:cs typeface="+mn-cs"/>
                <a:hlinkClick r:id="rId13" tooltip="Sociale druk"/>
              </a:rPr>
              <a:t>sociale druk</a:t>
            </a:r>
            <a:r>
              <a:rPr lang="nl-NL" sz="1200" b="0" i="0" kern="1200" dirty="0">
                <a:solidFill>
                  <a:schemeClr val="tx1"/>
                </a:solidFill>
                <a:effectLst/>
                <a:latin typeface="+mn-lt"/>
                <a:ea typeface="+mn-ea"/>
                <a:cs typeface="+mn-cs"/>
              </a:rPr>
              <a: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Action Research.</a:t>
            </a:r>
          </a:p>
          <a:p>
            <a:r>
              <a:rPr lang="nl-NL" sz="1200" b="0" i="0" kern="1200" dirty="0">
                <a:solidFill>
                  <a:schemeClr val="tx1"/>
                </a:solidFill>
                <a:effectLst/>
                <a:latin typeface="+mn-lt"/>
                <a:ea typeface="+mn-ea"/>
                <a:cs typeface="+mn-cs"/>
              </a:rPr>
              <a:t>Kurt Lewin staat ook bekend als de grondlegger van Action Research. Hij deed dat in het artikel </a:t>
            </a:r>
            <a:r>
              <a:rPr lang="nl-NL" sz="1200" b="0" i="1" kern="1200" dirty="0">
                <a:solidFill>
                  <a:schemeClr val="tx1"/>
                </a:solidFill>
                <a:effectLst/>
                <a:latin typeface="+mn-lt"/>
                <a:ea typeface="+mn-ea"/>
                <a:cs typeface="+mn-cs"/>
              </a:rPr>
              <a:t>Action research </a:t>
            </a:r>
            <a:r>
              <a:rPr lang="nl-NL" sz="1200" b="0" i="1" kern="1200" dirty="0" err="1">
                <a:solidFill>
                  <a:schemeClr val="tx1"/>
                </a:solidFill>
                <a:effectLst/>
                <a:latin typeface="+mn-lt"/>
                <a:ea typeface="+mn-ea"/>
                <a:cs typeface="+mn-cs"/>
              </a:rPr>
              <a:t>and</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minority</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problems</a:t>
            </a:r>
            <a:r>
              <a:rPr lang="nl-NL" sz="1200" b="0" i="0" kern="1200" dirty="0">
                <a:solidFill>
                  <a:schemeClr val="tx1"/>
                </a:solidFill>
                <a:effectLst/>
                <a:latin typeface="+mn-lt"/>
                <a:ea typeface="+mn-ea"/>
                <a:cs typeface="+mn-cs"/>
              </a:rPr>
              <a:t> (Journal of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Issues, 2: 34-46, 1946). Action research wordt daarin beschreven als een onderzoeksmethode waarbij de onderzoeker ingrijpt in het onderzochte. De ingreep dient twee doelen: 1) middel om te komen tot verandering, en 2) het genereren van kennis/theorie.</a:t>
            </a:r>
          </a:p>
          <a:p>
            <a:r>
              <a:rPr lang="nl-NL" sz="1200" b="0" i="0" kern="1200" dirty="0">
                <a:solidFill>
                  <a:schemeClr val="tx1"/>
                </a:solidFill>
                <a:effectLst/>
                <a:latin typeface="+mn-lt"/>
                <a:ea typeface="+mn-ea"/>
                <a:cs typeface="+mn-cs"/>
              </a:rPr>
              <a:t>Lewin is een van de eerste psychologen die aandacht vestigde op voornoemd </a:t>
            </a:r>
            <a:r>
              <a:rPr lang="nl-NL" sz="1200" b="0" i="0" u="none" strike="noStrike" kern="1200" dirty="0">
                <a:solidFill>
                  <a:schemeClr val="tx1"/>
                </a:solidFill>
                <a:effectLst/>
                <a:latin typeface="+mn-lt"/>
                <a:ea typeface="+mn-ea"/>
                <a:cs typeface="+mn-cs"/>
                <a:hlinkClick r:id="rId14" tooltip="Actieonderzoek"/>
              </a:rPr>
              <a:t>actieonderzoek</a:t>
            </a:r>
            <a:r>
              <a:rPr lang="nl-NL" sz="1200" b="0" i="0" kern="1200" dirty="0">
                <a:solidFill>
                  <a:schemeClr val="tx1"/>
                </a:solidFill>
                <a:effectLst/>
                <a:latin typeface="+mn-lt"/>
                <a:ea typeface="+mn-ea"/>
                <a:cs typeface="+mn-cs"/>
              </a:rPr>
              <a:t>. Belangrijk in deze benadering is de onderzoeker die als een soort van '</a:t>
            </a:r>
            <a:r>
              <a:rPr lang="nl-NL" sz="1200" b="0" i="0" kern="1200" dirty="0" err="1">
                <a:solidFill>
                  <a:schemeClr val="tx1"/>
                </a:solidFill>
                <a:effectLst/>
                <a:latin typeface="+mn-lt"/>
                <a:ea typeface="+mn-ea"/>
                <a:cs typeface="+mn-cs"/>
              </a:rPr>
              <a:t>social</a:t>
            </a:r>
            <a:r>
              <a:rPr lang="nl-NL" sz="1200" b="0" i="0" kern="1200" dirty="0">
                <a:solidFill>
                  <a:schemeClr val="tx1"/>
                </a:solidFill>
                <a:effectLst/>
                <a:latin typeface="+mn-lt"/>
                <a:ea typeface="+mn-ea"/>
                <a:cs typeface="+mn-cs"/>
              </a:rPr>
              <a:t> change expert' moet functioneren die de mensen helpt hun gedrag te veranderen in de richting van democratische waarden en leiderschap. De T-groep is een voorbeeld van actieonderzoek. Verder streefde Lewin naar een samenwerking tussen fundamenteel en toegepast onderzoek. Volgens hem kwam wetenschappelijke kennis het best tot stand door het verenigen van de inspanningen van de academicus en de 'practitioner'.</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11</a:t>
            </a:fld>
            <a:endParaRPr lang="nl-BE"/>
          </a:p>
        </p:txBody>
      </p:sp>
    </p:spTree>
    <p:extLst>
      <p:ext uri="{BB962C8B-B14F-4D97-AF65-F5344CB8AC3E}">
        <p14:creationId xmlns:p14="http://schemas.microsoft.com/office/powerpoint/2010/main" val="1933298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Laten we die frustratie eens wat beter onderzoeken….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12</a:t>
            </a:fld>
            <a:endParaRPr lang="nl-BE"/>
          </a:p>
        </p:txBody>
      </p:sp>
    </p:spTree>
    <p:extLst>
      <p:ext uri="{BB962C8B-B14F-4D97-AF65-F5344CB8AC3E}">
        <p14:creationId xmlns:p14="http://schemas.microsoft.com/office/powerpoint/2010/main" val="1537015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Engagements-barometer: een tool</a:t>
            </a:r>
          </a:p>
          <a:p>
            <a:endParaRPr lang="nl-BE" dirty="0"/>
          </a:p>
          <a:p>
            <a:r>
              <a:rPr lang="nl-BE" dirty="0"/>
              <a:t>Er wordt in vele documenten gesproken over de noodzaak van het vervullen van de basisvoorwaarden om bewonersparticipatie te kunnen realiseren. </a:t>
            </a:r>
          </a:p>
          <a:p>
            <a:endParaRPr lang="nl-BE" dirty="0"/>
          </a:p>
          <a:p>
            <a:r>
              <a:rPr lang="nl-BE" dirty="0"/>
              <a:t>Als je in de praktijk bezig bent, lijkt het vaak moeilijk in te schatten in welke mate aan basisvoorwaarden voldaan is of niet en wat de gevolgen zijn. </a:t>
            </a:r>
          </a:p>
          <a:p>
            <a:endParaRPr lang="nl-BE" dirty="0"/>
          </a:p>
          <a:p>
            <a:r>
              <a:rPr lang="nl-BE" dirty="0"/>
              <a:t>Daarom ontwikkelden we de engagements-barometer: </a:t>
            </a:r>
          </a:p>
          <a:p>
            <a:r>
              <a:rPr lang="nl-BE" dirty="0"/>
              <a:t>Hoe is het gesteld met de ‘goesting’ van de mensen die je mee wil krijgen? </a:t>
            </a:r>
          </a:p>
          <a:p>
            <a:r>
              <a:rPr lang="nl-BE" dirty="0"/>
              <a:t>Is er draagvlak? </a:t>
            </a:r>
          </a:p>
          <a:p>
            <a:endParaRPr lang="nl-BE" dirty="0"/>
          </a:p>
          <a:p>
            <a:r>
              <a:rPr lang="nl-BE" dirty="0"/>
              <a:t>Vertrek je al vanop een goede basis, of staat je barometer ver onder nul? </a:t>
            </a:r>
          </a:p>
          <a:p>
            <a:r>
              <a:rPr lang="nl-BE" dirty="0"/>
              <a:t>De situatie van waaruit je vertrekt, heeft enorme impact op waar je in een project moet starten, welke stappen eerst gezet moeten worden. </a:t>
            </a:r>
          </a:p>
          <a:p>
            <a:endParaRPr lang="nl-BE" dirty="0"/>
          </a:p>
          <a:p>
            <a:r>
              <a:rPr lang="nl-BE" dirty="0"/>
              <a:t>Binnen de werking van de SHM heb je algemeen genomen twee experten: de medewerkers en de bewoners.  Hoe zit het bij deze twee qua engagement om werk te maken van bewonersparticipatie? </a:t>
            </a:r>
          </a:p>
          <a:p>
            <a:endParaRPr lang="nl-BE" dirty="0"/>
          </a:p>
          <a:p>
            <a:r>
              <a:rPr lang="nl-BE" dirty="0"/>
              <a:t>Opmerking: het gaat hier vooral om het gevoelsmatige, de beleving van de feiten. Een robot kan je programmeren, en als dat juist gebeurt zal die doen wat is ingegeven. Zo werkt dat niet bij mensen. Mensen interpreteren situaties, hebben een eigen verhaal en ervaringen die hun perspectief op de feiten mee kleuren.  Zij </a:t>
            </a:r>
            <a:r>
              <a:rPr lang="nl-BE" i="1" dirty="0"/>
              <a:t>beleven</a:t>
            </a:r>
            <a:r>
              <a:rPr lang="nl-BE" dirty="0"/>
              <a:t> wat ze doen en zien gebeuren.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13</a:t>
            </a:fld>
            <a:endParaRPr lang="nl-BE"/>
          </a:p>
        </p:txBody>
      </p:sp>
    </p:spTree>
    <p:extLst>
      <p:ext uri="{BB962C8B-B14F-4D97-AF65-F5344CB8AC3E}">
        <p14:creationId xmlns:p14="http://schemas.microsoft.com/office/powerpoint/2010/main" val="210303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vergaat het de medewerkers? </a:t>
            </a:r>
          </a:p>
          <a:p>
            <a:endParaRPr lang="nl-BE" dirty="0"/>
          </a:p>
          <a:p>
            <a:r>
              <a:rPr lang="nl-BE" dirty="0"/>
              <a:t>Als werker in het veld hoor je veel signalen van bewoners. Maar tijdens onze contacten met werkers, komen heel andere signalen naar boven. </a:t>
            </a:r>
          </a:p>
          <a:p>
            <a:endParaRPr lang="nl-BE" dirty="0"/>
          </a:p>
          <a:p>
            <a:r>
              <a:rPr lang="nl-BE" dirty="0"/>
              <a:t>Waarom zijn medewerkers zelf ook gefrustreerd? </a:t>
            </a:r>
          </a:p>
          <a:p>
            <a:r>
              <a:rPr lang="nl-BE" dirty="0"/>
              <a:t>Waarom lopen zaken mis?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14</a:t>
            </a:fld>
            <a:endParaRPr lang="nl-BE"/>
          </a:p>
        </p:txBody>
      </p:sp>
    </p:spTree>
    <p:extLst>
      <p:ext uri="{BB962C8B-B14F-4D97-AF65-F5344CB8AC3E}">
        <p14:creationId xmlns:p14="http://schemas.microsoft.com/office/powerpoint/2010/main" val="3629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medewerkers die we leerden kennen zijn zeker niet van slechte wil. </a:t>
            </a:r>
          </a:p>
          <a:p>
            <a:r>
              <a:rPr lang="nl-BE" dirty="0"/>
              <a:t>Maar ook zij botsten op beperkingen en drempels. </a:t>
            </a:r>
          </a:p>
          <a:p>
            <a:r>
              <a:rPr lang="nl-BE" dirty="0"/>
              <a:t>Dat zorgde aan hun kant evengoed voor frustratie en weerstand. </a:t>
            </a:r>
          </a:p>
          <a:p>
            <a:endParaRPr lang="nl-BE" dirty="0"/>
          </a:p>
          <a:p>
            <a:r>
              <a:rPr lang="nl-BE" dirty="0"/>
              <a:t>Ook bij deze bekommernissen moeten we stil staan.</a:t>
            </a:r>
          </a:p>
          <a:p>
            <a:r>
              <a:rPr lang="nl-BE" dirty="0"/>
              <a:t>We halen de belangrijksten eruit.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15</a:t>
            </a:fld>
            <a:endParaRPr lang="nl-BE"/>
          </a:p>
        </p:txBody>
      </p:sp>
    </p:spTree>
    <p:extLst>
      <p:ext uri="{BB962C8B-B14F-4D97-AF65-F5344CB8AC3E}">
        <p14:creationId xmlns:p14="http://schemas.microsoft.com/office/powerpoint/2010/main" val="2154296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Bewoners kunnen verbaal erg agressief reageren. </a:t>
            </a:r>
          </a:p>
          <a:p>
            <a:endParaRPr lang="nl-BE" dirty="0"/>
          </a:p>
          <a:p>
            <a:r>
              <a:rPr lang="nl-BE" dirty="0"/>
              <a:t>Het gebeurt wel eens dat een medewerker de volle lading krijgt over fouten of zaken waar hij of zij zelf geen aandeel in had. </a:t>
            </a:r>
          </a:p>
          <a:p>
            <a:r>
              <a:rPr lang="nl-BE" dirty="0"/>
              <a:t>Het is niet altijd gemakkelijk om er dan ook elke keer weer vriendelijk te staan. </a:t>
            </a:r>
          </a:p>
          <a:p>
            <a:r>
              <a:rPr lang="nl-BE" dirty="0"/>
              <a:t>Een medewerker liet weten dat hij het gevoel heeft dat bewoners veel mondiger zijn geworden dan vroeger, veeleisender ook. </a:t>
            </a:r>
          </a:p>
          <a:p>
            <a:r>
              <a:rPr lang="nl-BE" dirty="0"/>
              <a:t>Ze vragen je niet meer vriendelijk om iets te herstellen, je ‘moet’ dat voor hen herstellen. Het is geen ‘dienst’ het is ‘je plicht’.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16</a:t>
            </a:fld>
            <a:endParaRPr lang="nl-BE"/>
          </a:p>
        </p:txBody>
      </p:sp>
    </p:spTree>
    <p:extLst>
      <p:ext uri="{BB962C8B-B14F-4D97-AF65-F5344CB8AC3E}">
        <p14:creationId xmlns:p14="http://schemas.microsoft.com/office/powerpoint/2010/main" val="368131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Anderzijds zijn er ook veel problemen die de medewerkers van de SHM proberen te verhelpen, die door bewoners veroorzaakt worden. Al dan niet met kwaad opzet. </a:t>
            </a:r>
          </a:p>
          <a:p>
            <a:endParaRPr lang="nl-BE" dirty="0"/>
          </a:p>
          <a:p>
            <a:r>
              <a:rPr lang="nl-BE" dirty="0"/>
              <a:t>Kinderen spelen met de lift, waardoor die blokkeert. </a:t>
            </a:r>
          </a:p>
          <a:p>
            <a:r>
              <a:rPr lang="nl-BE" dirty="0"/>
              <a:t>Mensen gooien afval in de toiletten dat er niet in thuishoort, waardoor buizen verstoppen en een hele blok met stank zit. </a:t>
            </a:r>
          </a:p>
          <a:p>
            <a:r>
              <a:rPr lang="nl-BE" dirty="0"/>
              <a:t>De sociale dienst wordt opgeroepen bij burenruzies, enz. </a:t>
            </a:r>
          </a:p>
          <a:p>
            <a:endParaRPr lang="nl-BE" dirty="0"/>
          </a:p>
          <a:p>
            <a:r>
              <a:rPr lang="nl-BE" dirty="0"/>
              <a:t>“Zijn het deze bewoners waarop we rekenen om mee ten goede participeren?”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17</a:t>
            </a:fld>
            <a:endParaRPr lang="nl-BE"/>
          </a:p>
        </p:txBody>
      </p:sp>
    </p:spTree>
    <p:extLst>
      <p:ext uri="{BB962C8B-B14F-4D97-AF65-F5344CB8AC3E}">
        <p14:creationId xmlns:p14="http://schemas.microsoft.com/office/powerpoint/2010/main" val="583430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Past het binnen het takenpakket? </a:t>
            </a:r>
          </a:p>
          <a:p>
            <a:endParaRPr lang="nl-BE" dirty="0"/>
          </a:p>
          <a:p>
            <a:r>
              <a:rPr lang="nl-BE" dirty="0"/>
              <a:t>Bewonersparticipatie is niet iets waar iedereen zich direct iets bij kan voorstellen. </a:t>
            </a:r>
          </a:p>
          <a:p>
            <a:endParaRPr lang="nl-BE" dirty="0"/>
          </a:p>
          <a:p>
            <a:r>
              <a:rPr lang="nl-BE" dirty="0"/>
              <a:t>Binnen een SHM heeft iedereen zijn taken en weekplanning. Veel medewerkers hebben niet de luxe of de ruimte om een paar uur vrij te nemen van de eigenlijke bezigheden en zich te zetten aan ‘bewonersparticipatie’. Er zijn medewerkers die overtuigd zijn van het nut bewoners meer te betrekken, maar voor anderen lijkt het gewoon meer werk en meer stress te zullen meebrengen. </a:t>
            </a:r>
          </a:p>
          <a:p>
            <a:endParaRPr lang="nl-BE" dirty="0"/>
          </a:p>
          <a:p>
            <a:r>
              <a:rPr lang="nl-BE" dirty="0"/>
              <a:t>Ook dit geeft terughoudendheid.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18</a:t>
            </a:fld>
            <a:endParaRPr lang="nl-BE"/>
          </a:p>
        </p:txBody>
      </p:sp>
    </p:spTree>
    <p:extLst>
      <p:ext uri="{BB962C8B-B14F-4D97-AF65-F5344CB8AC3E}">
        <p14:creationId xmlns:p14="http://schemas.microsoft.com/office/powerpoint/2010/main" val="3079208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ander punt is dat de verwachtingen van overheid en partners tegenover een huisvestingsmaatschappij de laatste </a:t>
            </a:r>
            <a:r>
              <a:rPr lang="nl-BE" dirty="0" err="1"/>
              <a:t>jarenveranderd</a:t>
            </a:r>
            <a:r>
              <a:rPr lang="nl-BE" dirty="0"/>
              <a:t> zijn. Een SHM is meer dan een bouwmaatschappij. Ze moeten zich niet alleen bezig houden met het bouwen en onderhouden van betaalbare, kwalitatieve woningen. Zij moeten ook zorg dragen voor de woonomgeving, de leef-kwaliteit en de bewoners zelf. </a:t>
            </a:r>
          </a:p>
          <a:p>
            <a:endParaRPr lang="nl-BE" dirty="0"/>
          </a:p>
          <a:p>
            <a:r>
              <a:rPr lang="nl-BE" dirty="0"/>
              <a:t>De oude structuren en de manier van werken strookt niet met deze verwachtingen. Niet moeilijk dat er hier en daar zaken mislopen in de communicatie of in verwachtingen over elkaars inzet en taak.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19</a:t>
            </a:fld>
            <a:endParaRPr lang="nl-BE"/>
          </a:p>
        </p:txBody>
      </p:sp>
    </p:spTree>
    <p:extLst>
      <p:ext uri="{BB962C8B-B14F-4D97-AF65-F5344CB8AC3E}">
        <p14:creationId xmlns:p14="http://schemas.microsoft.com/office/powerpoint/2010/main" val="342420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Beginnen bij het begin. Waarom willen we bewonersparticipatie opzetten?</a:t>
            </a:r>
          </a:p>
          <a:p>
            <a:endParaRPr lang="nl-BE" dirty="0"/>
          </a:p>
          <a:p>
            <a:r>
              <a:rPr lang="nl-BE" dirty="0"/>
              <a:t>Een huisvestingsmaatschappij doet hoofdzakelijk twee zaken: ze bouwen en verbouwen patrimonium én ze huisvesten er mensen in. De experts over het reilen en zeilen van een huisvestingsmaatschappij zijn dus de medewerkers én de bewoners. Om de werking van een SHM zo gezond en kwalitatief mogelijk te maken, is het belangrijk de stem van beiden te horen, te luisteren naar signalen, en ermee aan de slag te gaan.  Dit project focust op bewonersparticipatie, waarvoor je natuurlijk ook de medewerkers nodig hebt. Anders blijft het bij éénrichtingsverkeer. </a:t>
            </a:r>
          </a:p>
          <a:p>
            <a:endParaRPr lang="nl-BE" dirty="0"/>
          </a:p>
          <a:p>
            <a:endParaRPr lang="nl-BE" dirty="0"/>
          </a:p>
          <a:p>
            <a:r>
              <a:rPr lang="nl-BE" dirty="0"/>
              <a:t>Binnen dit project werden zowel doelstellingen gesteld voor de SHM, als voor de bewoners. Ze werden als volgt geformuleerd.</a:t>
            </a:r>
          </a:p>
          <a:p>
            <a:endParaRPr lang="nl-BE" dirty="0"/>
          </a:p>
          <a:p>
            <a:r>
              <a:rPr lang="nl-BE" dirty="0"/>
              <a:t>Voor de SHM zullen we voornamelijk werk maken van een ‘participatiemodel’ en een ‘communicatiestructuur’ die zij kunnen implementeren binnen hun eigen werking. Daarenboven zullen zij ook zelf mee bewonersinitiatieven blijven ondersteunen, in het kader van deze participatie. </a:t>
            </a:r>
          </a:p>
          <a:p>
            <a:endParaRPr lang="nl-BE" dirty="0"/>
          </a:p>
          <a:p>
            <a:r>
              <a:rPr lang="nl-BE" dirty="0"/>
              <a:t>De bewoners zullen we versterken en ‘klaarstomen’ om mee te participeren aan het model én de vormgeving ervan. We zullen ook bewoners zo veel mogelijk proberen motiveren om zelf de handen uit de mouwen te steken in de wijk. Zowel de denkers als de doeners.</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a:t>
            </a:fld>
            <a:endParaRPr lang="nl-BE"/>
          </a:p>
        </p:txBody>
      </p:sp>
    </p:spTree>
    <p:extLst>
      <p:ext uri="{BB962C8B-B14F-4D97-AF65-F5344CB8AC3E}">
        <p14:creationId xmlns:p14="http://schemas.microsoft.com/office/powerpoint/2010/main" val="4140039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Sommige medewerkers zijn gefrustreerd door het gebrek aan goede interne communicatie. Ze hebben het gevoel dat ze een probleem of oplossing wel tien keer naar voor kunnen schuiven, maar dat er niet geluisterd wordt. Waarom zou je dan nog moeite doen? </a:t>
            </a:r>
          </a:p>
          <a:p>
            <a:endParaRPr lang="nl-BE" dirty="0"/>
          </a:p>
          <a:p>
            <a:r>
              <a:rPr lang="nl-BE" dirty="0"/>
              <a:t>Is de structuur binnen mijn organisatie erop afgestemd om bewoners een stem te geven? </a:t>
            </a:r>
          </a:p>
          <a:p>
            <a:endParaRPr lang="nl-BE" dirty="0"/>
          </a:p>
          <a:p>
            <a:r>
              <a:rPr lang="nl-BE" dirty="0"/>
              <a:t>Wordt ik zelf gehoord binnen mijn organisatie?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20</a:t>
            </a:fld>
            <a:endParaRPr lang="nl-BE"/>
          </a:p>
        </p:txBody>
      </p:sp>
    </p:spTree>
    <p:extLst>
      <p:ext uri="{BB962C8B-B14F-4D97-AF65-F5344CB8AC3E}">
        <p14:creationId xmlns:p14="http://schemas.microsoft.com/office/powerpoint/2010/main" val="1529435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Bovenstaande factoren komen niet bij elke medewerker in de zelfde mate voor. Maar het totaalplaatje maakt wel dat er veel wantrouwen is over het nut van bewonersparticipatie.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21</a:t>
            </a:fld>
            <a:endParaRPr lang="nl-BE"/>
          </a:p>
        </p:txBody>
      </p:sp>
    </p:spTree>
    <p:extLst>
      <p:ext uri="{BB962C8B-B14F-4D97-AF65-F5344CB8AC3E}">
        <p14:creationId xmlns:p14="http://schemas.microsoft.com/office/powerpoint/2010/main" val="333848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kant van de bewoners.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22</a:t>
            </a:fld>
            <a:endParaRPr lang="nl-BE"/>
          </a:p>
        </p:txBody>
      </p:sp>
    </p:spTree>
    <p:extLst>
      <p:ext uri="{BB962C8B-B14F-4D97-AF65-F5344CB8AC3E}">
        <p14:creationId xmlns:p14="http://schemas.microsoft.com/office/powerpoint/2010/main" val="1362798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Engagementsbarometer: de bewoners</a:t>
            </a:r>
          </a:p>
          <a:p>
            <a:endParaRPr lang="nl-BE" dirty="0"/>
          </a:p>
          <a:p>
            <a:r>
              <a:rPr lang="nl-BE" dirty="0"/>
              <a:t>Waarom is het zo moeilijk om bewoners mee te krijgen? </a:t>
            </a:r>
          </a:p>
          <a:p>
            <a:r>
              <a:rPr lang="nl-BE" dirty="0"/>
              <a:t>De oorzaken liggen op verschillende terreinen en kunnen niet allemaal aan één (f)actor toegeschreven worden. </a:t>
            </a:r>
          </a:p>
          <a:p>
            <a:r>
              <a:rPr lang="nl-BE" dirty="0"/>
              <a:t>Er zijn meerdere factoren die meespelen en bij de ene bewoner al sterker dan bij de andere. </a:t>
            </a:r>
          </a:p>
          <a:p>
            <a:r>
              <a:rPr lang="nl-BE" dirty="0"/>
              <a:t>Ik vind het belangrijk enkele daarvan op een rij te zetten.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23</a:t>
            </a:fld>
            <a:endParaRPr lang="nl-BE"/>
          </a:p>
        </p:txBody>
      </p:sp>
    </p:spTree>
    <p:extLst>
      <p:ext uri="{BB962C8B-B14F-4D97-AF65-F5344CB8AC3E}">
        <p14:creationId xmlns:p14="http://schemas.microsoft.com/office/powerpoint/2010/main" val="300805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profiel van bewoners binnen de sociale huisvesting is de voorbije jaren enorm veranderd. Waar in een beginfase sociaal wonen een bewuste, sociale keuze was, is het nu voornamelijk een laatste oplossing en een vangnet voor mensen die op de private woonmarkt geen woonst meer vinden omwille van armoede. </a:t>
            </a:r>
          </a:p>
          <a:p>
            <a:endParaRPr lang="nl-BE" dirty="0"/>
          </a:p>
          <a:p>
            <a:r>
              <a:rPr lang="nl-BE" dirty="0"/>
              <a:t>De bewoners die we bereikten binnen ons project, hadden haast allemaal een zware individuele rugzak. </a:t>
            </a:r>
          </a:p>
          <a:p>
            <a:r>
              <a:rPr lang="nl-BE" dirty="0"/>
              <a:t>Mensen kampten niet met één probleem, maar vaak met meerdere tegelijk.</a:t>
            </a:r>
          </a:p>
          <a:p>
            <a:r>
              <a:rPr lang="nl-BE" dirty="0"/>
              <a:t>Ziekte, werkloosheid, een te laag inkomen, een klein sociaal netwerk, immobiel zijn, … houdt allemaal met elkaar verband. Een ander voorbeeld: vluchteling, de taal niet spreken, oorlogstrauma, slechts oppervlakkig contact met buren en dienstverlening die je niet begrijpt.</a:t>
            </a:r>
          </a:p>
          <a:p>
            <a:endParaRPr lang="nl-BE" dirty="0"/>
          </a:p>
          <a:p>
            <a:r>
              <a:rPr lang="nl-BE" dirty="0"/>
              <a:t>Mensen dragen al een zware last. </a:t>
            </a:r>
          </a:p>
          <a:p>
            <a:r>
              <a:rPr lang="nl-BE" dirty="0"/>
              <a:t>Er is vaak weinig energie en goesting over om zich ook nog elders voor te engageren. </a:t>
            </a:r>
          </a:p>
          <a:p>
            <a:endParaRPr lang="nl-BE" dirty="0"/>
          </a:p>
          <a:p>
            <a:r>
              <a:rPr lang="nl-BE" dirty="0"/>
              <a:t>Opmerking: Er waren even goed draagkrachtige mensen, waarvan er ook zijn die voor zichzelf beslisten om niet deel te nemen. Er is nog altijd het recht van non-participatie. </a:t>
            </a:r>
          </a:p>
          <a:p>
            <a:endParaRPr lang="nl-BE" dirty="0"/>
          </a:p>
          <a:p>
            <a:r>
              <a:rPr lang="nl-BE" dirty="0"/>
              <a:t>Bovendien hebben we veel mensen met een zware individuele last doorheen het project letterlijk zien openbloeien, maar daarover later meer.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24</a:t>
            </a:fld>
            <a:endParaRPr lang="nl-BE"/>
          </a:p>
        </p:txBody>
      </p:sp>
    </p:spTree>
    <p:extLst>
      <p:ext uri="{BB962C8B-B14F-4D97-AF65-F5344CB8AC3E}">
        <p14:creationId xmlns:p14="http://schemas.microsoft.com/office/powerpoint/2010/main" val="3030061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in een maatschappelijk kwetsbare positie hebben al vaker het deksel op de neus gekregen. </a:t>
            </a:r>
          </a:p>
          <a:p>
            <a:r>
              <a:rPr lang="nl-BE" dirty="0"/>
              <a:t>Vaak is het eigen sociaal netwerk niet uitgebreid of zelfs erg klein. </a:t>
            </a:r>
          </a:p>
          <a:p>
            <a:r>
              <a:rPr lang="nl-BE" dirty="0"/>
              <a:t>Verschillende problemen zorgen ervoor dat ze doorheen hun leven al bij tal van diensten en organisaties hebben moeten aankloppen, waar je een stempel meekrijgt van ‘cliënt’ en ‘niet meekunnen zoals de rest’.</a:t>
            </a:r>
          </a:p>
          <a:p>
            <a:r>
              <a:rPr lang="nl-BE" dirty="0"/>
              <a:t>Onze huidige maatschappij, met sterke nadruk op ‘individuele schuld’ versterkt dit gevoel nog. </a:t>
            </a:r>
          </a:p>
          <a:p>
            <a:r>
              <a:rPr lang="nl-BE" dirty="0"/>
              <a:t>Dat maakt mensen opstandig. </a:t>
            </a:r>
          </a:p>
          <a:p>
            <a:endParaRPr lang="nl-BE" dirty="0"/>
          </a:p>
          <a:p>
            <a:r>
              <a:rPr lang="nl-BE" dirty="0"/>
              <a:t>Een organisatie als DIW is één van de velen in dit veld.  </a:t>
            </a:r>
          </a:p>
          <a:p>
            <a:r>
              <a:rPr lang="nl-BE" dirty="0"/>
              <a:t>Hoe mensen naar een SHM kijken, </a:t>
            </a:r>
          </a:p>
          <a:p>
            <a:r>
              <a:rPr lang="nl-BE" dirty="0"/>
              <a:t>wordt ook voor een deel door deze factoren bepaald. </a:t>
            </a:r>
          </a:p>
          <a:p>
            <a:endParaRPr lang="nl-BE" dirty="0"/>
          </a:p>
          <a:p>
            <a:r>
              <a:rPr lang="nl-BE" dirty="0"/>
              <a:t>Maar opgelet: dat wil niet zeggen dat een SHM zelf niet kan werken aan het voorkomen van dit gevoel van wantrouwen en frustratie!</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25</a:t>
            </a:fld>
            <a:endParaRPr lang="nl-BE"/>
          </a:p>
        </p:txBody>
      </p:sp>
    </p:spTree>
    <p:extLst>
      <p:ext uri="{BB962C8B-B14F-4D97-AF65-F5344CB8AC3E}">
        <p14:creationId xmlns:p14="http://schemas.microsoft.com/office/powerpoint/2010/main" val="2452069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Sociale huisvesting van vroeger en nu…</a:t>
            </a:r>
          </a:p>
          <a:p>
            <a:endParaRPr lang="nl-BE" dirty="0"/>
          </a:p>
          <a:p>
            <a:r>
              <a:rPr lang="nl-BE" dirty="0"/>
              <a:t>‘Vroeger was het beter…’. Het rolt wel eens over ieders tong. </a:t>
            </a:r>
          </a:p>
          <a:p>
            <a:endParaRPr lang="nl-BE" dirty="0"/>
          </a:p>
          <a:p>
            <a:r>
              <a:rPr lang="nl-BE" dirty="0"/>
              <a:t>In de sociale wijk waar wij actief waren, hebben de oudste bewoners de blokken nog gekend als nieuwbouw. </a:t>
            </a:r>
          </a:p>
          <a:p>
            <a:r>
              <a:rPr lang="nl-BE" dirty="0"/>
              <a:t>Zij waren de eerste fiere bewoners. </a:t>
            </a:r>
          </a:p>
          <a:p>
            <a:r>
              <a:rPr lang="nl-BE" dirty="0"/>
              <a:t>Ze hebben de blokken zien verouderen en verslijten. </a:t>
            </a:r>
          </a:p>
          <a:p>
            <a:r>
              <a:rPr lang="nl-BE" dirty="0"/>
              <a:t>Zowel gemeenschappelijke functies, als technische zaken in het eigen appartement. De lift die blokkeert, slijtage aan loodgieterij, vocht en schimmel, enz. </a:t>
            </a:r>
          </a:p>
          <a:p>
            <a:endParaRPr lang="nl-BE" dirty="0"/>
          </a:p>
          <a:p>
            <a:r>
              <a:rPr lang="nl-BE" dirty="0"/>
              <a:t>Ook het profiel van bewoners is enorm veranderd. Bewoners met heel verschillende culturele achtergronden wonen naast elkaar. Dat zorgt ervoor dat contacten vaak oppervlakkiger worden (vooral als de taal een barrière vormt) en men elkaar minder goed kent. Alleenstaande senioren die rust willen, wonen naast jonge gezinnen met kleine kinderen die juist willen spelen, … Door de veranderingen in de mentale gezondheidssector, wonen ook meer en meer mensen met een psychische kwetsbaarheid binnen sociale huisvesting.</a:t>
            </a:r>
          </a:p>
          <a:p>
            <a:endParaRPr lang="nl-BE" dirty="0"/>
          </a:p>
          <a:p>
            <a:r>
              <a:rPr lang="nl-BE" dirty="0"/>
              <a:t>Er zijn bewoners die deze veranderingen relativeren en er ook de kansen van zien. Maar er zijn ook bewoners die zich hieraan storen (vreemde etensgeuren, geen goeiedag in de lift, …) , zich niet veilig voelen (omdat ze de ander niet kennen of net omwille van racisme). Ook voor de nieuwe bewoners is deze situatie niet altijd evident. </a:t>
            </a:r>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26</a:t>
            </a:fld>
            <a:endParaRPr lang="nl-BE"/>
          </a:p>
        </p:txBody>
      </p:sp>
    </p:spTree>
    <p:extLst>
      <p:ext uri="{BB962C8B-B14F-4D97-AF65-F5344CB8AC3E}">
        <p14:creationId xmlns:p14="http://schemas.microsoft.com/office/powerpoint/2010/main" val="1400811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Daarnaast zijn er factoren die toe te schrijven zijn aan het functioneren van de SHM zelf. </a:t>
            </a:r>
          </a:p>
          <a:p>
            <a:endParaRPr lang="nl-BE" dirty="0"/>
          </a:p>
          <a:p>
            <a:r>
              <a:rPr lang="nl-BE" dirty="0"/>
              <a:t>Eén daarvan is de dienstverlening of klantvriendelijkheid. (In de literatuur vaak aangehaald als een basisvoorwaarden om te kunnen werken aan bewonersparticipatie.)</a:t>
            </a:r>
          </a:p>
          <a:p>
            <a:endParaRPr lang="nl-BE" dirty="0"/>
          </a:p>
          <a:p>
            <a:r>
              <a:rPr lang="nl-BE" dirty="0"/>
              <a:t>Het gaat hier over tal van zaken: hoe de telefoon wordt afgehandeld, wat een werker zegt of net niet zegt tijdens een afspraak, hoe een probleem wordt weggelachen of de huurder de schuld wordt gegeven, enz. </a:t>
            </a:r>
          </a:p>
          <a:p>
            <a:endParaRPr lang="nl-BE" dirty="0"/>
          </a:p>
          <a:p>
            <a:r>
              <a:rPr lang="nl-BE" dirty="0"/>
              <a:t>Ik geef hierna nog een voorbeeld, redelijk extreem, maar wel waar gebeurd. Waarom extreem? Omdat het vooral deze verhalen zijn die bewoners doorvertellen aan elkaar en de sfeer in een hele wijk kunnen beïnvloeden. En omdat ze ook wel goed weergeven wat er bedoeld wordt.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27</a:t>
            </a:fld>
            <a:endParaRPr lang="nl-BE"/>
          </a:p>
        </p:txBody>
      </p:sp>
    </p:spTree>
    <p:extLst>
      <p:ext uri="{BB962C8B-B14F-4D97-AF65-F5344CB8AC3E}">
        <p14:creationId xmlns:p14="http://schemas.microsoft.com/office/powerpoint/2010/main" val="1771809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Klantvriendelijkheid en dienstverlening:</a:t>
            </a:r>
          </a:p>
          <a:p>
            <a:endParaRPr lang="nl-BE" dirty="0"/>
          </a:p>
          <a:p>
            <a:r>
              <a:rPr lang="nl-BE" dirty="0"/>
              <a:t>Mia (fictieve naam) woont in een gelijkvloers appartement met een drietal appartementen boven haar. Op een morgen is het weer zo ver: de afvoer van het toilet zit verstopt…Wie weet wat hebben de buren weer proberen doorspoelen. Dit is voor Mia echt een kleine ramp. De vuiligheid van de bovenburen loopt uit haar wc-pot, de gang in. Ze gaat aan de slag met emmer en dweil. Een bereidwillige buurvrouw komt helpen. </a:t>
            </a:r>
          </a:p>
          <a:p>
            <a:r>
              <a:rPr lang="nl-BE" dirty="0"/>
              <a:t>Mia belt naar DIW, het is weekend… niet de beste moment om iemand bij DIW te kunnen bereiken. </a:t>
            </a:r>
          </a:p>
          <a:p>
            <a:r>
              <a:rPr lang="nl-BE" dirty="0"/>
              <a:t>Ze krijgt van de medewerker aan de andere lijn te horen dat ze ‘dan toch gewoon een emmer moet pakken en alles in het straat-</a:t>
            </a:r>
            <a:r>
              <a:rPr lang="nl-BE" dirty="0" err="1"/>
              <a:t>putteke</a:t>
            </a:r>
            <a:r>
              <a:rPr lang="nl-BE" dirty="0"/>
              <a:t> moet kappen?’ … </a:t>
            </a:r>
          </a:p>
          <a:p>
            <a:endParaRPr lang="nl-BE" dirty="0"/>
          </a:p>
          <a:p>
            <a:r>
              <a:rPr lang="nl-BE" dirty="0"/>
              <a:t>Later komt de man van het ’</a:t>
            </a:r>
            <a:r>
              <a:rPr lang="nl-BE" dirty="0" err="1"/>
              <a:t>Ruimerke</a:t>
            </a:r>
            <a:r>
              <a:rPr lang="nl-BE" dirty="0"/>
              <a:t>’ het probleem verhelpen. Hij weet te melden dat dit wel vaker voorkomt. Als er zoveel mensen boven elkaar wonen, zou de put zeker drie keer per jaar geledigd moeten worden, maar omwille van de kosten gebeurd dit door DIW maar twee maal per jaar.    (Moet ik dit erbij zetten?)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28</a:t>
            </a:fld>
            <a:endParaRPr lang="nl-BE"/>
          </a:p>
        </p:txBody>
      </p:sp>
    </p:spTree>
    <p:extLst>
      <p:ext uri="{BB962C8B-B14F-4D97-AF65-F5344CB8AC3E}">
        <p14:creationId xmlns:p14="http://schemas.microsoft.com/office/powerpoint/2010/main" val="1943635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tweede factor is de woonkwaliteit, eigenlijk nog steeds de corebusiness van de SHM. (En ook één van de basisvoorwaarden om te kunnen werken aan bewonersparticipatie.)</a:t>
            </a:r>
          </a:p>
          <a:p>
            <a:endParaRPr lang="nl-BE" dirty="0"/>
          </a:p>
          <a:p>
            <a:r>
              <a:rPr lang="nl-BE" dirty="0"/>
              <a:t>Door de veroudering van de blokken, verschijnen er veel mankementen in gemeenschappelijke delen en bij mensen thuis. </a:t>
            </a:r>
          </a:p>
          <a:p>
            <a:r>
              <a:rPr lang="nl-BE" dirty="0"/>
              <a:t>Het is niet altijd duidelijk wie nu voor welk technisch probleem verantwoordelijk is, en dat zorgt voor verwarring. Heb ik het nu stuk gedaan? Nee toch? Dat is toch slijtage? Wie beslist dat? </a:t>
            </a:r>
          </a:p>
          <a:p>
            <a:r>
              <a:rPr lang="nl-BE" dirty="0"/>
              <a:t>Vooral wanneer men het idee krijgt dat de buurman of –vrouw beter behandeld werd dan henzelf, ontstaat er frustratie en ontevredenheid.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29</a:t>
            </a:fld>
            <a:endParaRPr lang="nl-BE"/>
          </a:p>
        </p:txBody>
      </p:sp>
    </p:spTree>
    <p:extLst>
      <p:ext uri="{BB962C8B-B14F-4D97-AF65-F5344CB8AC3E}">
        <p14:creationId xmlns:p14="http://schemas.microsoft.com/office/powerpoint/2010/main" val="249036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Wijkanalyse:</a:t>
            </a:r>
          </a:p>
          <a:p>
            <a:endParaRPr lang="nl-BE" dirty="0"/>
          </a:p>
          <a:p>
            <a:r>
              <a:rPr lang="nl-BE" dirty="0"/>
              <a:t>Een allereerste fase wanneer je neerstrijkt in een nieuwe wijk, is op verkenning gaan: wie zijn de bewoners, waar liggen ze van wakker, welke gemeentelijke diensten of organisaties zijn actief in deze wijk, wie zijn de medewerkers van de SHM die verantwoordelijk zijn voor deze wijk, hoe zit het hier met mobiliteit, enz. </a:t>
            </a:r>
          </a:p>
          <a:p>
            <a:endParaRPr lang="nl-BE" dirty="0"/>
          </a:p>
          <a:p>
            <a:r>
              <a:rPr lang="nl-BE" dirty="0"/>
              <a:t>Hiervoor bestaan verschillende methodieken: gangvergaderingen, huisbezoeken, enquêtes, wandeling door de wijk, sportclub bezoeken, enz. </a:t>
            </a:r>
          </a:p>
          <a:p>
            <a:endParaRPr lang="nl-BE" dirty="0"/>
          </a:p>
          <a:p>
            <a:r>
              <a:rPr lang="nl-BE" dirty="0"/>
              <a:t>Extra informatie:</a:t>
            </a:r>
          </a:p>
          <a:p>
            <a:r>
              <a:rPr lang="nl-BE" dirty="0"/>
              <a:t>Nota ‘Leidraad voor gebiedsanalyse’ door Steunpunt Mens en Samenleving</a:t>
            </a:r>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a:t>
            </a:fld>
            <a:endParaRPr lang="nl-BE"/>
          </a:p>
        </p:txBody>
      </p:sp>
    </p:spTree>
    <p:extLst>
      <p:ext uri="{BB962C8B-B14F-4D97-AF65-F5344CB8AC3E}">
        <p14:creationId xmlns:p14="http://schemas.microsoft.com/office/powerpoint/2010/main" val="1905736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Onduidelijkheid over rechten en plichten: voorbeeld</a:t>
            </a:r>
          </a:p>
          <a:p>
            <a:r>
              <a:rPr lang="nl-BE" dirty="0"/>
              <a:t> </a:t>
            </a:r>
          </a:p>
          <a:p>
            <a:r>
              <a:rPr lang="nl-BE" dirty="0"/>
              <a:t>Een typisch voorbeeld is de lekkende kraan. </a:t>
            </a:r>
          </a:p>
          <a:p>
            <a:r>
              <a:rPr lang="nl-BE" dirty="0"/>
              <a:t>Vanuit de SHM worden bewoners aangeraden het ZIEZO-boekje bij de hand te nemen wanneer ze niet goed weten of zij of de SHM verantwoordelijk zijn voor de herstelling. Maar ook het ZIEZO-boekje laat ruimte voor interpretatie… </a:t>
            </a:r>
          </a:p>
          <a:p>
            <a:endParaRPr lang="nl-BE" dirty="0"/>
          </a:p>
          <a:p>
            <a:r>
              <a:rPr lang="nl-BE" dirty="0"/>
              <a:t>Zo is een lekkende kraan ten koste van de huurder. </a:t>
            </a:r>
          </a:p>
          <a:p>
            <a:r>
              <a:rPr lang="nl-BE" dirty="0"/>
              <a:t>Maar: slijtage is altijd ten koste van de verhuurder. </a:t>
            </a:r>
          </a:p>
          <a:p>
            <a:r>
              <a:rPr lang="nl-BE" dirty="0"/>
              <a:t>En is die kraan niet rotversleten? Wie beoordeelt dat? </a:t>
            </a:r>
          </a:p>
          <a:p>
            <a:endParaRPr lang="nl-BE" dirty="0"/>
          </a:p>
          <a:p>
            <a:r>
              <a:rPr lang="nl-BE" dirty="0"/>
              <a:t>Opmerking: ik denk dat de regel nu is: als er nog nieuwe stukken voor de kraan gekocht of besteld kunnen worden is het ten koste van de huurder. Is de kraan zo oud dat er geen reservestukken meer voor te verkrijgen zijn, dan is het slijtage.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30</a:t>
            </a:fld>
            <a:endParaRPr lang="nl-BE"/>
          </a:p>
        </p:txBody>
      </p:sp>
    </p:spTree>
    <p:extLst>
      <p:ext uri="{BB962C8B-B14F-4D97-AF65-F5344CB8AC3E}">
        <p14:creationId xmlns:p14="http://schemas.microsoft.com/office/powerpoint/2010/main" val="2056587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Onrechtvaardigheidsgevoel over rechten en plichten</a:t>
            </a:r>
          </a:p>
          <a:p>
            <a:endParaRPr lang="nl-BE" dirty="0"/>
          </a:p>
          <a:p>
            <a:r>
              <a:rPr lang="nl-BE" dirty="0"/>
              <a:t>Dit is een belangrijk thema, omdat het ook ongewenste effecten heeft die men liever vermijdt. </a:t>
            </a:r>
          </a:p>
          <a:p>
            <a:endParaRPr lang="nl-BE" dirty="0"/>
          </a:p>
          <a:p>
            <a:r>
              <a:rPr lang="nl-BE" dirty="0"/>
              <a:t>Veel van de eerste bewoners zijn ondertussen hoogbejaard en slecht te been. </a:t>
            </a:r>
          </a:p>
          <a:p>
            <a:r>
              <a:rPr lang="nl-BE" dirty="0"/>
              <a:t>Daardoor wordt een bad nemen (vooral erin en eruit geraken) erg moeilijk. Het probleem is echter dat in hun badkamers enkel een bad werd geïnstalleerd en geen douche. Er zijn in de wijk daardoor heel wat oudere bewoners die zich niet meer deftig kunnen wassen. </a:t>
            </a:r>
          </a:p>
          <a:p>
            <a:endParaRPr lang="nl-BE" dirty="0"/>
          </a:p>
          <a:p>
            <a:r>
              <a:rPr lang="nl-BE" dirty="0"/>
              <a:t>Zij kunnen hiervoor wel een procedure doorlopen en zelf een douche installeren: brief naar DIW, toestemming, mogelijke toekenning van de aanpassingspremie, en dan het uitvoeren van de werken op hun kosten (door DIW of een externe firma).</a:t>
            </a:r>
          </a:p>
          <a:p>
            <a:endParaRPr lang="nl-BE" dirty="0"/>
          </a:p>
          <a:p>
            <a:r>
              <a:rPr lang="nl-BE" dirty="0"/>
              <a:t>Tegelijk zien deze mensen veel van de oudere bewoners vertrekken naar een laatste rustplaats of serviceflat, … die appartementen worden gerenoveerd en krijgen in plaats van een bad, … een douche… Zij, die al jaren braaf betalen en het appartement waar ze hun leven lang wonen goed onderhouden, hebben geen recht op een nieuwe douche betaald door DIW. Maar de nieuwe huurders, die krijgen zomaar een vernieuwd appartement mét douche in de badkamer. Dit zet kwaad bloed. En hoewel de nieuwe toekomende huurder hier zelf geen schuld treft, is de verhouding met zijn oudere buren al meteen verzuurd…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31</a:t>
            </a:fld>
            <a:endParaRPr lang="nl-BE"/>
          </a:p>
        </p:txBody>
      </p:sp>
    </p:spTree>
    <p:extLst>
      <p:ext uri="{BB962C8B-B14F-4D97-AF65-F5344CB8AC3E}">
        <p14:creationId xmlns:p14="http://schemas.microsoft.com/office/powerpoint/2010/main" val="3374054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 betrokkenheid verstaan we ‘het aanvoelen van wat iets met een ander doet’ en ‘daar dan ook naar handelen’. </a:t>
            </a:r>
          </a:p>
          <a:p>
            <a:r>
              <a:rPr lang="nl-BE" dirty="0"/>
              <a:t>Bewoners geven aan dat soms een probleem wel wordt aangepakt, maar ze het gevoel hadden dat het teveel gevraagd was, of niet belangrijk. </a:t>
            </a:r>
          </a:p>
          <a:p>
            <a:endParaRPr lang="nl-BE" dirty="0"/>
          </a:p>
          <a:p>
            <a:r>
              <a:rPr lang="nl-BE" dirty="0"/>
              <a:t>Dit is één van de zaken die ook verband houdt met de overschakeling van een bouwmaatschappij naar een woonmaatschappij: niet enkel de problemen sec oplossen, maar er ook bij stilstaan welke impact dit probleem gehad heeft of heeft op de betrokken bewoners. Mocht er impact zijn, dan is het goed om dit als een bijkomend probleem te zien dat moet worden opgelost. Bovendien is niet enkel curatief werken hier belangrijk, maar ook preventief: hoe kunnen we de impact zo veel mogelijk beperken? </a:t>
            </a:r>
          </a:p>
          <a:p>
            <a:endParaRPr lang="nl-BE" dirty="0"/>
          </a:p>
          <a:p>
            <a:r>
              <a:rPr lang="nl-BE" dirty="0"/>
              <a:t>Steek je de mensen een hart onder de riem? Vraag je hen of het lukt? Of koppel je terug naar een collega die zich met de opvolging hiervan bezig kan houden? </a:t>
            </a:r>
          </a:p>
          <a:p>
            <a:endParaRPr lang="nl-BE" dirty="0"/>
          </a:p>
          <a:p>
            <a:r>
              <a:rPr lang="nl-BE" dirty="0"/>
              <a:t>Verlies dit niet uit het oog. Het bepaalt voor een groot stuk hoe mensen de werking van een SHM ervaren en of ze van hun huis ook een thuis kunnen maken. </a:t>
            </a:r>
          </a:p>
          <a:p>
            <a:endParaRPr lang="nl-BE" dirty="0"/>
          </a:p>
          <a:p>
            <a:r>
              <a:rPr lang="nl-BE" dirty="0"/>
              <a:t>Opmerking: dit heeft op termijn ook voordelen voor de SHM. Wie zich ergens thuis voelt, voelt zich er meer verantwoordelijk voor en zal beter zijn best doen om het gebouw of appartement mee te onderhouden. Het wordt zinvol om daarin te investeren.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32</a:t>
            </a:fld>
            <a:endParaRPr lang="nl-BE"/>
          </a:p>
        </p:txBody>
      </p:sp>
    </p:spTree>
    <p:extLst>
      <p:ext uri="{BB962C8B-B14F-4D97-AF65-F5344CB8AC3E}">
        <p14:creationId xmlns:p14="http://schemas.microsoft.com/office/powerpoint/2010/main" val="854139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Gebrek aan betrokkenheid – gebrek aan communicatie </a:t>
            </a:r>
          </a:p>
          <a:p>
            <a:endParaRPr lang="nl-BE" dirty="0"/>
          </a:p>
          <a:p>
            <a:r>
              <a:rPr lang="nl-BE" dirty="0" err="1"/>
              <a:t>Luisbekelaar</a:t>
            </a:r>
            <a:r>
              <a:rPr lang="nl-BE" dirty="0"/>
              <a:t> 3 is een appartementsblok met ongeveer 41 adressen, 5 verdiepingen hoog. De lift is stuk, niet 1 dag, geen week, maar 3 maanden … Bewoners zijn genoodzaakt de trap te nemen. </a:t>
            </a:r>
          </a:p>
          <a:p>
            <a:endParaRPr lang="nl-BE" dirty="0"/>
          </a:p>
          <a:p>
            <a:r>
              <a:rPr lang="nl-BE" dirty="0"/>
              <a:t>Veel bewoners zijn slecht te been omwille van ouderdom of invaliditeit. Andere bewoners hebben jonge kinderen en dus ook kinderwagens en buggy’s.</a:t>
            </a:r>
          </a:p>
          <a:p>
            <a:endParaRPr lang="nl-BE" dirty="0"/>
          </a:p>
          <a:p>
            <a:r>
              <a:rPr lang="nl-BE" dirty="0"/>
              <a:t>De communicatie met DIW loopt slecht: medewerkers aan het onthaal kennen de stand van zaken niet en kunnen bewoners dus geen juiste informatie geven. Er verschijnt in het begin ook geen brief met informatie aan de defecte lift of in de bus van de bewoners. Mensen die slecht te been zijn krijgen geen bezoek of een telefoontje. Er zijn bewoners die 3 maanden hun appartement niet verlaten. Hoe loopt de communicatie tussen de diensten onderling? </a:t>
            </a:r>
          </a:p>
          <a:p>
            <a:endParaRPr lang="nl-BE" dirty="0"/>
          </a:p>
          <a:p>
            <a:r>
              <a:rPr lang="nl-BE" dirty="0"/>
              <a:t>Wat kunnen we hieruit leren zodat dit scenario zich niet meer herhaald?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33</a:t>
            </a:fld>
            <a:endParaRPr lang="nl-BE"/>
          </a:p>
        </p:txBody>
      </p:sp>
    </p:spTree>
    <p:extLst>
      <p:ext uri="{BB962C8B-B14F-4D97-AF65-F5344CB8AC3E}">
        <p14:creationId xmlns:p14="http://schemas.microsoft.com/office/powerpoint/2010/main" val="2336738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‘Pas de geste’</a:t>
            </a:r>
          </a:p>
          <a:p>
            <a:endParaRPr lang="nl-BE" dirty="0"/>
          </a:p>
          <a:p>
            <a:r>
              <a:rPr lang="nl-BE" dirty="0"/>
              <a:t>Lara en haar echtgenoot trokken in het voorjaar in hun nieuwe appartement op de bovenste verdieping. Er waren verschillende gebreken, maar die heeft Tommy eigenhandig opgelost: overal een laagje bezetting over (putten en barsten weggewerkt) en alles mooi geschilderd. </a:t>
            </a:r>
          </a:p>
          <a:p>
            <a:r>
              <a:rPr lang="nl-BE" dirty="0"/>
              <a:t>Ongeveer gelijktijdig starten er dak-werken aan het appartementsgebouw door een onderaannemer, in opdracht van DIW. Tijdens een hevige stortbui, regent het bij hen binnen. Er wordt gebeld, ook door andere buren met gelijkaardige problemen. Eind goed, al goed, de schade bleef beperkt.</a:t>
            </a:r>
          </a:p>
          <a:p>
            <a:endParaRPr lang="nl-BE" dirty="0"/>
          </a:p>
          <a:p>
            <a:r>
              <a:rPr lang="nl-BE" dirty="0"/>
              <a:t>Een aantal weken later, stormweer en zware regen. Lara krijgt op haar werk telefoon van de onderbuur die vreest dat er lekken zijn, aangezien het bij hen door het plafond begint te sijpelen … Lara treft thuis een zwembad aan. Alles is nat: muren, gordijnen, elektrische apparatuur, nieuwe meubels, tapijt, zetels, … het water loopt langs de muren, maar ook langs de gaten van plafondverlichting en gutst in één van de kamers uit een centimetersgroot gat, als een lopende kraan. </a:t>
            </a:r>
          </a:p>
          <a:p>
            <a:endParaRPr lang="nl-BE" dirty="0"/>
          </a:p>
          <a:p>
            <a:r>
              <a:rPr lang="nl-BE" dirty="0"/>
              <a:t>Lara is in paniek en belt naar het onthaal van DIW. Daar krijgt ze bod antwoord dat ze het zullen doorgeven. Als ze wijst op de dringendheid van de zaak, wordt de medewerker lastig. Het verhaal sleept nog een hele tijd aan. Uiteindelijk, na heel wat over-en-weer-bellen tussen Lara, de opbouwwerker-de leefbaarheidsmedewerkers-de technische medewerker-en de onderaannemer, word het lek gedicht.</a:t>
            </a:r>
          </a:p>
          <a:p>
            <a:endParaRPr lang="nl-BE" dirty="0"/>
          </a:p>
          <a:p>
            <a:r>
              <a:rPr lang="nl-BE" dirty="0"/>
              <a:t>Als ik Lara een aantal weken later bezoek, is het niet de schade waar ze het meest last van heeft, maar wel het gebrek aan betrokkenheid van DIW. Er is sindsdien niemand meer langs geweest, er heeft niemand meer gebeld. Er zijn geen verontschuldigingen gekomen, niemand heeft geïnformeerd naar de ernst van de schade. </a:t>
            </a:r>
          </a:p>
          <a:p>
            <a:endParaRPr lang="nl-BE" dirty="0"/>
          </a:p>
          <a:p>
            <a:r>
              <a:rPr lang="nl-BE" dirty="0"/>
              <a:t>Wat zij wel ontvingen, was een brief, bestaande uit twee zinnen: dat bewoners met waterschade hun eigen verzekering moeten contacteren en de contactgegevens van de dak-werker in kwestie. </a:t>
            </a:r>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34</a:t>
            </a:fld>
            <a:endParaRPr lang="nl-BE"/>
          </a:p>
        </p:txBody>
      </p:sp>
    </p:spTree>
    <p:extLst>
      <p:ext uri="{BB962C8B-B14F-4D97-AF65-F5344CB8AC3E}">
        <p14:creationId xmlns:p14="http://schemas.microsoft.com/office/powerpoint/2010/main" val="3075590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zijn extreme voorbeelden, maar ze worden wel gedeeld in de wijk. Dat zorgt voor wantrouwen naar de SHM toe. </a:t>
            </a:r>
          </a:p>
          <a:p>
            <a:r>
              <a:rPr lang="nl-BE" dirty="0"/>
              <a:t>Bewoners voelen zich in de steek gelaten. Geen ideale voedingsbodem om veel engagement te verwachten…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35</a:t>
            </a:fld>
            <a:endParaRPr lang="nl-BE"/>
          </a:p>
        </p:txBody>
      </p:sp>
    </p:spTree>
    <p:extLst>
      <p:ext uri="{BB962C8B-B14F-4D97-AF65-F5344CB8AC3E}">
        <p14:creationId xmlns:p14="http://schemas.microsoft.com/office/powerpoint/2010/main" val="3854072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Dus… </a:t>
            </a:r>
          </a:p>
          <a:p>
            <a:endParaRPr lang="nl-BE" dirty="0"/>
          </a:p>
          <a:p>
            <a:r>
              <a:rPr lang="nl-BE" dirty="0"/>
              <a:t>Al deze factoren tezamen zorgen ervoor dat bewoners en medewerkers niet echt staan te springen om mee te investeren in bewonersparticipatie.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36</a:t>
            </a:fld>
            <a:endParaRPr lang="nl-BE"/>
          </a:p>
        </p:txBody>
      </p:sp>
    </p:spTree>
    <p:extLst>
      <p:ext uri="{BB962C8B-B14F-4D97-AF65-F5344CB8AC3E}">
        <p14:creationId xmlns:p14="http://schemas.microsoft.com/office/powerpoint/2010/main" val="2817864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opbouwwerker (hetzelfde geldt voor de leefbaarheidsmedewerkers) sta je een stuk tussen twee partijen. </a:t>
            </a:r>
          </a:p>
          <a:p>
            <a:r>
              <a:rPr lang="nl-BE" dirty="0"/>
              <a:t>Aan de ene kant hoor je veel van de bewoners, maar aan de andere kant kan je de bekommernissen van de medewerkers ook goed begrijpen. </a:t>
            </a:r>
          </a:p>
          <a:p>
            <a:r>
              <a:rPr lang="nl-BE" dirty="0"/>
              <a:t>Welk proces loop je nu, of wat probeer je om hier toch verandering in te krijgen?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37</a:t>
            </a:fld>
            <a:endParaRPr lang="nl-BE"/>
          </a:p>
        </p:txBody>
      </p:sp>
    </p:spTree>
    <p:extLst>
      <p:ext uri="{BB962C8B-B14F-4D97-AF65-F5344CB8AC3E}">
        <p14:creationId xmlns:p14="http://schemas.microsoft.com/office/powerpoint/2010/main" val="2530762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a:t>
            </a:r>
          </a:p>
          <a:p>
            <a:endParaRPr lang="nl-BE" dirty="0"/>
          </a:p>
          <a:p>
            <a:r>
              <a:rPr lang="nl-BE" dirty="0"/>
              <a:t>Met vallen en weer opstaan. </a:t>
            </a:r>
          </a:p>
          <a:p>
            <a:endParaRPr lang="nl-BE" dirty="0"/>
          </a:p>
          <a:p>
            <a:r>
              <a:rPr lang="nl-BE" dirty="0"/>
              <a:t>Proberen, op je bek gaan, schrappen, en iets anders proberen. </a:t>
            </a:r>
          </a:p>
          <a:p>
            <a:endParaRPr lang="nl-BE" dirty="0"/>
          </a:p>
          <a:p>
            <a:r>
              <a:rPr lang="nl-BE" dirty="0"/>
              <a:t>Zelf ook gefrustreerd worden, misschien zelfs een tikkeltje onverschillig, en dan weer herpakken. </a:t>
            </a:r>
          </a:p>
          <a:p>
            <a:endParaRPr lang="nl-BE" dirty="0"/>
          </a:p>
          <a:p>
            <a:r>
              <a:rPr lang="nl-BE" dirty="0"/>
              <a:t>Beginnen bij het begin én aanvaarden dat het een langzaam proces is.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38</a:t>
            </a:fld>
            <a:endParaRPr lang="nl-BE"/>
          </a:p>
        </p:txBody>
      </p:sp>
    </p:spTree>
    <p:extLst>
      <p:ext uri="{BB962C8B-B14F-4D97-AF65-F5344CB8AC3E}">
        <p14:creationId xmlns:p14="http://schemas.microsoft.com/office/powerpoint/2010/main" val="559976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t>Hoe niet? Je moet bij de eerste stap beginnen en dan geraak je verder. </a:t>
            </a:r>
          </a:p>
          <a:p>
            <a:endParaRPr lang="nl-BE" sz="1200" dirty="0"/>
          </a:p>
          <a:p>
            <a:r>
              <a:rPr lang="nl-BE" sz="1200" dirty="0"/>
              <a:t>Een voorbeeld van buiten dit project, dat aantoont wat ik bedoel:</a:t>
            </a:r>
          </a:p>
          <a:p>
            <a:endParaRPr lang="nl-BE" sz="1200" dirty="0"/>
          </a:p>
          <a:p>
            <a:r>
              <a:rPr lang="nl-BE" sz="1200" dirty="0"/>
              <a:t>Voor ik begon te werken bij Samenlevingsopbouw, heb ik een half jaar gewerkt voor een NGO in Kosovo. Op dat moment was Kosovo 3 jaar verwijderd van de oorlog en haast volledig in handen van KFOR (het leger) en talrijke internationale organisaties die mee hielpen bij de heropbouw van de regio. </a:t>
            </a:r>
          </a:p>
          <a:p>
            <a:endParaRPr lang="nl-BE" sz="1200" dirty="0"/>
          </a:p>
          <a:p>
            <a:r>
              <a:rPr lang="nl-BE" sz="1200" dirty="0"/>
              <a:t>Eén van de projecten waarin de UN toen investeerden, was het neerplanten van bushokjes langs de wegen, zodat reizigers niet langer in de regen of de sneeuw moesten wachten. Alleen… er waren geen bussen meer. De bushokjes stonden te verkommeren langs de kant van de weg. </a:t>
            </a:r>
          </a:p>
          <a:p>
            <a:endParaRPr lang="nl-BE" sz="1200" dirty="0"/>
          </a:p>
          <a:p>
            <a:r>
              <a:rPr lang="nl-BE" sz="1200" dirty="0"/>
              <a:t>Je kan geen systeem installeren als je belangrijke stappen in het proces overslaat…  </a:t>
            </a:r>
          </a:p>
          <a:p>
            <a:r>
              <a:rPr lang="nl-BE" sz="1200" dirty="0"/>
              <a:t>Je kan geen bewonersparticipatie-model implementeren als niemand erom vraagt. </a:t>
            </a:r>
          </a:p>
          <a:p>
            <a:endParaRPr lang="nl-BE" sz="1200" dirty="0"/>
          </a:p>
          <a:p>
            <a:endParaRPr lang="nl-BE" sz="1200" dirty="0"/>
          </a:p>
          <a:p>
            <a:r>
              <a:rPr lang="nl-BE" sz="1200" dirty="0"/>
              <a:t>Daarom ook, spreken we in dit project niet meer van een model, maar van een praktijkkader: een document met voorbeelden, tips en </a:t>
            </a:r>
            <a:r>
              <a:rPr lang="nl-BE" sz="1200" dirty="0" err="1"/>
              <a:t>trics</a:t>
            </a:r>
            <a:r>
              <a:rPr lang="nl-BE" sz="1200" dirty="0"/>
              <a:t>, waarmee je zelf aan de slag kan rond bewonersparticipatie.</a:t>
            </a:r>
          </a:p>
          <a:p>
            <a:endParaRPr lang="nl-BE" sz="1200"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39</a:t>
            </a:fld>
            <a:endParaRPr lang="nl-BE"/>
          </a:p>
        </p:txBody>
      </p:sp>
    </p:spTree>
    <p:extLst>
      <p:ext uri="{BB962C8B-B14F-4D97-AF65-F5344CB8AC3E}">
        <p14:creationId xmlns:p14="http://schemas.microsoft.com/office/powerpoint/2010/main" val="164063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Werk je in een wijk, dan is het ook érg belangrijk te kijken wie de partners zijn in de wijk. </a:t>
            </a:r>
          </a:p>
          <a:p>
            <a:r>
              <a:rPr lang="nl-BE" dirty="0"/>
              <a:t>Veel maatschappelijke of andere uitdagingen in de wijk, zijn niet de verantwoordelijkheid van de huisvestingsmaatschappij, al worden werkers in het veld wel vaak met de problemen geconfronteerd en vragen bewoners aan hen om zaken op te lossen waar ze niet bevoegd voor zijn. </a:t>
            </a:r>
          </a:p>
          <a:p>
            <a:r>
              <a:rPr lang="nl-BE" dirty="0"/>
              <a:t>Daarom: ken je partners, weet wie je waarvoor kan aanspreken en wie mee aan het roer kan staan bij het aanpakken van een bepaald probleem of plan.</a:t>
            </a:r>
          </a:p>
          <a:p>
            <a:endParaRPr lang="nl-BE" dirty="0"/>
          </a:p>
          <a:p>
            <a:r>
              <a:rPr lang="nl-BE" dirty="0"/>
              <a:t>Hoe zat het bij ons in de wijk? </a:t>
            </a:r>
          </a:p>
          <a:p>
            <a:r>
              <a:rPr lang="nl-BE" dirty="0"/>
              <a:t>De wijk waar wij werkten, lag voor een stuk in Berchem en een groter stuk in Borgerhout. De aangrenzende straten mondden uit in Deurne. </a:t>
            </a:r>
          </a:p>
          <a:p>
            <a:r>
              <a:rPr lang="nl-BE" dirty="0"/>
              <a:t>Bovendien lag de wijk buiten de Singel (extra-</a:t>
            </a:r>
            <a:r>
              <a:rPr lang="nl-BE" dirty="0" err="1"/>
              <a:t>muros</a:t>
            </a:r>
            <a:r>
              <a:rPr lang="nl-BE" dirty="0"/>
              <a:t>) en ligt de focus van de districten voornamelijk intra-</a:t>
            </a:r>
            <a:r>
              <a:rPr lang="nl-BE" dirty="0" err="1"/>
              <a:t>muros</a:t>
            </a:r>
            <a:r>
              <a:rPr lang="nl-BE" dirty="0"/>
              <a:t>. </a:t>
            </a:r>
          </a:p>
          <a:p>
            <a:endParaRPr lang="nl-BE" dirty="0"/>
          </a:p>
          <a:p>
            <a:r>
              <a:rPr lang="nl-BE" dirty="0"/>
              <a:t>Het gevolg: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a:t>
            </a:fld>
            <a:endParaRPr lang="nl-BE"/>
          </a:p>
        </p:txBody>
      </p:sp>
    </p:spTree>
    <p:extLst>
      <p:ext uri="{BB962C8B-B14F-4D97-AF65-F5344CB8AC3E}">
        <p14:creationId xmlns:p14="http://schemas.microsoft.com/office/powerpoint/2010/main" val="1982961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t>Je werkt met mensen, niet met makkelijk te manipuleren plasticine of legostenen… </a:t>
            </a:r>
          </a:p>
          <a:p>
            <a:r>
              <a:rPr lang="nl-BE" sz="1200" dirty="0"/>
              <a:t>Je kan mensen niet maken, je kan mensen wel proberen beïnvloeden. Door inzichten te geven, experimenteerruimte te bieden, aan te moedigen in een groeiproces, enz. </a:t>
            </a:r>
          </a:p>
          <a:p>
            <a:endParaRPr lang="nl-BE" sz="1200" dirty="0"/>
          </a:p>
          <a:p>
            <a:r>
              <a:rPr lang="nl-BE" sz="1200" dirty="0"/>
              <a:t>Dit heeft tijd nodig. Tijd om te veranderen en tijd om te groeien. </a:t>
            </a:r>
          </a:p>
          <a:p>
            <a:r>
              <a:rPr lang="nl-BE" sz="1200" dirty="0"/>
              <a:t>Die tijd moet je ook geven. Je kan een groeiproces proberen forceren, maar dat leidt tot niets. </a:t>
            </a:r>
          </a:p>
          <a:p>
            <a:endParaRPr lang="nl-BE" sz="1200" dirty="0"/>
          </a:p>
          <a:p>
            <a:r>
              <a:rPr lang="nl-BE" sz="1200" dirty="0"/>
              <a:t>Mensen voelen dat ook. </a:t>
            </a:r>
          </a:p>
          <a:p>
            <a:r>
              <a:rPr lang="nl-BE" sz="1200" dirty="0"/>
              <a:t>Ze voelen zich gemanipuleerd of verplicht om zaken te doen waar ze zelf niet volledig achter staan. </a:t>
            </a:r>
          </a:p>
          <a:p>
            <a:r>
              <a:rPr lang="nl-BE" sz="1200" dirty="0"/>
              <a:t>Of het nu gaat over bewoners, partners of medewerkers.  (of de opbouwwerker ;-)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40</a:t>
            </a:fld>
            <a:endParaRPr lang="nl-BE"/>
          </a:p>
        </p:txBody>
      </p:sp>
    </p:spTree>
    <p:extLst>
      <p:ext uri="{BB962C8B-B14F-4D97-AF65-F5344CB8AC3E}">
        <p14:creationId xmlns:p14="http://schemas.microsoft.com/office/powerpoint/2010/main" val="1689485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t>Wat we wel kunnen doen, is zoeken naar wat alle betrokkenen nodig hebben om zelf te groeien en zelf te veranderen. </a:t>
            </a:r>
          </a:p>
          <a:p>
            <a:endParaRPr lang="nl-BE" sz="1200" dirty="0"/>
          </a:p>
          <a:p>
            <a:endParaRPr lang="nl-BE" sz="1200" dirty="0"/>
          </a:p>
          <a:p>
            <a:r>
              <a:rPr lang="nl-BE" sz="1200" dirty="0"/>
              <a:t>Metafoor van de plant:</a:t>
            </a:r>
          </a:p>
          <a:p>
            <a:r>
              <a:rPr lang="nl-BE" sz="1200" dirty="0"/>
              <a:t>Je kan geen blad aan een plant plakken van buiten af. Je moet de plant verzorgen, water en grondstof geven, een beschutte plek om te groeien. En dan komt er, met wat geduld, wel vanzelf een blad. </a:t>
            </a:r>
          </a:p>
          <a:p>
            <a:endParaRPr lang="nl-BE" sz="1200" dirty="0"/>
          </a:p>
          <a:p>
            <a:r>
              <a:rPr lang="nl-BE" sz="1200" dirty="0"/>
              <a:t>Hetzelfde geldt voor bewonersparticipatie: je kan bewoners en medewerkers niet verplichten om in een model van bewonersparticipatie te stappen wanneer de juiste basis, de juiste voorwaarden, de goesting ontbreekt. </a:t>
            </a:r>
          </a:p>
          <a:p>
            <a:r>
              <a:rPr lang="nl-BE" sz="1200" dirty="0"/>
              <a:t>Investeer daar eerst in. </a:t>
            </a:r>
          </a:p>
          <a:p>
            <a:endParaRPr lang="nl-BE" sz="1200" dirty="0"/>
          </a:p>
          <a:p>
            <a:r>
              <a:rPr lang="nl-BE" sz="1200" dirty="0"/>
              <a:t>Het zijn de mensen die de participatie mogelijk maken, niet het model of het kader waarin je participatie wil gieten.</a:t>
            </a:r>
          </a:p>
          <a:p>
            <a:r>
              <a:rPr lang="nl-BE" sz="1200" dirty="0"/>
              <a:t>Investeer in de mensen.</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41</a:t>
            </a:fld>
            <a:endParaRPr lang="nl-BE"/>
          </a:p>
        </p:txBody>
      </p:sp>
    </p:spTree>
    <p:extLst>
      <p:ext uri="{BB962C8B-B14F-4D97-AF65-F5344CB8AC3E}">
        <p14:creationId xmlns:p14="http://schemas.microsoft.com/office/powerpoint/2010/main" val="2536935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Oké, we gaan verder aan de slag. Met bewoners, met partners en met DIW. </a:t>
            </a:r>
          </a:p>
          <a:p>
            <a:endParaRPr lang="nl-BE" dirty="0"/>
          </a:p>
          <a:p>
            <a:r>
              <a:rPr lang="nl-BE" dirty="0"/>
              <a:t>Hoe kunnen we er nu voor zorgen dat zowel bewoners, als medewerkers van de SHM, als de partners in de wijk mee op de kar willen springen? </a:t>
            </a:r>
          </a:p>
          <a:p>
            <a:r>
              <a:rPr lang="nl-BE" dirty="0"/>
              <a:t>Wat moeten we aan bagage meegeven, of als meststof in de grond steken?</a:t>
            </a:r>
          </a:p>
          <a:p>
            <a:r>
              <a:rPr lang="nl-BE" dirty="0"/>
              <a:t>Aan welke voorwaarden moeten we werken?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42</a:t>
            </a:fld>
            <a:endParaRPr lang="nl-BE"/>
          </a:p>
        </p:txBody>
      </p:sp>
    </p:spTree>
    <p:extLst>
      <p:ext uri="{BB962C8B-B14F-4D97-AF65-F5344CB8AC3E}">
        <p14:creationId xmlns:p14="http://schemas.microsoft.com/office/powerpoint/2010/main" val="468556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Vuistregel 1: zorg voor een toffe plek in de wijk. Lokale verankering. </a:t>
            </a:r>
          </a:p>
          <a:p>
            <a:endParaRPr lang="nl-BE" dirty="0"/>
          </a:p>
          <a:p>
            <a:r>
              <a:rPr lang="nl-BE" dirty="0"/>
              <a:t>We verhuisden, naar een leegstaand appartement in een klein blokje midden in de wijk. Zichtbaar van op straat, met verwarming, sanitair en keukentje en met internet. Een plek van waaruit we zelf de wijk in konden trekken, en een plek om bewoners, partners en medewerkers van DIW samen te brengen. </a:t>
            </a:r>
          </a:p>
          <a:p>
            <a:endParaRPr lang="nl-BE" dirty="0"/>
          </a:p>
          <a:p>
            <a:r>
              <a:rPr lang="nl-BE" dirty="0"/>
              <a:t>Opmerking: het buurtappartement is een middel om aan bewonersparticipatie te werken. Het is geen doel op zich. Daarom is het belangrijk om met de gebruikers ook wel duidelijke afspraken te maken over wat er kan en niet kan. Het moet een plek blijven waar iedereen uit de buurt welkom is en welkom geheten wordt. Een plek waar de activiteiten open zijn en iets bijdragen aan de bewoners of de wijk: vorming, samenleven, solidariteit, netwerk, enz. </a:t>
            </a:r>
          </a:p>
          <a:p>
            <a:endParaRPr lang="nl-BE" dirty="0"/>
          </a:p>
          <a:p>
            <a:r>
              <a:rPr lang="nl-BE" dirty="0"/>
              <a:t>Het is een plek voor bewoners, SHM en partners in de wijk. Het is een lokale verankering van waaruit een netwerk kan ontspinnen tussen deze drie partijen. </a:t>
            </a:r>
          </a:p>
          <a:p>
            <a:endParaRPr lang="nl-BE" dirty="0"/>
          </a:p>
          <a:p>
            <a:r>
              <a:rPr lang="nl-BE" dirty="0"/>
              <a:t>In de onderstaande dia’s lichten we de voordelen voor elk van deze partijen toe.</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43</a:t>
            </a:fld>
            <a:endParaRPr lang="nl-BE"/>
          </a:p>
        </p:txBody>
      </p:sp>
    </p:spTree>
    <p:extLst>
      <p:ext uri="{BB962C8B-B14F-4D97-AF65-F5344CB8AC3E}">
        <p14:creationId xmlns:p14="http://schemas.microsoft.com/office/powerpoint/2010/main" val="617160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buurtappartement, een plek waar bewoners terecht kunnen voor een babbel en informatie. </a:t>
            </a:r>
          </a:p>
          <a:p>
            <a:r>
              <a:rPr lang="nl-BE" dirty="0"/>
              <a:t>Een plek waar ze zelf de handen uit de mouwen kunnen steken voor elkaar en hun buurt. </a:t>
            </a:r>
          </a:p>
          <a:p>
            <a:r>
              <a:rPr lang="nl-BE" dirty="0"/>
              <a:t>Een experimenteerruimte om te werken aan eigen competenties.</a:t>
            </a:r>
          </a:p>
          <a:p>
            <a:endParaRPr lang="nl-BE" dirty="0"/>
          </a:p>
          <a:p>
            <a:r>
              <a:rPr lang="nl-BE" dirty="0"/>
              <a:t>De eerste maanden lieten we de werking van het buurt-appartement volledig open voor invulling van bewoners. </a:t>
            </a:r>
          </a:p>
          <a:p>
            <a:r>
              <a:rPr lang="nl-BE" dirty="0"/>
              <a:t>Wij werkten van daaruit, dus mensen konden ons bereiken. </a:t>
            </a:r>
          </a:p>
          <a:p>
            <a:endParaRPr lang="nl-BE" dirty="0"/>
          </a:p>
          <a:p>
            <a:r>
              <a:rPr lang="nl-BE" dirty="0"/>
              <a:t>In het begin kwamen mensen graag langs, en waren het voornamelijk de opbouwwerkers die initiatieven op poten zetten. </a:t>
            </a:r>
          </a:p>
          <a:p>
            <a:r>
              <a:rPr lang="nl-BE" dirty="0"/>
              <a:t>We deden zelf een aantal aanzetten: elke donderdag was er de buurtbabbel, we installeerden een geefkast en een boekenrek, samen met de buren realiseerden we een winterfeest in de straat, enz. </a:t>
            </a:r>
          </a:p>
          <a:p>
            <a:endParaRPr lang="nl-BE" dirty="0"/>
          </a:p>
          <a:p>
            <a:r>
              <a:rPr lang="nl-BE" dirty="0"/>
              <a:t>En van het één kwam het ander. De geefkast had al gauw succes en is ondertussen uitgebouwd tot een hele ‘geefwinkel’ (eerder kringwinkel, want ze vragen tegenwoordig minieme prijsjes), volledig gedragen door vrijwilligers uit de buurt. De buurtbabbel werd uitgebreid met samen koken op dinsdag en men startte opnieuw ‘Nederlands oefenen op maandag’. </a:t>
            </a:r>
          </a:p>
          <a:p>
            <a:r>
              <a:rPr lang="nl-BE" dirty="0"/>
              <a:t>Er komen nog steeds nieuwe mensen bij, als gebruiker, maar ook als vrijwilliger of initiatiefnemer.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44</a:t>
            </a:fld>
            <a:endParaRPr lang="nl-BE"/>
          </a:p>
        </p:txBody>
      </p:sp>
    </p:spTree>
    <p:extLst>
      <p:ext uri="{BB962C8B-B14F-4D97-AF65-F5344CB8AC3E}">
        <p14:creationId xmlns:p14="http://schemas.microsoft.com/office/powerpoint/2010/main" val="2843200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positieve sfeer van het buurtappartement draagt zich uit, verder de wijk in. </a:t>
            </a:r>
          </a:p>
          <a:p>
            <a:r>
              <a:rPr lang="nl-BE" dirty="0"/>
              <a:t>Daar waar mensen vroeger vooral binnen stapten met een klacht, verschijnen ze nu met een lach en met een idee of gift voor de ‘geefwinkel’ of de boekenplank.</a:t>
            </a:r>
          </a:p>
          <a:p>
            <a:endParaRPr lang="nl-BE" dirty="0"/>
          </a:p>
          <a:p>
            <a:r>
              <a:rPr lang="nl-BE" dirty="0"/>
              <a:t>We hebben al veel geprobeerd: deur aan deur, flyers en affiches, op straat gaan staan, </a:t>
            </a:r>
            <a:r>
              <a:rPr lang="nl-BE" dirty="0" err="1"/>
              <a:t>enz</a:t>
            </a:r>
            <a:r>
              <a:rPr lang="nl-BE" dirty="0"/>
              <a:t>… maar niets werkt zo goed en aanstekelijk als positieve mond-aan-mond-reclame.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45</a:t>
            </a:fld>
            <a:endParaRPr lang="nl-BE"/>
          </a:p>
        </p:txBody>
      </p:sp>
    </p:spTree>
    <p:extLst>
      <p:ext uri="{BB962C8B-B14F-4D97-AF65-F5344CB8AC3E}">
        <p14:creationId xmlns:p14="http://schemas.microsoft.com/office/powerpoint/2010/main" val="1492821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buurtappartement is ook een plek voor DIW. </a:t>
            </a:r>
          </a:p>
          <a:p>
            <a:endParaRPr lang="nl-BE" dirty="0"/>
          </a:p>
          <a:p>
            <a:r>
              <a:rPr lang="nl-BE" dirty="0"/>
              <a:t>Medewerkers kunnen er permanentie houden, of van daaruit werken. Zo verlies je geen tijd als er niemand langskomt, maar je bent wel bereikbaar. Zeker in een opstartfase van permanentie is dat belangrijk. Want … mond aan mond reclame is belangrijk. (positieve natuurlijk, negatieve houdt de mensen net weg …)</a:t>
            </a:r>
          </a:p>
          <a:p>
            <a:endParaRPr lang="nl-BE" dirty="0"/>
          </a:p>
          <a:p>
            <a:r>
              <a:rPr lang="nl-BE" dirty="0"/>
              <a:t>Het is een plek waar medewerkers samen kunnen komen met bewoners om rond bepaalde thema’s samen te werken of projecten op poten te zetten. </a:t>
            </a:r>
          </a:p>
          <a:p>
            <a:endParaRPr lang="nl-BE" dirty="0"/>
          </a:p>
          <a:p>
            <a:r>
              <a:rPr lang="nl-BE" dirty="0"/>
              <a:t>Voorbeeld: bewoners met vocht- en schimmelproblemen dat niet te wijten was aan structurele problemen, maar aan gedrag, werden betrokken in een klein projectje met woonmeters. Zij kregen vorming in het buurtappartement over het gebruik ervan en over het gevaar en voorkomen van vocht en schimmel. Er werden huisbezoeken georganiseerd en twee terugkoppelmomenten in groep.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46</a:t>
            </a:fld>
            <a:endParaRPr lang="nl-BE" dirty="0"/>
          </a:p>
        </p:txBody>
      </p:sp>
    </p:spTree>
    <p:extLst>
      <p:ext uri="{BB962C8B-B14F-4D97-AF65-F5344CB8AC3E}">
        <p14:creationId xmlns:p14="http://schemas.microsoft.com/office/powerpoint/2010/main" val="2770033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Tenslotte is een aantrekkelijke plek in de wijk ook een handig middel om partners meer lokaal te betrekken. </a:t>
            </a:r>
          </a:p>
          <a:p>
            <a:r>
              <a:rPr lang="nl-BE" dirty="0"/>
              <a:t>Op dit moment houden ook de buurtregisseurs en stadstoezichters permanentie.</a:t>
            </a:r>
          </a:p>
          <a:p>
            <a:r>
              <a:rPr lang="nl-BE" dirty="0"/>
              <a:t>CAW, DOMO, de leesgroep van de Theatergarage, de geveltuinen van het district, de seniorenwerker, al deze partners maakten gebruik van het buurtappartement om hun organisatie bekend te maken, een vorming te geven, of bewoners te overtuigen deel te nemen aan hun aanbod. </a:t>
            </a:r>
          </a:p>
          <a:p>
            <a:endParaRPr lang="nl-BE" dirty="0"/>
          </a:p>
          <a:p>
            <a:r>
              <a:rPr lang="nl-BE" dirty="0"/>
              <a:t>Het buurtappartement zet de wijk terug </a:t>
            </a:r>
            <a:r>
              <a:rPr lang="nl-BE"/>
              <a:t>mee op de kaart. </a:t>
            </a:r>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47</a:t>
            </a:fld>
            <a:endParaRPr lang="nl-BE"/>
          </a:p>
        </p:txBody>
      </p:sp>
    </p:spTree>
    <p:extLst>
      <p:ext uri="{BB962C8B-B14F-4D97-AF65-F5344CB8AC3E}">
        <p14:creationId xmlns:p14="http://schemas.microsoft.com/office/powerpoint/2010/main" val="1527247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Belangrijk! </a:t>
            </a:r>
          </a:p>
          <a:p>
            <a:r>
              <a:rPr lang="nl-BE" dirty="0"/>
              <a:t>Het buurtappartement is in dit project geen doel, maar een middel om te werken aan bewonersparticipatie. Dit doel moet je blijven bewaken. Daarom een aantal voorwaarden.</a:t>
            </a:r>
          </a:p>
          <a:p>
            <a:endParaRPr lang="nl-BE" dirty="0"/>
          </a:p>
          <a:p>
            <a:r>
              <a:rPr lang="nl-BE" dirty="0"/>
              <a:t>Om een buurtappartement goed te laten functioneren, zijn er eveneens basisvoorwaarden.</a:t>
            </a:r>
          </a:p>
          <a:p>
            <a:endParaRPr lang="nl-BE" dirty="0"/>
          </a:p>
          <a:p>
            <a:r>
              <a:rPr lang="nl-BE" dirty="0"/>
              <a:t>Ten eerste puur ‘hardware-matig’, de korst, het gebouw. </a:t>
            </a:r>
          </a:p>
          <a:p>
            <a:r>
              <a:rPr lang="nl-BE" dirty="0"/>
              <a:t>Zorg ervoor dat je een bereikbare plek hebt, in het midden van de wijk, toegankelijk voor mensen die slecht te been zijn. Trappen zijn daarom te vermijden… Ramen aan de voorzijde maken dat voorbijgangers opmerken dat er iets gebeurt binnen en overtuigt mensen vaak om eens binnen te springen. Een inkomdeur die open kan blijven, verlaagt de drempel. Meerdere ruimtes geven je de kans om verschillende activiteiten te organiseren, of een aparte ruimte te voorzien voor permanentie of een privégesprek. Internet is belangrijk, wil je als professional goed kunnen werken. Maar bovenal: de gezelligheid. Schilder je muren, maak het huiselijk, zet een achtergrondmuziekje op, schenk koffie, … maak dat het een plek is waar je zelf graag vertoeft.</a:t>
            </a:r>
          </a:p>
          <a:p>
            <a:endParaRPr lang="nl-BE" dirty="0"/>
          </a:p>
          <a:p>
            <a:r>
              <a:rPr lang="nl-BE" dirty="0"/>
              <a:t>Daarnaast is er ook nog de ‘software’. Een buurtappartement is een middel, en geen doel. Daarom is het belangrijk om aan gebruikers en vrijwilligers de juiste omkadering te geven. Maak afspraken met wie sleutels heeft, maak voorwaarden voor activiteiten en andere zaken die men in het buurtappartement wil organiseren. Zorg ervoor dat mensen in armoede mee kunnen: gratis koffie en thee, kleine prijzen voor de extra zaken, enz.</a:t>
            </a:r>
          </a:p>
          <a:p>
            <a:endParaRPr lang="nl-BE" dirty="0"/>
          </a:p>
          <a:p>
            <a:r>
              <a:rPr lang="nl-BE" dirty="0"/>
              <a:t>Het allerbelangrijkste is het ondersteunen van je vrijwilligers. Een team is maar zo sterk als zijn zwakste schakel. Daarom: investeer in mensen, werk aan hun veerkracht, hun zelfvertrouwen. Dat kan op hele simpele manieren: respectvol met hen omgaan, luisteren, een schouderklop of een hart onder de riem op een moeilijk moment. </a:t>
            </a:r>
          </a:p>
          <a:p>
            <a:endParaRPr lang="nl-BE" dirty="0"/>
          </a:p>
          <a:p>
            <a:r>
              <a:rPr lang="nl-BE" dirty="0"/>
              <a:t>Wees zelf het voorbeeld van hoe je wil dat mensen onderling met elkaar om gaan. </a:t>
            </a:r>
            <a:r>
              <a:rPr lang="nl-BE" dirty="0" err="1"/>
              <a:t>Practice</a:t>
            </a:r>
            <a:r>
              <a:rPr lang="nl-BE" dirty="0"/>
              <a:t> </a:t>
            </a:r>
            <a:r>
              <a:rPr lang="nl-BE" dirty="0" err="1"/>
              <a:t>what</a:t>
            </a:r>
            <a:r>
              <a:rPr lang="nl-BE" dirty="0"/>
              <a:t> </a:t>
            </a:r>
            <a:r>
              <a:rPr lang="nl-BE" dirty="0" err="1"/>
              <a:t>you</a:t>
            </a:r>
            <a:r>
              <a:rPr lang="nl-BE" dirty="0"/>
              <a:t> </a:t>
            </a:r>
            <a:r>
              <a:rPr lang="nl-BE" dirty="0" err="1"/>
              <a:t>preach</a:t>
            </a:r>
            <a:r>
              <a:rPr lang="nl-BE" dirty="0"/>
              <a:t>. </a:t>
            </a:r>
          </a:p>
          <a:p>
            <a:endParaRPr lang="nl-BE" dirty="0"/>
          </a:p>
          <a:p>
            <a:r>
              <a:rPr lang="nl-BE" dirty="0"/>
              <a:t>Voorkomen van claim-gedrag. </a:t>
            </a:r>
          </a:p>
          <a:p>
            <a:endParaRPr lang="nl-BE" dirty="0"/>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48</a:t>
            </a:fld>
            <a:endParaRPr lang="nl-BE"/>
          </a:p>
        </p:txBody>
      </p:sp>
    </p:spTree>
    <p:extLst>
      <p:ext uri="{BB962C8B-B14F-4D97-AF65-F5344CB8AC3E}">
        <p14:creationId xmlns:p14="http://schemas.microsoft.com/office/powerpoint/2010/main" val="4070726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er nog belangrijk voor bewoners?</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49</a:t>
            </a:fld>
            <a:endParaRPr lang="nl-BE"/>
          </a:p>
        </p:txBody>
      </p:sp>
    </p:spTree>
    <p:extLst>
      <p:ext uri="{BB962C8B-B14F-4D97-AF65-F5344CB8AC3E}">
        <p14:creationId xmlns:p14="http://schemas.microsoft.com/office/powerpoint/2010/main" val="24338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de wijk lijkt zo wat vergeten.</a:t>
            </a:r>
          </a:p>
          <a:p>
            <a:endParaRPr lang="nl-BE" dirty="0"/>
          </a:p>
          <a:p>
            <a:r>
              <a:rPr lang="nl-BE" dirty="0"/>
              <a:t>De meeste diensten en organisaties zijn territoriaal georganiseerd: een werking in Borgerhout, een werking in Berchem, een werking in Deurne, … </a:t>
            </a:r>
          </a:p>
          <a:p>
            <a:r>
              <a:rPr lang="nl-BE" dirty="0"/>
              <a:t>Buurtsport, jeugddienst, CAW, buurtregie, districtsdiensten, …. Het is voor de betreffende medewerkers nooit helemaal duidelijk welke dienst nu juist voor deze wijk (liggende op de grens van twee, bijna drie districten) verantwoordelijk is…</a:t>
            </a:r>
          </a:p>
          <a:p>
            <a:endParaRPr lang="nl-BE" dirty="0"/>
          </a:p>
          <a:p>
            <a:r>
              <a:rPr lang="nl-BE" dirty="0"/>
              <a:t>Een belangrijke taak voor de opbouwwerker in deze situatie, is het netwerk opzetten: de partners contacteren, hen briefen over de problemen en kansen in deze wijk, hen betrekken bij projecten, enz. zodat de wijk bij deze diensten en organisaties terug op de kaart wordt gezet.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a:t>
            </a:fld>
            <a:endParaRPr lang="nl-BE"/>
          </a:p>
        </p:txBody>
      </p:sp>
    </p:spTree>
    <p:extLst>
      <p:ext uri="{BB962C8B-B14F-4D97-AF65-F5344CB8AC3E}">
        <p14:creationId xmlns:p14="http://schemas.microsoft.com/office/powerpoint/2010/main" val="3293702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Praktische zaken:</a:t>
            </a:r>
          </a:p>
          <a:p>
            <a:endParaRPr lang="nl-BE" dirty="0"/>
          </a:p>
          <a:p>
            <a:pPr marL="171450" indent="-171450">
              <a:buFontTx/>
              <a:buChar char="-"/>
            </a:pPr>
            <a:r>
              <a:rPr lang="nl-BE" dirty="0"/>
              <a:t>Buurtappartement</a:t>
            </a:r>
          </a:p>
          <a:p>
            <a:pPr marL="171450" indent="-171450">
              <a:buFontTx/>
              <a:buChar char="-"/>
            </a:pPr>
            <a:r>
              <a:rPr lang="nl-BE" dirty="0"/>
              <a:t>Affiches en flyers, folder buurtappartement</a:t>
            </a:r>
          </a:p>
          <a:p>
            <a:pPr marL="171450" indent="-171450">
              <a:buFontTx/>
              <a:buChar char="-"/>
            </a:pPr>
            <a:r>
              <a:rPr lang="nl-BE" dirty="0"/>
              <a:t>Boeken van vakantieparticipatie + lidmaatschap + kennis over hoe mensen inschrijven</a:t>
            </a:r>
          </a:p>
          <a:p>
            <a:pPr marL="171450" indent="-171450">
              <a:buFontTx/>
              <a:buChar char="-"/>
            </a:pPr>
            <a:r>
              <a:rPr lang="nl-BE" dirty="0"/>
              <a:t>Kennis over aanvragen subsidies</a:t>
            </a:r>
          </a:p>
          <a:p>
            <a:pPr marL="171450" indent="-171450">
              <a:buFontTx/>
              <a:buChar char="-"/>
            </a:pPr>
            <a:r>
              <a:rPr lang="nl-BE" dirty="0"/>
              <a:t>Telefoonnummers en contactgegevens van partners</a:t>
            </a:r>
          </a:p>
          <a:p>
            <a:pPr marL="171450" indent="-171450">
              <a:buFontTx/>
              <a:buChar char="-"/>
            </a:pPr>
            <a:r>
              <a:rPr lang="nl-BE" dirty="0"/>
              <a:t>Draaiboeken van </a:t>
            </a:r>
            <a:r>
              <a:rPr lang="nl-BE" dirty="0" err="1"/>
              <a:t>activieiten</a:t>
            </a:r>
            <a:endParaRPr lang="nl-BE" dirty="0"/>
          </a:p>
          <a:p>
            <a:pPr marL="171450" indent="-171450">
              <a:buFontTx/>
              <a:buChar char="-"/>
            </a:pPr>
            <a:r>
              <a:rPr lang="nl-BE" dirty="0"/>
              <a:t>…</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50</a:t>
            </a:fld>
            <a:endParaRPr lang="nl-BE"/>
          </a:p>
        </p:txBody>
      </p:sp>
    </p:spTree>
    <p:extLst>
      <p:ext uri="{BB962C8B-B14F-4D97-AF65-F5344CB8AC3E}">
        <p14:creationId xmlns:p14="http://schemas.microsoft.com/office/powerpoint/2010/main" val="3870716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ook belangrijk is, is dat elk engagement wordt erkend. In de wijk vinden we vooral veel doeners, minder denkers. Beiden heb je nodig.</a:t>
            </a:r>
          </a:p>
          <a:p>
            <a:endParaRPr lang="nl-BE" dirty="0"/>
          </a:p>
          <a:p>
            <a:r>
              <a:rPr lang="nl-BE" dirty="0"/>
              <a:t>We willen daarom eerst en vooral aandacht voor beide: denkers en doeners</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51</a:t>
            </a:fld>
            <a:endParaRPr lang="nl-BE"/>
          </a:p>
        </p:txBody>
      </p:sp>
    </p:spTree>
    <p:extLst>
      <p:ext uri="{BB962C8B-B14F-4D97-AF65-F5344CB8AC3E}">
        <p14:creationId xmlns:p14="http://schemas.microsoft.com/office/powerpoint/2010/main" val="768586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dan misschien ook wel af van het idee dat het ene beter is dan het andere. Afhankelijk van waarover het gaat, kies je misschien wel bewust voor een andere vorm bewonersparticipatie. De ene bewoner heeft nog veel draagkracht, de ander heeft al een serieuze lading te dragen en doet naar zijn kunnen evenveel.</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52</a:t>
            </a:fld>
            <a:endParaRPr lang="nl-BE"/>
          </a:p>
        </p:txBody>
      </p:sp>
    </p:spTree>
    <p:extLst>
      <p:ext uri="{BB962C8B-B14F-4D97-AF65-F5344CB8AC3E}">
        <p14:creationId xmlns:p14="http://schemas.microsoft.com/office/powerpoint/2010/main" val="2374372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Daarom deze prent als nieuw denkkader. </a:t>
            </a:r>
          </a:p>
          <a:p>
            <a:r>
              <a:rPr lang="nl-BE" dirty="0"/>
              <a:t>We zetten het bij bagage van bewoners omdat het een stimulans is als medewerkers en organisatie zo naar hun inzet kijken. Maar ook onder vrijwilligers onderling: we zijn een team, en we hebben elkaar nodig.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53</a:t>
            </a:fld>
            <a:endParaRPr lang="nl-BE"/>
          </a:p>
        </p:txBody>
      </p:sp>
    </p:spTree>
    <p:extLst>
      <p:ext uri="{BB962C8B-B14F-4D97-AF65-F5344CB8AC3E}">
        <p14:creationId xmlns:p14="http://schemas.microsoft.com/office/powerpoint/2010/main" val="3960348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andere kennis nodig. </a:t>
            </a:r>
          </a:p>
          <a:p>
            <a:endParaRPr lang="nl-BE" dirty="0"/>
          </a:p>
          <a:p>
            <a:r>
              <a:rPr lang="nl-BE" dirty="0"/>
              <a:t>Groeien als mens. </a:t>
            </a:r>
          </a:p>
          <a:p>
            <a:r>
              <a:rPr lang="nl-BE" dirty="0"/>
              <a:t>Vaardigheden ontwikkelen om elkaar te ondersteunen, te kunnen luisteren zonder direct jouw mening op te dringen, </a:t>
            </a:r>
          </a:p>
          <a:p>
            <a:r>
              <a:rPr lang="nl-BE" dirty="0"/>
              <a:t>te blijven samenwerken zonder te claimen, enz. </a:t>
            </a:r>
          </a:p>
          <a:p>
            <a:endParaRPr lang="nl-BE" dirty="0"/>
          </a:p>
          <a:p>
            <a:r>
              <a:rPr lang="nl-BE" dirty="0"/>
              <a:t>Deze zaken komen verder ook terug bij de bagage van de medewerker.</a:t>
            </a:r>
          </a:p>
          <a:p>
            <a:r>
              <a:rPr lang="nl-BE" dirty="0"/>
              <a:t>We zullen ze daar bespreken.</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54</a:t>
            </a:fld>
            <a:endParaRPr lang="nl-BE"/>
          </a:p>
        </p:txBody>
      </p:sp>
    </p:spTree>
    <p:extLst>
      <p:ext uri="{BB962C8B-B14F-4D97-AF65-F5344CB8AC3E}">
        <p14:creationId xmlns:p14="http://schemas.microsoft.com/office/powerpoint/2010/main" val="946046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volwaardige taak van medewerkers, die voldoende tijd en ruimte krijgen om bewonersparticipatie te realiseren. Gedragen binnen de SHM. Bewonersparticipatie als volwaardig luik opgenomen binnen de structuur van de SHM.</a:t>
            </a:r>
          </a:p>
          <a:p>
            <a:endParaRPr lang="nl-BE" dirty="0"/>
          </a:p>
          <a:p>
            <a:r>
              <a:rPr lang="nl-BE" dirty="0"/>
              <a:t>Bewoners kunnen veel opnemen en veel betekenen binnen hun wijk, maar zij doen dat allemaal vrijwillig.</a:t>
            </a:r>
          </a:p>
          <a:p>
            <a:r>
              <a:rPr lang="nl-BE" dirty="0"/>
              <a:t>Dat wil zeggen dat er geen verplichting is om vol te houden als het tegen zit. </a:t>
            </a:r>
          </a:p>
          <a:p>
            <a:endParaRPr lang="nl-BE" dirty="0"/>
          </a:p>
          <a:p>
            <a:r>
              <a:rPr lang="nl-BE" dirty="0"/>
              <a:t>Maak sowieso duo’s!  Dat voorkomt ‘gaten in je werking’ als iemand wegvalt.</a:t>
            </a:r>
          </a:p>
          <a:p>
            <a:endParaRPr lang="nl-BE" dirty="0"/>
          </a:p>
          <a:p>
            <a:r>
              <a:rPr lang="nl-BE" dirty="0"/>
              <a:t>Dat kan gaan over tal van dingen:</a:t>
            </a:r>
          </a:p>
          <a:p>
            <a:pPr marL="171450" indent="-171450">
              <a:buFontTx/>
              <a:buChar char="-"/>
            </a:pPr>
            <a:r>
              <a:rPr lang="nl-BE" dirty="0"/>
              <a:t>Een vrijwilliger kan ziek worden (operatie, depressie, …) waardoor hij/zij uitvalt.  Gezien het profiel van de bewoners die we bereiken, komt dit regelmatig voor. </a:t>
            </a:r>
          </a:p>
          <a:p>
            <a:pPr marL="0" indent="0">
              <a:buFontTx/>
              <a:buNone/>
            </a:pPr>
            <a:r>
              <a:rPr lang="nl-BE" dirty="0"/>
              <a:t>	Voorbeeld:  Luc is degene die affiches ontwerpt en mee inspringt bij administratieve taken, maar valt een 	aantal maanden uit wegens een zware rugoperatie. Martina, de andere vrijwilliger, zit midden in een 	scheiding en heeft ook andere zorgen aan haar hoofd. Wie ondersteunt hen? </a:t>
            </a:r>
          </a:p>
          <a:p>
            <a:pPr marL="0" indent="0">
              <a:buFontTx/>
              <a:buNone/>
            </a:pPr>
            <a:endParaRPr lang="nl-BE" dirty="0"/>
          </a:p>
          <a:p>
            <a:pPr marL="171450" indent="-171450">
              <a:buFontTx/>
              <a:buChar char="-"/>
            </a:pPr>
            <a:r>
              <a:rPr lang="nl-BE" dirty="0"/>
              <a:t>Er kunnen onderlinge discussie ontstaan over de uitvoering van taken, de prijs voor de koffie, wie welke activiteit organiseert, enz. Wie hakt de knopen door? Wie zorgt er mee voor dat iedereen aan boord blijft en dat men de oorspronkelijke doelen niet uit het oog verliest? </a:t>
            </a:r>
          </a:p>
          <a:p>
            <a:pPr marL="1085850" lvl="2" indent="-171450">
              <a:buFontTx/>
              <a:buChar char="-"/>
            </a:pPr>
            <a:r>
              <a:rPr lang="nl-BE" dirty="0"/>
              <a:t>Voorbeeld: Leona heeft zich geëngageerd om een bingo te organiseren. Dit was een groot succes, dus voor herhaling vatbaar. Andere bewoners springen me op de kar en beginnen zelf ook bingodagen in te plannen, ook op momenten dat Leona er niet bij kan zijn. Wie helpt bewoners onderling af te stemmen, zonder dat iemand het gevoel krijgt niet meer mee te tellen?</a:t>
            </a:r>
          </a:p>
          <a:p>
            <a:pPr marL="1085850" lvl="2" indent="-171450">
              <a:buFontTx/>
              <a:buChar char="-"/>
            </a:pPr>
            <a:r>
              <a:rPr lang="nl-BE" dirty="0"/>
              <a:t>Voorbeeld: er worden voor de zomer ijsjes aangekocht en verkocht aan inkoopprijs. Iedereen content. Na een tijdje beslissen een aantal trekkers dat een ijsje misschien toch beter 1 euro kost… Dit ten nadele van bezoekers die echt heel erg krap bij kas zitten. Zijn zij nog welkom in het buurtappartement? Moeten zij dan maar zelf een ijsje gaan halen in de Aldi? </a:t>
            </a:r>
          </a:p>
          <a:p>
            <a:pPr marL="171450" indent="-171450">
              <a:buFontTx/>
              <a:buChar char="-"/>
            </a:pPr>
            <a:endParaRPr lang="nl-BE" dirty="0"/>
          </a:p>
          <a:p>
            <a:pPr marL="171450" indent="-171450">
              <a:buFontTx/>
              <a:buChar char="-"/>
            </a:pPr>
            <a:r>
              <a:rPr lang="nl-BE" dirty="0"/>
              <a:t>Claimgedrag door een beperkte groep, waardoor andere zich niet meer welkom voelen.</a:t>
            </a:r>
          </a:p>
          <a:p>
            <a:pPr marL="1085850" lvl="2" indent="-171450">
              <a:buFontTx/>
              <a:buChar char="-"/>
            </a:pPr>
            <a:r>
              <a:rPr lang="nl-BE" dirty="0"/>
              <a:t>Mensen kunnen bewust, maar evengoed onbewust een ruimte claimen. Zij komen er het meest, zij bepalen wanneer het open is, zij stellen de regels… en wie daar niet mee akkoord is een lastpak.</a:t>
            </a:r>
          </a:p>
          <a:p>
            <a:pPr marL="171450" indent="-171450">
              <a:buFontTx/>
              <a:buChar char="-"/>
            </a:pPr>
            <a:endParaRPr lang="nl-BE" dirty="0"/>
          </a:p>
          <a:p>
            <a:pPr marL="171450" indent="-171450">
              <a:buFontTx/>
              <a:buChar char="-"/>
            </a:pPr>
            <a:r>
              <a:rPr lang="nl-BE" dirty="0"/>
              <a:t>Discriminatie en racistische uitlatingen tegenover andere vrijwilligers of deelnemers. Onverdraagzaamheid </a:t>
            </a:r>
            <a:r>
              <a:rPr lang="nl-BE" dirty="0" err="1"/>
              <a:t>tgo</a:t>
            </a:r>
            <a:r>
              <a:rPr lang="nl-BE" dirty="0"/>
              <a:t> elkaar.</a:t>
            </a:r>
          </a:p>
          <a:p>
            <a:pPr marL="1085850" lvl="2" indent="-171450">
              <a:buFontTx/>
              <a:buChar char="-"/>
            </a:pPr>
            <a:r>
              <a:rPr lang="nl-BE" dirty="0"/>
              <a:t>Voorbeeld: een vrijwilliger maakt een erg grove opmerking over een bewoner met andere </a:t>
            </a:r>
            <a:r>
              <a:rPr lang="nl-BE" dirty="0" err="1"/>
              <a:t>roots</a:t>
            </a:r>
            <a:r>
              <a:rPr lang="nl-BE" dirty="0"/>
              <a:t>. Anderen springen daarop in, nog andere proberen net te ontmijnen. Is dit een taak van vrijwilligers onderling? </a:t>
            </a:r>
          </a:p>
          <a:p>
            <a:pPr marL="171450" indent="-171450">
              <a:buFontTx/>
              <a:buChar char="-"/>
            </a:pPr>
            <a:endParaRPr lang="nl-BE" dirty="0"/>
          </a:p>
          <a:p>
            <a:pPr marL="171450" indent="-171450">
              <a:buFontTx/>
              <a:buChar char="-"/>
            </a:pPr>
            <a:r>
              <a:rPr lang="nl-BE" dirty="0"/>
              <a:t>En wie geeft nu eigenlijk nog die schouderklop?</a:t>
            </a:r>
          </a:p>
          <a:p>
            <a:pPr marL="1085850" lvl="2" indent="-171450">
              <a:buFontTx/>
              <a:buChar char="-"/>
            </a:pPr>
            <a:r>
              <a:rPr lang="nl-BE" dirty="0"/>
              <a:t>Voorbeeld: de bewoners genieten er zelf van de handen uit de mouwen te kunnen steken en iets positiefs neer te kunnen zetten in hun buurt. Nochtans waarderen ze het enorm als iemand hun inzet erkend en waardeert en hen van tijd tot tijd aanmoedigt dat ze goed bezig zijn.</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55</a:t>
            </a:fld>
            <a:endParaRPr lang="nl-BE"/>
          </a:p>
        </p:txBody>
      </p:sp>
    </p:spTree>
    <p:extLst>
      <p:ext uri="{BB962C8B-B14F-4D97-AF65-F5344CB8AC3E}">
        <p14:creationId xmlns:p14="http://schemas.microsoft.com/office/powerpoint/2010/main" val="2434817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nood van constante ondersteuning. </a:t>
            </a:r>
          </a:p>
          <a:p>
            <a:r>
              <a:rPr lang="nl-BE" dirty="0"/>
              <a:t>Mensen mee optillen naar een betere versie van zichzelf. Hen kansen geven om te experimenteren, competenties te ontdekken en te ontwikkelen, zelfvertrouwen op te bouwen. Zichzelf als volwaardige gesprekspartner zien.</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56</a:t>
            </a:fld>
            <a:endParaRPr lang="nl-BE"/>
          </a:p>
        </p:txBody>
      </p:sp>
    </p:spTree>
    <p:extLst>
      <p:ext uri="{BB962C8B-B14F-4D97-AF65-F5344CB8AC3E}">
        <p14:creationId xmlns:p14="http://schemas.microsoft.com/office/powerpoint/2010/main" val="24656783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belang van de schouderklop en de appreciatie. Niet alleen van elkaar, maar ook vanuit de SHM.  “Jullie zijn goed bezig.”</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57</a:t>
            </a:fld>
            <a:endParaRPr lang="nl-BE"/>
          </a:p>
        </p:txBody>
      </p:sp>
    </p:spTree>
    <p:extLst>
      <p:ext uri="{BB962C8B-B14F-4D97-AF65-F5344CB8AC3E}">
        <p14:creationId xmlns:p14="http://schemas.microsoft.com/office/powerpoint/2010/main" val="2063449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laatste item dat we in de rugzak van de bewoners steken, is een goede relatie met de SHM en zijn medewerkers. </a:t>
            </a:r>
          </a:p>
          <a:p>
            <a:endParaRPr lang="nl-BE" dirty="0"/>
          </a:p>
          <a:p>
            <a:r>
              <a:rPr lang="nl-BE" dirty="0"/>
              <a:t>Bewonersparticipatie gaat om een wisselwerking, een wederzijdse samenwerking. </a:t>
            </a:r>
          </a:p>
          <a:p>
            <a:r>
              <a:rPr lang="nl-BE" dirty="0"/>
              <a:t>Daarom is het belangrijk dat zowel bewoners als medewerkers de juiste bagage mee hebben om samen werk te maken van bewonersparticipatie.</a:t>
            </a:r>
          </a:p>
          <a:p>
            <a:r>
              <a:rPr lang="nl-BE" dirty="0"/>
              <a:t>En dat de basisvoorwaarden of de basisdienstverlening van de SHM in orde is: een goede, klantvriendelijke dienstverlening en een goede woonkwaliteit.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58</a:t>
            </a:fld>
            <a:endParaRPr lang="nl-BE"/>
          </a:p>
        </p:txBody>
      </p:sp>
    </p:spTree>
    <p:extLst>
      <p:ext uri="{BB962C8B-B14F-4D97-AF65-F5344CB8AC3E}">
        <p14:creationId xmlns:p14="http://schemas.microsoft.com/office/powerpoint/2010/main" val="23041235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er nog belangrijk voor medewerkers?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59</a:t>
            </a:fld>
            <a:endParaRPr lang="nl-BE"/>
          </a:p>
        </p:txBody>
      </p:sp>
    </p:spTree>
    <p:extLst>
      <p:ext uri="{BB962C8B-B14F-4D97-AF65-F5344CB8AC3E}">
        <p14:creationId xmlns:p14="http://schemas.microsoft.com/office/powerpoint/2010/main" val="32500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Terug naar bewoners en SHM.</a:t>
            </a:r>
          </a:p>
          <a:p>
            <a:endParaRPr lang="nl-BE" dirty="0"/>
          </a:p>
          <a:p>
            <a:r>
              <a:rPr lang="nl-BE" dirty="0"/>
              <a:t>De term ‘model’ hebben we al snel achterwege gelaten. We zouden werk maken van een praktijkkader, dat veel meer ruimte biedt voor maatwerk en voortschrijdend inzicht. </a:t>
            </a:r>
          </a:p>
          <a:p>
            <a:endParaRPr lang="nl-BE" dirty="0"/>
          </a:p>
          <a:p>
            <a:r>
              <a:rPr lang="nl-BE" dirty="0"/>
              <a:t>Dit laatste is belangrijk. Je moet ergens beginnen. Na een drietal maanden intensieve terreinverkenning startten we met een ‘experiment-model’ (jawel…).</a:t>
            </a:r>
          </a:p>
          <a:p>
            <a:endParaRPr lang="nl-BE" dirty="0"/>
          </a:p>
          <a:p>
            <a:r>
              <a:rPr lang="nl-BE" dirty="0"/>
              <a:t>De doeners en de bewoners die graag mee aan de slag gingen rond een concreet probleem of idee, brengen we samen in kleine ‘satellietgroepen’. De drie thema’s die uit de gebiedsanalyse naar voor komen en waarrond we ons eerst zullen organiseren zijn afval en sluikstort, slijtage en ontmoetingskansen. </a:t>
            </a:r>
          </a:p>
          <a:p>
            <a:endParaRPr lang="nl-BE" dirty="0"/>
          </a:p>
          <a:p>
            <a:r>
              <a:rPr lang="nl-BE" dirty="0"/>
              <a:t>Daarnaast starten we met een denkgroep: we brengen om de 6 weken een groep van een 20-tal bewoners bij elkaar die mee willen nadenken. Zijn we goed bezig? Focussen we ons op de juiste dingen? Hoe gaan we in gesprek met DIW? Enz. </a:t>
            </a:r>
          </a:p>
          <a:p>
            <a:endParaRPr lang="nl-BE" dirty="0"/>
          </a:p>
          <a:p>
            <a:r>
              <a:rPr lang="nl-BE" dirty="0"/>
              <a:t>Tenslotte zullen we elk jaar minstens één keer terugkoppelen naar alle bewoners in een grote bewonersvergadering.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a:t>
            </a:fld>
            <a:endParaRPr lang="nl-BE"/>
          </a:p>
        </p:txBody>
      </p:sp>
    </p:spTree>
    <p:extLst>
      <p:ext uri="{BB962C8B-B14F-4D97-AF65-F5344CB8AC3E}">
        <p14:creationId xmlns:p14="http://schemas.microsoft.com/office/powerpoint/2010/main" val="2219181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Bagage voor professionals: Tools</a:t>
            </a:r>
          </a:p>
          <a:p>
            <a:endParaRPr lang="nl-BE" dirty="0"/>
          </a:p>
          <a:p>
            <a:r>
              <a:rPr lang="nl-BE" dirty="0"/>
              <a:t>Er bestaan tal van uitgewerkte tools en methodieken die je kan inzetten bij het werken rond bewonersparticipatie. </a:t>
            </a:r>
          </a:p>
          <a:p>
            <a:endParaRPr lang="nl-BE" dirty="0"/>
          </a:p>
          <a:p>
            <a:r>
              <a:rPr lang="nl-BE" dirty="0"/>
              <a:t>We gaan die hier niet allemaal uit de doeken doen, maar verwijzen graag naar ander bestaand materiaal. </a:t>
            </a:r>
          </a:p>
          <a:p>
            <a:br>
              <a:rPr lang="nl-BE" dirty="0"/>
            </a:br>
            <a:r>
              <a:rPr lang="nl-BE" dirty="0"/>
              <a:t>Wat we wel willen toelichten, is de ‘fiche rond meldingen’, die we opmaakten binnen ons project. </a:t>
            </a:r>
          </a:p>
          <a:p>
            <a:endParaRPr lang="nl-BE" dirty="0"/>
          </a:p>
          <a:p>
            <a:r>
              <a:rPr lang="nl-BE" dirty="0"/>
              <a:t>De tien vuistregels: ook beschikbaar materiaal.</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60</a:t>
            </a:fld>
            <a:endParaRPr lang="nl-BE"/>
          </a:p>
        </p:txBody>
      </p:sp>
    </p:spTree>
    <p:extLst>
      <p:ext uri="{BB962C8B-B14F-4D97-AF65-F5344CB8AC3E}">
        <p14:creationId xmlns:p14="http://schemas.microsoft.com/office/powerpoint/2010/main" val="2718625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Binnen ons project kregen we veel signalen van bewoners over het foutlopen bij meldingen. </a:t>
            </a:r>
          </a:p>
          <a:p>
            <a:r>
              <a:rPr lang="nl-BE" dirty="0"/>
              <a:t>We beperken ons in deze fiche tot de technische meldingen, maar je zou evengoed een kunnen opmaken rond sociale problemen of leefbaarheidsproblemen.</a:t>
            </a:r>
          </a:p>
          <a:p>
            <a:endParaRPr lang="nl-BE" dirty="0"/>
          </a:p>
          <a:p>
            <a:r>
              <a:rPr lang="nl-BE" dirty="0"/>
              <a:t>Het doel van deze fiche is om samen met bewoners, of als werkers of als team uit te zoeken waar het nu juist misloopt.</a:t>
            </a:r>
          </a:p>
          <a:p>
            <a:r>
              <a:rPr lang="nl-BE" dirty="0"/>
              <a:t>Daarom hebben we de stappen die een melding doorloopt zo veel mogelijk uit elkaar gerafeld. </a:t>
            </a:r>
          </a:p>
          <a:p>
            <a:endParaRPr lang="nl-BE" dirty="0"/>
          </a:p>
          <a:p>
            <a:r>
              <a:rPr lang="nl-BE" dirty="0"/>
              <a:t>Te beginnen bij het doorgeven van de klacht:</a:t>
            </a:r>
          </a:p>
          <a:p>
            <a:pPr marL="171450" indent="-171450">
              <a:buFontTx/>
              <a:buChar char="-"/>
            </a:pPr>
            <a:r>
              <a:rPr lang="nl-BE" dirty="0"/>
              <a:t>Hoe heb je de melding doorgegeven. Is dat goed gelopen of heb je daar al problemen ondervonden?</a:t>
            </a:r>
          </a:p>
          <a:p>
            <a:pPr marL="628650" lvl="1" indent="-171450">
              <a:buFontTx/>
              <a:buChar char="-"/>
            </a:pPr>
            <a:r>
              <a:rPr lang="nl-BE" dirty="0"/>
              <a:t>Voorbeeld: ik heb het al drie keer doorgegeven aan het onthaal, maar er is nog altijd niemand geweest. Ik moet ook altijd mijn uitleg opnieuw doen.</a:t>
            </a:r>
          </a:p>
          <a:p>
            <a:pPr marL="628650" lvl="1" indent="-171450">
              <a:buFontTx/>
              <a:buChar char="-"/>
            </a:pPr>
            <a:r>
              <a:rPr lang="nl-BE" dirty="0"/>
              <a:t>Voorbeeld: ik heb het online gemeld, maar ik krijg geen antwoord - </a:t>
            </a:r>
          </a:p>
          <a:p>
            <a:pPr marL="171450" indent="-171450">
              <a:buFontTx/>
              <a:buChar char="-"/>
            </a:pPr>
            <a:r>
              <a:rPr lang="nl-BE" dirty="0"/>
              <a:t>Je melding is bij de technische dienst geraakt, wie is er verantwoordelijk? </a:t>
            </a:r>
          </a:p>
          <a:p>
            <a:pPr marL="171450" indent="-171450">
              <a:buFontTx/>
              <a:buChar char="-"/>
            </a:pPr>
            <a:endParaRPr lang="nl-BE" dirty="0"/>
          </a:p>
          <a:p>
            <a:pPr marL="171450" indent="-171450">
              <a:buFontTx/>
              <a:buChar char="-"/>
            </a:pPr>
            <a:r>
              <a:rPr lang="nl-BE" dirty="0"/>
              <a:t>…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61</a:t>
            </a:fld>
            <a:endParaRPr lang="nl-BE"/>
          </a:p>
        </p:txBody>
      </p:sp>
    </p:spTree>
    <p:extLst>
      <p:ext uri="{BB962C8B-B14F-4D97-AF65-F5344CB8AC3E}">
        <p14:creationId xmlns:p14="http://schemas.microsoft.com/office/powerpoint/2010/main" val="1916985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Bagage voor professionals</a:t>
            </a:r>
          </a:p>
          <a:p>
            <a:endParaRPr lang="nl-BE" dirty="0"/>
          </a:p>
          <a:p>
            <a:r>
              <a:rPr lang="nl-BE" dirty="0"/>
              <a:t>Werken met mensen vraagt bepaalde kennis en vaardigheden. </a:t>
            </a:r>
          </a:p>
          <a:p>
            <a:r>
              <a:rPr lang="nl-BE" dirty="0"/>
              <a:t>Hoe blijf ik bijvoorbeeld professioneel en vriendelijk wanneer iemand verbaal agressief wordt. </a:t>
            </a:r>
          </a:p>
          <a:p>
            <a:r>
              <a:rPr lang="nl-BE" dirty="0"/>
              <a:t>Hoe ondersteun ik op een goede manier mensen in een maatschappelijk kwetsbare positie. </a:t>
            </a:r>
          </a:p>
          <a:p>
            <a:r>
              <a:rPr lang="nl-BE" dirty="0"/>
              <a:t>De grote culturele diversiteit, hoe ga ik daarmee om? Hoe zorg ik voor een goede interculturele dialoog? </a:t>
            </a:r>
          </a:p>
          <a:p>
            <a:r>
              <a:rPr lang="nl-BE" dirty="0"/>
              <a:t>Enz. </a:t>
            </a:r>
          </a:p>
          <a:p>
            <a:endParaRPr lang="nl-BE" dirty="0"/>
          </a:p>
          <a:p>
            <a:r>
              <a:rPr lang="nl-BE" dirty="0"/>
              <a:t>Ook hierover bestaat reeds veel materiaal. In een apart document bij deze PP, geef ik een aantal vormingen aan die zeker interessant zijn om te volgen, </a:t>
            </a:r>
          </a:p>
          <a:p>
            <a:r>
              <a:rPr lang="nl-BE" dirty="0"/>
              <a:t>maar eveneens veel leesvoer, voor zij die zich graag in thema’s verdiepen.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62</a:t>
            </a:fld>
            <a:endParaRPr lang="nl-BE"/>
          </a:p>
        </p:txBody>
      </p:sp>
    </p:spTree>
    <p:extLst>
      <p:ext uri="{BB962C8B-B14F-4D97-AF65-F5344CB8AC3E}">
        <p14:creationId xmlns:p14="http://schemas.microsoft.com/office/powerpoint/2010/main" val="899190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een aantal voorbeelden te geven:</a:t>
            </a:r>
          </a:p>
          <a:p>
            <a:endParaRPr lang="nl-BE" dirty="0"/>
          </a:p>
          <a:p>
            <a:r>
              <a:rPr lang="nl-BE" dirty="0"/>
              <a:t>Binnen Samenlevingsopbouw hebben we zelf een aantal erg interessante vormingen over het werken met mensen in armoede of het versterken van aandachtsgebieden. We hebben de vraag gesteld of deze vormingen eventueel opengetrokken zouden kunnen worden voor leefbaarheidsmedewerkers of sociaal assistenten van de sociale huisvestingsmaatschappijen. </a:t>
            </a:r>
          </a:p>
          <a:p>
            <a:br>
              <a:rPr lang="nl-BE" dirty="0"/>
            </a:br>
            <a:r>
              <a:rPr lang="nl-BE" dirty="0"/>
              <a:t>Wat er nu als voorstel ligt vanuit onze sector, is dat er apart voor de mensen van de SHM een vorming op maat wordt gegeven. Dat moeten we dus eens verder bekijken. </a:t>
            </a:r>
          </a:p>
          <a:p>
            <a:endParaRPr lang="nl-BE" dirty="0"/>
          </a:p>
          <a:p>
            <a:r>
              <a:rPr lang="nl-BE" dirty="0"/>
              <a:t>Daarnaast zijn er andere zaken die erg interessant kunnen zijn: geweldloze communicatie bijvoorbeeld. </a:t>
            </a:r>
          </a:p>
          <a:p>
            <a:endParaRPr lang="nl-BE" dirty="0"/>
          </a:p>
          <a:p>
            <a:r>
              <a:rPr lang="nl-BE" dirty="0"/>
              <a:t>Of het boek: interculturele communicatie, waar ook tips en methodes worden in aangeboden, maar vooral ook veel inzicht over wat er in hoofden van mensen gebeurt bij interculturele contacten.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hlinkClick r:id="rId3">
                  <a:extLst>
                    <a:ext uri="{A12FA001-AC4F-418D-AE19-62706E023703}">
                      <ahyp:hlinkClr xmlns:ahyp="http://schemas.microsoft.com/office/drawing/2018/hyperlinkcolor" val="tx"/>
                    </a:ext>
                  </a:extLst>
                </a:hlinkClick>
              </a:rPr>
              <a:t>Https://www.kjenning.nl/opleidingen/communicatie-persoonlijke-ontwikkeling/motiverende-gespreksvoering</a:t>
            </a:r>
            <a:endParaRPr lang="nl-BE" dirty="0"/>
          </a:p>
          <a:p>
            <a:endParaRPr lang="nl-BE" dirty="0"/>
          </a:p>
          <a:p>
            <a:endParaRPr lang="nl-BE" dirty="0"/>
          </a:p>
          <a:p>
            <a:r>
              <a:rPr lang="nl-BE" dirty="0" err="1"/>
              <a:t>Enz</a:t>
            </a:r>
            <a:r>
              <a:rPr lang="nl-BE" dirty="0"/>
              <a:t>…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63</a:t>
            </a:fld>
            <a:endParaRPr lang="nl-BE"/>
          </a:p>
        </p:txBody>
      </p:sp>
    </p:spTree>
    <p:extLst>
      <p:ext uri="{BB962C8B-B14F-4D97-AF65-F5344CB8AC3E}">
        <p14:creationId xmlns:p14="http://schemas.microsoft.com/office/powerpoint/2010/main" val="2786997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Ook binnen DIW is het laatste jaar een verandering in gang gezet.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Om de interne communicatie en de afstemming tussen verschillende diensten te verbeteren, wordt vanaf september 2019 samengewerkt in regioteams.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Wat wil dat zeggen?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Medewerkers uit de verschillende diensten hebben een regio toegewezen gekregen. Dat maakt het gemakkelijk om de betreffende medewerker van een andere dienst te contacteren, wanneer je met een probleem zit dat over diensten heen moet worden aangepakt. </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dirty="0"/>
            </a:br>
            <a:r>
              <a:rPr lang="nl-BE" dirty="0"/>
              <a:t>Denk bijvoorbeeld aan het probleem met de lift die drie maanden stuk was: de technische dienst bestelt de stukken, en geeft dit door een sociale dienst en leefbaarheidsmedewerkers. Dat maakt het voor de sociaal werker mogelijk om te informeren of het voor mindervaliden lukt om zich te verplaatsen, en de leefbaarheidsmedewerker zou de communicatie over de vorderingen kunnen uithangen in de gang en actualiseren bij nieuwe ontwikkelingen.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Belang van het intern proces.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Een buitenstaander kan dat niet zo maar veranderen.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Inzichten geven, wegwijs maken, ondersteunen, maar je kan het niet voor hen doen.</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64</a:t>
            </a:fld>
            <a:endParaRPr lang="nl-BE"/>
          </a:p>
        </p:txBody>
      </p:sp>
    </p:spTree>
    <p:extLst>
      <p:ext uri="{BB962C8B-B14F-4D97-AF65-F5344CB8AC3E}">
        <p14:creationId xmlns:p14="http://schemas.microsoft.com/office/powerpoint/2010/main" val="2717949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organisatie is maar zo sterk als zijn mensen. </a:t>
            </a:r>
          </a:p>
          <a:p>
            <a:endParaRPr lang="nl-BE" dirty="0"/>
          </a:p>
          <a:p>
            <a:pPr marL="171450" indent="-171450">
              <a:buFontTx/>
              <a:buChar char="-"/>
            </a:pPr>
            <a:r>
              <a:rPr lang="nl-BE" dirty="0"/>
              <a:t>Erkenning van ieders job</a:t>
            </a:r>
          </a:p>
          <a:p>
            <a:pPr marL="171450" indent="-171450">
              <a:buFontTx/>
              <a:buChar char="-"/>
            </a:pPr>
            <a:r>
              <a:rPr lang="nl-BE" dirty="0"/>
              <a:t>Gelijkwaardigheid onder collega’s</a:t>
            </a:r>
          </a:p>
          <a:p>
            <a:pPr marL="171450" indent="-171450">
              <a:buFontTx/>
              <a:buChar char="-"/>
            </a:pPr>
            <a:r>
              <a:rPr lang="nl-BE" dirty="0"/>
              <a:t>Respect voor elkaars mening</a:t>
            </a:r>
          </a:p>
          <a:p>
            <a:pPr marL="171450" indent="-171450">
              <a:buFontTx/>
              <a:buChar char="-"/>
            </a:pPr>
            <a:r>
              <a:rPr lang="nl-BE" dirty="0"/>
              <a:t>Voldoende tijd en ruimte om jouw taak naar behoren uit te voeren</a:t>
            </a:r>
          </a:p>
          <a:p>
            <a:pPr marL="171450" indent="-171450">
              <a:buFontTx/>
              <a:buChar char="-"/>
            </a:pPr>
            <a:endParaRPr lang="nl-BE" dirty="0"/>
          </a:p>
          <a:p>
            <a:pPr marL="0" indent="0">
              <a:buFontTx/>
              <a:buNone/>
            </a:pPr>
            <a:r>
              <a:rPr lang="nl-BE" dirty="0"/>
              <a:t>Het belang van teamwork!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65</a:t>
            </a:fld>
            <a:endParaRPr lang="nl-BE"/>
          </a:p>
        </p:txBody>
      </p:sp>
    </p:spTree>
    <p:extLst>
      <p:ext uri="{BB962C8B-B14F-4D97-AF65-F5344CB8AC3E}">
        <p14:creationId xmlns:p14="http://schemas.microsoft.com/office/powerpoint/2010/main" val="19972922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Nog </a:t>
            </a:r>
            <a:r>
              <a:rPr lang="nl-BE" dirty="0" err="1"/>
              <a:t>uitsschrijven</a:t>
            </a:r>
            <a:r>
              <a:rPr lang="nl-BE" dirty="0"/>
              <a:t>:</a:t>
            </a:r>
          </a:p>
          <a:p>
            <a:endParaRPr lang="nl-BE" dirty="0"/>
          </a:p>
          <a:p>
            <a:r>
              <a:rPr lang="nl-BE" dirty="0"/>
              <a:t>Belang van samenwerking om een probleem in al zijn facetten op te lossen:</a:t>
            </a:r>
          </a:p>
          <a:p>
            <a:pPr marL="171450" indent="-171450">
              <a:buFontTx/>
              <a:buChar char="-"/>
            </a:pPr>
            <a:r>
              <a:rPr lang="nl-BE" dirty="0"/>
              <a:t>Nu de lift laten herstellen</a:t>
            </a:r>
          </a:p>
          <a:p>
            <a:pPr marL="171450" indent="-171450">
              <a:buFontTx/>
              <a:buChar char="-"/>
            </a:pPr>
            <a:r>
              <a:rPr lang="nl-BE" dirty="0"/>
              <a:t>Voorkomen dat dit nogmaals voorkomt door preventief de oorzaak te voorkomen</a:t>
            </a:r>
          </a:p>
          <a:p>
            <a:pPr marL="171450" indent="-171450">
              <a:buFontTx/>
              <a:buChar char="-"/>
            </a:pPr>
            <a:r>
              <a:rPr lang="nl-BE" dirty="0"/>
              <a:t>Mensen informeren over stand van zaken</a:t>
            </a:r>
          </a:p>
          <a:p>
            <a:pPr marL="171450" indent="-171450">
              <a:buFontTx/>
              <a:buChar char="-"/>
            </a:pPr>
            <a:r>
              <a:rPr lang="nl-BE" dirty="0"/>
              <a:t>Mensen die slecht te been staan bevragen </a:t>
            </a:r>
          </a:p>
          <a:p>
            <a:pPr marL="171450" indent="-171450">
              <a:buFontTx/>
              <a:buChar char="-"/>
            </a:pPr>
            <a:r>
              <a:rPr lang="nl-BE" dirty="0"/>
              <a:t>Medewerker onthaal op de hoogte houden van de </a:t>
            </a:r>
            <a:r>
              <a:rPr lang="nl-BE" dirty="0" err="1"/>
              <a:t>stavaza</a:t>
            </a:r>
            <a:endParaRPr lang="nl-BE" dirty="0"/>
          </a:p>
          <a:p>
            <a:pPr marL="171450" indent="-171450">
              <a:buFontTx/>
              <a:buChar char="-"/>
            </a:pPr>
            <a:r>
              <a:rPr lang="nl-BE" dirty="0"/>
              <a:t>…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66</a:t>
            </a:fld>
            <a:endParaRPr lang="nl-BE"/>
          </a:p>
        </p:txBody>
      </p:sp>
    </p:spTree>
    <p:extLst>
      <p:ext uri="{BB962C8B-B14F-4D97-AF65-F5344CB8AC3E}">
        <p14:creationId xmlns:p14="http://schemas.microsoft.com/office/powerpoint/2010/main" val="5724646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laatste wat we in de rugzak staken van de bewoners, was een goede relatie met de medewerkers van de SHM.</a:t>
            </a:r>
          </a:p>
          <a:p>
            <a:r>
              <a:rPr lang="nl-BE" dirty="0"/>
              <a:t>Voor de medewerkers geldt hetzelfde. Het is een meerwaarde om een goed contact te hebben met bewoners en elkaar te kunnen vertrouwen. </a:t>
            </a:r>
          </a:p>
          <a:p>
            <a:r>
              <a:rPr lang="nl-BE" dirty="0"/>
              <a:t>Medewerkers en bewoners zijn binnen een SHM een team. Samenwerkers.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67</a:t>
            </a:fld>
            <a:endParaRPr lang="nl-BE"/>
          </a:p>
        </p:txBody>
      </p:sp>
    </p:spTree>
    <p:extLst>
      <p:ext uri="{BB962C8B-B14F-4D97-AF65-F5344CB8AC3E}">
        <p14:creationId xmlns:p14="http://schemas.microsoft.com/office/powerpoint/2010/main" val="2396608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voorbije dia’s hebben we het een en ander in de rugzakken van medewerkers en bewoners gestoken, in de hoop daarmee het participatieproces te ‘bemesten’. </a:t>
            </a:r>
          </a:p>
          <a:p>
            <a:endParaRPr lang="nl-BE" dirty="0"/>
          </a:p>
          <a:p>
            <a:r>
              <a:rPr lang="nl-BE" dirty="0"/>
              <a:t>Omdat het een veelheid van zaken is, even een overzicht.</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68</a:t>
            </a:fld>
            <a:endParaRPr lang="nl-BE"/>
          </a:p>
        </p:txBody>
      </p:sp>
    </p:spTree>
    <p:extLst>
      <p:ext uri="{BB962C8B-B14F-4D97-AF65-F5344CB8AC3E}">
        <p14:creationId xmlns:p14="http://schemas.microsoft.com/office/powerpoint/2010/main" val="199212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je de gelijkenissen? </a:t>
            </a:r>
          </a:p>
          <a:p>
            <a:endParaRPr lang="nl-BE" dirty="0"/>
          </a:p>
          <a:p>
            <a:r>
              <a:rPr lang="nl-BE" dirty="0"/>
              <a:t>Investeer in mensen.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69</a:t>
            </a:fld>
            <a:endParaRPr lang="nl-BE"/>
          </a:p>
        </p:txBody>
      </p:sp>
    </p:spTree>
    <p:extLst>
      <p:ext uri="{BB962C8B-B14F-4D97-AF65-F5344CB8AC3E}">
        <p14:creationId xmlns:p14="http://schemas.microsoft.com/office/powerpoint/2010/main" val="222008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organiseren onze eerste grote bewonersvergadering om onze plannen en stand van zaken uit de doeken te doen. </a:t>
            </a:r>
          </a:p>
          <a:p>
            <a:r>
              <a:rPr lang="nl-BE" dirty="0"/>
              <a:t>Er komen ongeveer 130 huurders ‘s avonds de deur uit om naar ons te luisteren. </a:t>
            </a:r>
          </a:p>
          <a:p>
            <a:r>
              <a:rPr lang="nl-BE" dirty="0"/>
              <a:t>Ze weten dat ook de directie van DIW aanwezig zal zijn en de nieuwsgierigheid over wat we te vertellen hebben, is groot. </a:t>
            </a:r>
          </a:p>
          <a:p>
            <a:endParaRPr lang="nl-BE" dirty="0"/>
          </a:p>
          <a:p>
            <a:r>
              <a:rPr lang="nl-BE" dirty="0"/>
              <a:t>De opbouwwerkers lichten het model toe en de plannen voor de komende maanden, jaren. </a:t>
            </a:r>
          </a:p>
          <a:p>
            <a:r>
              <a:rPr lang="nl-BE" dirty="0"/>
              <a:t>De medewerkers van de SHM grijpen een aantal thema’s aan die tijdens de gebiedsanalyse (gangvergaderingen) naar boven om al een aantal vragen van bewoners te beantwoorden.</a:t>
            </a:r>
          </a:p>
          <a:p>
            <a:endParaRPr lang="nl-BE" dirty="0"/>
          </a:p>
          <a:p>
            <a:r>
              <a:rPr lang="nl-BE" dirty="0"/>
              <a:t>Sommige bewoners lijken terughoudend, een aantal onder hen is er vooral om de eigen individuele problemen ter sprake te brengen, anderen reageren positief.</a:t>
            </a:r>
          </a:p>
          <a:p>
            <a:r>
              <a:rPr lang="nl-BE" dirty="0"/>
              <a:t>We zijn vertrokken…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7</a:t>
            </a:fld>
            <a:endParaRPr lang="nl-BE"/>
          </a:p>
        </p:txBody>
      </p:sp>
    </p:spTree>
    <p:extLst>
      <p:ext uri="{BB962C8B-B14F-4D97-AF65-F5344CB8AC3E}">
        <p14:creationId xmlns:p14="http://schemas.microsoft.com/office/powerpoint/2010/main" val="1920621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t>Wat we wel kunnen doen, is zoeken naar wat alle betrokkenen nodig hebben om zelf te groeien en zelf te veranderen. </a:t>
            </a:r>
          </a:p>
          <a:p>
            <a:endParaRPr lang="nl-BE" sz="1200" dirty="0"/>
          </a:p>
          <a:p>
            <a:endParaRPr lang="nl-BE" sz="1200" dirty="0"/>
          </a:p>
          <a:p>
            <a:r>
              <a:rPr lang="nl-BE" sz="1200" dirty="0"/>
              <a:t>Metafoor van de plant:</a:t>
            </a:r>
          </a:p>
          <a:p>
            <a:r>
              <a:rPr lang="nl-BE" sz="1200" dirty="0"/>
              <a:t>Je kan geen blad aan een plant plakken van buiten af. Je moet de plant verzorgen, water en grondstof geven, een beschutte plek om te groeien. En dan komt er, met wat geduld, wel vanzelf een blad. </a:t>
            </a:r>
          </a:p>
          <a:p>
            <a:endParaRPr lang="nl-BE" sz="1200" dirty="0"/>
          </a:p>
          <a:p>
            <a:r>
              <a:rPr lang="nl-BE" sz="1200" dirty="0"/>
              <a:t>Hetzelfde geldt voor bewonersparticipatie: je kan bewoners en medewerkers niet verplichten om in een model van bewonersparticipatie te stappen wanneer de juiste basis, de juiste voorwaarden, de goesting ontbreekt. </a:t>
            </a:r>
          </a:p>
          <a:p>
            <a:r>
              <a:rPr lang="nl-BE" sz="1200" dirty="0"/>
              <a:t>Investeer daar eerst in. </a:t>
            </a:r>
          </a:p>
          <a:p>
            <a:endParaRPr lang="nl-BE" sz="1200" dirty="0"/>
          </a:p>
          <a:p>
            <a:r>
              <a:rPr lang="nl-BE" sz="1200" dirty="0"/>
              <a:t>Het zijn de mensen die de participatie mogelijk maken, niet het model of het kader waarin je participatie wil gieten.</a:t>
            </a:r>
          </a:p>
          <a:p>
            <a:r>
              <a:rPr lang="nl-BE" sz="1200" dirty="0"/>
              <a:t>Investeer in de mensen.</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70</a:t>
            </a:fld>
            <a:endParaRPr lang="nl-BE"/>
          </a:p>
        </p:txBody>
      </p:sp>
    </p:spTree>
    <p:extLst>
      <p:ext uri="{BB962C8B-B14F-4D97-AF65-F5344CB8AC3E}">
        <p14:creationId xmlns:p14="http://schemas.microsoft.com/office/powerpoint/2010/main" val="13501016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r>
              <a:rPr lang="nl-BE" dirty="0"/>
              <a:t>Wat je bereikt hebt of waar je naar streeft, is niet altijd zichtbaar. </a:t>
            </a:r>
          </a:p>
          <a:p>
            <a:endParaRPr lang="nl-BE" dirty="0"/>
          </a:p>
          <a:p>
            <a:r>
              <a:rPr lang="nl-BE" dirty="0"/>
              <a:t>Het is niet altijd het zichtbare resultaat dat telt.</a:t>
            </a:r>
          </a:p>
          <a:p>
            <a:endParaRPr lang="nl-BE" dirty="0"/>
          </a:p>
          <a:p>
            <a:r>
              <a:rPr lang="nl-BE" dirty="0" err="1"/>
              <a:t>Don’t</a:t>
            </a:r>
            <a:r>
              <a:rPr lang="nl-BE" dirty="0"/>
              <a:t> fake, </a:t>
            </a:r>
            <a:r>
              <a:rPr lang="nl-BE" dirty="0" err="1"/>
              <a:t>be</a:t>
            </a:r>
            <a:r>
              <a:rPr lang="nl-BE" dirty="0"/>
              <a:t> real.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71</a:t>
            </a:fld>
            <a:endParaRPr lang="nl-BE"/>
          </a:p>
        </p:txBody>
      </p:sp>
    </p:spTree>
    <p:extLst>
      <p:ext uri="{BB962C8B-B14F-4D97-AF65-F5344CB8AC3E}">
        <p14:creationId xmlns:p14="http://schemas.microsoft.com/office/powerpoint/2010/main" val="1070145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vestigen ons in een klein lokaaltje in één van de appartementsblokken van de wijk. </a:t>
            </a:r>
          </a:p>
          <a:p>
            <a:r>
              <a:rPr lang="nl-BE" dirty="0"/>
              <a:t>Niet ideaal, maar wel dichter bij de bewoners. </a:t>
            </a:r>
          </a:p>
          <a:p>
            <a:r>
              <a:rPr lang="nl-BE" dirty="0"/>
              <a:t>Er is geen water, verwarming of toilet, … </a:t>
            </a:r>
          </a:p>
          <a:p>
            <a:r>
              <a:rPr lang="nl-BE" dirty="0"/>
              <a:t>Niet echt een uitnodigende plek om mensen te ontvangen. </a:t>
            </a:r>
          </a:p>
          <a:p>
            <a:endParaRPr lang="nl-BE" dirty="0"/>
          </a:p>
          <a:p>
            <a:r>
              <a:rPr lang="nl-BE" dirty="0"/>
              <a:t>We nemen zelf initiatief en proberen bewoners mee te krijgen. </a:t>
            </a:r>
          </a:p>
          <a:p>
            <a:r>
              <a:rPr lang="nl-BE" dirty="0"/>
              <a:t>We trekken samen de wijk in om afval op te ruimen. </a:t>
            </a:r>
          </a:p>
          <a:p>
            <a:r>
              <a:rPr lang="nl-BE" dirty="0"/>
              <a:t>Er wordt een muur opgesmukt met graffiti.</a:t>
            </a:r>
          </a:p>
          <a:p>
            <a:r>
              <a:rPr lang="nl-BE" dirty="0"/>
              <a:t>We organiseren een buurtfeest om mensen op een positieve manier bij elkaar te krijgen. Enz.</a:t>
            </a:r>
          </a:p>
          <a:p>
            <a:endParaRPr lang="nl-BE" dirty="0"/>
          </a:p>
          <a:p>
            <a:r>
              <a:rPr lang="nl-BE" dirty="0"/>
              <a:t>Methodes die we gebruiken: mensen die we ondertussen persoonlijk kennen aanspreken, sleutelfiguren zoeken, deur aan deur, affiches en flyers in gangen en bussen, mensen op straat aanspreken, enz. </a:t>
            </a:r>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8</a:t>
            </a:fld>
            <a:endParaRPr lang="nl-BE"/>
          </a:p>
        </p:txBody>
      </p:sp>
    </p:spTree>
    <p:extLst>
      <p:ext uri="{BB962C8B-B14F-4D97-AF65-F5344CB8AC3E}">
        <p14:creationId xmlns:p14="http://schemas.microsoft.com/office/powerpoint/2010/main" val="342037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Tegelijk starten we ook satellietgroepen op.</a:t>
            </a:r>
          </a:p>
          <a:p>
            <a:r>
              <a:rPr lang="nl-BE" dirty="0"/>
              <a:t>We gebruiken dezelfde wervingsmethoden: deur aan deur, aanspreken op straat, telefoon, affiches en flyers, een artikel in de buurtkrantje van de SHM, enz.</a:t>
            </a:r>
          </a:p>
          <a:p>
            <a:endParaRPr lang="nl-BE" dirty="0"/>
          </a:p>
          <a:p>
            <a:r>
              <a:rPr lang="nl-BE" dirty="0"/>
              <a:t>We zetten een werkgroep op rond afval en één rond slijtage. </a:t>
            </a:r>
          </a:p>
          <a:p>
            <a:r>
              <a:rPr lang="nl-BE" dirty="0"/>
              <a:t>Bewoners uitten hun bekommernissen. </a:t>
            </a:r>
          </a:p>
          <a:p>
            <a:pPr lvl="0"/>
            <a:r>
              <a:rPr lang="nl-BE" sz="1200" kern="1200" dirty="0">
                <a:solidFill>
                  <a:schemeClr val="tx1"/>
                </a:solidFill>
                <a:effectLst/>
                <a:latin typeface="+mn-lt"/>
                <a:ea typeface="+mn-ea"/>
                <a:cs typeface="+mn-cs"/>
              </a:rPr>
              <a:t>Mensen de dag op voorhand nog eens opbellen of een sms sturen</a:t>
            </a:r>
          </a:p>
          <a:p>
            <a:pPr lvl="0"/>
            <a:r>
              <a:rPr lang="nl-BE" sz="1200" kern="1200" dirty="0">
                <a:solidFill>
                  <a:schemeClr val="tx1"/>
                </a:solidFill>
                <a:effectLst/>
                <a:latin typeface="+mn-lt"/>
                <a:ea typeface="+mn-ea"/>
                <a:cs typeface="+mn-cs"/>
              </a:rPr>
              <a:t>Bij een overleg zorgen voor tijd en ruimte om te ventileren, maar afbakenen. </a:t>
            </a:r>
            <a:r>
              <a:rPr lang="nl-BE" sz="1200" kern="1200">
                <a:solidFill>
                  <a:schemeClr val="tx1"/>
                </a:solidFill>
                <a:effectLst/>
                <a:latin typeface="+mn-lt"/>
                <a:ea typeface="+mn-ea"/>
                <a:cs typeface="+mn-cs"/>
              </a:rPr>
              <a:t>Terug naar de hoofdzaak.</a:t>
            </a:r>
          </a:p>
          <a:p>
            <a:endParaRPr lang="nl-BE" dirty="0"/>
          </a:p>
          <a:p>
            <a:r>
              <a:rPr lang="nl-BE" dirty="0"/>
              <a:t>Met het materiaal dat we verzamelen plannen we een eerste overleg met de technische dienst van DIW. </a:t>
            </a:r>
          </a:p>
          <a:p>
            <a:endParaRPr lang="nl-BE" dirty="0"/>
          </a:p>
          <a:p>
            <a:r>
              <a:rPr lang="nl-BE" dirty="0"/>
              <a:t>We brengen alle bewoners op de hoogte via ‘aantrekkelijke uitziende verslagen’ die bij ieder in de brievenbus vallen… </a:t>
            </a:r>
          </a:p>
          <a:p>
            <a:endParaRPr lang="nl-BE" dirty="0"/>
          </a:p>
        </p:txBody>
      </p:sp>
      <p:sp>
        <p:nvSpPr>
          <p:cNvPr id="4" name="Tijdelijke aanduiding voor dianummer 3"/>
          <p:cNvSpPr>
            <a:spLocks noGrp="1"/>
          </p:cNvSpPr>
          <p:nvPr>
            <p:ph type="sldNum" sz="quarter" idx="5"/>
          </p:nvPr>
        </p:nvSpPr>
        <p:spPr/>
        <p:txBody>
          <a:bodyPr/>
          <a:lstStyle/>
          <a:p>
            <a:fld id="{F2479CE5-020B-493F-8D9A-FD5E7926E816}" type="slidenum">
              <a:rPr lang="nl-BE" smtClean="0"/>
              <a:pPr/>
              <a:t>9</a:t>
            </a:fld>
            <a:endParaRPr lang="nl-BE"/>
          </a:p>
        </p:txBody>
      </p:sp>
    </p:spTree>
    <p:extLst>
      <p:ext uri="{BB962C8B-B14F-4D97-AF65-F5344CB8AC3E}">
        <p14:creationId xmlns:p14="http://schemas.microsoft.com/office/powerpoint/2010/main" val="200773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44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grpSp>
        <p:nvGrpSpPr>
          <p:cNvPr id="7" name="Groep 6"/>
          <p:cNvGrpSpPr/>
          <p:nvPr userDrawn="1"/>
        </p:nvGrpSpPr>
        <p:grpSpPr>
          <a:xfrm>
            <a:off x="395536" y="449664"/>
            <a:ext cx="792088" cy="792088"/>
            <a:chOff x="755576" y="574254"/>
            <a:chExt cx="792088" cy="792088"/>
          </a:xfrm>
        </p:grpSpPr>
        <p:sp>
          <p:nvSpPr>
            <p:cNvPr id="8" name="Rechthoek 7"/>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spTree>
    <p:extLst>
      <p:ext uri="{BB962C8B-B14F-4D97-AF65-F5344CB8AC3E}">
        <p14:creationId xmlns:p14="http://schemas.microsoft.com/office/powerpoint/2010/main" val="382617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hergrond: venndiagram">
    <p:spTree>
      <p:nvGrpSpPr>
        <p:cNvPr id="1" name=""/>
        <p:cNvGrpSpPr/>
        <p:nvPr/>
      </p:nvGrpSpPr>
      <p:grpSpPr>
        <a:xfrm>
          <a:off x="0" y="0"/>
          <a:ext cx="0" cy="0"/>
          <a:chOff x="0" y="0"/>
          <a:chExt cx="0" cy="0"/>
        </a:xfrm>
      </p:grpSpPr>
      <p:sp>
        <p:nvSpPr>
          <p:cNvPr id="5" name="Rechthoek 4"/>
          <p:cNvSpPr/>
          <p:nvPr userDrawn="1"/>
        </p:nvSpPr>
        <p:spPr>
          <a:xfrm>
            <a:off x="0" y="14536"/>
            <a:ext cx="9144000" cy="6858000"/>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4889959"/>
            <a:ext cx="23236784" cy="18914790"/>
          </a:xfrm>
          <a:prstGeom prst="rect">
            <a:avLst/>
          </a:prstGeom>
        </p:spPr>
      </p:pic>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auteurs</a:t>
            </a:r>
          </a:p>
        </p:txBody>
      </p:sp>
    </p:spTree>
    <p:extLst>
      <p:ext uri="{BB962C8B-B14F-4D97-AF65-F5344CB8AC3E}">
        <p14:creationId xmlns:p14="http://schemas.microsoft.com/office/powerpoint/2010/main" val="2094024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htergrond: foto">
    <p:spTree>
      <p:nvGrpSpPr>
        <p:cNvPr id="1" name=""/>
        <p:cNvGrpSpPr/>
        <p:nvPr/>
      </p:nvGrpSpPr>
      <p:grpSpPr>
        <a:xfrm>
          <a:off x="0" y="0"/>
          <a:ext cx="0" cy="0"/>
          <a:chOff x="0" y="0"/>
          <a:chExt cx="0" cy="0"/>
        </a:xfrm>
      </p:grpSpPr>
      <p:pic>
        <p:nvPicPr>
          <p:cNvPr id="11" name="Afbeelding 10"/>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23" t="20261" r="-1" b="4991"/>
          <a:stretch/>
        </p:blipFill>
        <p:spPr>
          <a:xfrm>
            <a:off x="0" y="2276871"/>
            <a:ext cx="9148564" cy="4581129"/>
          </a:xfrm>
          <a:prstGeom prst="rect">
            <a:avLst/>
          </a:prstGeom>
        </p:spPr>
      </p:pic>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auteurs</a:t>
            </a:r>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158677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ber">
    <p:spTree>
      <p:nvGrpSpPr>
        <p:cNvPr id="1" name=""/>
        <p:cNvGrpSpPr/>
        <p:nvPr/>
      </p:nvGrpSpPr>
      <p:grpSpPr>
        <a:xfrm>
          <a:off x="0" y="0"/>
          <a:ext cx="0" cy="0"/>
          <a:chOff x="0" y="0"/>
          <a:chExt cx="0" cy="0"/>
        </a:xfrm>
      </p:grpSpPr>
      <p:sp>
        <p:nvSpPr>
          <p:cNvPr id="5" name="Rechthoek 4"/>
          <p:cNvSpPr/>
          <p:nvPr userDrawn="1"/>
        </p:nvSpPr>
        <p:spPr>
          <a:xfrm>
            <a:off x="0" y="5383"/>
            <a:ext cx="9144000" cy="6858000"/>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auteurs</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2307670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sp>
        <p:nvSpPr>
          <p:cNvPr id="3" name="Rechthoek 2"/>
          <p:cNvSpPr/>
          <p:nvPr userDrawn="1"/>
        </p:nvSpPr>
        <p:spPr>
          <a:xfrm>
            <a:off x="0" y="2132856"/>
            <a:ext cx="9144000" cy="4725144"/>
          </a:xfrm>
          <a:prstGeom prst="rect">
            <a:avLst/>
          </a:prstGeom>
          <a:solidFill>
            <a:srgbClr val="D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248" y="-4351498"/>
            <a:ext cx="25892920" cy="21079086"/>
          </a:xfrm>
          <a:prstGeom prst="rect">
            <a:avLst/>
          </a:prstGeom>
        </p:spPr>
      </p:pic>
      <p:sp>
        <p:nvSpPr>
          <p:cNvPr id="9" name="Tijdelijke aanduiding voor tekst 12"/>
          <p:cNvSpPr>
            <a:spLocks noGrp="1"/>
          </p:cNvSpPr>
          <p:nvPr>
            <p:ph type="body" sz="quarter" idx="13" hasCustomPrompt="1"/>
          </p:nvPr>
        </p:nvSpPr>
        <p:spPr>
          <a:xfrm>
            <a:off x="1187623" y="1412776"/>
            <a:ext cx="7092280" cy="566340"/>
          </a:xfrm>
          <a:prstGeom prst="rect">
            <a:avLst/>
          </a:prstGeom>
        </p:spPr>
        <p:txBody>
          <a:bodyPr/>
          <a:lstStyle>
            <a:lvl1pPr marL="0" indent="0" algn="l">
              <a:buNone/>
              <a:defRPr lang="nl-NL" sz="3200" b="1" kern="1200" dirty="0" smtClean="0">
                <a:solidFill>
                  <a:srgbClr val="006D8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0"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2" name="Tijdelijke aanduiding voor tekst 11"/>
          <p:cNvSpPr>
            <a:spLocks noGrp="1"/>
          </p:cNvSpPr>
          <p:nvPr>
            <p:ph type="body" sz="quarter" idx="14"/>
          </p:nvPr>
        </p:nvSpPr>
        <p:spPr>
          <a:xfrm>
            <a:off x="1763688" y="2348880"/>
            <a:ext cx="6985000" cy="4176464"/>
          </a:xfrm>
          <a:prstGeom prst="rect">
            <a:avLst/>
          </a:prstGeom>
        </p:spPr>
        <p:txBody>
          <a:bodyPr anchor="ctr"/>
          <a:lstStyle>
            <a:lvl1pPr marL="514350" indent="-514350">
              <a:spcBef>
                <a:spcPts val="1200"/>
              </a:spcBef>
              <a:buFont typeface="+mj-lt"/>
              <a:buAutoNum type="romanUcPeriod"/>
              <a:defRPr lang="nl-NL" sz="2400" b="1" kern="1200" dirty="0" smtClean="0">
                <a:solidFill>
                  <a:schemeClr val="tx1"/>
                </a:solidFill>
                <a:latin typeface="+mn-lt"/>
                <a:ea typeface="+mn-ea"/>
                <a:cs typeface="+mn-cs"/>
              </a:defRPr>
            </a:lvl1pPr>
            <a:lvl2pPr marL="914400" indent="-457200">
              <a:buFont typeface="+mj-lt"/>
              <a:buAutoNum type="alphaLcPeriod"/>
              <a:defRPr lang="nl-NL" sz="2000" kern="1200" dirty="0" smtClean="0">
                <a:solidFill>
                  <a:srgbClr val="006D86"/>
                </a:solidFill>
                <a:latin typeface="Calibri Light" pitchFamily="34" charset="0"/>
                <a:ea typeface="+mn-ea"/>
                <a:cs typeface="+mn-cs"/>
              </a:defRPr>
            </a:lvl2pPr>
            <a:lvl3pPr>
              <a:defRPr sz="2000">
                <a:solidFill>
                  <a:srgbClr val="8A1F38"/>
                </a:solidFill>
                <a:latin typeface="Calibri Light" pitchFamily="34" charset="0"/>
              </a:defRPr>
            </a:lvl3pPr>
          </a:lstStyle>
          <a:p>
            <a:pPr lvl="0"/>
            <a:r>
              <a:rPr lang="nl-NL" dirty="0"/>
              <a:t>Klik om de modelstijlen te bewerken</a:t>
            </a:r>
          </a:p>
          <a:p>
            <a:pPr lvl="1"/>
            <a:r>
              <a:rPr lang="nl-NL" dirty="0"/>
              <a:t>Tweede niveau</a:t>
            </a:r>
          </a:p>
          <a:p>
            <a:pPr lvl="2"/>
            <a:r>
              <a:rPr lang="nl-NL" dirty="0"/>
              <a:t>Derde niveau</a:t>
            </a: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2163704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sp>
        <p:nvSpPr>
          <p:cNvPr id="3" name="Rechthoek 2"/>
          <p:cNvSpPr/>
          <p:nvPr userDrawn="1"/>
        </p:nvSpPr>
        <p:spPr>
          <a:xfrm>
            <a:off x="0" y="2132856"/>
            <a:ext cx="9144000" cy="4725144"/>
          </a:xfrm>
          <a:prstGeom prst="rect">
            <a:avLst/>
          </a:prstGeom>
          <a:solidFill>
            <a:srgbClr val="D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6712" y="-1133450"/>
            <a:ext cx="14615878" cy="11898596"/>
          </a:xfrm>
          <a:prstGeom prst="rect">
            <a:avLst/>
          </a:prstGeom>
        </p:spPr>
      </p:pic>
      <p:sp>
        <p:nvSpPr>
          <p:cNvPr id="9" name="Tijdelijke aanduiding voor tekst 12"/>
          <p:cNvSpPr>
            <a:spLocks noGrp="1"/>
          </p:cNvSpPr>
          <p:nvPr>
            <p:ph type="body" sz="quarter" idx="13" hasCustomPrompt="1"/>
          </p:nvPr>
        </p:nvSpPr>
        <p:spPr>
          <a:xfrm>
            <a:off x="1187623" y="1412776"/>
            <a:ext cx="7092280" cy="566340"/>
          </a:xfrm>
          <a:prstGeom prst="rect">
            <a:avLst/>
          </a:prstGeom>
        </p:spPr>
        <p:txBody>
          <a:bodyPr/>
          <a:lstStyle>
            <a:lvl1pPr marL="0" indent="0" algn="l">
              <a:buNone/>
              <a:defRPr lang="nl-NL" sz="3200" b="1" kern="1200" dirty="0" smtClean="0">
                <a:solidFill>
                  <a:srgbClr val="006D8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0"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2" name="Tijdelijke aanduiding voor tekst 11"/>
          <p:cNvSpPr>
            <a:spLocks noGrp="1"/>
          </p:cNvSpPr>
          <p:nvPr>
            <p:ph type="body" sz="quarter" idx="14"/>
          </p:nvPr>
        </p:nvSpPr>
        <p:spPr>
          <a:xfrm>
            <a:off x="1763688" y="2348880"/>
            <a:ext cx="6985000" cy="4176464"/>
          </a:xfrm>
          <a:prstGeom prst="rect">
            <a:avLst/>
          </a:prstGeom>
        </p:spPr>
        <p:txBody>
          <a:bodyPr anchor="ctr"/>
          <a:lstStyle>
            <a:lvl1pPr marL="514350" indent="-514350">
              <a:spcBef>
                <a:spcPts val="1200"/>
              </a:spcBef>
              <a:buFont typeface="+mj-lt"/>
              <a:buAutoNum type="romanUcPeriod"/>
              <a:defRPr lang="nl-NL" sz="2400" b="1" kern="1200" dirty="0" smtClean="0">
                <a:solidFill>
                  <a:schemeClr val="tx1"/>
                </a:solidFill>
                <a:latin typeface="+mn-lt"/>
                <a:ea typeface="+mn-ea"/>
                <a:cs typeface="+mn-cs"/>
              </a:defRPr>
            </a:lvl1pPr>
            <a:lvl2pPr marL="914400" indent="-457200">
              <a:buFont typeface="+mj-lt"/>
              <a:buAutoNum type="alphaLcPeriod"/>
              <a:defRPr lang="nl-NL" sz="2000" kern="1200" dirty="0" smtClean="0">
                <a:solidFill>
                  <a:srgbClr val="006D86"/>
                </a:solidFill>
                <a:latin typeface="Calibri Light" pitchFamily="34" charset="0"/>
                <a:ea typeface="+mn-ea"/>
                <a:cs typeface="+mn-cs"/>
              </a:defRPr>
            </a:lvl2pPr>
            <a:lvl3pPr>
              <a:defRPr sz="2000">
                <a:solidFill>
                  <a:srgbClr val="8A1F38"/>
                </a:solidFill>
                <a:latin typeface="Calibri Light" pitchFamily="34" charset="0"/>
              </a:defRPr>
            </a:lvl3pPr>
          </a:lstStyle>
          <a:p>
            <a:pPr lvl="0"/>
            <a:r>
              <a:rPr lang="nl-NL" dirty="0"/>
              <a:t>Klik om de modelstijlen te bewerken</a:t>
            </a:r>
          </a:p>
          <a:p>
            <a:pPr lvl="1"/>
            <a:r>
              <a:rPr lang="nl-NL" dirty="0"/>
              <a:t>Tweede niveau</a:t>
            </a:r>
          </a:p>
          <a:p>
            <a:pPr lvl="2"/>
            <a:r>
              <a:rPr lang="nl-NL" dirty="0"/>
              <a:t>Derde niveau</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2212414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12" name="Rechthoek 11"/>
          <p:cNvSpPr/>
          <p:nvPr userDrawn="1"/>
        </p:nvSpPr>
        <p:spPr>
          <a:xfrm>
            <a:off x="0" y="0"/>
            <a:ext cx="9144000" cy="6872536"/>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7538" y="-4612582"/>
            <a:ext cx="23236784" cy="18914790"/>
          </a:xfrm>
          <a:prstGeom prst="rect">
            <a:avLst/>
          </a:prstGeom>
        </p:spPr>
      </p:pic>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645" y="559752"/>
            <a:ext cx="2758582" cy="566401"/>
          </a:xfrm>
          <a:prstGeom prst="rect">
            <a:avLst/>
          </a:prstGeom>
        </p:spPr>
      </p:pic>
      <p:sp>
        <p:nvSpPr>
          <p:cNvPr id="17" name="Tijdelijke aanduiding voor tekst 11"/>
          <p:cNvSpPr>
            <a:spLocks noGrp="1"/>
          </p:cNvSpPr>
          <p:nvPr>
            <p:ph type="body" sz="quarter" idx="14" hasCustomPrompt="1"/>
          </p:nvPr>
        </p:nvSpPr>
        <p:spPr bwMode="white">
          <a:xfrm>
            <a:off x="1259408" y="1844824"/>
            <a:ext cx="6985000" cy="4176464"/>
          </a:xfrm>
          <a:prstGeom prst="rect">
            <a:avLst/>
          </a:prstGeom>
        </p:spPr>
        <p:txBody>
          <a:bodyPr anchor="ctr"/>
          <a:lstStyle>
            <a:lvl1pPr marL="0" indent="0">
              <a:buFont typeface="+mj-lt"/>
              <a:buNone/>
              <a:defRPr lang="nl-NL" sz="2400" b="0" kern="1200" baseline="0" dirty="0" smtClean="0">
                <a:solidFill>
                  <a:schemeClr val="bg1"/>
                </a:solidFill>
                <a:latin typeface="+mn-lt"/>
                <a:ea typeface="+mn-ea"/>
                <a:cs typeface="+mn-cs"/>
              </a:defRPr>
            </a:lvl1pPr>
            <a:lvl2pPr marL="914400" indent="-457200">
              <a:buFont typeface="+mj-lt"/>
              <a:buAutoNum type="alphaLcPeriod"/>
              <a:defRPr lang="nl-NL" sz="2000" kern="1200" dirty="0" smtClean="0">
                <a:solidFill>
                  <a:srgbClr val="006D86"/>
                </a:solidFill>
                <a:latin typeface="Calibri Light" pitchFamily="34" charset="0"/>
                <a:ea typeface="+mn-ea"/>
                <a:cs typeface="+mn-cs"/>
              </a:defRPr>
            </a:lvl2pPr>
            <a:lvl3pPr>
              <a:defRPr sz="2000">
                <a:solidFill>
                  <a:srgbClr val="8A1F38"/>
                </a:solidFill>
                <a:latin typeface="Calibri Light" pitchFamily="34" charset="0"/>
              </a:defRPr>
            </a:lvl3pPr>
          </a:lstStyle>
          <a:p>
            <a:pPr lvl="0"/>
            <a:r>
              <a:rPr lang="nl-NL" dirty="0"/>
              <a:t>Dankwoord  en contactgegevens</a:t>
            </a:r>
          </a:p>
        </p:txBody>
      </p:sp>
    </p:spTree>
    <p:extLst>
      <p:ext uri="{BB962C8B-B14F-4D97-AF65-F5344CB8AC3E}">
        <p14:creationId xmlns:p14="http://schemas.microsoft.com/office/powerpoint/2010/main" val="342239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0"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29911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2"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68823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0"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2" name="Groep 11"/>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25774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2"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407227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2828F-06D8-4858-81F1-3DF6A687815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29DB8F4-34F8-462F-97D4-209D127FD9F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44B5CFD-6234-4EF8-A18A-5FCC06EBD78A}"/>
              </a:ext>
            </a:extLst>
          </p:cNvPr>
          <p:cNvSpPr>
            <a:spLocks noGrp="1"/>
          </p:cNvSpPr>
          <p:nvPr>
            <p:ph type="dt" sz="half" idx="10"/>
          </p:nvPr>
        </p:nvSpPr>
        <p:spPr/>
        <p:txBody>
          <a:bodyPr/>
          <a:lstStyle/>
          <a:p>
            <a:fld id="{66575875-E6A9-4FCE-BDEB-11ACAA668A2B}" type="datetimeFigureOut">
              <a:rPr lang="nl-BE" smtClean="0"/>
              <a:t>21/10/2019</a:t>
            </a:fld>
            <a:endParaRPr lang="nl-BE"/>
          </a:p>
        </p:txBody>
      </p:sp>
      <p:sp>
        <p:nvSpPr>
          <p:cNvPr id="5" name="Tijdelijke aanduiding voor voettekst 4">
            <a:extLst>
              <a:ext uri="{FF2B5EF4-FFF2-40B4-BE49-F238E27FC236}">
                <a16:creationId xmlns:a16="http://schemas.microsoft.com/office/drawing/2014/main" id="{9BD80A6D-1280-499F-B1CF-B86B66B16CF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CE38E9B-2987-415A-A1A6-031C50668823}"/>
              </a:ext>
            </a:extLst>
          </p:cNvPr>
          <p:cNvSpPr>
            <a:spLocks noGrp="1"/>
          </p:cNvSpPr>
          <p:nvPr>
            <p:ph type="sldNum" sz="quarter" idx="12"/>
          </p:nvPr>
        </p:nvSpPr>
        <p:spPr/>
        <p:txBody>
          <a:bodyPr/>
          <a:lstStyle/>
          <a:p>
            <a:fld id="{BF4F53B0-067B-445A-9324-4340C2F97EA8}" type="slidenum">
              <a:rPr lang="nl-BE" smtClean="0"/>
              <a:t>‹nr.›</a:t>
            </a:fld>
            <a:endParaRPr lang="nl-BE"/>
          </a:p>
        </p:txBody>
      </p:sp>
    </p:spTree>
    <p:extLst>
      <p:ext uri="{BB962C8B-B14F-4D97-AF65-F5344CB8AC3E}">
        <p14:creationId xmlns:p14="http://schemas.microsoft.com/office/powerpoint/2010/main" val="297739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0"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2076638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2"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322639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0" name="Groep 9"/>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417453991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217877"/>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9247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9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999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539502"/>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82566"/>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567684"/>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3.xml"/><Relationship Id="rId7" Type="http://schemas.openxmlformats.org/officeDocument/2006/relationships/image" Target="../media/image6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jpeg"/><Relationship Id="rId5" Type="http://schemas.openxmlformats.org/officeDocument/2006/relationships/image" Target="../media/image54.jpeg"/><Relationship Id="rId4" Type="http://schemas.openxmlformats.org/officeDocument/2006/relationships/notesSlide" Target="../notesSlides/notesSlide34.xml"/><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3.jpeg"/><Relationship Id="rId7"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119.jpe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23.gif"/><Relationship Id="rId5" Type="http://schemas.openxmlformats.org/officeDocument/2006/relationships/image" Target="../media/image122.png"/><Relationship Id="rId4" Type="http://schemas.openxmlformats.org/officeDocument/2006/relationships/image" Target="../media/image34.png"/><Relationship Id="rId9"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jpeg"/></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54.jpe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38.png"/><Relationship Id="rId11" Type="http://schemas.openxmlformats.org/officeDocument/2006/relationships/image" Target="../media/image143.png"/><Relationship Id="rId5" Type="http://schemas.microsoft.com/office/2007/relationships/hdphoto" Target="../media/hdphoto6.wdp"/><Relationship Id="rId10" Type="http://schemas.openxmlformats.org/officeDocument/2006/relationships/image" Target="../media/image142.png"/><Relationship Id="rId4" Type="http://schemas.openxmlformats.org/officeDocument/2006/relationships/image" Target="../media/image63.png"/><Relationship Id="rId9"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48.png"/></Relationships>
</file>

<file path=ppt/slides/_rels/slide7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15 oktober 2019</a:t>
            </a:r>
          </a:p>
        </p:txBody>
      </p:sp>
      <p:sp>
        <p:nvSpPr>
          <p:cNvPr id="3" name="Tijdelijke aanduiding voor tekst 2"/>
          <p:cNvSpPr>
            <a:spLocks noGrp="1"/>
          </p:cNvSpPr>
          <p:nvPr>
            <p:ph type="body" sz="quarter" idx="11"/>
          </p:nvPr>
        </p:nvSpPr>
        <p:spPr>
          <a:xfrm>
            <a:off x="323528" y="1500263"/>
            <a:ext cx="8640961" cy="416569"/>
          </a:xfrm>
        </p:spPr>
        <p:txBody>
          <a:bodyPr/>
          <a:lstStyle/>
          <a:p>
            <a:r>
              <a:rPr lang="nl-NL" dirty="0"/>
              <a:t>praktijkkader</a:t>
            </a:r>
          </a:p>
        </p:txBody>
      </p:sp>
      <p:sp>
        <p:nvSpPr>
          <p:cNvPr id="8" name="Tijdelijke aanduiding voor tekst 7"/>
          <p:cNvSpPr>
            <a:spLocks noGrp="1"/>
          </p:cNvSpPr>
          <p:nvPr>
            <p:ph type="body" sz="quarter" idx="13"/>
          </p:nvPr>
        </p:nvSpPr>
        <p:spPr>
          <a:xfrm>
            <a:off x="-180527" y="3395597"/>
            <a:ext cx="5832647" cy="2504801"/>
          </a:xfrm>
        </p:spPr>
        <p:txBody>
          <a:bodyPr/>
          <a:lstStyle/>
          <a:p>
            <a:pPr algn="ctr"/>
            <a:r>
              <a:rPr lang="nl-BE" b="0" dirty="0">
                <a:solidFill>
                  <a:schemeClr val="accent6">
                    <a:lumMod val="20000"/>
                    <a:lumOff val="80000"/>
                  </a:schemeClr>
                </a:solidFill>
              </a:rPr>
              <a:t>Bewonersparticipatie </a:t>
            </a:r>
          </a:p>
          <a:p>
            <a:pPr algn="ctr"/>
            <a:r>
              <a:rPr lang="nl-BE" b="0" dirty="0">
                <a:solidFill>
                  <a:schemeClr val="accent6">
                    <a:lumMod val="20000"/>
                    <a:lumOff val="80000"/>
                  </a:schemeClr>
                </a:solidFill>
              </a:rPr>
              <a:t>in de wijk en </a:t>
            </a:r>
          </a:p>
          <a:p>
            <a:pPr algn="ctr"/>
            <a:r>
              <a:rPr lang="nl-BE" b="0" dirty="0">
                <a:solidFill>
                  <a:schemeClr val="accent6">
                    <a:lumMod val="20000"/>
                    <a:lumOff val="80000"/>
                  </a:schemeClr>
                </a:solidFill>
              </a:rPr>
              <a:t> binnen de SHM</a:t>
            </a:r>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sresultaat voor trekken en sleuren">
            <a:extLst>
              <a:ext uri="{FF2B5EF4-FFF2-40B4-BE49-F238E27FC236}">
                <a16:creationId xmlns:a16="http://schemas.microsoft.com/office/drawing/2014/main" id="{54718F11-6E21-48F3-B2FB-CC4BE7F2B8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9838" y="1979019"/>
            <a:ext cx="6139133" cy="4448099"/>
          </a:xfrm>
          <a:prstGeom prst="rect">
            <a:avLst/>
          </a:prstGeom>
          <a:noFill/>
          <a:ln>
            <a:noFill/>
          </a:ln>
          <a:effectLst>
            <a:softEdge rad="63500"/>
          </a:effectLst>
        </p:spPr>
      </p:pic>
      <p:sp>
        <p:nvSpPr>
          <p:cNvPr id="3" name="Tijdelijke aanduiding voor tekst 2">
            <a:extLst>
              <a:ext uri="{FF2B5EF4-FFF2-40B4-BE49-F238E27FC236}">
                <a16:creationId xmlns:a16="http://schemas.microsoft.com/office/drawing/2014/main" id="{9498C041-3DA8-4B51-A623-9A00D57808F9}"/>
              </a:ext>
            </a:extLst>
          </p:cNvPr>
          <p:cNvSpPr>
            <a:spLocks noGrp="1"/>
          </p:cNvSpPr>
          <p:nvPr>
            <p:ph type="body" sz="quarter" idx="10"/>
          </p:nvPr>
        </p:nvSpPr>
        <p:spPr>
          <a:xfrm>
            <a:off x="1367644" y="598526"/>
            <a:ext cx="6984776" cy="417820"/>
          </a:xfrm>
        </p:spPr>
        <p:txBody>
          <a:bodyPr/>
          <a:lstStyle/>
          <a:p>
            <a:r>
              <a:rPr lang="nl-BE" dirty="0"/>
              <a:t>Maar….? </a:t>
            </a:r>
          </a:p>
        </p:txBody>
      </p:sp>
      <p:pic>
        <p:nvPicPr>
          <p:cNvPr id="1026" name="Picture 2" descr="Afbeeldingsresultaat voor vroeger toen ik nog voor lege zalen stond">
            <a:extLst>
              <a:ext uri="{FF2B5EF4-FFF2-40B4-BE49-F238E27FC236}">
                <a16:creationId xmlns:a16="http://schemas.microsoft.com/office/drawing/2014/main" id="{8613F0DB-6F71-44D6-85D4-EF1E51AE64DC}"/>
              </a:ext>
            </a:extLst>
          </p:cNvPr>
          <p:cNvPicPr>
            <a:picLocks noChangeAspect="1" noChangeArrowheads="1"/>
          </p:cNvPicPr>
          <p:nvPr/>
        </p:nvPicPr>
        <p:blipFill>
          <a:blip r:embed="rId4">
            <a:alphaModFix amt="80000"/>
            <a:extLst>
              <a:ext uri="{28A0092B-C50C-407E-A947-70E740481C1C}">
                <a14:useLocalDpi xmlns:a14="http://schemas.microsoft.com/office/drawing/2010/main" val="0"/>
              </a:ext>
            </a:extLst>
          </a:blip>
          <a:srcRect/>
          <a:stretch>
            <a:fillRect/>
          </a:stretch>
        </p:blipFill>
        <p:spPr bwMode="auto">
          <a:xfrm>
            <a:off x="5292080" y="404664"/>
            <a:ext cx="3258814" cy="3362034"/>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FEAC769-A42A-4DAB-A925-E8BA4C94D4C6}"/>
              </a:ext>
            </a:extLst>
          </p:cNvPr>
          <p:cNvSpPr txBox="1"/>
          <p:nvPr/>
        </p:nvSpPr>
        <p:spPr>
          <a:xfrm>
            <a:off x="1097162" y="5422882"/>
            <a:ext cx="3816424" cy="830997"/>
          </a:xfrm>
          <a:prstGeom prst="rect">
            <a:avLst/>
          </a:prstGeom>
          <a:noFill/>
        </p:spPr>
        <p:txBody>
          <a:bodyPr wrap="square" rtlCol="0">
            <a:spAutoFit/>
          </a:bodyPr>
          <a:lstStyle/>
          <a:p>
            <a:r>
              <a:rPr lang="nl-BE" sz="2400" dirty="0">
                <a:latin typeface="+mj-lt"/>
              </a:rPr>
              <a:t>Bewoners … ??</a:t>
            </a:r>
          </a:p>
          <a:p>
            <a:r>
              <a:rPr lang="nl-BE" sz="2400" dirty="0">
                <a:latin typeface="+mj-lt"/>
              </a:rPr>
              <a:t>Medewerkers … ??</a:t>
            </a:r>
          </a:p>
        </p:txBody>
      </p:sp>
    </p:spTree>
    <p:extLst>
      <p:ext uri="{BB962C8B-B14F-4D97-AF65-F5344CB8AC3E}">
        <p14:creationId xmlns:p14="http://schemas.microsoft.com/office/powerpoint/2010/main" val="64946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72003-2307-4D5B-AC8A-9B56BF005B4A}"/>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09FBB78-32D1-4F59-8CDB-258187C20F31}"/>
              </a:ext>
            </a:extLst>
          </p:cNvPr>
          <p:cNvSpPr>
            <a:spLocks noGrp="1"/>
          </p:cNvSpPr>
          <p:nvPr>
            <p:ph type="body" sz="quarter" idx="10"/>
          </p:nvPr>
        </p:nvSpPr>
        <p:spPr/>
        <p:txBody>
          <a:bodyPr/>
          <a:lstStyle/>
          <a:p>
            <a:endParaRPr lang="nl-BE"/>
          </a:p>
        </p:txBody>
      </p:sp>
      <p:sp>
        <p:nvSpPr>
          <p:cNvPr id="4" name="Tijdelijke aanduiding voor tekst 3">
            <a:extLst>
              <a:ext uri="{FF2B5EF4-FFF2-40B4-BE49-F238E27FC236}">
                <a16:creationId xmlns:a16="http://schemas.microsoft.com/office/drawing/2014/main" id="{CEAA4CFC-CE36-427F-ACB4-3CD68509260B}"/>
              </a:ext>
            </a:extLst>
          </p:cNvPr>
          <p:cNvSpPr>
            <a:spLocks noGrp="1"/>
          </p:cNvSpPr>
          <p:nvPr>
            <p:ph type="body" sz="quarter" idx="11"/>
          </p:nvPr>
        </p:nvSpPr>
        <p:spPr/>
        <p:txBody>
          <a:bodyPr/>
          <a:lstStyle/>
          <a:p>
            <a:endParaRPr lang="nl-BE"/>
          </a:p>
        </p:txBody>
      </p:sp>
      <p:sp>
        <p:nvSpPr>
          <p:cNvPr id="5" name="Tijdelijke aanduiding voor inhoud 4">
            <a:extLst>
              <a:ext uri="{FF2B5EF4-FFF2-40B4-BE49-F238E27FC236}">
                <a16:creationId xmlns:a16="http://schemas.microsoft.com/office/drawing/2014/main" id="{CC407059-E92F-4218-B564-D1135BEABAA3}"/>
              </a:ext>
            </a:extLst>
          </p:cNvPr>
          <p:cNvSpPr>
            <a:spLocks noGrp="1"/>
          </p:cNvSpPr>
          <p:nvPr>
            <p:ph sz="quarter" idx="12"/>
          </p:nvPr>
        </p:nvSpPr>
        <p:spPr/>
        <p:txBody>
          <a:bodyPr/>
          <a:lstStyle/>
          <a:p>
            <a:endParaRPr lang="nl-BE"/>
          </a:p>
        </p:txBody>
      </p:sp>
      <p:pic>
        <p:nvPicPr>
          <p:cNvPr id="6" name="Afbeelding 5">
            <a:extLst>
              <a:ext uri="{FF2B5EF4-FFF2-40B4-BE49-F238E27FC236}">
                <a16:creationId xmlns:a16="http://schemas.microsoft.com/office/drawing/2014/main" id="{529E9B06-2C64-44F9-9386-BBE2B68B9762}"/>
              </a:ext>
            </a:extLst>
          </p:cNvPr>
          <p:cNvPicPr>
            <a:picLocks noChangeAspect="1"/>
          </p:cNvPicPr>
          <p:nvPr/>
        </p:nvPicPr>
        <p:blipFill>
          <a:blip r:embed="rId3"/>
          <a:stretch>
            <a:fillRect/>
          </a:stretch>
        </p:blipFill>
        <p:spPr>
          <a:xfrm>
            <a:off x="1982011" y="0"/>
            <a:ext cx="5179978" cy="6858000"/>
          </a:xfrm>
          <a:prstGeom prst="rect">
            <a:avLst/>
          </a:prstGeom>
        </p:spPr>
      </p:pic>
    </p:spTree>
    <p:extLst>
      <p:ext uri="{BB962C8B-B14F-4D97-AF65-F5344CB8AC3E}">
        <p14:creationId xmlns:p14="http://schemas.microsoft.com/office/powerpoint/2010/main" val="2742587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535C605-451D-4B26-9B2B-4C37E43D81B4}"/>
              </a:ext>
            </a:extLst>
          </p:cNvPr>
          <p:cNvSpPr>
            <a:spLocks noGrp="1"/>
          </p:cNvSpPr>
          <p:nvPr>
            <p:ph type="body" sz="quarter" idx="10"/>
          </p:nvPr>
        </p:nvSpPr>
        <p:spPr>
          <a:xfrm>
            <a:off x="1259632" y="699262"/>
            <a:ext cx="6984776" cy="417820"/>
          </a:xfrm>
        </p:spPr>
        <p:txBody>
          <a:bodyPr/>
          <a:lstStyle/>
          <a:p>
            <a:pPr algn="ctr"/>
            <a:r>
              <a:rPr lang="nl-BE" sz="6000" dirty="0"/>
              <a:t>Geen goesting ??</a:t>
            </a:r>
          </a:p>
        </p:txBody>
      </p:sp>
      <p:pic>
        <p:nvPicPr>
          <p:cNvPr id="4" name="Picture 8" descr="Afbeeldingsresultaat voor middelvinger cartoon">
            <a:extLst>
              <a:ext uri="{FF2B5EF4-FFF2-40B4-BE49-F238E27FC236}">
                <a16:creationId xmlns:a16="http://schemas.microsoft.com/office/drawing/2014/main" id="{F9FAEB54-C64E-4E9A-A249-18D25961F10D}"/>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3256037" y="2276872"/>
            <a:ext cx="2631926" cy="2631926"/>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pic>
        <p:nvPicPr>
          <p:cNvPr id="5" name="Picture 6" descr="Afbeeldingsresultaat voor foert">
            <a:extLst>
              <a:ext uri="{FF2B5EF4-FFF2-40B4-BE49-F238E27FC236}">
                <a16:creationId xmlns:a16="http://schemas.microsoft.com/office/drawing/2014/main" id="{2CB2363F-FBB9-465C-A2A4-EDB674A6F2D3}"/>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2915960" y="5229200"/>
            <a:ext cx="3312080" cy="94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96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0180587-2806-4BB9-AF6A-D242B07D33EE}"/>
              </a:ext>
            </a:extLst>
          </p:cNvPr>
          <p:cNvPicPr/>
          <p:nvPr/>
        </p:nvPicPr>
        <p:blipFill>
          <a:blip r:embed="rId3">
            <a:extLst>
              <a:ext uri="{28A0092B-C50C-407E-A947-70E740481C1C}">
                <a14:useLocalDpi xmlns:a14="http://schemas.microsoft.com/office/drawing/2010/main" val="0"/>
              </a:ext>
            </a:extLst>
          </a:blip>
          <a:stretch>
            <a:fillRect/>
          </a:stretch>
        </p:blipFill>
        <p:spPr>
          <a:xfrm>
            <a:off x="5364088" y="332657"/>
            <a:ext cx="3305636" cy="6392167"/>
          </a:xfrm>
          <a:prstGeom prst="rect">
            <a:avLst/>
          </a:prstGeom>
          <a:effectLst>
            <a:softEdge rad="63500"/>
          </a:effectLst>
        </p:spPr>
      </p:pic>
      <p:sp>
        <p:nvSpPr>
          <p:cNvPr id="2" name="Titel 1">
            <a:extLst>
              <a:ext uri="{FF2B5EF4-FFF2-40B4-BE49-F238E27FC236}">
                <a16:creationId xmlns:a16="http://schemas.microsoft.com/office/drawing/2014/main" id="{53E9E5D1-7348-4998-B03F-A635CA45C4A7}"/>
              </a:ext>
            </a:extLst>
          </p:cNvPr>
          <p:cNvSpPr>
            <a:spLocks noGrp="1"/>
          </p:cNvSpPr>
          <p:nvPr>
            <p:ph type="title"/>
          </p:nvPr>
        </p:nvSpPr>
        <p:spPr/>
        <p:txBody>
          <a:bodyPr/>
          <a:lstStyle/>
          <a:p>
            <a:r>
              <a:rPr lang="nl-BE" dirty="0"/>
              <a:t>Geen goesting?</a:t>
            </a:r>
          </a:p>
        </p:txBody>
      </p:sp>
      <p:sp>
        <p:nvSpPr>
          <p:cNvPr id="3" name="Tijdelijke aanduiding voor tekst 2">
            <a:extLst>
              <a:ext uri="{FF2B5EF4-FFF2-40B4-BE49-F238E27FC236}">
                <a16:creationId xmlns:a16="http://schemas.microsoft.com/office/drawing/2014/main" id="{3A8F55EA-7AE5-42A2-A593-CC4CFD2EE2B2}"/>
              </a:ext>
            </a:extLst>
          </p:cNvPr>
          <p:cNvSpPr>
            <a:spLocks noGrp="1"/>
          </p:cNvSpPr>
          <p:nvPr>
            <p:ph type="body" sz="quarter" idx="10"/>
          </p:nvPr>
        </p:nvSpPr>
        <p:spPr/>
        <p:txBody>
          <a:bodyPr/>
          <a:lstStyle/>
          <a:p>
            <a:r>
              <a:rPr lang="nl-BE" dirty="0"/>
              <a:t>Engagements-barometer </a:t>
            </a:r>
          </a:p>
        </p:txBody>
      </p:sp>
      <p:sp>
        <p:nvSpPr>
          <p:cNvPr id="4" name="Tijdelijke aanduiding voor tekst 3">
            <a:extLst>
              <a:ext uri="{FF2B5EF4-FFF2-40B4-BE49-F238E27FC236}">
                <a16:creationId xmlns:a16="http://schemas.microsoft.com/office/drawing/2014/main" id="{F44B0DD7-77DA-4FE0-82D7-2EE09A1B47A1}"/>
              </a:ext>
            </a:extLst>
          </p:cNvPr>
          <p:cNvSpPr>
            <a:spLocks noGrp="1"/>
          </p:cNvSpPr>
          <p:nvPr>
            <p:ph type="body" sz="quarter" idx="11"/>
          </p:nvPr>
        </p:nvSpPr>
        <p:spPr/>
        <p:txBody>
          <a:bodyPr/>
          <a:lstStyle/>
          <a:p>
            <a:r>
              <a:rPr lang="nl-BE" dirty="0"/>
              <a:t>bewoners én medewerkers</a:t>
            </a:r>
          </a:p>
        </p:txBody>
      </p:sp>
      <p:sp>
        <p:nvSpPr>
          <p:cNvPr id="5" name="Tijdelijke aanduiding voor inhoud 4">
            <a:extLst>
              <a:ext uri="{FF2B5EF4-FFF2-40B4-BE49-F238E27FC236}">
                <a16:creationId xmlns:a16="http://schemas.microsoft.com/office/drawing/2014/main" id="{60EF5F36-A842-42DE-98B2-E70AFE5C5051}"/>
              </a:ext>
            </a:extLst>
          </p:cNvPr>
          <p:cNvSpPr>
            <a:spLocks noGrp="1"/>
          </p:cNvSpPr>
          <p:nvPr>
            <p:ph sz="quarter" idx="12"/>
          </p:nvPr>
        </p:nvSpPr>
        <p:spPr>
          <a:xfrm>
            <a:off x="1067435" y="2872080"/>
            <a:ext cx="4680520" cy="648072"/>
          </a:xfrm>
        </p:spPr>
        <p:txBody>
          <a:bodyPr/>
          <a:lstStyle/>
          <a:p>
            <a:pPr marL="342900" indent="-342900">
              <a:buFont typeface="Arial" panose="020B0604020202020204" pitchFamily="34" charset="0"/>
              <a:buChar char="•"/>
            </a:pPr>
            <a:r>
              <a:rPr lang="nl-BE" sz="2000" b="1" dirty="0"/>
              <a:t>Hoe gemotiveerder, hoe meer engagement.</a:t>
            </a:r>
          </a:p>
          <a:p>
            <a:pPr marL="342900" indent="-342900">
              <a:buFont typeface="Arial" panose="020B0604020202020204" pitchFamily="34" charset="0"/>
              <a:buChar char="•"/>
            </a:pPr>
            <a:r>
              <a:rPr lang="nl-BE" sz="2000" b="1" dirty="0"/>
              <a:t>Wat ontbreekt er? Waardoor zijn mensen gefrustreerd of onverschillig? </a:t>
            </a:r>
          </a:p>
          <a:p>
            <a:pPr marL="342900" indent="-342900">
              <a:buFont typeface="Arial" panose="020B0604020202020204" pitchFamily="34" charset="0"/>
              <a:buChar char="•"/>
            </a:pPr>
            <a:r>
              <a:rPr lang="nl-BE" sz="2000" b="1" dirty="0"/>
              <a:t>Aan welke basisvoorwaarden moeten we werken?</a:t>
            </a:r>
          </a:p>
        </p:txBody>
      </p:sp>
      <p:sp>
        <p:nvSpPr>
          <p:cNvPr id="9" name="Tekstvak 8">
            <a:extLst>
              <a:ext uri="{FF2B5EF4-FFF2-40B4-BE49-F238E27FC236}">
                <a16:creationId xmlns:a16="http://schemas.microsoft.com/office/drawing/2014/main" id="{FF430D4F-7D4E-4F72-9595-63A187A81A96}"/>
              </a:ext>
            </a:extLst>
          </p:cNvPr>
          <p:cNvSpPr txBox="1"/>
          <p:nvPr/>
        </p:nvSpPr>
        <p:spPr>
          <a:xfrm>
            <a:off x="434609" y="6058976"/>
            <a:ext cx="4920371" cy="523220"/>
          </a:xfrm>
          <a:prstGeom prst="rect">
            <a:avLst/>
          </a:prstGeom>
          <a:noFill/>
        </p:spPr>
        <p:txBody>
          <a:bodyPr wrap="square" rtlCol="0">
            <a:spAutoFit/>
          </a:bodyPr>
          <a:lstStyle/>
          <a:p>
            <a:r>
              <a:rPr lang="nl-BE" sz="2800" b="1" dirty="0">
                <a:solidFill>
                  <a:srgbClr val="8A1F38"/>
                </a:solidFill>
                <a:latin typeface="Calibri Light" panose="020F0302020204030204" pitchFamily="34" charset="0"/>
                <a:cs typeface="Calibri Light" panose="020F0302020204030204" pitchFamily="34" charset="0"/>
              </a:rPr>
              <a:t>Beleving van de feiten.</a:t>
            </a:r>
          </a:p>
        </p:txBody>
      </p:sp>
    </p:spTree>
    <p:extLst>
      <p:ext uri="{BB962C8B-B14F-4D97-AF65-F5344CB8AC3E}">
        <p14:creationId xmlns:p14="http://schemas.microsoft.com/office/powerpoint/2010/main" val="22995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535C605-451D-4B26-9B2B-4C37E43D81B4}"/>
              </a:ext>
            </a:extLst>
          </p:cNvPr>
          <p:cNvSpPr>
            <a:spLocks noGrp="1"/>
          </p:cNvSpPr>
          <p:nvPr>
            <p:ph type="body" sz="quarter" idx="10"/>
          </p:nvPr>
        </p:nvSpPr>
        <p:spPr>
          <a:xfrm>
            <a:off x="1259632" y="699262"/>
            <a:ext cx="6984776" cy="417820"/>
          </a:xfrm>
        </p:spPr>
        <p:txBody>
          <a:bodyPr/>
          <a:lstStyle/>
          <a:p>
            <a:pPr algn="ctr"/>
            <a:r>
              <a:rPr lang="nl-BE" sz="6000" dirty="0"/>
              <a:t>Medewerkers??</a:t>
            </a:r>
          </a:p>
        </p:txBody>
      </p:sp>
      <p:pic>
        <p:nvPicPr>
          <p:cNvPr id="5" name="Picture 6" descr="Afbeeldingsresultaat voor foert">
            <a:extLst>
              <a:ext uri="{FF2B5EF4-FFF2-40B4-BE49-F238E27FC236}">
                <a16:creationId xmlns:a16="http://schemas.microsoft.com/office/drawing/2014/main" id="{2CB2363F-FBB9-465C-A2A4-EDB674A6F2D3}"/>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2915960" y="5229200"/>
            <a:ext cx="3312080" cy="94647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E905E156-3F1B-4607-8E62-C09E1DA5F41B}"/>
              </a:ext>
            </a:extLst>
          </p:cNvPr>
          <p:cNvPicPr>
            <a:picLocks noChangeAspect="1"/>
          </p:cNvPicPr>
          <p:nvPr/>
        </p:nvPicPr>
        <p:blipFill>
          <a:blip r:embed="rId4"/>
          <a:stretch>
            <a:fillRect/>
          </a:stretch>
        </p:blipFill>
        <p:spPr>
          <a:xfrm>
            <a:off x="3451173" y="2204864"/>
            <a:ext cx="2601693" cy="2717173"/>
          </a:xfrm>
          <a:prstGeom prst="rect">
            <a:avLst/>
          </a:prstGeom>
        </p:spPr>
      </p:pic>
      <p:sp>
        <p:nvSpPr>
          <p:cNvPr id="6" name="Stroomdiagram: Verbindingslijn 5">
            <a:extLst>
              <a:ext uri="{FF2B5EF4-FFF2-40B4-BE49-F238E27FC236}">
                <a16:creationId xmlns:a16="http://schemas.microsoft.com/office/drawing/2014/main" id="{E81E75DF-0046-401E-868D-C4F406A16C7D}"/>
              </a:ext>
            </a:extLst>
          </p:cNvPr>
          <p:cNvSpPr/>
          <p:nvPr/>
        </p:nvSpPr>
        <p:spPr>
          <a:xfrm>
            <a:off x="4563176" y="4293096"/>
            <a:ext cx="377685" cy="42056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spTree>
    <p:extLst>
      <p:ext uri="{BB962C8B-B14F-4D97-AF65-F5344CB8AC3E}">
        <p14:creationId xmlns:p14="http://schemas.microsoft.com/office/powerpoint/2010/main" val="230891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9E5D1-7348-4998-B03F-A635CA45C4A7}"/>
              </a:ext>
            </a:extLst>
          </p:cNvPr>
          <p:cNvSpPr>
            <a:spLocks noGrp="1"/>
          </p:cNvSpPr>
          <p:nvPr>
            <p:ph type="title"/>
          </p:nvPr>
        </p:nvSpPr>
        <p:spPr/>
        <p:txBody>
          <a:bodyPr/>
          <a:lstStyle/>
          <a:p>
            <a:r>
              <a:rPr lang="nl-BE" dirty="0"/>
              <a:t>Geen goesting?</a:t>
            </a:r>
          </a:p>
        </p:txBody>
      </p:sp>
      <p:sp>
        <p:nvSpPr>
          <p:cNvPr id="3" name="Tijdelijke aanduiding voor tekst 2">
            <a:extLst>
              <a:ext uri="{FF2B5EF4-FFF2-40B4-BE49-F238E27FC236}">
                <a16:creationId xmlns:a16="http://schemas.microsoft.com/office/drawing/2014/main" id="{3A8F55EA-7AE5-42A2-A593-CC4CFD2EE2B2}"/>
              </a:ext>
            </a:extLst>
          </p:cNvPr>
          <p:cNvSpPr>
            <a:spLocks noGrp="1"/>
          </p:cNvSpPr>
          <p:nvPr>
            <p:ph type="body" sz="quarter" idx="10"/>
          </p:nvPr>
        </p:nvSpPr>
        <p:spPr/>
        <p:txBody>
          <a:bodyPr/>
          <a:lstStyle/>
          <a:p>
            <a:r>
              <a:rPr lang="nl-BE" dirty="0"/>
              <a:t>Engagements-barometer </a:t>
            </a:r>
          </a:p>
        </p:txBody>
      </p:sp>
      <p:sp>
        <p:nvSpPr>
          <p:cNvPr id="4" name="Tijdelijke aanduiding voor tekst 3">
            <a:extLst>
              <a:ext uri="{FF2B5EF4-FFF2-40B4-BE49-F238E27FC236}">
                <a16:creationId xmlns:a16="http://schemas.microsoft.com/office/drawing/2014/main" id="{F44B0DD7-77DA-4FE0-82D7-2EE09A1B47A1}"/>
              </a:ext>
            </a:extLst>
          </p:cNvPr>
          <p:cNvSpPr>
            <a:spLocks noGrp="1"/>
          </p:cNvSpPr>
          <p:nvPr>
            <p:ph type="body" sz="quarter" idx="11"/>
          </p:nvPr>
        </p:nvSpPr>
        <p:spPr/>
        <p:txBody>
          <a:bodyPr/>
          <a:lstStyle/>
          <a:p>
            <a:r>
              <a:rPr lang="nl-BE" dirty="0"/>
              <a:t>medewerkers</a:t>
            </a:r>
          </a:p>
        </p:txBody>
      </p:sp>
      <p:sp>
        <p:nvSpPr>
          <p:cNvPr id="5" name="Tijdelijke aanduiding voor inhoud 4">
            <a:extLst>
              <a:ext uri="{FF2B5EF4-FFF2-40B4-BE49-F238E27FC236}">
                <a16:creationId xmlns:a16="http://schemas.microsoft.com/office/drawing/2014/main" id="{60EF5F36-A842-42DE-98B2-E70AFE5C5051}"/>
              </a:ext>
            </a:extLst>
          </p:cNvPr>
          <p:cNvSpPr>
            <a:spLocks noGrp="1"/>
          </p:cNvSpPr>
          <p:nvPr>
            <p:ph sz="quarter" idx="12"/>
          </p:nvPr>
        </p:nvSpPr>
        <p:spPr>
          <a:xfrm>
            <a:off x="1475656" y="2060848"/>
            <a:ext cx="3456384" cy="4248472"/>
          </a:xfrm>
        </p:spPr>
        <p:txBody>
          <a:bodyPr/>
          <a:lstStyle/>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Interne communicatie</a:t>
            </a:r>
          </a:p>
          <a:p>
            <a:pPr marL="285750" indent="-285750">
              <a:buFont typeface="Arial" panose="020B0604020202020204" pitchFamily="34" charset="0"/>
              <a:buChar char="•"/>
            </a:pPr>
            <a:r>
              <a:rPr lang="nl-BE" dirty="0"/>
              <a:t>Intern vertrouwen</a:t>
            </a:r>
          </a:p>
          <a:p>
            <a:pPr marL="285750" indent="-285750">
              <a:buFont typeface="Arial" panose="020B0604020202020204" pitchFamily="34" charset="0"/>
              <a:buChar char="•"/>
            </a:pPr>
            <a:r>
              <a:rPr lang="nl-BE" dirty="0"/>
              <a:t>Veel te veel werk</a:t>
            </a:r>
          </a:p>
          <a:p>
            <a:pPr marL="285750" indent="-285750">
              <a:buFont typeface="Arial" panose="020B0604020202020204" pitchFamily="34" charset="0"/>
              <a:buChar char="•"/>
            </a:pPr>
            <a:r>
              <a:rPr lang="nl-BE" dirty="0"/>
              <a:t>Win?</a:t>
            </a:r>
          </a:p>
          <a:p>
            <a:pPr marL="285750" indent="-285750">
              <a:buFont typeface="Arial" panose="020B0604020202020204" pitchFamily="34" charset="0"/>
              <a:buChar char="•"/>
            </a:pPr>
            <a:r>
              <a:rPr lang="nl-BE" dirty="0"/>
              <a:t>Confrontatie negatieve reacties bewoners</a:t>
            </a:r>
          </a:p>
          <a:p>
            <a:pPr marL="285750" indent="-285750">
              <a:buFont typeface="Arial" panose="020B0604020202020204" pitchFamily="34" charset="0"/>
              <a:buChar char="•"/>
            </a:pPr>
            <a:r>
              <a:rPr lang="nl-BE" dirty="0"/>
              <a:t>Verwachtingen bouwmaatschappij - woonmaatschappij</a:t>
            </a:r>
          </a:p>
          <a:p>
            <a:endParaRPr lang="nl-BE" dirty="0"/>
          </a:p>
        </p:txBody>
      </p:sp>
      <p:pic>
        <p:nvPicPr>
          <p:cNvPr id="6" name="Afbeelding 5">
            <a:extLst>
              <a:ext uri="{FF2B5EF4-FFF2-40B4-BE49-F238E27FC236}">
                <a16:creationId xmlns:a16="http://schemas.microsoft.com/office/drawing/2014/main" id="{44F413CE-EF96-4F55-A9C2-E095EDB3AD67}"/>
              </a:ext>
            </a:extLst>
          </p:cNvPr>
          <p:cNvPicPr/>
          <p:nvPr/>
        </p:nvPicPr>
        <p:blipFill>
          <a:blip r:embed="rId3">
            <a:extLst>
              <a:ext uri="{28A0092B-C50C-407E-A947-70E740481C1C}">
                <a14:useLocalDpi xmlns:a14="http://schemas.microsoft.com/office/drawing/2010/main" val="0"/>
              </a:ext>
            </a:extLst>
          </a:blip>
          <a:stretch>
            <a:fillRect/>
          </a:stretch>
        </p:blipFill>
        <p:spPr>
          <a:xfrm>
            <a:off x="5292080" y="232916"/>
            <a:ext cx="3305636" cy="6392167"/>
          </a:xfrm>
          <a:prstGeom prst="rect">
            <a:avLst/>
          </a:prstGeom>
          <a:effectLst>
            <a:softEdge rad="63500"/>
          </a:effectLst>
        </p:spPr>
      </p:pic>
      <p:sp>
        <p:nvSpPr>
          <p:cNvPr id="7" name="Rechthoek: afgeronde hoeken 6">
            <a:extLst>
              <a:ext uri="{FF2B5EF4-FFF2-40B4-BE49-F238E27FC236}">
                <a16:creationId xmlns:a16="http://schemas.microsoft.com/office/drawing/2014/main" id="{EA50C18B-9C65-4C7F-9635-482005D44C2C}"/>
              </a:ext>
            </a:extLst>
          </p:cNvPr>
          <p:cNvSpPr/>
          <p:nvPr/>
        </p:nvSpPr>
        <p:spPr>
          <a:xfrm>
            <a:off x="5148064" y="5805264"/>
            <a:ext cx="3672408" cy="936104"/>
          </a:xfrm>
          <a:prstGeom prst="roundRect">
            <a:avLst/>
          </a:prstGeom>
          <a:solidFill>
            <a:srgbClr val="FF00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49568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3875835-2A4B-495C-A2FC-0152DADC790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27684" y="1895923"/>
            <a:ext cx="2232248" cy="4526289"/>
          </a:xfrm>
          <a:prstGeom prst="rect">
            <a:avLst/>
          </a:prstGeom>
        </p:spPr>
      </p:pic>
      <p:sp>
        <p:nvSpPr>
          <p:cNvPr id="2" name="Titel 1">
            <a:extLst>
              <a:ext uri="{FF2B5EF4-FFF2-40B4-BE49-F238E27FC236}">
                <a16:creationId xmlns:a16="http://schemas.microsoft.com/office/drawing/2014/main" id="{D1864264-C9C9-428E-8C65-D0090A366411}"/>
              </a:ext>
            </a:extLst>
          </p:cNvPr>
          <p:cNvSpPr>
            <a:spLocks noGrp="1"/>
          </p:cNvSpPr>
          <p:nvPr>
            <p:ph type="title"/>
          </p:nvPr>
        </p:nvSpPr>
        <p:spPr/>
        <p:txBody>
          <a:bodyPr/>
          <a:lstStyle/>
          <a:p>
            <a:r>
              <a:rPr lang="nl-BE" dirty="0"/>
              <a:t>Geen goesting medewerkers?</a:t>
            </a:r>
          </a:p>
        </p:txBody>
      </p:sp>
      <p:sp>
        <p:nvSpPr>
          <p:cNvPr id="3" name="Tijdelijke aanduiding voor tekst 2">
            <a:extLst>
              <a:ext uri="{FF2B5EF4-FFF2-40B4-BE49-F238E27FC236}">
                <a16:creationId xmlns:a16="http://schemas.microsoft.com/office/drawing/2014/main" id="{DA01C222-1222-48D8-9BCF-D37573D1B3FF}"/>
              </a:ext>
            </a:extLst>
          </p:cNvPr>
          <p:cNvSpPr>
            <a:spLocks noGrp="1"/>
          </p:cNvSpPr>
          <p:nvPr>
            <p:ph type="body" sz="quarter" idx="10"/>
          </p:nvPr>
        </p:nvSpPr>
        <p:spPr/>
        <p:txBody>
          <a:bodyPr/>
          <a:lstStyle/>
          <a:p>
            <a:r>
              <a:rPr lang="nl-BE" dirty="0"/>
              <a:t>Communicatie door bewoners</a:t>
            </a:r>
          </a:p>
        </p:txBody>
      </p:sp>
      <p:sp>
        <p:nvSpPr>
          <p:cNvPr id="4" name="Tijdelijke aanduiding voor tekst 3">
            <a:extLst>
              <a:ext uri="{FF2B5EF4-FFF2-40B4-BE49-F238E27FC236}">
                <a16:creationId xmlns:a16="http://schemas.microsoft.com/office/drawing/2014/main" id="{6E3E44FB-EABC-458B-99E2-80F732EB0241}"/>
              </a:ext>
            </a:extLst>
          </p:cNvPr>
          <p:cNvSpPr>
            <a:spLocks noGrp="1"/>
          </p:cNvSpPr>
          <p:nvPr>
            <p:ph type="body" sz="quarter" idx="11"/>
          </p:nvPr>
        </p:nvSpPr>
        <p:spPr/>
        <p:txBody>
          <a:bodyPr/>
          <a:lstStyle/>
          <a:p>
            <a:r>
              <a:rPr lang="nl-BE" dirty="0"/>
              <a:t>Geen respect voor dienstverlener</a:t>
            </a:r>
          </a:p>
        </p:txBody>
      </p:sp>
      <p:cxnSp>
        <p:nvCxnSpPr>
          <p:cNvPr id="11" name="Rechte verbindingslijn 10">
            <a:extLst>
              <a:ext uri="{FF2B5EF4-FFF2-40B4-BE49-F238E27FC236}">
                <a16:creationId xmlns:a16="http://schemas.microsoft.com/office/drawing/2014/main" id="{17E9AD77-D82D-4013-B02A-985EEC61C166}"/>
              </a:ext>
            </a:extLst>
          </p:cNvPr>
          <p:cNvCxnSpPr>
            <a:cxnSpLocks/>
          </p:cNvCxnSpPr>
          <p:nvPr/>
        </p:nvCxnSpPr>
        <p:spPr>
          <a:xfrm>
            <a:off x="1691680" y="2076035"/>
            <a:ext cx="36004" cy="4248472"/>
          </a:xfrm>
          <a:prstGeom prst="line">
            <a:avLst/>
          </a:prstGeom>
        </p:spPr>
        <p:style>
          <a:lnRef idx="1">
            <a:schemeClr val="dk1"/>
          </a:lnRef>
          <a:fillRef idx="0">
            <a:schemeClr val="dk1"/>
          </a:fillRef>
          <a:effectRef idx="0">
            <a:schemeClr val="dk1"/>
          </a:effectRef>
          <a:fontRef idx="minor">
            <a:schemeClr val="tx1"/>
          </a:fontRef>
        </p:style>
      </p:cxnSp>
      <p:pic>
        <p:nvPicPr>
          <p:cNvPr id="6" name="Afbeelding 5">
            <a:extLst>
              <a:ext uri="{FF2B5EF4-FFF2-40B4-BE49-F238E27FC236}">
                <a16:creationId xmlns:a16="http://schemas.microsoft.com/office/drawing/2014/main" id="{3F192B98-9AC8-4234-9E3D-0E8DFE658556}"/>
              </a:ext>
            </a:extLst>
          </p:cNvPr>
          <p:cNvPicPr>
            <a:picLocks noChangeAspect="1"/>
          </p:cNvPicPr>
          <p:nvPr/>
        </p:nvPicPr>
        <p:blipFill>
          <a:blip r:embed="rId5">
            <a:grayscl/>
          </a:blip>
          <a:stretch>
            <a:fillRect/>
          </a:stretch>
        </p:blipFill>
        <p:spPr>
          <a:xfrm>
            <a:off x="4553823" y="2335115"/>
            <a:ext cx="4276850" cy="4089269"/>
          </a:xfrm>
          <a:prstGeom prst="rect">
            <a:avLst/>
          </a:prstGeom>
          <a:effectLst>
            <a:softEdge rad="50800"/>
          </a:effectLst>
        </p:spPr>
      </p:pic>
      <p:pic>
        <p:nvPicPr>
          <p:cNvPr id="1028" name="Picture 4" descr="Afbeeldingsresultaat voor katje cartoon">
            <a:extLst>
              <a:ext uri="{FF2B5EF4-FFF2-40B4-BE49-F238E27FC236}">
                <a16:creationId xmlns:a16="http://schemas.microsoft.com/office/drawing/2014/main" id="{3B94C00F-412E-44F8-B719-ABCB80362155}"/>
              </a:ext>
            </a:extLst>
          </p:cNvPr>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1625" y="4790474"/>
            <a:ext cx="1490055" cy="158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5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C2455-6D46-4A31-8C98-A3AF06D66C2F}"/>
              </a:ext>
            </a:extLst>
          </p:cNvPr>
          <p:cNvSpPr>
            <a:spLocks noGrp="1"/>
          </p:cNvSpPr>
          <p:nvPr>
            <p:ph type="title"/>
          </p:nvPr>
        </p:nvSpPr>
        <p:spPr/>
        <p:txBody>
          <a:bodyPr/>
          <a:lstStyle/>
          <a:p>
            <a:r>
              <a:rPr lang="nl-BE" dirty="0"/>
              <a:t>Geen goesting medewerkers? </a:t>
            </a:r>
          </a:p>
        </p:txBody>
      </p:sp>
      <p:sp>
        <p:nvSpPr>
          <p:cNvPr id="3" name="Tijdelijke aanduiding voor tekst 2">
            <a:extLst>
              <a:ext uri="{FF2B5EF4-FFF2-40B4-BE49-F238E27FC236}">
                <a16:creationId xmlns:a16="http://schemas.microsoft.com/office/drawing/2014/main" id="{2E977386-6C74-4DB2-9C0B-1670634119AB}"/>
              </a:ext>
            </a:extLst>
          </p:cNvPr>
          <p:cNvSpPr>
            <a:spLocks noGrp="1"/>
          </p:cNvSpPr>
          <p:nvPr>
            <p:ph type="body" sz="quarter" idx="10"/>
          </p:nvPr>
        </p:nvSpPr>
        <p:spPr/>
        <p:txBody>
          <a:bodyPr/>
          <a:lstStyle/>
          <a:p>
            <a:r>
              <a:rPr lang="nl-BE" dirty="0"/>
              <a:t>Problemen oplossen?</a:t>
            </a:r>
          </a:p>
        </p:txBody>
      </p:sp>
      <p:sp>
        <p:nvSpPr>
          <p:cNvPr id="4" name="Tijdelijke aanduiding voor tekst 3">
            <a:extLst>
              <a:ext uri="{FF2B5EF4-FFF2-40B4-BE49-F238E27FC236}">
                <a16:creationId xmlns:a16="http://schemas.microsoft.com/office/drawing/2014/main" id="{3E50C8DD-347E-4FE5-A3A3-077B4F717CC2}"/>
              </a:ext>
            </a:extLst>
          </p:cNvPr>
          <p:cNvSpPr>
            <a:spLocks noGrp="1"/>
          </p:cNvSpPr>
          <p:nvPr>
            <p:ph type="body" sz="quarter" idx="11"/>
          </p:nvPr>
        </p:nvSpPr>
        <p:spPr/>
        <p:txBody>
          <a:bodyPr/>
          <a:lstStyle/>
          <a:p>
            <a:r>
              <a:rPr lang="nl-BE" dirty="0"/>
              <a:t>Er zijn ook problemen die bewoners zelf veroorzaken.</a:t>
            </a:r>
          </a:p>
        </p:txBody>
      </p:sp>
      <p:pic>
        <p:nvPicPr>
          <p:cNvPr id="7" name="Picture 2" descr="Afbeeldingsresultaat voor sluikstort cartoon">
            <a:extLst>
              <a:ext uri="{FF2B5EF4-FFF2-40B4-BE49-F238E27FC236}">
                <a16:creationId xmlns:a16="http://schemas.microsoft.com/office/drawing/2014/main" id="{7B0C3248-4088-45E7-BF35-D3E1D7B39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24"/>
          <a:stretch/>
        </p:blipFill>
        <p:spPr bwMode="auto">
          <a:xfrm>
            <a:off x="2164464" y="1986917"/>
            <a:ext cx="2608723" cy="23427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0" name="Picture 6" descr="Afbeeldingsresultaat voor burenlawaai">
            <a:extLst>
              <a:ext uri="{FF2B5EF4-FFF2-40B4-BE49-F238E27FC236}">
                <a16:creationId xmlns:a16="http://schemas.microsoft.com/office/drawing/2014/main" id="{F6AD133F-46FB-4483-874E-78A67081E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636913"/>
            <a:ext cx="2704974" cy="3816424"/>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1032" name="Picture 8" descr="Gerelateerde afbeelding">
            <a:extLst>
              <a:ext uri="{FF2B5EF4-FFF2-40B4-BE49-F238E27FC236}">
                <a16:creationId xmlns:a16="http://schemas.microsoft.com/office/drawing/2014/main" id="{2162915A-BF00-4338-9832-696FA6383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4471764"/>
            <a:ext cx="3963144" cy="1981572"/>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4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B513A-AAED-4423-B05A-C1F3A6FF83FC}"/>
              </a:ext>
            </a:extLst>
          </p:cNvPr>
          <p:cNvSpPr>
            <a:spLocks noGrp="1"/>
          </p:cNvSpPr>
          <p:nvPr>
            <p:ph type="title"/>
          </p:nvPr>
        </p:nvSpPr>
        <p:spPr/>
        <p:txBody>
          <a:bodyPr/>
          <a:lstStyle/>
          <a:p>
            <a:r>
              <a:rPr lang="nl-BE" dirty="0"/>
              <a:t>Geen goesting medewerkers?</a:t>
            </a:r>
          </a:p>
        </p:txBody>
      </p:sp>
      <p:sp>
        <p:nvSpPr>
          <p:cNvPr id="3" name="Tijdelijke aanduiding voor tekst 2">
            <a:extLst>
              <a:ext uri="{FF2B5EF4-FFF2-40B4-BE49-F238E27FC236}">
                <a16:creationId xmlns:a16="http://schemas.microsoft.com/office/drawing/2014/main" id="{573E7DCC-9CD2-4A68-9867-22DE6E88448F}"/>
              </a:ext>
            </a:extLst>
          </p:cNvPr>
          <p:cNvSpPr>
            <a:spLocks noGrp="1"/>
          </p:cNvSpPr>
          <p:nvPr>
            <p:ph type="body" sz="quarter" idx="10"/>
          </p:nvPr>
        </p:nvSpPr>
        <p:spPr/>
        <p:txBody>
          <a:bodyPr/>
          <a:lstStyle/>
          <a:p>
            <a:r>
              <a:rPr lang="nl-BE" dirty="0"/>
              <a:t>Bewonersparticipatie binnen mijn takenpakket?</a:t>
            </a:r>
          </a:p>
        </p:txBody>
      </p:sp>
      <p:sp>
        <p:nvSpPr>
          <p:cNvPr id="4" name="Tijdelijke aanduiding voor tekst 3">
            <a:extLst>
              <a:ext uri="{FF2B5EF4-FFF2-40B4-BE49-F238E27FC236}">
                <a16:creationId xmlns:a16="http://schemas.microsoft.com/office/drawing/2014/main" id="{D3ABA55E-8E66-4F05-96D7-AD5B827D3980}"/>
              </a:ext>
            </a:extLst>
          </p:cNvPr>
          <p:cNvSpPr>
            <a:spLocks noGrp="1"/>
          </p:cNvSpPr>
          <p:nvPr>
            <p:ph type="body" sz="quarter" idx="11"/>
          </p:nvPr>
        </p:nvSpPr>
        <p:spPr/>
        <p:txBody>
          <a:bodyPr/>
          <a:lstStyle/>
          <a:p>
            <a:r>
              <a:rPr lang="nl-BE" dirty="0"/>
              <a:t>Wat heb ik er bij te winnen?</a:t>
            </a:r>
          </a:p>
        </p:txBody>
      </p:sp>
      <p:pic>
        <p:nvPicPr>
          <p:cNvPr id="7" name="Picture 8" descr="Afbeeldingsresultaat voor burnout">
            <a:extLst>
              <a:ext uri="{FF2B5EF4-FFF2-40B4-BE49-F238E27FC236}">
                <a16:creationId xmlns:a16="http://schemas.microsoft.com/office/drawing/2014/main" id="{B1477192-EFE8-4777-8D8F-143BF2CF9A5F}"/>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80528" y="4450499"/>
            <a:ext cx="4283968" cy="240750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CA08BC83-BA38-43A6-9F91-A3FF1FABEF7F}"/>
              </a:ext>
            </a:extLst>
          </p:cNvPr>
          <p:cNvPicPr>
            <a:picLocks noChangeAspect="1"/>
          </p:cNvPicPr>
          <p:nvPr/>
        </p:nvPicPr>
        <p:blipFill>
          <a:blip r:embed="rId4"/>
          <a:stretch>
            <a:fillRect/>
          </a:stretch>
        </p:blipFill>
        <p:spPr>
          <a:xfrm>
            <a:off x="2915816" y="1662245"/>
            <a:ext cx="5174511" cy="4759886"/>
          </a:xfrm>
          <a:prstGeom prst="rect">
            <a:avLst/>
          </a:prstGeom>
        </p:spPr>
      </p:pic>
    </p:spTree>
    <p:extLst>
      <p:ext uri="{BB962C8B-B14F-4D97-AF65-F5344CB8AC3E}">
        <p14:creationId xmlns:p14="http://schemas.microsoft.com/office/powerpoint/2010/main" val="1165342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building construction cartoon">
            <a:extLst>
              <a:ext uri="{FF2B5EF4-FFF2-40B4-BE49-F238E27FC236}">
                <a16:creationId xmlns:a16="http://schemas.microsoft.com/office/drawing/2014/main" id="{AD284303-A85D-493E-9E1E-E1AA4EB89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0888"/>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2FCAA38-A4AA-45F5-9247-CC9D58270E01}"/>
              </a:ext>
            </a:extLst>
          </p:cNvPr>
          <p:cNvSpPr>
            <a:spLocks noGrp="1"/>
          </p:cNvSpPr>
          <p:nvPr>
            <p:ph type="title"/>
          </p:nvPr>
        </p:nvSpPr>
        <p:spPr/>
        <p:txBody>
          <a:bodyPr/>
          <a:lstStyle/>
          <a:p>
            <a:r>
              <a:rPr lang="nl-BE" dirty="0"/>
              <a:t>Geen goesting medewerkers?</a:t>
            </a:r>
          </a:p>
        </p:txBody>
      </p:sp>
      <p:sp>
        <p:nvSpPr>
          <p:cNvPr id="3" name="Tijdelijke aanduiding voor tekst 2">
            <a:extLst>
              <a:ext uri="{FF2B5EF4-FFF2-40B4-BE49-F238E27FC236}">
                <a16:creationId xmlns:a16="http://schemas.microsoft.com/office/drawing/2014/main" id="{A5CA481A-3829-4C98-BACA-8B95697DFAE1}"/>
              </a:ext>
            </a:extLst>
          </p:cNvPr>
          <p:cNvSpPr>
            <a:spLocks noGrp="1"/>
          </p:cNvSpPr>
          <p:nvPr>
            <p:ph type="body" sz="quarter" idx="10"/>
          </p:nvPr>
        </p:nvSpPr>
        <p:spPr/>
        <p:txBody>
          <a:bodyPr/>
          <a:lstStyle/>
          <a:p>
            <a:r>
              <a:rPr lang="nl-BE" dirty="0"/>
              <a:t>Van bouwmaatschappij naar woonmaatschappij</a:t>
            </a:r>
          </a:p>
        </p:txBody>
      </p:sp>
      <p:sp>
        <p:nvSpPr>
          <p:cNvPr id="4" name="Tijdelijke aanduiding voor tekst 3">
            <a:extLst>
              <a:ext uri="{FF2B5EF4-FFF2-40B4-BE49-F238E27FC236}">
                <a16:creationId xmlns:a16="http://schemas.microsoft.com/office/drawing/2014/main" id="{92D45F56-6243-44CA-BBD5-E36CE97E3E0A}"/>
              </a:ext>
            </a:extLst>
          </p:cNvPr>
          <p:cNvSpPr>
            <a:spLocks noGrp="1"/>
          </p:cNvSpPr>
          <p:nvPr>
            <p:ph type="body" sz="quarter" idx="11"/>
          </p:nvPr>
        </p:nvSpPr>
        <p:spPr/>
        <p:txBody>
          <a:bodyPr/>
          <a:lstStyle/>
          <a:p>
            <a:r>
              <a:rPr lang="nl-BE" dirty="0"/>
              <a:t>Wat is mijn functiebeschrijving?</a:t>
            </a:r>
          </a:p>
        </p:txBody>
      </p:sp>
      <p:pic>
        <p:nvPicPr>
          <p:cNvPr id="6" name="Afbeelding 5">
            <a:extLst>
              <a:ext uri="{FF2B5EF4-FFF2-40B4-BE49-F238E27FC236}">
                <a16:creationId xmlns:a16="http://schemas.microsoft.com/office/drawing/2014/main" id="{2606851B-8F9F-40BF-B22D-040664BE35B6}"/>
              </a:ext>
            </a:extLst>
          </p:cNvPr>
          <p:cNvPicPr>
            <a:picLocks noChangeAspect="1"/>
          </p:cNvPicPr>
          <p:nvPr/>
        </p:nvPicPr>
        <p:blipFill>
          <a:blip r:embed="rId4"/>
          <a:stretch>
            <a:fillRect/>
          </a:stretch>
        </p:blipFill>
        <p:spPr>
          <a:xfrm>
            <a:off x="5790436" y="2046620"/>
            <a:ext cx="2932475" cy="4168547"/>
          </a:xfrm>
          <a:prstGeom prst="rect">
            <a:avLst/>
          </a:prstGeom>
        </p:spPr>
      </p:pic>
      <p:cxnSp>
        <p:nvCxnSpPr>
          <p:cNvPr id="8" name="Verbindingslijn: gekromd 7">
            <a:extLst>
              <a:ext uri="{FF2B5EF4-FFF2-40B4-BE49-F238E27FC236}">
                <a16:creationId xmlns:a16="http://schemas.microsoft.com/office/drawing/2014/main" id="{7E1DA126-D202-431B-86F5-7957FD95A9B8}"/>
              </a:ext>
            </a:extLst>
          </p:cNvPr>
          <p:cNvCxnSpPr/>
          <p:nvPr/>
        </p:nvCxnSpPr>
        <p:spPr>
          <a:xfrm flipV="1">
            <a:off x="3707904" y="2420888"/>
            <a:ext cx="1656184" cy="648000"/>
          </a:xfrm>
          <a:prstGeom prst="curvedConnector3">
            <a:avLst/>
          </a:prstGeom>
          <a:ln w="25400">
            <a:solidFill>
              <a:schemeClr val="accent4">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9" name="Pijl: rechts 8">
            <a:extLst>
              <a:ext uri="{FF2B5EF4-FFF2-40B4-BE49-F238E27FC236}">
                <a16:creationId xmlns:a16="http://schemas.microsoft.com/office/drawing/2014/main" id="{E5E61A25-1228-485A-9E16-2A768D1FFAF4}"/>
              </a:ext>
            </a:extLst>
          </p:cNvPr>
          <p:cNvSpPr/>
          <p:nvPr/>
        </p:nvSpPr>
        <p:spPr>
          <a:xfrm>
            <a:off x="10188624" y="37170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3359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15F94-0E10-45AC-BE34-493B9A92DC86}"/>
              </a:ext>
            </a:extLst>
          </p:cNvPr>
          <p:cNvSpPr>
            <a:spLocks noGrp="1"/>
          </p:cNvSpPr>
          <p:nvPr>
            <p:ph type="title"/>
          </p:nvPr>
        </p:nvSpPr>
        <p:spPr/>
        <p:txBody>
          <a:bodyPr/>
          <a:lstStyle/>
          <a:p>
            <a:r>
              <a:rPr lang="nl-BE" dirty="0"/>
              <a:t>Samenwerking tussen DIW en SAS</a:t>
            </a:r>
          </a:p>
        </p:txBody>
      </p:sp>
      <p:sp>
        <p:nvSpPr>
          <p:cNvPr id="3" name="Tijdelijke aanduiding voor tekst 2">
            <a:extLst>
              <a:ext uri="{FF2B5EF4-FFF2-40B4-BE49-F238E27FC236}">
                <a16:creationId xmlns:a16="http://schemas.microsoft.com/office/drawing/2014/main" id="{8ABD7EF5-1D93-407A-8B92-5105D4A4F2BD}"/>
              </a:ext>
            </a:extLst>
          </p:cNvPr>
          <p:cNvSpPr>
            <a:spLocks noGrp="1"/>
          </p:cNvSpPr>
          <p:nvPr>
            <p:ph type="body" sz="quarter" idx="10"/>
          </p:nvPr>
        </p:nvSpPr>
        <p:spPr/>
        <p:txBody>
          <a:bodyPr/>
          <a:lstStyle/>
          <a:p>
            <a:r>
              <a:rPr lang="nl-BE" dirty="0"/>
              <a:t>Doel: </a:t>
            </a:r>
          </a:p>
        </p:txBody>
      </p:sp>
      <p:sp>
        <p:nvSpPr>
          <p:cNvPr id="5" name="Tijdelijke aanduiding voor inhoud 4">
            <a:extLst>
              <a:ext uri="{FF2B5EF4-FFF2-40B4-BE49-F238E27FC236}">
                <a16:creationId xmlns:a16="http://schemas.microsoft.com/office/drawing/2014/main" id="{23541354-EFAF-457C-A28E-1FC526928B5B}"/>
              </a:ext>
            </a:extLst>
          </p:cNvPr>
          <p:cNvSpPr>
            <a:spLocks noGrp="1"/>
          </p:cNvSpPr>
          <p:nvPr>
            <p:ph sz="quarter" idx="12"/>
          </p:nvPr>
        </p:nvSpPr>
        <p:spPr>
          <a:xfrm>
            <a:off x="1475656" y="3504054"/>
            <a:ext cx="6768752" cy="417820"/>
          </a:xfrm>
        </p:spPr>
        <p:txBody>
          <a:bodyPr/>
          <a:lstStyle/>
          <a:p>
            <a:r>
              <a:rPr lang="nl-BE" dirty="0"/>
              <a:t> </a:t>
            </a:r>
          </a:p>
          <a:p>
            <a:r>
              <a:rPr lang="nl-BE" sz="2000" b="1" dirty="0"/>
              <a:t>Om de woonkwaliteit en leef-kwaliteit in sociale huisvesting te verbeteren, is het belangrijk dat bewoners kunnen participeren in het beleid van de sociale huisvestingsmaatschappij.</a:t>
            </a:r>
          </a:p>
          <a:p>
            <a:endParaRPr lang="nl-BE" sz="2400" dirty="0"/>
          </a:p>
          <a:p>
            <a:endParaRPr lang="nl-BE" sz="2400" dirty="0"/>
          </a:p>
          <a:p>
            <a:endParaRPr lang="nl-BE" sz="2400" dirty="0"/>
          </a:p>
          <a:p>
            <a:endParaRPr lang="nl-BE" sz="2400" dirty="0"/>
          </a:p>
          <a:p>
            <a:endParaRPr lang="nl-BE" sz="2400" dirty="0"/>
          </a:p>
          <a:p>
            <a:endParaRPr lang="nl-BE" sz="2400" dirty="0"/>
          </a:p>
        </p:txBody>
      </p:sp>
      <p:cxnSp>
        <p:nvCxnSpPr>
          <p:cNvPr id="7" name="Rechte verbindingslijn 6">
            <a:extLst>
              <a:ext uri="{FF2B5EF4-FFF2-40B4-BE49-F238E27FC236}">
                <a16:creationId xmlns:a16="http://schemas.microsoft.com/office/drawing/2014/main" id="{C7DBBB59-9B9F-45BD-8C88-9007C1BE5863}"/>
              </a:ext>
            </a:extLst>
          </p:cNvPr>
          <p:cNvCxnSpPr/>
          <p:nvPr/>
        </p:nvCxnSpPr>
        <p:spPr>
          <a:xfrm>
            <a:off x="4355976" y="3079250"/>
            <a:ext cx="0" cy="2736304"/>
          </a:xfrm>
          <a:prstGeom prst="line">
            <a:avLst/>
          </a:prstGeom>
        </p:spPr>
        <p:style>
          <a:lnRef idx="1">
            <a:schemeClr val="dk1"/>
          </a:lnRef>
          <a:fillRef idx="0">
            <a:schemeClr val="dk1"/>
          </a:fillRef>
          <a:effectRef idx="0">
            <a:schemeClr val="dk1"/>
          </a:effectRef>
          <a:fontRef idx="minor">
            <a:schemeClr val="tx1"/>
          </a:fontRef>
        </p:style>
      </p:cxnSp>
      <p:sp>
        <p:nvSpPr>
          <p:cNvPr id="8" name="Tekstvak 7">
            <a:extLst>
              <a:ext uri="{FF2B5EF4-FFF2-40B4-BE49-F238E27FC236}">
                <a16:creationId xmlns:a16="http://schemas.microsoft.com/office/drawing/2014/main" id="{3566B76A-90D6-4ABB-AC4F-DFE422208E4A}"/>
              </a:ext>
            </a:extLst>
          </p:cNvPr>
          <p:cNvSpPr txBox="1"/>
          <p:nvPr/>
        </p:nvSpPr>
        <p:spPr>
          <a:xfrm>
            <a:off x="1590570" y="3293240"/>
            <a:ext cx="2592264" cy="2308324"/>
          </a:xfrm>
          <a:prstGeom prst="rect">
            <a:avLst/>
          </a:prstGeom>
          <a:noFill/>
        </p:spPr>
        <p:txBody>
          <a:bodyPr wrap="square" rtlCol="0">
            <a:spAutoFit/>
          </a:bodyPr>
          <a:lstStyle/>
          <a:p>
            <a:r>
              <a:rPr lang="nl-BE" b="1" dirty="0"/>
              <a:t>DIW:</a:t>
            </a:r>
          </a:p>
          <a:p>
            <a:endParaRPr lang="nl-BE" b="1" dirty="0"/>
          </a:p>
          <a:p>
            <a:pPr marL="342900" indent="-342900">
              <a:buFont typeface="+mj-lt"/>
              <a:buAutoNum type="arabicPeriod"/>
            </a:pPr>
            <a:r>
              <a:rPr lang="nl-BE" b="1" dirty="0"/>
              <a:t>Participatiemodel</a:t>
            </a:r>
          </a:p>
          <a:p>
            <a:pPr marL="342900" indent="-342900">
              <a:buFont typeface="+mj-lt"/>
              <a:buAutoNum type="arabicPeriod"/>
            </a:pPr>
            <a:r>
              <a:rPr lang="nl-BE" b="1" dirty="0"/>
              <a:t>Overlegstructuur</a:t>
            </a:r>
          </a:p>
          <a:p>
            <a:pPr marL="342900" indent="-342900">
              <a:buFont typeface="+mj-lt"/>
              <a:buAutoNum type="arabicPeriod"/>
            </a:pPr>
            <a:r>
              <a:rPr lang="nl-BE" b="1" dirty="0"/>
              <a:t>Ondersteuning bewonersinitiatieven</a:t>
            </a:r>
          </a:p>
          <a:p>
            <a:endParaRPr lang="nl-BE" b="1" dirty="0"/>
          </a:p>
          <a:p>
            <a:endParaRPr lang="nl-BE" b="1" dirty="0"/>
          </a:p>
        </p:txBody>
      </p:sp>
      <p:sp>
        <p:nvSpPr>
          <p:cNvPr id="13" name="Tekstvak 12">
            <a:extLst>
              <a:ext uri="{FF2B5EF4-FFF2-40B4-BE49-F238E27FC236}">
                <a16:creationId xmlns:a16="http://schemas.microsoft.com/office/drawing/2014/main" id="{3581421D-E077-48D2-9593-509BF9473F00}"/>
              </a:ext>
            </a:extLst>
          </p:cNvPr>
          <p:cNvSpPr txBox="1"/>
          <p:nvPr/>
        </p:nvSpPr>
        <p:spPr>
          <a:xfrm>
            <a:off x="4529790" y="3284984"/>
            <a:ext cx="3600394" cy="2031325"/>
          </a:xfrm>
          <a:prstGeom prst="rect">
            <a:avLst/>
          </a:prstGeom>
          <a:noFill/>
        </p:spPr>
        <p:txBody>
          <a:bodyPr wrap="square" rtlCol="0">
            <a:spAutoFit/>
          </a:bodyPr>
          <a:lstStyle/>
          <a:p>
            <a:r>
              <a:rPr lang="nl-BE" b="1" dirty="0"/>
              <a:t>Bewoners:</a:t>
            </a:r>
          </a:p>
          <a:p>
            <a:endParaRPr lang="nl-BE" b="1" dirty="0"/>
          </a:p>
          <a:p>
            <a:pPr marL="342900" indent="-342900">
              <a:buFont typeface="+mj-lt"/>
              <a:buAutoNum type="arabicPeriod"/>
            </a:pPr>
            <a:r>
              <a:rPr lang="nl-BE" b="1" dirty="0"/>
              <a:t>Versterken van competenties</a:t>
            </a:r>
          </a:p>
          <a:p>
            <a:pPr marL="342900" indent="-342900">
              <a:buFont typeface="+mj-lt"/>
              <a:buAutoNum type="arabicPeriod"/>
            </a:pPr>
            <a:r>
              <a:rPr lang="nl-BE" b="1" dirty="0"/>
              <a:t>Participeren aan ‘model’</a:t>
            </a:r>
          </a:p>
          <a:p>
            <a:pPr marL="342900" indent="-342900">
              <a:buFont typeface="+mj-lt"/>
              <a:buAutoNum type="arabicPeriod"/>
            </a:pPr>
            <a:r>
              <a:rPr lang="nl-BE" b="1" dirty="0"/>
              <a:t>Nemen zelf initiatief in de wijk</a:t>
            </a:r>
          </a:p>
          <a:p>
            <a:endParaRPr lang="nl-BE" dirty="0"/>
          </a:p>
          <a:p>
            <a:endParaRPr lang="nl-BE" dirty="0"/>
          </a:p>
        </p:txBody>
      </p:sp>
      <p:pic>
        <p:nvPicPr>
          <p:cNvPr id="9" name="Afbeelding 8">
            <a:extLst>
              <a:ext uri="{FF2B5EF4-FFF2-40B4-BE49-F238E27FC236}">
                <a16:creationId xmlns:a16="http://schemas.microsoft.com/office/drawing/2014/main" id="{F49CEA16-1912-4EAE-81E6-C540E0C1D59D}"/>
              </a:ext>
            </a:extLst>
          </p:cNvPr>
          <p:cNvPicPr>
            <a:picLocks noChangeAspect="1"/>
          </p:cNvPicPr>
          <p:nvPr/>
        </p:nvPicPr>
        <p:blipFill>
          <a:blip r:embed="rId3">
            <a:duotone>
              <a:prstClr val="black"/>
              <a:srgbClr val="D9C3A5">
                <a:tint val="50000"/>
                <a:satMod val="180000"/>
              </a:srgbClr>
            </a:duotone>
          </a:blip>
          <a:stretch>
            <a:fillRect/>
          </a:stretch>
        </p:blipFill>
        <p:spPr>
          <a:xfrm>
            <a:off x="314562" y="3004910"/>
            <a:ext cx="1257770" cy="2391365"/>
          </a:xfrm>
          <a:prstGeom prst="rect">
            <a:avLst/>
          </a:prstGeom>
        </p:spPr>
      </p:pic>
      <p:sp>
        <p:nvSpPr>
          <p:cNvPr id="10" name="Stroomdiagram: Verbindingslijn 9">
            <a:extLst>
              <a:ext uri="{FF2B5EF4-FFF2-40B4-BE49-F238E27FC236}">
                <a16:creationId xmlns:a16="http://schemas.microsoft.com/office/drawing/2014/main" id="{1DF1936B-B1E5-4EAC-A133-129E58945A2C}"/>
              </a:ext>
            </a:extLst>
          </p:cNvPr>
          <p:cNvSpPr/>
          <p:nvPr/>
        </p:nvSpPr>
        <p:spPr>
          <a:xfrm>
            <a:off x="809939" y="4088555"/>
            <a:ext cx="377685" cy="42056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pic>
        <p:nvPicPr>
          <p:cNvPr id="11" name="Afbeelding 10">
            <a:extLst>
              <a:ext uri="{FF2B5EF4-FFF2-40B4-BE49-F238E27FC236}">
                <a16:creationId xmlns:a16="http://schemas.microsoft.com/office/drawing/2014/main" id="{82DA3EB0-1204-4CC4-B7A8-D9E519F6A4BA}"/>
              </a:ext>
            </a:extLst>
          </p:cNvPr>
          <p:cNvPicPr>
            <a:picLocks noChangeAspect="1"/>
          </p:cNvPicPr>
          <p:nvPr/>
        </p:nvPicPr>
        <p:blipFill>
          <a:blip r:embed="rId3"/>
          <a:stretch>
            <a:fillRect/>
          </a:stretch>
        </p:blipFill>
        <p:spPr>
          <a:xfrm>
            <a:off x="7529259" y="2660502"/>
            <a:ext cx="1351041" cy="2568698"/>
          </a:xfrm>
          <a:prstGeom prst="rect">
            <a:avLst/>
          </a:prstGeom>
        </p:spPr>
      </p:pic>
      <p:sp>
        <p:nvSpPr>
          <p:cNvPr id="12" name="Stroomdiagram: Verbindingslijn 11">
            <a:extLst>
              <a:ext uri="{FF2B5EF4-FFF2-40B4-BE49-F238E27FC236}">
                <a16:creationId xmlns:a16="http://schemas.microsoft.com/office/drawing/2014/main" id="{F6822269-C31D-4A2E-8E01-C45EB768529D}"/>
              </a:ext>
            </a:extLst>
          </p:cNvPr>
          <p:cNvSpPr/>
          <p:nvPr/>
        </p:nvSpPr>
        <p:spPr>
          <a:xfrm>
            <a:off x="8063683" y="3878238"/>
            <a:ext cx="396749" cy="40014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spTree>
    <p:extLst>
      <p:ext uri="{BB962C8B-B14F-4D97-AF65-F5344CB8AC3E}">
        <p14:creationId xmlns:p14="http://schemas.microsoft.com/office/powerpoint/2010/main" val="3694027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E0A05-5F81-4E93-A36B-FA4B10F602A6}"/>
              </a:ext>
            </a:extLst>
          </p:cNvPr>
          <p:cNvSpPr>
            <a:spLocks noGrp="1"/>
          </p:cNvSpPr>
          <p:nvPr>
            <p:ph type="title"/>
          </p:nvPr>
        </p:nvSpPr>
        <p:spPr/>
        <p:txBody>
          <a:bodyPr/>
          <a:lstStyle/>
          <a:p>
            <a:r>
              <a:rPr lang="nl-BE" dirty="0"/>
              <a:t>Geen goesting medewerkers</a:t>
            </a:r>
          </a:p>
        </p:txBody>
      </p:sp>
      <p:sp>
        <p:nvSpPr>
          <p:cNvPr id="3" name="Tijdelijke aanduiding voor tekst 2">
            <a:extLst>
              <a:ext uri="{FF2B5EF4-FFF2-40B4-BE49-F238E27FC236}">
                <a16:creationId xmlns:a16="http://schemas.microsoft.com/office/drawing/2014/main" id="{99F6C6D6-5463-48DF-90F1-F8278097F978}"/>
              </a:ext>
            </a:extLst>
          </p:cNvPr>
          <p:cNvSpPr>
            <a:spLocks noGrp="1"/>
          </p:cNvSpPr>
          <p:nvPr>
            <p:ph type="body" sz="quarter" idx="10"/>
          </p:nvPr>
        </p:nvSpPr>
        <p:spPr/>
        <p:txBody>
          <a:bodyPr/>
          <a:lstStyle/>
          <a:p>
            <a:r>
              <a:rPr lang="nl-BE" dirty="0"/>
              <a:t>Interne communicatie</a:t>
            </a:r>
          </a:p>
        </p:txBody>
      </p:sp>
      <p:sp>
        <p:nvSpPr>
          <p:cNvPr id="4" name="Tijdelijke aanduiding voor tekst 3">
            <a:extLst>
              <a:ext uri="{FF2B5EF4-FFF2-40B4-BE49-F238E27FC236}">
                <a16:creationId xmlns:a16="http://schemas.microsoft.com/office/drawing/2014/main" id="{39332E34-E7A3-4E72-A7BF-637E3706D5D7}"/>
              </a:ext>
            </a:extLst>
          </p:cNvPr>
          <p:cNvSpPr>
            <a:spLocks noGrp="1"/>
          </p:cNvSpPr>
          <p:nvPr>
            <p:ph type="body" sz="quarter" idx="11"/>
          </p:nvPr>
        </p:nvSpPr>
        <p:spPr/>
        <p:txBody>
          <a:bodyPr/>
          <a:lstStyle/>
          <a:p>
            <a:r>
              <a:rPr lang="nl-BE" dirty="0"/>
              <a:t>“Ik word niet gehoord binnen mijn eigen organisatie.”</a:t>
            </a:r>
          </a:p>
        </p:txBody>
      </p:sp>
      <p:pic>
        <p:nvPicPr>
          <p:cNvPr id="5" name="Afbeelding 4">
            <a:extLst>
              <a:ext uri="{FF2B5EF4-FFF2-40B4-BE49-F238E27FC236}">
                <a16:creationId xmlns:a16="http://schemas.microsoft.com/office/drawing/2014/main" id="{7277ADC2-5AE5-4389-9550-F486E3845918}"/>
              </a:ext>
            </a:extLst>
          </p:cNvPr>
          <p:cNvPicPr>
            <a:picLocks noChangeAspect="1"/>
          </p:cNvPicPr>
          <p:nvPr/>
        </p:nvPicPr>
        <p:blipFill>
          <a:blip r:embed="rId3"/>
          <a:stretch>
            <a:fillRect/>
          </a:stretch>
        </p:blipFill>
        <p:spPr>
          <a:xfrm>
            <a:off x="520118" y="2524460"/>
            <a:ext cx="3763254" cy="3240360"/>
          </a:xfrm>
          <a:prstGeom prst="rect">
            <a:avLst/>
          </a:prstGeom>
        </p:spPr>
      </p:pic>
      <p:sp>
        <p:nvSpPr>
          <p:cNvPr id="7" name="Tekstvak 6">
            <a:extLst>
              <a:ext uri="{FF2B5EF4-FFF2-40B4-BE49-F238E27FC236}">
                <a16:creationId xmlns:a16="http://schemas.microsoft.com/office/drawing/2014/main" id="{CB3D5095-4B06-4EE4-91F6-C95096C0AFEB}"/>
              </a:ext>
            </a:extLst>
          </p:cNvPr>
          <p:cNvSpPr txBox="1"/>
          <p:nvPr/>
        </p:nvSpPr>
        <p:spPr>
          <a:xfrm>
            <a:off x="3635896" y="2898728"/>
            <a:ext cx="408620" cy="830997"/>
          </a:xfrm>
          <a:prstGeom prst="rect">
            <a:avLst/>
          </a:prstGeom>
          <a:noFill/>
        </p:spPr>
        <p:txBody>
          <a:bodyPr wrap="square" rtlCol="0">
            <a:spAutoFit/>
          </a:bodyPr>
          <a:lstStyle/>
          <a:p>
            <a:r>
              <a:rPr lang="nl-BE" sz="4800" dirty="0">
                <a:latin typeface="Brush Script MT" panose="03060802040406070304" pitchFamily="66" charset="0"/>
              </a:rPr>
              <a:t>?</a:t>
            </a:r>
          </a:p>
        </p:txBody>
      </p:sp>
      <p:pic>
        <p:nvPicPr>
          <p:cNvPr id="2050" name="Picture 2" descr="Afbeeldingsresultaat voor vandalisme lift  cartoon">
            <a:extLst>
              <a:ext uri="{FF2B5EF4-FFF2-40B4-BE49-F238E27FC236}">
                <a16:creationId xmlns:a16="http://schemas.microsoft.com/office/drawing/2014/main" id="{8529BF10-8B42-47FE-93DA-CDFC6FE43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3" y="2729600"/>
            <a:ext cx="3703269"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21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A225D-2E17-4219-A5E3-885F4D25651C}"/>
              </a:ext>
            </a:extLst>
          </p:cNvPr>
          <p:cNvSpPr>
            <a:spLocks noGrp="1"/>
          </p:cNvSpPr>
          <p:nvPr>
            <p:ph type="title"/>
          </p:nvPr>
        </p:nvSpPr>
        <p:spPr/>
        <p:txBody>
          <a:bodyPr/>
          <a:lstStyle/>
          <a:p>
            <a:r>
              <a:rPr lang="nl-BE" dirty="0"/>
              <a:t>Geen goesting medewerkers? </a:t>
            </a:r>
          </a:p>
        </p:txBody>
      </p:sp>
      <p:sp>
        <p:nvSpPr>
          <p:cNvPr id="3" name="Tijdelijke aanduiding voor tekst 2">
            <a:extLst>
              <a:ext uri="{FF2B5EF4-FFF2-40B4-BE49-F238E27FC236}">
                <a16:creationId xmlns:a16="http://schemas.microsoft.com/office/drawing/2014/main" id="{AF06A4B8-1DD9-4CA7-8A4A-7C7AE1765174}"/>
              </a:ext>
            </a:extLst>
          </p:cNvPr>
          <p:cNvSpPr>
            <a:spLocks noGrp="1"/>
          </p:cNvSpPr>
          <p:nvPr>
            <p:ph type="body" sz="quarter" idx="10"/>
          </p:nvPr>
        </p:nvSpPr>
        <p:spPr/>
        <p:txBody>
          <a:bodyPr/>
          <a:lstStyle/>
          <a:p>
            <a:r>
              <a:rPr lang="nl-BE" dirty="0"/>
              <a:t>Wat draagt het bij? </a:t>
            </a:r>
          </a:p>
        </p:txBody>
      </p:sp>
      <p:sp>
        <p:nvSpPr>
          <p:cNvPr id="4" name="Tijdelijke aanduiding voor tekst 3">
            <a:extLst>
              <a:ext uri="{FF2B5EF4-FFF2-40B4-BE49-F238E27FC236}">
                <a16:creationId xmlns:a16="http://schemas.microsoft.com/office/drawing/2014/main" id="{1DE6D5A4-CDD9-4910-AD35-025F115F6BAD}"/>
              </a:ext>
            </a:extLst>
          </p:cNvPr>
          <p:cNvSpPr>
            <a:spLocks noGrp="1"/>
          </p:cNvSpPr>
          <p:nvPr>
            <p:ph type="body" sz="quarter" idx="11"/>
          </p:nvPr>
        </p:nvSpPr>
        <p:spPr/>
        <p:txBody>
          <a:bodyPr/>
          <a:lstStyle/>
          <a:p>
            <a:r>
              <a:rPr lang="nl-BE" dirty="0"/>
              <a:t>Wantrouwen tegenover bewonersparticipatie.</a:t>
            </a:r>
          </a:p>
        </p:txBody>
      </p:sp>
      <p:pic>
        <p:nvPicPr>
          <p:cNvPr id="6" name="Afbeelding 5">
            <a:extLst>
              <a:ext uri="{FF2B5EF4-FFF2-40B4-BE49-F238E27FC236}">
                <a16:creationId xmlns:a16="http://schemas.microsoft.com/office/drawing/2014/main" id="{52AA4D2E-6AA0-4BFA-9F11-CD76F3600ED5}"/>
              </a:ext>
            </a:extLst>
          </p:cNvPr>
          <p:cNvPicPr>
            <a:picLocks noChangeAspect="1"/>
          </p:cNvPicPr>
          <p:nvPr/>
        </p:nvPicPr>
        <p:blipFill>
          <a:blip r:embed="rId3"/>
          <a:stretch>
            <a:fillRect/>
          </a:stretch>
        </p:blipFill>
        <p:spPr>
          <a:xfrm>
            <a:off x="5508104" y="1865166"/>
            <a:ext cx="2900193" cy="4356357"/>
          </a:xfrm>
          <a:prstGeom prst="rect">
            <a:avLst/>
          </a:prstGeom>
          <a:effectLst>
            <a:softEdge rad="50800"/>
          </a:effectLst>
        </p:spPr>
      </p:pic>
    </p:spTree>
    <p:extLst>
      <p:ext uri="{BB962C8B-B14F-4D97-AF65-F5344CB8AC3E}">
        <p14:creationId xmlns:p14="http://schemas.microsoft.com/office/powerpoint/2010/main" val="371903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535C605-451D-4B26-9B2B-4C37E43D81B4}"/>
              </a:ext>
            </a:extLst>
          </p:cNvPr>
          <p:cNvSpPr>
            <a:spLocks noGrp="1"/>
          </p:cNvSpPr>
          <p:nvPr>
            <p:ph type="body" sz="quarter" idx="10"/>
          </p:nvPr>
        </p:nvSpPr>
        <p:spPr>
          <a:xfrm>
            <a:off x="1259632" y="699262"/>
            <a:ext cx="6984776" cy="417820"/>
          </a:xfrm>
        </p:spPr>
        <p:txBody>
          <a:bodyPr/>
          <a:lstStyle/>
          <a:p>
            <a:pPr algn="ctr"/>
            <a:r>
              <a:rPr lang="nl-BE" sz="6000" dirty="0"/>
              <a:t>Bewoners??</a:t>
            </a:r>
          </a:p>
        </p:txBody>
      </p:sp>
      <p:pic>
        <p:nvPicPr>
          <p:cNvPr id="5" name="Picture 6" descr="Afbeeldingsresultaat voor foert">
            <a:extLst>
              <a:ext uri="{FF2B5EF4-FFF2-40B4-BE49-F238E27FC236}">
                <a16:creationId xmlns:a16="http://schemas.microsoft.com/office/drawing/2014/main" id="{2CB2363F-FBB9-465C-A2A4-EDB674A6F2D3}"/>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2915960" y="5229200"/>
            <a:ext cx="3312080" cy="94647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B6601C1A-24C3-4272-9EDE-EF7B81857586}"/>
              </a:ext>
            </a:extLst>
          </p:cNvPr>
          <p:cNvPicPr>
            <a:picLocks noChangeAspect="1"/>
          </p:cNvPicPr>
          <p:nvPr/>
        </p:nvPicPr>
        <p:blipFill>
          <a:blip r:embed="rId4"/>
          <a:stretch>
            <a:fillRect/>
          </a:stretch>
        </p:blipFill>
        <p:spPr>
          <a:xfrm>
            <a:off x="3377767" y="2204864"/>
            <a:ext cx="2748506" cy="2837167"/>
          </a:xfrm>
          <a:prstGeom prst="rect">
            <a:avLst/>
          </a:prstGeom>
        </p:spPr>
      </p:pic>
      <p:sp>
        <p:nvSpPr>
          <p:cNvPr id="6" name="Stroomdiagram: Verbindingslijn 5">
            <a:extLst>
              <a:ext uri="{FF2B5EF4-FFF2-40B4-BE49-F238E27FC236}">
                <a16:creationId xmlns:a16="http://schemas.microsoft.com/office/drawing/2014/main" id="{7841BA64-DF20-40DE-BF47-67482702C22D}"/>
              </a:ext>
            </a:extLst>
          </p:cNvPr>
          <p:cNvSpPr/>
          <p:nvPr/>
        </p:nvSpPr>
        <p:spPr>
          <a:xfrm>
            <a:off x="4572000" y="4437112"/>
            <a:ext cx="396749" cy="40014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spTree>
    <p:extLst>
      <p:ext uri="{BB962C8B-B14F-4D97-AF65-F5344CB8AC3E}">
        <p14:creationId xmlns:p14="http://schemas.microsoft.com/office/powerpoint/2010/main" val="3186729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9E5D1-7348-4998-B03F-A635CA45C4A7}"/>
              </a:ext>
            </a:extLst>
          </p:cNvPr>
          <p:cNvSpPr>
            <a:spLocks noGrp="1"/>
          </p:cNvSpPr>
          <p:nvPr>
            <p:ph type="title"/>
          </p:nvPr>
        </p:nvSpPr>
        <p:spPr/>
        <p:txBody>
          <a:bodyPr/>
          <a:lstStyle/>
          <a:p>
            <a:r>
              <a:rPr lang="nl-BE" dirty="0"/>
              <a:t>Geen goesting?</a:t>
            </a:r>
          </a:p>
        </p:txBody>
      </p:sp>
      <p:sp>
        <p:nvSpPr>
          <p:cNvPr id="3" name="Tijdelijke aanduiding voor tekst 2">
            <a:extLst>
              <a:ext uri="{FF2B5EF4-FFF2-40B4-BE49-F238E27FC236}">
                <a16:creationId xmlns:a16="http://schemas.microsoft.com/office/drawing/2014/main" id="{3A8F55EA-7AE5-42A2-A593-CC4CFD2EE2B2}"/>
              </a:ext>
            </a:extLst>
          </p:cNvPr>
          <p:cNvSpPr>
            <a:spLocks noGrp="1"/>
          </p:cNvSpPr>
          <p:nvPr>
            <p:ph type="body" sz="quarter" idx="10"/>
          </p:nvPr>
        </p:nvSpPr>
        <p:spPr/>
        <p:txBody>
          <a:bodyPr/>
          <a:lstStyle/>
          <a:p>
            <a:r>
              <a:rPr lang="nl-BE" dirty="0"/>
              <a:t>Engagements-barometer </a:t>
            </a:r>
          </a:p>
        </p:txBody>
      </p:sp>
      <p:sp>
        <p:nvSpPr>
          <p:cNvPr id="4" name="Tijdelijke aanduiding voor tekst 3">
            <a:extLst>
              <a:ext uri="{FF2B5EF4-FFF2-40B4-BE49-F238E27FC236}">
                <a16:creationId xmlns:a16="http://schemas.microsoft.com/office/drawing/2014/main" id="{F44B0DD7-77DA-4FE0-82D7-2EE09A1B47A1}"/>
              </a:ext>
            </a:extLst>
          </p:cNvPr>
          <p:cNvSpPr>
            <a:spLocks noGrp="1"/>
          </p:cNvSpPr>
          <p:nvPr>
            <p:ph type="body" sz="quarter" idx="11"/>
          </p:nvPr>
        </p:nvSpPr>
        <p:spPr/>
        <p:txBody>
          <a:bodyPr/>
          <a:lstStyle/>
          <a:p>
            <a:r>
              <a:rPr lang="nl-BE" dirty="0"/>
              <a:t>bewoners</a:t>
            </a:r>
          </a:p>
        </p:txBody>
      </p:sp>
      <p:sp>
        <p:nvSpPr>
          <p:cNvPr id="5" name="Tijdelijke aanduiding voor inhoud 4">
            <a:extLst>
              <a:ext uri="{FF2B5EF4-FFF2-40B4-BE49-F238E27FC236}">
                <a16:creationId xmlns:a16="http://schemas.microsoft.com/office/drawing/2014/main" id="{60EF5F36-A842-42DE-98B2-E70AFE5C5051}"/>
              </a:ext>
            </a:extLst>
          </p:cNvPr>
          <p:cNvSpPr>
            <a:spLocks noGrp="1"/>
          </p:cNvSpPr>
          <p:nvPr>
            <p:ph sz="quarter" idx="12"/>
          </p:nvPr>
        </p:nvSpPr>
        <p:spPr>
          <a:xfrm>
            <a:off x="1475656" y="2060848"/>
            <a:ext cx="3456384" cy="4248472"/>
          </a:xfrm>
        </p:spPr>
        <p:txBody>
          <a:bodyPr/>
          <a:lstStyle/>
          <a:p>
            <a:pPr marL="285750" indent="-285750">
              <a:buFont typeface="Arial" panose="020B0604020202020204" pitchFamily="34" charset="0"/>
              <a:buChar char="•"/>
            </a:pPr>
            <a:r>
              <a:rPr lang="nl-BE" dirty="0"/>
              <a:t>Eigen situatie: ziekte, armoede, eenzaamheid, taal, … </a:t>
            </a:r>
          </a:p>
          <a:p>
            <a:pPr marL="285750" indent="-285750">
              <a:buFont typeface="Arial" panose="020B0604020202020204" pitchFamily="34" charset="0"/>
              <a:buChar char="•"/>
            </a:pPr>
            <a:r>
              <a:rPr lang="nl-BE" dirty="0"/>
              <a:t>Niet gehoord worden, wij tellen toch niet mee.</a:t>
            </a:r>
          </a:p>
          <a:p>
            <a:pPr marL="285750" indent="-285750">
              <a:buFont typeface="Arial" panose="020B0604020202020204" pitchFamily="34" charset="0"/>
              <a:buChar char="•"/>
            </a:pPr>
            <a:r>
              <a:rPr lang="nl-BE" dirty="0"/>
              <a:t>Vroeger was het allemaal beter verouderd patrimonium, diversiteit onder bewoners.</a:t>
            </a:r>
          </a:p>
          <a:p>
            <a:pPr marL="285750" indent="-285750">
              <a:buFont typeface="Arial" panose="020B0604020202020204" pitchFamily="34" charset="0"/>
              <a:buChar char="•"/>
            </a:pPr>
            <a:r>
              <a:rPr lang="nl-BE" dirty="0"/>
              <a:t>Geen vertrouwen in DIW</a:t>
            </a:r>
          </a:p>
          <a:p>
            <a:pPr marL="285750" indent="-285750">
              <a:buFont typeface="Arial" panose="020B0604020202020204" pitchFamily="34" charset="0"/>
              <a:buChar char="•"/>
            </a:pPr>
            <a:r>
              <a:rPr lang="nl-BE" dirty="0"/>
              <a:t>Geen betrokkenheid, manier van communiceren</a:t>
            </a:r>
          </a:p>
        </p:txBody>
      </p:sp>
      <p:pic>
        <p:nvPicPr>
          <p:cNvPr id="6" name="Afbeelding 5">
            <a:extLst>
              <a:ext uri="{FF2B5EF4-FFF2-40B4-BE49-F238E27FC236}">
                <a16:creationId xmlns:a16="http://schemas.microsoft.com/office/drawing/2014/main" id="{44F413CE-EF96-4F55-A9C2-E095EDB3AD67}"/>
              </a:ext>
            </a:extLst>
          </p:cNvPr>
          <p:cNvPicPr/>
          <p:nvPr/>
        </p:nvPicPr>
        <p:blipFill>
          <a:blip r:embed="rId3">
            <a:extLst>
              <a:ext uri="{28A0092B-C50C-407E-A947-70E740481C1C}">
                <a14:useLocalDpi xmlns:a14="http://schemas.microsoft.com/office/drawing/2010/main" val="0"/>
              </a:ext>
            </a:extLst>
          </a:blip>
          <a:stretch>
            <a:fillRect/>
          </a:stretch>
        </p:blipFill>
        <p:spPr>
          <a:xfrm>
            <a:off x="5292080" y="232916"/>
            <a:ext cx="3305636" cy="6392167"/>
          </a:xfrm>
          <a:prstGeom prst="rect">
            <a:avLst/>
          </a:prstGeom>
          <a:effectLst>
            <a:softEdge rad="63500"/>
          </a:effectLst>
        </p:spPr>
      </p:pic>
      <p:sp>
        <p:nvSpPr>
          <p:cNvPr id="7" name="Rechthoek: afgeronde hoeken 6">
            <a:extLst>
              <a:ext uri="{FF2B5EF4-FFF2-40B4-BE49-F238E27FC236}">
                <a16:creationId xmlns:a16="http://schemas.microsoft.com/office/drawing/2014/main" id="{EA50C18B-9C65-4C7F-9635-482005D44C2C}"/>
              </a:ext>
            </a:extLst>
          </p:cNvPr>
          <p:cNvSpPr/>
          <p:nvPr/>
        </p:nvSpPr>
        <p:spPr>
          <a:xfrm>
            <a:off x="5148064" y="5805264"/>
            <a:ext cx="3672408" cy="936104"/>
          </a:xfrm>
          <a:prstGeom prst="roundRect">
            <a:avLst/>
          </a:prstGeom>
          <a:solidFill>
            <a:srgbClr val="FF00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178288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A992A9F-1572-4B9A-97B3-71F1AC54C5A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818"/>
                    </a14:imgEffect>
                    <a14:imgEffect>
                      <a14:saturation sat="0"/>
                    </a14:imgEffect>
                  </a14:imgLayer>
                </a14:imgProps>
              </a:ext>
            </a:extLst>
          </a:blip>
          <a:stretch>
            <a:fillRect/>
          </a:stretch>
        </p:blipFill>
        <p:spPr>
          <a:xfrm>
            <a:off x="-36512" y="1835043"/>
            <a:ext cx="2736304" cy="5050341"/>
          </a:xfrm>
          <a:prstGeom prst="rect">
            <a:avLst/>
          </a:prstGeom>
          <a:effectLst>
            <a:softEdge rad="63500"/>
          </a:effectLst>
        </p:spPr>
      </p:pic>
      <p:sp>
        <p:nvSpPr>
          <p:cNvPr id="2" name="Titel 1">
            <a:extLst>
              <a:ext uri="{FF2B5EF4-FFF2-40B4-BE49-F238E27FC236}">
                <a16:creationId xmlns:a16="http://schemas.microsoft.com/office/drawing/2014/main" id="{B96A9E8A-949D-4122-9975-A30A0027C4B2}"/>
              </a:ext>
            </a:extLst>
          </p:cNvPr>
          <p:cNvSpPr>
            <a:spLocks noGrp="1"/>
          </p:cNvSpPr>
          <p:nvPr>
            <p:ph type="title"/>
          </p:nvPr>
        </p:nvSpPr>
        <p:spPr/>
        <p:txBody>
          <a:bodyPr/>
          <a:lstStyle/>
          <a:p>
            <a:r>
              <a:rPr lang="nl-BE" dirty="0"/>
              <a:t>Geen goesting bewoners?</a:t>
            </a:r>
          </a:p>
        </p:txBody>
      </p:sp>
      <p:sp>
        <p:nvSpPr>
          <p:cNvPr id="3" name="Tijdelijke aanduiding voor tekst 2">
            <a:extLst>
              <a:ext uri="{FF2B5EF4-FFF2-40B4-BE49-F238E27FC236}">
                <a16:creationId xmlns:a16="http://schemas.microsoft.com/office/drawing/2014/main" id="{02269615-C081-45CC-BA24-881879F861E9}"/>
              </a:ext>
            </a:extLst>
          </p:cNvPr>
          <p:cNvSpPr>
            <a:spLocks noGrp="1"/>
          </p:cNvSpPr>
          <p:nvPr>
            <p:ph type="body" sz="quarter" idx="10"/>
          </p:nvPr>
        </p:nvSpPr>
        <p:spPr/>
        <p:txBody>
          <a:bodyPr/>
          <a:lstStyle/>
          <a:p>
            <a:r>
              <a:rPr lang="nl-BE" dirty="0"/>
              <a:t>Eigen situatie: zware persoonlijke rugzak </a:t>
            </a:r>
          </a:p>
        </p:txBody>
      </p:sp>
      <p:sp>
        <p:nvSpPr>
          <p:cNvPr id="5" name="Tijdelijke aanduiding voor inhoud 4">
            <a:extLst>
              <a:ext uri="{FF2B5EF4-FFF2-40B4-BE49-F238E27FC236}">
                <a16:creationId xmlns:a16="http://schemas.microsoft.com/office/drawing/2014/main" id="{1DA7B28D-4A64-441F-90F6-9D3240EC0908}"/>
              </a:ext>
            </a:extLst>
          </p:cNvPr>
          <p:cNvSpPr>
            <a:spLocks noGrp="1"/>
          </p:cNvSpPr>
          <p:nvPr>
            <p:ph sz="quarter" idx="12"/>
          </p:nvPr>
        </p:nvSpPr>
        <p:spPr>
          <a:xfrm>
            <a:off x="2987824" y="1772816"/>
            <a:ext cx="5760640" cy="4392488"/>
          </a:xfrm>
        </p:spPr>
        <p:txBody>
          <a:bodyPr/>
          <a:lstStyle/>
          <a:p>
            <a:pPr algn="just">
              <a:lnSpc>
                <a:spcPct val="150000"/>
              </a:lnSpc>
            </a:pPr>
            <a:r>
              <a:rPr lang="nl-BE" sz="1700" b="1" dirty="0"/>
              <a:t>gebroken relaties, diploma niet erkend, ademhalingsapparaat, jeugdrechtbank, instellingsverleden, alcoholmisbruik, pleeggezin, onbetaalde facturen, financiële schulden, angststoornis,  voedselhulp, vluchteling, uithuiszetting, doofstom, analfabeet, rolstoel, alleen, rugklachten, stress, operaties, psychose, verzamelwoede, financiële schulden, werkloos, kanker, longziekte, brandwonden, chronische vermoeidheid, hoogbejaard, incest, geen geld, familiaal geweld, palliatief, oorlogstrauma, invaliditeit, drugverslaving, scheiding, faillissement, alleenstaande ouder, amputatie,  bipolaire stoornis, pleinvrees, vergeten, eenzaamheid, geen familie, geen netwerk, moeilijk Nederlands, armoede, burn-out, depressie, rollator, geen auto, hartproblemen, begeleid wonen, …</a:t>
            </a:r>
          </a:p>
        </p:txBody>
      </p:sp>
    </p:spTree>
    <p:extLst>
      <p:ext uri="{BB962C8B-B14F-4D97-AF65-F5344CB8AC3E}">
        <p14:creationId xmlns:p14="http://schemas.microsoft.com/office/powerpoint/2010/main" val="3887256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E91AB-8113-4E83-8978-77CD0A5908DE}"/>
              </a:ext>
            </a:extLst>
          </p:cNvPr>
          <p:cNvSpPr>
            <a:spLocks noGrp="1"/>
          </p:cNvSpPr>
          <p:nvPr>
            <p:ph type="title"/>
          </p:nvPr>
        </p:nvSpPr>
        <p:spPr/>
        <p:txBody>
          <a:bodyPr/>
          <a:lstStyle/>
          <a:p>
            <a:r>
              <a:rPr lang="nl-BE" dirty="0"/>
              <a:t>Geen goesting bewoners?</a:t>
            </a:r>
          </a:p>
        </p:txBody>
      </p:sp>
      <p:sp>
        <p:nvSpPr>
          <p:cNvPr id="3" name="Tijdelijke aanduiding voor tekst 2">
            <a:extLst>
              <a:ext uri="{FF2B5EF4-FFF2-40B4-BE49-F238E27FC236}">
                <a16:creationId xmlns:a16="http://schemas.microsoft.com/office/drawing/2014/main" id="{37244140-8A5C-42B1-80F8-D39610D3267C}"/>
              </a:ext>
            </a:extLst>
          </p:cNvPr>
          <p:cNvSpPr>
            <a:spLocks noGrp="1"/>
          </p:cNvSpPr>
          <p:nvPr>
            <p:ph type="body" sz="quarter" idx="10"/>
          </p:nvPr>
        </p:nvSpPr>
        <p:spPr/>
        <p:txBody>
          <a:bodyPr/>
          <a:lstStyle/>
          <a:p>
            <a:r>
              <a:rPr lang="nl-BE" dirty="0"/>
              <a:t>Niet gehoord worden</a:t>
            </a:r>
          </a:p>
        </p:txBody>
      </p:sp>
      <p:sp>
        <p:nvSpPr>
          <p:cNvPr id="4" name="Tijdelijke aanduiding voor tekst 3">
            <a:extLst>
              <a:ext uri="{FF2B5EF4-FFF2-40B4-BE49-F238E27FC236}">
                <a16:creationId xmlns:a16="http://schemas.microsoft.com/office/drawing/2014/main" id="{06B63CA0-5613-4250-A9ED-F5EFA07AA5D0}"/>
              </a:ext>
            </a:extLst>
          </p:cNvPr>
          <p:cNvSpPr>
            <a:spLocks noGrp="1"/>
          </p:cNvSpPr>
          <p:nvPr>
            <p:ph type="body" sz="quarter" idx="11"/>
          </p:nvPr>
        </p:nvSpPr>
        <p:spPr/>
        <p:txBody>
          <a:bodyPr/>
          <a:lstStyle/>
          <a:p>
            <a:r>
              <a:rPr lang="nl-BE" dirty="0"/>
              <a:t>Van kastje naar de muur</a:t>
            </a:r>
          </a:p>
        </p:txBody>
      </p:sp>
      <p:pic>
        <p:nvPicPr>
          <p:cNvPr id="6" name="Afbeelding 5" descr="Afbeeldingsresultaat voor van kastje naar de muur">
            <a:extLst>
              <a:ext uri="{FF2B5EF4-FFF2-40B4-BE49-F238E27FC236}">
                <a16:creationId xmlns:a16="http://schemas.microsoft.com/office/drawing/2014/main" id="{11FCD9E6-61FE-459B-905E-5B4C011184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78399" y="3343792"/>
            <a:ext cx="1787202" cy="2411154"/>
          </a:xfrm>
          <a:prstGeom prst="rect">
            <a:avLst/>
          </a:prstGeom>
          <a:noFill/>
          <a:ln>
            <a:noFill/>
          </a:ln>
          <a:effectLst>
            <a:softEdge rad="63500"/>
          </a:effectLst>
        </p:spPr>
      </p:pic>
      <p:sp>
        <p:nvSpPr>
          <p:cNvPr id="7" name="Stroomdiagram: Verbindingslijn 6">
            <a:extLst>
              <a:ext uri="{FF2B5EF4-FFF2-40B4-BE49-F238E27FC236}">
                <a16:creationId xmlns:a16="http://schemas.microsoft.com/office/drawing/2014/main" id="{30E0361A-133C-4497-BFEC-F0FD3A803892}"/>
              </a:ext>
            </a:extLst>
          </p:cNvPr>
          <p:cNvSpPr/>
          <p:nvPr/>
        </p:nvSpPr>
        <p:spPr>
          <a:xfrm>
            <a:off x="3167844" y="3109210"/>
            <a:ext cx="2916324" cy="2912078"/>
          </a:xfrm>
          <a:prstGeom prst="flowChartConnector">
            <a:avLst/>
          </a:prstGeom>
          <a:noFill/>
          <a:ln w="25400" cap="flat" cmpd="sng" algn="ctr">
            <a:solidFill>
              <a:schemeClr val="accent6">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l-BE"/>
          </a:p>
        </p:txBody>
      </p:sp>
      <p:sp>
        <p:nvSpPr>
          <p:cNvPr id="8" name="Stroomdiagram: Verbindingslijn 7">
            <a:extLst>
              <a:ext uri="{FF2B5EF4-FFF2-40B4-BE49-F238E27FC236}">
                <a16:creationId xmlns:a16="http://schemas.microsoft.com/office/drawing/2014/main" id="{1120F0EA-DF0C-4225-92BD-E118644AD075}"/>
              </a:ext>
            </a:extLst>
          </p:cNvPr>
          <p:cNvSpPr/>
          <p:nvPr/>
        </p:nvSpPr>
        <p:spPr>
          <a:xfrm>
            <a:off x="2661912" y="2399052"/>
            <a:ext cx="3960000" cy="3960000"/>
          </a:xfrm>
          <a:prstGeom prst="flowChartConnector">
            <a:avLst/>
          </a:prstGeom>
          <a:noFill/>
          <a:ln w="25400"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l-BE"/>
          </a:p>
        </p:txBody>
      </p:sp>
      <p:sp>
        <p:nvSpPr>
          <p:cNvPr id="9" name="Stroomdiagram: Verbindingslijn 8">
            <a:extLst>
              <a:ext uri="{FF2B5EF4-FFF2-40B4-BE49-F238E27FC236}">
                <a16:creationId xmlns:a16="http://schemas.microsoft.com/office/drawing/2014/main" id="{581A5E93-9772-4EA0-9A71-599770294A74}"/>
              </a:ext>
            </a:extLst>
          </p:cNvPr>
          <p:cNvSpPr/>
          <p:nvPr/>
        </p:nvSpPr>
        <p:spPr>
          <a:xfrm>
            <a:off x="2196006" y="1949052"/>
            <a:ext cx="4860000" cy="4860000"/>
          </a:xfrm>
          <a:prstGeom prst="flowChartConnector">
            <a:avLst/>
          </a:prstGeom>
          <a:noFill/>
          <a:ln w="254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4D451601-CB13-4025-AF51-55224F4AB85D}"/>
              </a:ext>
            </a:extLst>
          </p:cNvPr>
          <p:cNvCxnSpPr/>
          <p:nvPr/>
        </p:nvCxnSpPr>
        <p:spPr>
          <a:xfrm flipV="1">
            <a:off x="5292080" y="1850781"/>
            <a:ext cx="1584176" cy="1408402"/>
          </a:xfrm>
          <a:prstGeom prst="line">
            <a:avLst/>
          </a:prstGeom>
          <a:ln>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1" name="Rechte verbindingslijn 10">
            <a:extLst>
              <a:ext uri="{FF2B5EF4-FFF2-40B4-BE49-F238E27FC236}">
                <a16:creationId xmlns:a16="http://schemas.microsoft.com/office/drawing/2014/main" id="{042DA3DF-40AD-42B7-96E0-CACCEB5C0AFB}"/>
              </a:ext>
            </a:extLst>
          </p:cNvPr>
          <p:cNvCxnSpPr>
            <a:cxnSpLocks/>
          </p:cNvCxnSpPr>
          <p:nvPr/>
        </p:nvCxnSpPr>
        <p:spPr>
          <a:xfrm flipH="1" flipV="1">
            <a:off x="1577439" y="3006028"/>
            <a:ext cx="1331573" cy="452304"/>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Rechte verbindingslijn 12">
            <a:extLst>
              <a:ext uri="{FF2B5EF4-FFF2-40B4-BE49-F238E27FC236}">
                <a16:creationId xmlns:a16="http://schemas.microsoft.com/office/drawing/2014/main" id="{9A5465DC-55D1-40A3-ADE0-AC108EAAC7F0}"/>
              </a:ext>
            </a:extLst>
          </p:cNvPr>
          <p:cNvCxnSpPr>
            <a:cxnSpLocks/>
          </p:cNvCxnSpPr>
          <p:nvPr/>
        </p:nvCxnSpPr>
        <p:spPr>
          <a:xfrm flipV="1">
            <a:off x="1835696" y="5050746"/>
            <a:ext cx="458911" cy="466486"/>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CCFE1B30-296B-4820-966E-3E3AFB9AA605}"/>
              </a:ext>
            </a:extLst>
          </p:cNvPr>
          <p:cNvSpPr txBox="1"/>
          <p:nvPr/>
        </p:nvSpPr>
        <p:spPr>
          <a:xfrm>
            <a:off x="6466295" y="1494762"/>
            <a:ext cx="2520280" cy="369332"/>
          </a:xfrm>
          <a:prstGeom prst="rect">
            <a:avLst/>
          </a:prstGeom>
          <a:noFill/>
        </p:spPr>
        <p:txBody>
          <a:bodyPr wrap="square" rtlCol="0">
            <a:spAutoFit/>
          </a:bodyPr>
          <a:lstStyle/>
          <a:p>
            <a:r>
              <a:rPr lang="nl-BE" b="1" dirty="0">
                <a:solidFill>
                  <a:schemeClr val="accent6">
                    <a:lumMod val="50000"/>
                  </a:schemeClr>
                </a:solidFill>
              </a:rPr>
              <a:t>eigen netwerk</a:t>
            </a:r>
          </a:p>
        </p:txBody>
      </p:sp>
      <p:sp>
        <p:nvSpPr>
          <p:cNvPr id="17" name="Tekstvak 16">
            <a:extLst>
              <a:ext uri="{FF2B5EF4-FFF2-40B4-BE49-F238E27FC236}">
                <a16:creationId xmlns:a16="http://schemas.microsoft.com/office/drawing/2014/main" id="{DDF72BFC-703E-4821-A78D-4F9AB1584B94}"/>
              </a:ext>
            </a:extLst>
          </p:cNvPr>
          <p:cNvSpPr txBox="1"/>
          <p:nvPr/>
        </p:nvSpPr>
        <p:spPr>
          <a:xfrm>
            <a:off x="575556" y="2573142"/>
            <a:ext cx="1872208" cy="369332"/>
          </a:xfrm>
          <a:prstGeom prst="rect">
            <a:avLst/>
          </a:prstGeom>
          <a:noFill/>
        </p:spPr>
        <p:txBody>
          <a:bodyPr wrap="square" rtlCol="0">
            <a:spAutoFit/>
          </a:bodyPr>
          <a:lstStyle/>
          <a:p>
            <a:r>
              <a:rPr lang="nl-BE" b="1" dirty="0">
                <a:solidFill>
                  <a:schemeClr val="accent6">
                    <a:lumMod val="75000"/>
                  </a:schemeClr>
                </a:solidFill>
              </a:rPr>
              <a:t>middenveld</a:t>
            </a:r>
          </a:p>
        </p:txBody>
      </p:sp>
      <p:sp>
        <p:nvSpPr>
          <p:cNvPr id="18" name="Tekstvak 17">
            <a:extLst>
              <a:ext uri="{FF2B5EF4-FFF2-40B4-BE49-F238E27FC236}">
                <a16:creationId xmlns:a16="http://schemas.microsoft.com/office/drawing/2014/main" id="{7807B017-6783-40F7-9175-C476D7F928CE}"/>
              </a:ext>
            </a:extLst>
          </p:cNvPr>
          <p:cNvSpPr txBox="1"/>
          <p:nvPr/>
        </p:nvSpPr>
        <p:spPr>
          <a:xfrm>
            <a:off x="755576" y="5604735"/>
            <a:ext cx="1472242" cy="369332"/>
          </a:xfrm>
          <a:prstGeom prst="rect">
            <a:avLst/>
          </a:prstGeom>
          <a:noFill/>
        </p:spPr>
        <p:txBody>
          <a:bodyPr wrap="square" rtlCol="0">
            <a:spAutoFit/>
          </a:bodyPr>
          <a:lstStyle/>
          <a:p>
            <a:r>
              <a:rPr lang="nl-BE" b="1" dirty="0">
                <a:solidFill>
                  <a:schemeClr val="accent6"/>
                </a:solidFill>
              </a:rPr>
              <a:t>maatschappij</a:t>
            </a:r>
          </a:p>
        </p:txBody>
      </p:sp>
      <p:sp>
        <p:nvSpPr>
          <p:cNvPr id="19" name="Tekstvak 18">
            <a:extLst>
              <a:ext uri="{FF2B5EF4-FFF2-40B4-BE49-F238E27FC236}">
                <a16:creationId xmlns:a16="http://schemas.microsoft.com/office/drawing/2014/main" id="{85087A40-1711-4A9D-A6ED-E598E8AC7C4D}"/>
              </a:ext>
            </a:extLst>
          </p:cNvPr>
          <p:cNvSpPr txBox="1"/>
          <p:nvPr/>
        </p:nvSpPr>
        <p:spPr>
          <a:xfrm>
            <a:off x="5796136" y="3259183"/>
            <a:ext cx="288032" cy="369332"/>
          </a:xfrm>
          <a:prstGeom prst="rect">
            <a:avLst/>
          </a:prstGeom>
          <a:noFill/>
        </p:spPr>
        <p:txBody>
          <a:bodyPr wrap="square" rtlCol="0">
            <a:spAutoFit/>
          </a:bodyPr>
          <a:lstStyle/>
          <a:p>
            <a:r>
              <a:rPr lang="nl-BE" b="1" dirty="0">
                <a:solidFill>
                  <a:srgbClr val="003300"/>
                </a:solidFill>
              </a:rPr>
              <a:t>x</a:t>
            </a:r>
          </a:p>
        </p:txBody>
      </p:sp>
      <p:cxnSp>
        <p:nvCxnSpPr>
          <p:cNvPr id="20" name="Rechte verbindingslijn 19">
            <a:extLst>
              <a:ext uri="{FF2B5EF4-FFF2-40B4-BE49-F238E27FC236}">
                <a16:creationId xmlns:a16="http://schemas.microsoft.com/office/drawing/2014/main" id="{088EFCE2-725D-4EA9-A9C2-F10641FAFD28}"/>
              </a:ext>
            </a:extLst>
          </p:cNvPr>
          <p:cNvCxnSpPr>
            <a:cxnSpLocks/>
          </p:cNvCxnSpPr>
          <p:nvPr/>
        </p:nvCxnSpPr>
        <p:spPr>
          <a:xfrm flipV="1">
            <a:off x="6075543" y="3232180"/>
            <a:ext cx="1340773" cy="211573"/>
          </a:xfrm>
          <a:prstGeom prst="line">
            <a:avLst/>
          </a:prstGeom>
          <a:ln>
            <a:solidFill>
              <a:srgbClr val="003300"/>
            </a:solidFill>
          </a:ln>
        </p:spPr>
        <p:style>
          <a:lnRef idx="1">
            <a:schemeClr val="dk1"/>
          </a:lnRef>
          <a:fillRef idx="0">
            <a:schemeClr val="dk1"/>
          </a:fillRef>
          <a:effectRef idx="0">
            <a:schemeClr val="dk1"/>
          </a:effectRef>
          <a:fontRef idx="minor">
            <a:schemeClr val="tx1"/>
          </a:fontRef>
        </p:style>
      </p:cxnSp>
      <p:sp>
        <p:nvSpPr>
          <p:cNvPr id="24" name="Tekstvak 23">
            <a:extLst>
              <a:ext uri="{FF2B5EF4-FFF2-40B4-BE49-F238E27FC236}">
                <a16:creationId xmlns:a16="http://schemas.microsoft.com/office/drawing/2014/main" id="{5A11258B-15CB-498C-8E1B-A6A873B523D7}"/>
              </a:ext>
            </a:extLst>
          </p:cNvPr>
          <p:cNvSpPr txBox="1"/>
          <p:nvPr/>
        </p:nvSpPr>
        <p:spPr>
          <a:xfrm>
            <a:off x="7423311" y="3006028"/>
            <a:ext cx="1260140" cy="369332"/>
          </a:xfrm>
          <a:prstGeom prst="rect">
            <a:avLst/>
          </a:prstGeom>
          <a:noFill/>
        </p:spPr>
        <p:txBody>
          <a:bodyPr wrap="square" rtlCol="0">
            <a:spAutoFit/>
          </a:bodyPr>
          <a:lstStyle/>
          <a:p>
            <a:r>
              <a:rPr lang="nl-BE" b="1" dirty="0">
                <a:solidFill>
                  <a:srgbClr val="003300"/>
                </a:solidFill>
              </a:rPr>
              <a:t>DIW ?</a:t>
            </a:r>
          </a:p>
        </p:txBody>
      </p:sp>
    </p:spTree>
    <p:extLst>
      <p:ext uri="{BB962C8B-B14F-4D97-AF65-F5344CB8AC3E}">
        <p14:creationId xmlns:p14="http://schemas.microsoft.com/office/powerpoint/2010/main" val="3861054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A3FEA-7824-4B0F-8B6F-04089E2DBAE1}"/>
              </a:ext>
            </a:extLst>
          </p:cNvPr>
          <p:cNvSpPr>
            <a:spLocks noGrp="1"/>
          </p:cNvSpPr>
          <p:nvPr>
            <p:ph type="title"/>
          </p:nvPr>
        </p:nvSpPr>
        <p:spPr/>
        <p:txBody>
          <a:bodyPr/>
          <a:lstStyle/>
          <a:p>
            <a:r>
              <a:rPr lang="nl-BE" dirty="0"/>
              <a:t>Geen goesting bewoners?</a:t>
            </a:r>
          </a:p>
        </p:txBody>
      </p:sp>
      <p:sp>
        <p:nvSpPr>
          <p:cNvPr id="3" name="Tijdelijke aanduiding voor tekst 2">
            <a:extLst>
              <a:ext uri="{FF2B5EF4-FFF2-40B4-BE49-F238E27FC236}">
                <a16:creationId xmlns:a16="http://schemas.microsoft.com/office/drawing/2014/main" id="{3ACCD973-D341-449A-A733-AC37BC0ACD4F}"/>
              </a:ext>
            </a:extLst>
          </p:cNvPr>
          <p:cNvSpPr>
            <a:spLocks noGrp="1"/>
          </p:cNvSpPr>
          <p:nvPr>
            <p:ph type="body" sz="quarter" idx="10"/>
          </p:nvPr>
        </p:nvSpPr>
        <p:spPr/>
        <p:txBody>
          <a:bodyPr/>
          <a:lstStyle/>
          <a:p>
            <a:r>
              <a:rPr lang="nl-BE" dirty="0"/>
              <a:t>Vroeger was het beter … </a:t>
            </a:r>
          </a:p>
        </p:txBody>
      </p:sp>
      <p:sp>
        <p:nvSpPr>
          <p:cNvPr id="4" name="Tijdelijke aanduiding voor tekst 3">
            <a:extLst>
              <a:ext uri="{FF2B5EF4-FFF2-40B4-BE49-F238E27FC236}">
                <a16:creationId xmlns:a16="http://schemas.microsoft.com/office/drawing/2014/main" id="{D30A1EB6-605D-4AAC-B291-614D8DAAF8E2}"/>
              </a:ext>
            </a:extLst>
          </p:cNvPr>
          <p:cNvSpPr>
            <a:spLocks noGrp="1"/>
          </p:cNvSpPr>
          <p:nvPr>
            <p:ph type="body" sz="quarter" idx="11"/>
          </p:nvPr>
        </p:nvSpPr>
        <p:spPr/>
        <p:txBody>
          <a:bodyPr/>
          <a:lstStyle/>
          <a:p>
            <a:r>
              <a:rPr lang="nl-BE" dirty="0"/>
              <a:t>Verandering en veroudering</a:t>
            </a:r>
          </a:p>
        </p:txBody>
      </p:sp>
      <p:pic>
        <p:nvPicPr>
          <p:cNvPr id="7" name="Tijdelijke aanduiding voor inhoud 6" descr="Afbeelding met boom, buiten, lucht, gebouw&#10;&#10;Automatisch gegenereerde beschrijving">
            <a:extLst>
              <a:ext uri="{FF2B5EF4-FFF2-40B4-BE49-F238E27FC236}">
                <a16:creationId xmlns:a16="http://schemas.microsoft.com/office/drawing/2014/main" id="{6BD44F2E-7453-4E6F-8AE4-FECDF6AEC1F5}"/>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rot="5400000">
            <a:off x="3916479" y="1801879"/>
            <a:ext cx="7035169" cy="3419872"/>
          </a:xfrm>
        </p:spPr>
      </p:pic>
      <p:sp>
        <p:nvSpPr>
          <p:cNvPr id="8" name="Tekstvak 7">
            <a:extLst>
              <a:ext uri="{FF2B5EF4-FFF2-40B4-BE49-F238E27FC236}">
                <a16:creationId xmlns:a16="http://schemas.microsoft.com/office/drawing/2014/main" id="{E1098066-D4DF-4D63-9B0F-99451CF1A667}"/>
              </a:ext>
            </a:extLst>
          </p:cNvPr>
          <p:cNvSpPr txBox="1"/>
          <p:nvPr/>
        </p:nvSpPr>
        <p:spPr>
          <a:xfrm>
            <a:off x="1115616" y="2276872"/>
            <a:ext cx="3600400" cy="18912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sz="2000" dirty="0"/>
              <a:t>Patrimonium veroudert</a:t>
            </a:r>
          </a:p>
          <a:p>
            <a:pPr marL="285750" indent="-285750">
              <a:buFont typeface="Arial" panose="020B0604020202020204" pitchFamily="34" charset="0"/>
              <a:buChar char="•"/>
            </a:pPr>
            <a:r>
              <a:rPr lang="nl-BE" sz="2000" dirty="0"/>
              <a:t>Grotere diversiteit onder bewoners: generatie en cultuur</a:t>
            </a:r>
          </a:p>
          <a:p>
            <a:pPr marL="285750" indent="-285750">
              <a:lnSpc>
                <a:spcPct val="150000"/>
              </a:lnSpc>
              <a:buFont typeface="Arial" panose="020B0604020202020204" pitchFamily="34" charset="0"/>
              <a:buChar char="•"/>
            </a:pPr>
            <a:r>
              <a:rPr lang="nl-BE" sz="2000" dirty="0"/>
              <a:t>Betrokkenheid stad en DIW </a:t>
            </a:r>
          </a:p>
        </p:txBody>
      </p:sp>
    </p:spTree>
    <p:extLst>
      <p:ext uri="{BB962C8B-B14F-4D97-AF65-F5344CB8AC3E}">
        <p14:creationId xmlns:p14="http://schemas.microsoft.com/office/powerpoint/2010/main" val="2298382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relateerde afbeelding">
            <a:extLst>
              <a:ext uri="{FF2B5EF4-FFF2-40B4-BE49-F238E27FC236}">
                <a16:creationId xmlns:a16="http://schemas.microsoft.com/office/drawing/2014/main" id="{C85B0994-6DD8-4960-868F-3643716F8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932" y="2039822"/>
            <a:ext cx="4762500" cy="44005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4A04D71-3987-4B3F-8BC7-FDC212329B87}"/>
              </a:ext>
            </a:extLst>
          </p:cNvPr>
          <p:cNvSpPr>
            <a:spLocks noGrp="1"/>
          </p:cNvSpPr>
          <p:nvPr>
            <p:ph type="title"/>
          </p:nvPr>
        </p:nvSpPr>
        <p:spPr/>
        <p:txBody>
          <a:bodyPr/>
          <a:lstStyle/>
          <a:p>
            <a:r>
              <a:rPr lang="nl-BE" dirty="0"/>
              <a:t>Geen goesting bewoners?</a:t>
            </a:r>
          </a:p>
        </p:txBody>
      </p:sp>
      <p:sp>
        <p:nvSpPr>
          <p:cNvPr id="3" name="Tijdelijke aanduiding voor tekst 2">
            <a:extLst>
              <a:ext uri="{FF2B5EF4-FFF2-40B4-BE49-F238E27FC236}">
                <a16:creationId xmlns:a16="http://schemas.microsoft.com/office/drawing/2014/main" id="{F71F4477-8432-44B4-9CCC-301898434F67}"/>
              </a:ext>
            </a:extLst>
          </p:cNvPr>
          <p:cNvSpPr>
            <a:spLocks noGrp="1"/>
          </p:cNvSpPr>
          <p:nvPr>
            <p:ph type="body" sz="quarter" idx="10"/>
          </p:nvPr>
        </p:nvSpPr>
        <p:spPr/>
        <p:txBody>
          <a:bodyPr/>
          <a:lstStyle/>
          <a:p>
            <a:r>
              <a:rPr lang="nl-BE" dirty="0"/>
              <a:t>Sociale huisvestingsmaatschappij</a:t>
            </a:r>
          </a:p>
        </p:txBody>
      </p:sp>
      <p:sp>
        <p:nvSpPr>
          <p:cNvPr id="4" name="Tijdelijke aanduiding voor tekst 3">
            <a:extLst>
              <a:ext uri="{FF2B5EF4-FFF2-40B4-BE49-F238E27FC236}">
                <a16:creationId xmlns:a16="http://schemas.microsoft.com/office/drawing/2014/main" id="{A2E32F53-353B-49D7-A95F-401A67CF8203}"/>
              </a:ext>
            </a:extLst>
          </p:cNvPr>
          <p:cNvSpPr>
            <a:spLocks noGrp="1"/>
          </p:cNvSpPr>
          <p:nvPr>
            <p:ph type="body" sz="quarter" idx="11"/>
          </p:nvPr>
        </p:nvSpPr>
        <p:spPr/>
        <p:txBody>
          <a:bodyPr/>
          <a:lstStyle/>
          <a:p>
            <a:r>
              <a:rPr lang="nl-BE" dirty="0"/>
              <a:t>Klantrelatie – communicatie</a:t>
            </a:r>
          </a:p>
          <a:p>
            <a:r>
              <a:rPr lang="nl-BE" dirty="0"/>
              <a:t>Goede dienstverlening</a:t>
            </a:r>
          </a:p>
        </p:txBody>
      </p:sp>
      <p:sp>
        <p:nvSpPr>
          <p:cNvPr id="7" name="Tijdelijke aanduiding voor inhoud 6">
            <a:extLst>
              <a:ext uri="{FF2B5EF4-FFF2-40B4-BE49-F238E27FC236}">
                <a16:creationId xmlns:a16="http://schemas.microsoft.com/office/drawing/2014/main" id="{88E4BCA0-6545-42E2-BA04-C9E1D3A707E8}"/>
              </a:ext>
            </a:extLst>
          </p:cNvPr>
          <p:cNvSpPr>
            <a:spLocks noGrp="1"/>
          </p:cNvSpPr>
          <p:nvPr>
            <p:ph sz="quarter" idx="12"/>
          </p:nvPr>
        </p:nvSpPr>
        <p:spPr>
          <a:xfrm>
            <a:off x="1475656" y="2708920"/>
            <a:ext cx="3312368" cy="1944216"/>
          </a:xfrm>
        </p:spPr>
        <p:txBody>
          <a:bodyPr/>
          <a:lstStyle/>
          <a:p>
            <a:pPr marL="285750" indent="-285750">
              <a:buFont typeface="Arial" panose="020B0604020202020204" pitchFamily="34" charset="0"/>
              <a:buChar char="•"/>
            </a:pPr>
            <a:r>
              <a:rPr lang="nl-BE" sz="2000" dirty="0"/>
              <a:t>Huurders voelen zich niet serieus genomen.</a:t>
            </a:r>
          </a:p>
          <a:p>
            <a:pPr marL="285750" indent="-285750">
              <a:buFont typeface="Arial" panose="020B0604020202020204" pitchFamily="34" charset="0"/>
              <a:buChar char="•"/>
            </a:pPr>
            <a:r>
              <a:rPr lang="nl-BE" sz="2000" dirty="0"/>
              <a:t>Respect voor bewoners</a:t>
            </a:r>
          </a:p>
          <a:p>
            <a:pPr marL="285750" indent="-285750">
              <a:buFont typeface="Arial" panose="020B0604020202020204" pitchFamily="34" charset="0"/>
              <a:buChar char="•"/>
            </a:pPr>
            <a:r>
              <a:rPr lang="nl-BE" sz="2000" dirty="0"/>
              <a:t>Professionaliteit van de dienstverlener</a:t>
            </a:r>
            <a:endParaRPr lang="nl-BE" dirty="0"/>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433088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voorbeeld">
            <a:extLst>
              <a:ext uri="{FF2B5EF4-FFF2-40B4-BE49-F238E27FC236}">
                <a16:creationId xmlns:a16="http://schemas.microsoft.com/office/drawing/2014/main" id="{7F28FD2A-575B-4E99-B76C-6B54E9BE2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22666">
            <a:off x="80602" y="-69870"/>
            <a:ext cx="2657736" cy="17954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6BC94C56-34BC-4AFA-A43A-112051A56875}"/>
              </a:ext>
            </a:extLst>
          </p:cNvPr>
          <p:cNvPicPr>
            <a:picLocks noChangeAspect="1"/>
          </p:cNvPicPr>
          <p:nvPr/>
        </p:nvPicPr>
        <p:blipFill rotWithShape="1">
          <a:blip r:embed="rId4"/>
          <a:srcRect t="57928" b="-1"/>
          <a:stretch/>
        </p:blipFill>
        <p:spPr>
          <a:xfrm>
            <a:off x="393752" y="5076967"/>
            <a:ext cx="4119558" cy="1448648"/>
          </a:xfrm>
          <a:prstGeom prst="rect">
            <a:avLst/>
          </a:prstGeom>
          <a:effectLst>
            <a:softEdge rad="63500"/>
          </a:effectLst>
        </p:spPr>
      </p:pic>
      <p:pic>
        <p:nvPicPr>
          <p:cNvPr id="11" name="Afbeelding 10">
            <a:extLst>
              <a:ext uri="{FF2B5EF4-FFF2-40B4-BE49-F238E27FC236}">
                <a16:creationId xmlns:a16="http://schemas.microsoft.com/office/drawing/2014/main" id="{280AD308-29D0-4776-989F-454FE730B199}"/>
              </a:ext>
            </a:extLst>
          </p:cNvPr>
          <p:cNvPicPr>
            <a:picLocks noChangeAspect="1"/>
          </p:cNvPicPr>
          <p:nvPr/>
        </p:nvPicPr>
        <p:blipFill>
          <a:blip r:embed="rId5"/>
          <a:stretch>
            <a:fillRect/>
          </a:stretch>
        </p:blipFill>
        <p:spPr>
          <a:xfrm>
            <a:off x="5652120" y="40742"/>
            <a:ext cx="3024336" cy="6484873"/>
          </a:xfrm>
          <a:prstGeom prst="rect">
            <a:avLst/>
          </a:prstGeom>
          <a:effectLst>
            <a:softEdge rad="63500"/>
          </a:effectLst>
        </p:spPr>
      </p:pic>
      <p:pic>
        <p:nvPicPr>
          <p:cNvPr id="18" name="Afbeelding 17">
            <a:extLst>
              <a:ext uri="{FF2B5EF4-FFF2-40B4-BE49-F238E27FC236}">
                <a16:creationId xmlns:a16="http://schemas.microsoft.com/office/drawing/2014/main" id="{D86CA64A-DFB2-4410-9F46-1D0AD473211E}"/>
              </a:ext>
            </a:extLst>
          </p:cNvPr>
          <p:cNvPicPr>
            <a:picLocks noChangeAspect="1"/>
          </p:cNvPicPr>
          <p:nvPr/>
        </p:nvPicPr>
        <p:blipFill>
          <a:blip r:embed="rId6"/>
          <a:stretch>
            <a:fillRect/>
          </a:stretch>
        </p:blipFill>
        <p:spPr>
          <a:xfrm rot="21049022">
            <a:off x="2786902" y="-27384"/>
            <a:ext cx="3024336" cy="3046093"/>
          </a:xfrm>
          <a:prstGeom prst="rect">
            <a:avLst/>
          </a:prstGeom>
          <a:effectLst>
            <a:softEdge rad="63500"/>
          </a:effectLst>
        </p:spPr>
      </p:pic>
      <p:pic>
        <p:nvPicPr>
          <p:cNvPr id="20" name="Afbeelding 19">
            <a:extLst>
              <a:ext uri="{FF2B5EF4-FFF2-40B4-BE49-F238E27FC236}">
                <a16:creationId xmlns:a16="http://schemas.microsoft.com/office/drawing/2014/main" id="{F6D34A7D-D6CB-489F-A44F-CB128A035FC3}"/>
              </a:ext>
            </a:extLst>
          </p:cNvPr>
          <p:cNvPicPr>
            <a:picLocks noChangeAspect="1"/>
          </p:cNvPicPr>
          <p:nvPr/>
        </p:nvPicPr>
        <p:blipFill>
          <a:blip r:embed="rId7"/>
          <a:stretch>
            <a:fillRect/>
          </a:stretch>
        </p:blipFill>
        <p:spPr>
          <a:xfrm>
            <a:off x="393752" y="2410587"/>
            <a:ext cx="2475946" cy="2710735"/>
          </a:xfrm>
          <a:prstGeom prst="rect">
            <a:avLst/>
          </a:prstGeom>
        </p:spPr>
      </p:pic>
      <p:sp>
        <p:nvSpPr>
          <p:cNvPr id="21" name="Tekstvak 20">
            <a:extLst>
              <a:ext uri="{FF2B5EF4-FFF2-40B4-BE49-F238E27FC236}">
                <a16:creationId xmlns:a16="http://schemas.microsoft.com/office/drawing/2014/main" id="{869C96BB-D9A8-4C5D-B405-E2F71C5D6B17}"/>
              </a:ext>
            </a:extLst>
          </p:cNvPr>
          <p:cNvSpPr txBox="1"/>
          <p:nvPr/>
        </p:nvSpPr>
        <p:spPr>
          <a:xfrm>
            <a:off x="980035" y="2878554"/>
            <a:ext cx="1807646" cy="1200329"/>
          </a:xfrm>
          <a:prstGeom prst="rect">
            <a:avLst/>
          </a:prstGeom>
          <a:noFill/>
        </p:spPr>
        <p:txBody>
          <a:bodyPr wrap="square" rtlCol="0">
            <a:spAutoFit/>
          </a:bodyPr>
          <a:lstStyle/>
          <a:p>
            <a:r>
              <a:rPr lang="nl-BE" sz="2400" b="1" dirty="0">
                <a:latin typeface="Bradley Hand ITC" panose="03070402050302030203" pitchFamily="66" charset="0"/>
              </a:rPr>
              <a:t>Help! </a:t>
            </a:r>
          </a:p>
          <a:p>
            <a:r>
              <a:rPr lang="nl-BE" sz="2400" b="1" dirty="0">
                <a:latin typeface="Bradley Hand ITC" panose="03070402050302030203" pitchFamily="66" charset="0"/>
              </a:rPr>
              <a:t>Mijn toilet </a:t>
            </a:r>
          </a:p>
          <a:p>
            <a:r>
              <a:rPr lang="nl-BE" sz="2400" b="1" dirty="0">
                <a:latin typeface="Bradley Hand ITC" panose="03070402050302030203" pitchFamily="66" charset="0"/>
              </a:rPr>
              <a:t>loopt over! </a:t>
            </a:r>
          </a:p>
        </p:txBody>
      </p:sp>
      <p:sp>
        <p:nvSpPr>
          <p:cNvPr id="22" name="Tekstvak 21">
            <a:extLst>
              <a:ext uri="{FF2B5EF4-FFF2-40B4-BE49-F238E27FC236}">
                <a16:creationId xmlns:a16="http://schemas.microsoft.com/office/drawing/2014/main" id="{C8B45980-BEBB-4A9F-A3E0-35BC5497888D}"/>
              </a:ext>
            </a:extLst>
          </p:cNvPr>
          <p:cNvSpPr txBox="1"/>
          <p:nvPr/>
        </p:nvSpPr>
        <p:spPr>
          <a:xfrm>
            <a:off x="3341642" y="550032"/>
            <a:ext cx="2055782" cy="1938992"/>
          </a:xfrm>
          <a:prstGeom prst="rect">
            <a:avLst/>
          </a:prstGeom>
          <a:noFill/>
        </p:spPr>
        <p:txBody>
          <a:bodyPr wrap="square" rtlCol="0">
            <a:spAutoFit/>
          </a:bodyPr>
          <a:lstStyle/>
          <a:p>
            <a:r>
              <a:rPr lang="nl-BE" sz="2400" b="1" dirty="0">
                <a:latin typeface="Bradley Hand ITC" panose="03070402050302030203" pitchFamily="66" charset="0"/>
              </a:rPr>
              <a:t>Neem dan een           emmer en gooi</a:t>
            </a:r>
          </a:p>
          <a:p>
            <a:r>
              <a:rPr lang="nl-BE" sz="2400" b="1" dirty="0">
                <a:latin typeface="Bradley Hand ITC" panose="03070402050302030203" pitchFamily="66" charset="0"/>
              </a:rPr>
              <a:t>   het in het riool-</a:t>
            </a:r>
            <a:r>
              <a:rPr lang="nl-BE" sz="2400" b="1" dirty="0" err="1">
                <a:latin typeface="Bradley Hand ITC" panose="03070402050302030203" pitchFamily="66" charset="0"/>
              </a:rPr>
              <a:t>putteke</a:t>
            </a:r>
            <a:r>
              <a:rPr lang="nl-BE" sz="2400" b="1" dirty="0">
                <a:latin typeface="Bradley Hand ITC" panose="03070402050302030203" pitchFamily="66" charset="0"/>
              </a:rPr>
              <a:t>  </a:t>
            </a:r>
          </a:p>
          <a:p>
            <a:r>
              <a:rPr lang="nl-BE" sz="2400" b="1" dirty="0">
                <a:latin typeface="Bradley Hand ITC" panose="03070402050302030203" pitchFamily="66" charset="0"/>
              </a:rPr>
              <a:t>  op straat.</a:t>
            </a:r>
          </a:p>
        </p:txBody>
      </p:sp>
    </p:spTree>
    <p:extLst>
      <p:ext uri="{BB962C8B-B14F-4D97-AF65-F5344CB8AC3E}">
        <p14:creationId xmlns:p14="http://schemas.microsoft.com/office/powerpoint/2010/main" val="723415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96E6E-8D69-44AC-984F-F52ADCE13FCA}"/>
              </a:ext>
            </a:extLst>
          </p:cNvPr>
          <p:cNvSpPr>
            <a:spLocks noGrp="1"/>
          </p:cNvSpPr>
          <p:nvPr>
            <p:ph type="title"/>
          </p:nvPr>
        </p:nvSpPr>
        <p:spPr/>
        <p:txBody>
          <a:bodyPr/>
          <a:lstStyle/>
          <a:p>
            <a:r>
              <a:rPr lang="nl-BE" dirty="0"/>
              <a:t>Geen goesting bewoners?</a:t>
            </a:r>
          </a:p>
        </p:txBody>
      </p:sp>
      <p:sp>
        <p:nvSpPr>
          <p:cNvPr id="3" name="Tijdelijke aanduiding voor tekst 2">
            <a:extLst>
              <a:ext uri="{FF2B5EF4-FFF2-40B4-BE49-F238E27FC236}">
                <a16:creationId xmlns:a16="http://schemas.microsoft.com/office/drawing/2014/main" id="{B9CDA819-B708-4BA3-A23C-0D39576B0BAE}"/>
              </a:ext>
            </a:extLst>
          </p:cNvPr>
          <p:cNvSpPr>
            <a:spLocks noGrp="1"/>
          </p:cNvSpPr>
          <p:nvPr>
            <p:ph type="body" sz="quarter" idx="10"/>
          </p:nvPr>
        </p:nvSpPr>
        <p:spPr/>
        <p:txBody>
          <a:bodyPr/>
          <a:lstStyle/>
          <a:p>
            <a:r>
              <a:rPr lang="nl-BE" dirty="0"/>
              <a:t>Sociale huisvestingsmaatschappij</a:t>
            </a:r>
          </a:p>
        </p:txBody>
      </p:sp>
      <p:sp>
        <p:nvSpPr>
          <p:cNvPr id="4" name="Tijdelijke aanduiding voor tekst 3">
            <a:extLst>
              <a:ext uri="{FF2B5EF4-FFF2-40B4-BE49-F238E27FC236}">
                <a16:creationId xmlns:a16="http://schemas.microsoft.com/office/drawing/2014/main" id="{35ED5947-1ECB-4DF8-950A-241875B45529}"/>
              </a:ext>
            </a:extLst>
          </p:cNvPr>
          <p:cNvSpPr>
            <a:spLocks noGrp="1"/>
          </p:cNvSpPr>
          <p:nvPr>
            <p:ph type="body" sz="quarter" idx="11"/>
          </p:nvPr>
        </p:nvSpPr>
        <p:spPr/>
        <p:txBody>
          <a:bodyPr/>
          <a:lstStyle/>
          <a:p>
            <a:r>
              <a:rPr lang="nl-BE" dirty="0"/>
              <a:t>duidelijkheid over rechten en plichten</a:t>
            </a:r>
          </a:p>
          <a:p>
            <a:r>
              <a:rPr lang="nl-BE" dirty="0"/>
              <a:t>goede woonkwaliteit </a:t>
            </a:r>
          </a:p>
          <a:p>
            <a:endParaRPr lang="nl-BE" dirty="0"/>
          </a:p>
          <a:p>
            <a:endParaRPr lang="nl-BE" dirty="0"/>
          </a:p>
          <a:p>
            <a:endParaRPr lang="nl-BE" dirty="0"/>
          </a:p>
        </p:txBody>
      </p:sp>
      <p:sp>
        <p:nvSpPr>
          <p:cNvPr id="6" name="Tekstvak 5">
            <a:extLst>
              <a:ext uri="{FF2B5EF4-FFF2-40B4-BE49-F238E27FC236}">
                <a16:creationId xmlns:a16="http://schemas.microsoft.com/office/drawing/2014/main" id="{FDEEE1E8-AF7A-480C-A39B-95E000E704DC}"/>
              </a:ext>
            </a:extLst>
          </p:cNvPr>
          <p:cNvSpPr txBox="1"/>
          <p:nvPr/>
        </p:nvSpPr>
        <p:spPr>
          <a:xfrm>
            <a:off x="1115616" y="2627034"/>
            <a:ext cx="5040560" cy="3970318"/>
          </a:xfrm>
          <a:prstGeom prst="rect">
            <a:avLst/>
          </a:prstGeom>
          <a:noFill/>
        </p:spPr>
        <p:txBody>
          <a:bodyPr wrap="square" rtlCol="0">
            <a:spAutoFit/>
          </a:bodyPr>
          <a:lstStyle/>
          <a:p>
            <a:pPr marL="285750" indent="-285750">
              <a:buFont typeface="Arial" panose="020B0604020202020204" pitchFamily="34" charset="0"/>
              <a:buChar char="•"/>
            </a:pPr>
            <a:r>
              <a:rPr lang="nl-BE" dirty="0"/>
              <a:t>Geen technische gebreken, basis wooncomfort</a:t>
            </a:r>
          </a:p>
          <a:p>
            <a:endParaRPr lang="nl-BE" dirty="0"/>
          </a:p>
          <a:p>
            <a:pPr marL="285750" indent="-285750">
              <a:buFont typeface="Arial" panose="020B0604020202020204" pitchFamily="34" charset="0"/>
              <a:buChar char="•"/>
            </a:pPr>
            <a:r>
              <a:rPr lang="nl-BE" dirty="0"/>
              <a:t>Duidelijkheid bij herstellingen: </a:t>
            </a:r>
          </a:p>
          <a:p>
            <a:r>
              <a:rPr lang="nl-BE" dirty="0"/>
              <a:t>	Wie draagt de kosten?</a:t>
            </a:r>
          </a:p>
          <a:p>
            <a:r>
              <a:rPr lang="nl-BE" dirty="0"/>
              <a:t>	Wie voert ze uit?</a:t>
            </a:r>
          </a:p>
          <a:p>
            <a:r>
              <a:rPr lang="nl-BE" dirty="0"/>
              <a:t>	Wanneer?</a:t>
            </a:r>
          </a:p>
          <a:p>
            <a:r>
              <a:rPr lang="nl-BE" dirty="0"/>
              <a:t>	</a:t>
            </a:r>
          </a:p>
          <a:p>
            <a:pPr marL="285750" indent="-285750">
              <a:buFont typeface="Arial" panose="020B0604020202020204" pitchFamily="34" charset="0"/>
              <a:buChar char="•"/>
            </a:pPr>
            <a:r>
              <a:rPr lang="nl-BE" dirty="0"/>
              <a:t>Ongemakken bij gebeurde herstellingen:</a:t>
            </a:r>
          </a:p>
          <a:p>
            <a:r>
              <a:rPr lang="nl-BE" dirty="0"/>
              <a:t>	verluchtingssysteem en dampkappen </a:t>
            </a:r>
          </a:p>
          <a:p>
            <a:r>
              <a:rPr lang="nl-BE" dirty="0"/>
              <a:t>	bad-douche</a:t>
            </a:r>
          </a:p>
          <a:p>
            <a:endParaRPr lang="nl-BE" dirty="0"/>
          </a:p>
          <a:p>
            <a:pPr marL="285750" indent="-285750">
              <a:buFont typeface="Arial" panose="020B0604020202020204" pitchFamily="34" charset="0"/>
              <a:buChar char="•"/>
            </a:pPr>
            <a:r>
              <a:rPr lang="nl-BE" dirty="0"/>
              <a:t>Poetsregels, gemeenschappelijke delen, … </a:t>
            </a:r>
          </a:p>
          <a:p>
            <a:endParaRPr lang="nl-BE" dirty="0"/>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4293076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00895-2F55-41CD-B55E-F0766892BDCD}"/>
              </a:ext>
            </a:extLst>
          </p:cNvPr>
          <p:cNvSpPr>
            <a:spLocks noGrp="1"/>
          </p:cNvSpPr>
          <p:nvPr>
            <p:ph type="title"/>
          </p:nvPr>
        </p:nvSpPr>
        <p:spPr/>
        <p:txBody>
          <a:bodyPr/>
          <a:lstStyle/>
          <a:p>
            <a:r>
              <a:rPr lang="nl-BE" dirty="0"/>
              <a:t>Start van het project</a:t>
            </a:r>
          </a:p>
        </p:txBody>
      </p:sp>
      <p:sp>
        <p:nvSpPr>
          <p:cNvPr id="3" name="Tijdelijke aanduiding voor tekst 2">
            <a:extLst>
              <a:ext uri="{FF2B5EF4-FFF2-40B4-BE49-F238E27FC236}">
                <a16:creationId xmlns:a16="http://schemas.microsoft.com/office/drawing/2014/main" id="{5F16BE39-E354-4A03-94E0-1618327EDBE3}"/>
              </a:ext>
            </a:extLst>
          </p:cNvPr>
          <p:cNvSpPr>
            <a:spLocks noGrp="1"/>
          </p:cNvSpPr>
          <p:nvPr>
            <p:ph type="body" sz="quarter" idx="10"/>
          </p:nvPr>
        </p:nvSpPr>
        <p:spPr/>
        <p:txBody>
          <a:bodyPr/>
          <a:lstStyle/>
          <a:p>
            <a:r>
              <a:rPr lang="nl-BE" dirty="0"/>
              <a:t>Gebiedsanalyse </a:t>
            </a:r>
          </a:p>
        </p:txBody>
      </p:sp>
      <p:pic>
        <p:nvPicPr>
          <p:cNvPr id="7170" name="Picture 2" descr="Afbeeldingsresultaat voor speurder">
            <a:extLst>
              <a:ext uri="{FF2B5EF4-FFF2-40B4-BE49-F238E27FC236}">
                <a16:creationId xmlns:a16="http://schemas.microsoft.com/office/drawing/2014/main" id="{267F96D2-16E6-46A5-90EB-5BFB98CCD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44824"/>
            <a:ext cx="2952328" cy="449337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0E0F017-546B-4A26-A85D-AEC883082CBD}"/>
              </a:ext>
            </a:extLst>
          </p:cNvPr>
          <p:cNvSpPr txBox="1"/>
          <p:nvPr/>
        </p:nvSpPr>
        <p:spPr>
          <a:xfrm>
            <a:off x="4968044" y="1844824"/>
            <a:ext cx="3204356" cy="44208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nl-BE" sz="2400" dirty="0"/>
              <a:t>Bewoners</a:t>
            </a:r>
          </a:p>
          <a:p>
            <a:pPr marL="285750" indent="-285750">
              <a:lnSpc>
                <a:spcPct val="200000"/>
              </a:lnSpc>
              <a:buFont typeface="Arial" panose="020B0604020202020204" pitchFamily="34" charset="0"/>
              <a:buChar char="•"/>
            </a:pPr>
            <a:r>
              <a:rPr lang="nl-BE" sz="2400" dirty="0"/>
              <a:t>Partners</a:t>
            </a:r>
          </a:p>
          <a:p>
            <a:pPr marL="285750" indent="-285750">
              <a:lnSpc>
                <a:spcPct val="200000"/>
              </a:lnSpc>
              <a:buFont typeface="Arial" panose="020B0604020202020204" pitchFamily="34" charset="0"/>
              <a:buChar char="•"/>
            </a:pPr>
            <a:r>
              <a:rPr lang="nl-BE" sz="2400" dirty="0"/>
              <a:t>Uitdagingen</a:t>
            </a:r>
          </a:p>
          <a:p>
            <a:pPr marL="285750" indent="-285750">
              <a:lnSpc>
                <a:spcPct val="200000"/>
              </a:lnSpc>
              <a:buFont typeface="Arial" panose="020B0604020202020204" pitchFamily="34" charset="0"/>
              <a:buChar char="•"/>
            </a:pPr>
            <a:r>
              <a:rPr lang="nl-BE" sz="2400" dirty="0"/>
              <a:t>Kansen </a:t>
            </a:r>
          </a:p>
          <a:p>
            <a:pPr marL="285750" indent="-285750">
              <a:lnSpc>
                <a:spcPct val="200000"/>
              </a:lnSpc>
              <a:buFont typeface="Arial" panose="020B0604020202020204" pitchFamily="34" charset="0"/>
              <a:buChar char="•"/>
            </a:pPr>
            <a:r>
              <a:rPr lang="nl-BE" sz="2400" dirty="0"/>
              <a:t>Medewerkers DIW</a:t>
            </a:r>
          </a:p>
          <a:p>
            <a:pPr marL="285750" indent="-285750">
              <a:lnSpc>
                <a:spcPct val="200000"/>
              </a:lnSpc>
              <a:buFont typeface="Arial" panose="020B0604020202020204" pitchFamily="34" charset="0"/>
              <a:buChar char="•"/>
            </a:pPr>
            <a:r>
              <a:rPr lang="nl-BE" sz="2400" dirty="0"/>
              <a:t>… </a:t>
            </a:r>
          </a:p>
        </p:txBody>
      </p:sp>
      <p:sp>
        <p:nvSpPr>
          <p:cNvPr id="4" name="Tekstvak 3">
            <a:extLst>
              <a:ext uri="{FF2B5EF4-FFF2-40B4-BE49-F238E27FC236}">
                <a16:creationId xmlns:a16="http://schemas.microsoft.com/office/drawing/2014/main" id="{1A0803AC-6A76-465F-B919-F04075AA41E4}"/>
              </a:ext>
            </a:extLst>
          </p:cNvPr>
          <p:cNvSpPr txBox="1"/>
          <p:nvPr/>
        </p:nvSpPr>
        <p:spPr>
          <a:xfrm>
            <a:off x="1043608" y="4974267"/>
            <a:ext cx="1872208" cy="830997"/>
          </a:xfrm>
          <a:prstGeom prst="rect">
            <a:avLst/>
          </a:prstGeom>
          <a:noFill/>
        </p:spPr>
        <p:txBody>
          <a:bodyPr wrap="square" rtlCol="0">
            <a:spAutoFit/>
          </a:bodyPr>
          <a:lstStyle/>
          <a:p>
            <a:pPr algn="ctr"/>
            <a:r>
              <a:rPr lang="nl-BE" sz="2400" b="1" dirty="0">
                <a:solidFill>
                  <a:schemeClr val="bg1"/>
                </a:solidFill>
              </a:rPr>
              <a:t>Veldwerker </a:t>
            </a:r>
          </a:p>
          <a:p>
            <a:pPr algn="ctr"/>
            <a:r>
              <a:rPr lang="nl-BE" sz="2400" b="1" dirty="0">
                <a:solidFill>
                  <a:schemeClr val="bg1"/>
                </a:solidFill>
              </a:rPr>
              <a:t>Onderzoeker </a:t>
            </a:r>
          </a:p>
        </p:txBody>
      </p:sp>
      <p:sp>
        <p:nvSpPr>
          <p:cNvPr id="5" name="Tekstvak 4">
            <a:extLst>
              <a:ext uri="{FF2B5EF4-FFF2-40B4-BE49-F238E27FC236}">
                <a16:creationId xmlns:a16="http://schemas.microsoft.com/office/drawing/2014/main" id="{EDFAF4BE-A4A3-4225-8594-933D04F79D36}"/>
              </a:ext>
            </a:extLst>
          </p:cNvPr>
          <p:cNvSpPr txBox="1"/>
          <p:nvPr/>
        </p:nvSpPr>
        <p:spPr>
          <a:xfrm rot="625737">
            <a:off x="5006458" y="876925"/>
            <a:ext cx="3780420" cy="769441"/>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nl-BE" sz="4400" b="1" dirty="0">
                <a:solidFill>
                  <a:srgbClr val="8A1F38"/>
                </a:solidFill>
              </a:rPr>
              <a:t>METHODIEKEN</a:t>
            </a:r>
          </a:p>
        </p:txBody>
      </p:sp>
    </p:spTree>
    <p:extLst>
      <p:ext uri="{BB962C8B-B14F-4D97-AF65-F5344CB8AC3E}">
        <p14:creationId xmlns:p14="http://schemas.microsoft.com/office/powerpoint/2010/main" val="1899323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86E1DB3-A089-4DCF-8823-EBFA3FB0F19F}"/>
              </a:ext>
            </a:extLst>
          </p:cNvPr>
          <p:cNvSpPr>
            <a:spLocks noGrp="1"/>
          </p:cNvSpPr>
          <p:nvPr>
            <p:ph type="body" sz="quarter" idx="10"/>
          </p:nvPr>
        </p:nvSpPr>
        <p:spPr>
          <a:xfrm>
            <a:off x="948680" y="2028373"/>
            <a:ext cx="2350914" cy="417820"/>
          </a:xfrm>
        </p:spPr>
        <p:txBody>
          <a:bodyPr/>
          <a:lstStyle/>
          <a:p>
            <a:r>
              <a:rPr lang="nl-BE" dirty="0"/>
              <a:t>Duidelijkheid over rechten en plichten</a:t>
            </a:r>
          </a:p>
        </p:txBody>
      </p:sp>
      <p:sp>
        <p:nvSpPr>
          <p:cNvPr id="4" name="Tijdelijke aanduiding voor tekst 3">
            <a:extLst>
              <a:ext uri="{FF2B5EF4-FFF2-40B4-BE49-F238E27FC236}">
                <a16:creationId xmlns:a16="http://schemas.microsoft.com/office/drawing/2014/main" id="{82D08BE7-BCB2-4459-8581-5B0F72184D25}"/>
              </a:ext>
            </a:extLst>
          </p:cNvPr>
          <p:cNvSpPr>
            <a:spLocks noGrp="1"/>
          </p:cNvSpPr>
          <p:nvPr>
            <p:ph type="body" sz="quarter" idx="11"/>
          </p:nvPr>
        </p:nvSpPr>
        <p:spPr>
          <a:xfrm>
            <a:off x="948680" y="3541775"/>
            <a:ext cx="2687216" cy="360040"/>
          </a:xfrm>
        </p:spPr>
        <p:txBody>
          <a:bodyPr/>
          <a:lstStyle/>
          <a:p>
            <a:r>
              <a:rPr lang="nl-BE" dirty="0"/>
              <a:t>Lekkende kraan:</a:t>
            </a:r>
          </a:p>
          <a:p>
            <a:r>
              <a:rPr lang="nl-BE" dirty="0"/>
              <a:t>Slijtage = voor SHM</a:t>
            </a:r>
          </a:p>
          <a:p>
            <a:r>
              <a:rPr lang="nl-BE" dirty="0"/>
              <a:t>Stuk = huurder </a:t>
            </a:r>
          </a:p>
          <a:p>
            <a:endParaRPr lang="nl-BE" dirty="0"/>
          </a:p>
          <a:p>
            <a:endParaRPr lang="nl-BE" dirty="0"/>
          </a:p>
        </p:txBody>
      </p:sp>
      <p:pic>
        <p:nvPicPr>
          <p:cNvPr id="6" name="Picture 2" descr="Afbeeldingsresultaat voor voorbeeld">
            <a:extLst>
              <a:ext uri="{FF2B5EF4-FFF2-40B4-BE49-F238E27FC236}">
                <a16:creationId xmlns:a16="http://schemas.microsoft.com/office/drawing/2014/main" id="{3F1AB34A-2B7B-4AAD-8BF5-809AFC9CA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22666">
            <a:off x="54711" y="-88109"/>
            <a:ext cx="2657736" cy="17954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146" name="Picture 2" descr="Afbeeldingsresultaat voor ziezoboekje">
            <a:extLst>
              <a:ext uri="{FF2B5EF4-FFF2-40B4-BE49-F238E27FC236}">
                <a16:creationId xmlns:a16="http://schemas.microsoft.com/office/drawing/2014/main" id="{6FD6F72F-7482-4C3A-B777-035832255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6570" y="692696"/>
            <a:ext cx="4737944" cy="579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331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86E1DB3-A089-4DCF-8823-EBFA3FB0F19F}"/>
              </a:ext>
            </a:extLst>
          </p:cNvPr>
          <p:cNvSpPr>
            <a:spLocks noGrp="1"/>
          </p:cNvSpPr>
          <p:nvPr>
            <p:ph type="body" sz="quarter" idx="10"/>
          </p:nvPr>
        </p:nvSpPr>
        <p:spPr>
          <a:xfrm>
            <a:off x="3576464" y="1116215"/>
            <a:ext cx="5567536" cy="417820"/>
          </a:xfrm>
        </p:spPr>
        <p:txBody>
          <a:bodyPr/>
          <a:lstStyle/>
          <a:p>
            <a:r>
              <a:rPr lang="nl-BE" dirty="0"/>
              <a:t>Balans tussen rechten en plichten</a:t>
            </a:r>
          </a:p>
        </p:txBody>
      </p:sp>
      <p:sp>
        <p:nvSpPr>
          <p:cNvPr id="4" name="Tijdelijke aanduiding voor tekst 3">
            <a:extLst>
              <a:ext uri="{FF2B5EF4-FFF2-40B4-BE49-F238E27FC236}">
                <a16:creationId xmlns:a16="http://schemas.microsoft.com/office/drawing/2014/main" id="{82D08BE7-BCB2-4459-8581-5B0F72184D25}"/>
              </a:ext>
            </a:extLst>
          </p:cNvPr>
          <p:cNvSpPr>
            <a:spLocks noGrp="1"/>
          </p:cNvSpPr>
          <p:nvPr>
            <p:ph type="body" sz="quarter" idx="11"/>
          </p:nvPr>
        </p:nvSpPr>
        <p:spPr>
          <a:xfrm>
            <a:off x="948680" y="3248980"/>
            <a:ext cx="2687216" cy="360040"/>
          </a:xfrm>
        </p:spPr>
        <p:txBody>
          <a:bodyPr/>
          <a:lstStyle/>
          <a:p>
            <a:r>
              <a:rPr lang="nl-BE" dirty="0"/>
              <a:t>Bad - douche:</a:t>
            </a:r>
          </a:p>
          <a:p>
            <a:r>
              <a:rPr lang="nl-BE" dirty="0"/>
              <a:t>Andere regels bij verhuis, dan voor zittende huurders</a:t>
            </a:r>
          </a:p>
          <a:p>
            <a:endParaRPr lang="nl-BE" dirty="0"/>
          </a:p>
        </p:txBody>
      </p:sp>
      <p:pic>
        <p:nvPicPr>
          <p:cNvPr id="6" name="Picture 2" descr="Afbeeldingsresultaat voor voorbeeld">
            <a:extLst>
              <a:ext uri="{FF2B5EF4-FFF2-40B4-BE49-F238E27FC236}">
                <a16:creationId xmlns:a16="http://schemas.microsoft.com/office/drawing/2014/main" id="{3F1AB34A-2B7B-4AAD-8BF5-809AFC9CA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22666">
            <a:off x="54711" y="-88109"/>
            <a:ext cx="2657736" cy="17954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170" name="Picture 2" descr="Afbeeldingsresultaat voor bad te moeilijk">
            <a:extLst>
              <a:ext uri="{FF2B5EF4-FFF2-40B4-BE49-F238E27FC236}">
                <a16:creationId xmlns:a16="http://schemas.microsoft.com/office/drawing/2014/main" id="{70E01A91-F8FA-4D35-B8E6-E866F1BAFE0A}"/>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3635896" y="1877011"/>
            <a:ext cx="4849988" cy="323332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251468F-F541-42A2-A4A2-C4083B8EE1F2}"/>
              </a:ext>
            </a:extLst>
          </p:cNvPr>
          <p:cNvSpPr txBox="1"/>
          <p:nvPr/>
        </p:nvSpPr>
        <p:spPr>
          <a:xfrm>
            <a:off x="925029" y="5741785"/>
            <a:ext cx="7583760" cy="400110"/>
          </a:xfrm>
          <a:prstGeom prst="rect">
            <a:avLst/>
          </a:prstGeom>
          <a:noFill/>
        </p:spPr>
        <p:txBody>
          <a:bodyPr wrap="square" rtlCol="0">
            <a:spAutoFit/>
          </a:bodyPr>
          <a:lstStyle/>
          <a:p>
            <a:r>
              <a:rPr lang="nl-BE" sz="2000" dirty="0"/>
              <a:t>Ongewenst effect:  slechte relaties onder oude en nieuwe buren.</a:t>
            </a:r>
          </a:p>
        </p:txBody>
      </p:sp>
      <p:sp>
        <p:nvSpPr>
          <p:cNvPr id="5" name="Tekstvak 4">
            <a:extLst>
              <a:ext uri="{FF2B5EF4-FFF2-40B4-BE49-F238E27FC236}">
                <a16:creationId xmlns:a16="http://schemas.microsoft.com/office/drawing/2014/main" id="{70C0DF38-D21A-4209-8142-44047E3403E1}"/>
              </a:ext>
            </a:extLst>
          </p:cNvPr>
          <p:cNvSpPr txBox="1"/>
          <p:nvPr/>
        </p:nvSpPr>
        <p:spPr>
          <a:xfrm>
            <a:off x="907470" y="1714747"/>
            <a:ext cx="2440393" cy="1323439"/>
          </a:xfrm>
          <a:prstGeom prst="rect">
            <a:avLst/>
          </a:prstGeom>
          <a:noFill/>
        </p:spPr>
        <p:txBody>
          <a:bodyPr wrap="square" rtlCol="0">
            <a:spAutoFit/>
          </a:bodyPr>
          <a:lstStyle/>
          <a:p>
            <a:r>
              <a:rPr lang="nl-BE" sz="2000" dirty="0"/>
              <a:t>“Ik geraak niet meer in mijn bad. Ik was me al zo lang aan de lavabo.”</a:t>
            </a:r>
          </a:p>
        </p:txBody>
      </p:sp>
    </p:spTree>
    <p:extLst>
      <p:ext uri="{BB962C8B-B14F-4D97-AF65-F5344CB8AC3E}">
        <p14:creationId xmlns:p14="http://schemas.microsoft.com/office/powerpoint/2010/main" val="2001275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04D71-3987-4B3F-8BC7-FDC212329B87}"/>
              </a:ext>
            </a:extLst>
          </p:cNvPr>
          <p:cNvSpPr>
            <a:spLocks noGrp="1"/>
          </p:cNvSpPr>
          <p:nvPr>
            <p:ph type="title"/>
          </p:nvPr>
        </p:nvSpPr>
        <p:spPr/>
        <p:txBody>
          <a:bodyPr/>
          <a:lstStyle/>
          <a:p>
            <a:r>
              <a:rPr lang="nl-BE" dirty="0"/>
              <a:t>Geen goesting bewoners?</a:t>
            </a:r>
          </a:p>
        </p:txBody>
      </p:sp>
      <p:sp>
        <p:nvSpPr>
          <p:cNvPr id="3" name="Tijdelijke aanduiding voor tekst 2">
            <a:extLst>
              <a:ext uri="{FF2B5EF4-FFF2-40B4-BE49-F238E27FC236}">
                <a16:creationId xmlns:a16="http://schemas.microsoft.com/office/drawing/2014/main" id="{F71F4477-8432-44B4-9CCC-301898434F67}"/>
              </a:ext>
            </a:extLst>
          </p:cNvPr>
          <p:cNvSpPr>
            <a:spLocks noGrp="1"/>
          </p:cNvSpPr>
          <p:nvPr>
            <p:ph type="body" sz="quarter" idx="10"/>
          </p:nvPr>
        </p:nvSpPr>
        <p:spPr/>
        <p:txBody>
          <a:bodyPr/>
          <a:lstStyle/>
          <a:p>
            <a:r>
              <a:rPr lang="nl-BE" dirty="0"/>
              <a:t>Hoe zit de relatie met de SHM?</a:t>
            </a:r>
          </a:p>
        </p:txBody>
      </p:sp>
      <p:sp>
        <p:nvSpPr>
          <p:cNvPr id="4" name="Tijdelijke aanduiding voor tekst 3">
            <a:extLst>
              <a:ext uri="{FF2B5EF4-FFF2-40B4-BE49-F238E27FC236}">
                <a16:creationId xmlns:a16="http://schemas.microsoft.com/office/drawing/2014/main" id="{A2E32F53-353B-49D7-A95F-401A67CF8203}"/>
              </a:ext>
            </a:extLst>
          </p:cNvPr>
          <p:cNvSpPr>
            <a:spLocks noGrp="1"/>
          </p:cNvSpPr>
          <p:nvPr>
            <p:ph type="body" sz="quarter" idx="11"/>
          </p:nvPr>
        </p:nvSpPr>
        <p:spPr/>
        <p:txBody>
          <a:bodyPr/>
          <a:lstStyle/>
          <a:p>
            <a:r>
              <a:rPr lang="nl-BE" dirty="0"/>
              <a:t>“Ze zijn ons vergeten…”</a:t>
            </a:r>
          </a:p>
        </p:txBody>
      </p:sp>
      <p:pic>
        <p:nvPicPr>
          <p:cNvPr id="5" name="Afbeelding 4">
            <a:extLst>
              <a:ext uri="{FF2B5EF4-FFF2-40B4-BE49-F238E27FC236}">
                <a16:creationId xmlns:a16="http://schemas.microsoft.com/office/drawing/2014/main" id="{227F1F0B-D6A8-4A99-ACFD-D43797DF7092}"/>
              </a:ext>
            </a:extLst>
          </p:cNvPr>
          <p:cNvPicPr>
            <a:picLocks noChangeAspect="1"/>
          </p:cNvPicPr>
          <p:nvPr/>
        </p:nvPicPr>
        <p:blipFill>
          <a:blip r:embed="rId3"/>
          <a:stretch>
            <a:fillRect/>
          </a:stretch>
        </p:blipFill>
        <p:spPr>
          <a:xfrm>
            <a:off x="4932040" y="2107225"/>
            <a:ext cx="3024336" cy="3812731"/>
          </a:xfrm>
          <a:prstGeom prst="rect">
            <a:avLst/>
          </a:prstGeom>
          <a:effectLst>
            <a:softEdge rad="50800"/>
          </a:effectLst>
        </p:spPr>
      </p:pic>
      <p:pic>
        <p:nvPicPr>
          <p:cNvPr id="8" name="Afbeelding 7">
            <a:extLst>
              <a:ext uri="{FF2B5EF4-FFF2-40B4-BE49-F238E27FC236}">
                <a16:creationId xmlns:a16="http://schemas.microsoft.com/office/drawing/2014/main" id="{8BB11BF3-A9E3-4487-B323-4990BECE6FB1}"/>
              </a:ext>
            </a:extLst>
          </p:cNvPr>
          <p:cNvPicPr>
            <a:picLocks noChangeAspect="1"/>
          </p:cNvPicPr>
          <p:nvPr/>
        </p:nvPicPr>
        <p:blipFill>
          <a:blip r:embed="rId4"/>
          <a:stretch>
            <a:fillRect/>
          </a:stretch>
        </p:blipFill>
        <p:spPr>
          <a:xfrm>
            <a:off x="683568" y="2243182"/>
            <a:ext cx="4104456" cy="3562082"/>
          </a:xfrm>
          <a:prstGeom prst="rect">
            <a:avLst/>
          </a:prstGeom>
          <a:effectLst>
            <a:softEdge rad="63500"/>
          </a:effectLst>
        </p:spPr>
      </p:pic>
    </p:spTree>
    <p:extLst>
      <p:ext uri="{BB962C8B-B14F-4D97-AF65-F5344CB8AC3E}">
        <p14:creationId xmlns:p14="http://schemas.microsoft.com/office/powerpoint/2010/main" val="456787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85D017AD-DDEF-4B20-9EF0-90D39542C3B9}"/>
              </a:ext>
            </a:extLst>
          </p:cNvPr>
          <p:cNvSpPr>
            <a:spLocks noGrp="1"/>
          </p:cNvSpPr>
          <p:nvPr>
            <p:ph type="body" sz="quarter" idx="11"/>
          </p:nvPr>
        </p:nvSpPr>
        <p:spPr>
          <a:xfrm>
            <a:off x="1532039" y="839510"/>
            <a:ext cx="6984776" cy="360040"/>
          </a:xfrm>
        </p:spPr>
        <p:txBody>
          <a:bodyPr/>
          <a:lstStyle/>
          <a:p>
            <a:pPr algn="r"/>
            <a:r>
              <a:rPr lang="nl-BE" dirty="0"/>
              <a:t>De lift in Luisbekelaar is drie maanden stuk</a:t>
            </a:r>
          </a:p>
        </p:txBody>
      </p:sp>
      <p:pic>
        <p:nvPicPr>
          <p:cNvPr id="6" name="Picture 2" descr="Afbeeldingsresultaat voor voorbeeld">
            <a:extLst>
              <a:ext uri="{FF2B5EF4-FFF2-40B4-BE49-F238E27FC236}">
                <a16:creationId xmlns:a16="http://schemas.microsoft.com/office/drawing/2014/main" id="{17EDBA13-0A49-4870-8B61-AD395781C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22666">
            <a:off x="54711" y="-88109"/>
            <a:ext cx="2657736" cy="17954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528894AB-85C4-4409-9EFD-99CF15B0C857}"/>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6490"/>
                    </a14:imgEffect>
                    <a14:imgEffect>
                      <a14:saturation sat="0"/>
                    </a14:imgEffect>
                  </a14:imgLayer>
                </a14:imgProps>
              </a:ext>
            </a:extLst>
          </a:blip>
          <a:srcRect r="3161"/>
          <a:stretch/>
        </p:blipFill>
        <p:spPr>
          <a:xfrm>
            <a:off x="3108402" y="1951353"/>
            <a:ext cx="5544616" cy="4345517"/>
          </a:xfrm>
          <a:prstGeom prst="rect">
            <a:avLst/>
          </a:prstGeom>
          <a:effectLst>
            <a:softEdge rad="63500"/>
          </a:effectLst>
        </p:spPr>
      </p:pic>
      <p:sp>
        <p:nvSpPr>
          <p:cNvPr id="8" name="Tekstvak 7">
            <a:extLst>
              <a:ext uri="{FF2B5EF4-FFF2-40B4-BE49-F238E27FC236}">
                <a16:creationId xmlns:a16="http://schemas.microsoft.com/office/drawing/2014/main" id="{89C942AB-C653-4F3E-95F8-305D937AECAE}"/>
              </a:ext>
            </a:extLst>
          </p:cNvPr>
          <p:cNvSpPr txBox="1"/>
          <p:nvPr/>
        </p:nvSpPr>
        <p:spPr>
          <a:xfrm>
            <a:off x="467544" y="2492896"/>
            <a:ext cx="2376264" cy="1631216"/>
          </a:xfrm>
          <a:prstGeom prst="rect">
            <a:avLst/>
          </a:prstGeom>
          <a:noFill/>
        </p:spPr>
        <p:txBody>
          <a:bodyPr wrap="square" rtlCol="0">
            <a:spAutoFit/>
          </a:bodyPr>
          <a:lstStyle/>
          <a:p>
            <a:pPr marL="285750" indent="-285750">
              <a:buFont typeface="Arial" panose="020B0604020202020204" pitchFamily="34" charset="0"/>
              <a:buChar char="•"/>
            </a:pPr>
            <a:r>
              <a:rPr lang="nl-BE" sz="2000" dirty="0"/>
              <a:t>Communicatie over herstellingen</a:t>
            </a:r>
          </a:p>
          <a:p>
            <a:endParaRPr lang="nl-BE" sz="2000" dirty="0"/>
          </a:p>
          <a:p>
            <a:pPr marL="285750" indent="-285750">
              <a:buFont typeface="Arial" panose="020B0604020202020204" pitchFamily="34" charset="0"/>
              <a:buChar char="•"/>
            </a:pPr>
            <a:r>
              <a:rPr lang="nl-BE" sz="2000" dirty="0"/>
              <a:t>“We voelen ons vergeten.”</a:t>
            </a:r>
          </a:p>
        </p:txBody>
      </p:sp>
    </p:spTree>
    <p:extLst>
      <p:ext uri="{BB962C8B-B14F-4D97-AF65-F5344CB8AC3E}">
        <p14:creationId xmlns:p14="http://schemas.microsoft.com/office/powerpoint/2010/main" val="1096520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voorbeeld">
            <a:extLst>
              <a:ext uri="{FF2B5EF4-FFF2-40B4-BE49-F238E27FC236}">
                <a16:creationId xmlns:a16="http://schemas.microsoft.com/office/drawing/2014/main" id="{B2D5628F-5315-4C6C-B9C2-CF0504E74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22666">
            <a:off x="54711" y="-88109"/>
            <a:ext cx="2657736" cy="17954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3A92F7B3-BF38-4D41-B020-B256AD9433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3068960"/>
            <a:ext cx="2571750" cy="3429000"/>
          </a:xfrm>
          <a:prstGeom prst="rect">
            <a:avLst/>
          </a:prstGeom>
          <a:effectLst>
            <a:softEdge rad="63500"/>
          </a:effectLst>
        </p:spPr>
      </p:pic>
      <p:pic>
        <p:nvPicPr>
          <p:cNvPr id="11" name="Afbeelding 10">
            <a:extLst>
              <a:ext uri="{FF2B5EF4-FFF2-40B4-BE49-F238E27FC236}">
                <a16:creationId xmlns:a16="http://schemas.microsoft.com/office/drawing/2014/main" id="{BC46E73C-61ED-4523-A8EB-A1BFB98BDD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2150"/>
          <a:stretch/>
        </p:blipFill>
        <p:spPr>
          <a:xfrm>
            <a:off x="6084167" y="620687"/>
            <a:ext cx="2571749" cy="2326567"/>
          </a:xfrm>
          <a:prstGeom prst="rect">
            <a:avLst/>
          </a:prstGeom>
          <a:effectLst>
            <a:softEdge rad="63500"/>
          </a:effectLst>
        </p:spPr>
      </p:pic>
      <p:pic>
        <p:nvPicPr>
          <p:cNvPr id="12" name="VID-20190605-WA0014">
            <a:hlinkClick r:id="" action="ppaction://media"/>
            <a:extLst>
              <a:ext uri="{FF2B5EF4-FFF2-40B4-BE49-F238E27FC236}">
                <a16:creationId xmlns:a16="http://schemas.microsoft.com/office/drawing/2014/main" id="{C122E158-3719-40AC-BEE8-E1E75391CBA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79660" y="639353"/>
            <a:ext cx="3222234" cy="5858607"/>
          </a:xfrm>
          <a:prstGeom prst="rect">
            <a:avLst/>
          </a:prstGeom>
          <a:effectLst>
            <a:softEdge rad="63500"/>
          </a:effectLst>
        </p:spPr>
      </p:pic>
      <p:sp>
        <p:nvSpPr>
          <p:cNvPr id="7" name="Tijdelijke aanduiding voor tekst 2">
            <a:extLst>
              <a:ext uri="{FF2B5EF4-FFF2-40B4-BE49-F238E27FC236}">
                <a16:creationId xmlns:a16="http://schemas.microsoft.com/office/drawing/2014/main" id="{ED9C4778-699D-4533-B43D-9582C93A4287}"/>
              </a:ext>
            </a:extLst>
          </p:cNvPr>
          <p:cNvSpPr>
            <a:spLocks noGrp="1"/>
          </p:cNvSpPr>
          <p:nvPr>
            <p:ph type="body" sz="quarter" idx="10"/>
          </p:nvPr>
        </p:nvSpPr>
        <p:spPr>
          <a:xfrm>
            <a:off x="91365" y="1804319"/>
            <a:ext cx="2520280" cy="417820"/>
          </a:xfrm>
        </p:spPr>
        <p:txBody>
          <a:bodyPr/>
          <a:lstStyle/>
          <a:p>
            <a:pPr algn="r"/>
            <a:r>
              <a:rPr lang="nl-BE" dirty="0"/>
              <a:t>Vochtschade door </a:t>
            </a:r>
            <a:r>
              <a:rPr lang="nl-BE" dirty="0" err="1"/>
              <a:t>dakwerken</a:t>
            </a:r>
            <a:endParaRPr lang="nl-BE" dirty="0"/>
          </a:p>
        </p:txBody>
      </p:sp>
      <p:sp>
        <p:nvSpPr>
          <p:cNvPr id="8" name="Tijdelijke aanduiding voor tekst 3">
            <a:extLst>
              <a:ext uri="{FF2B5EF4-FFF2-40B4-BE49-F238E27FC236}">
                <a16:creationId xmlns:a16="http://schemas.microsoft.com/office/drawing/2014/main" id="{21068CD0-58F6-4F4E-B469-CBEB8B57C003}"/>
              </a:ext>
            </a:extLst>
          </p:cNvPr>
          <p:cNvSpPr>
            <a:spLocks noGrp="1"/>
          </p:cNvSpPr>
          <p:nvPr>
            <p:ph type="body" sz="quarter" idx="11"/>
          </p:nvPr>
        </p:nvSpPr>
        <p:spPr>
          <a:xfrm>
            <a:off x="385265" y="3388636"/>
            <a:ext cx="2226380" cy="360040"/>
          </a:xfrm>
        </p:spPr>
        <p:txBody>
          <a:bodyPr/>
          <a:lstStyle/>
          <a:p>
            <a:pPr algn="r"/>
            <a:r>
              <a:rPr lang="nl-BE" dirty="0"/>
              <a:t>“Ca que je </a:t>
            </a:r>
            <a:r>
              <a:rPr lang="nl-BE" dirty="0" err="1"/>
              <a:t>trouve</a:t>
            </a:r>
            <a:r>
              <a:rPr lang="nl-BE" dirty="0"/>
              <a:t> </a:t>
            </a:r>
            <a:r>
              <a:rPr lang="nl-BE" dirty="0" err="1"/>
              <a:t>le</a:t>
            </a:r>
            <a:r>
              <a:rPr lang="nl-BE" dirty="0"/>
              <a:t> plus grave, </a:t>
            </a:r>
            <a:r>
              <a:rPr lang="nl-BE" dirty="0" err="1"/>
              <a:t>c’est</a:t>
            </a:r>
            <a:r>
              <a:rPr lang="nl-BE" dirty="0"/>
              <a:t> la </a:t>
            </a:r>
            <a:r>
              <a:rPr lang="nl-BE" dirty="0" err="1"/>
              <a:t>manque</a:t>
            </a:r>
            <a:r>
              <a:rPr lang="nl-BE" dirty="0"/>
              <a:t> de geste…”</a:t>
            </a:r>
          </a:p>
        </p:txBody>
      </p:sp>
      <p:pic>
        <p:nvPicPr>
          <p:cNvPr id="10" name="Afbeelding 9">
            <a:extLst>
              <a:ext uri="{FF2B5EF4-FFF2-40B4-BE49-F238E27FC236}">
                <a16:creationId xmlns:a16="http://schemas.microsoft.com/office/drawing/2014/main" id="{7BA9CAEB-98C7-40A5-98D5-89059B86327C}"/>
              </a:ext>
            </a:extLst>
          </p:cNvPr>
          <p:cNvPicPr>
            <a:picLocks noChangeAspect="1"/>
          </p:cNvPicPr>
          <p:nvPr/>
        </p:nvPicPr>
        <p:blipFill>
          <a:blip r:embed="rId9"/>
          <a:stretch>
            <a:fillRect/>
          </a:stretch>
        </p:blipFill>
        <p:spPr>
          <a:xfrm rot="20440018">
            <a:off x="2938738" y="193049"/>
            <a:ext cx="4696497" cy="6751214"/>
          </a:xfrm>
          <a:prstGeom prst="rect">
            <a:avLst/>
          </a:prstGeom>
        </p:spPr>
      </p:pic>
    </p:spTree>
    <p:extLst>
      <p:ext uri="{BB962C8B-B14F-4D97-AF65-F5344CB8AC3E}">
        <p14:creationId xmlns:p14="http://schemas.microsoft.com/office/powerpoint/2010/main" val="7798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fill="hold" display="0">
                  <p:stCondLst>
                    <p:cond delay="indefinite"/>
                  </p:stCondLst>
                </p:cTn>
                <p:tgtEl>
                  <p:spTgt spid="12"/>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70BAC-AB20-49B0-AD68-59F9D2FA7DC6}"/>
              </a:ext>
            </a:extLst>
          </p:cNvPr>
          <p:cNvSpPr>
            <a:spLocks noGrp="1"/>
          </p:cNvSpPr>
          <p:nvPr>
            <p:ph type="title"/>
          </p:nvPr>
        </p:nvSpPr>
        <p:spPr/>
        <p:txBody>
          <a:bodyPr/>
          <a:lstStyle/>
          <a:p>
            <a:r>
              <a:rPr lang="nl-BE" dirty="0"/>
              <a:t>Geen goesting bewoners?</a:t>
            </a:r>
          </a:p>
        </p:txBody>
      </p:sp>
      <p:sp>
        <p:nvSpPr>
          <p:cNvPr id="3" name="Tijdelijke aanduiding voor tekst 2">
            <a:extLst>
              <a:ext uri="{FF2B5EF4-FFF2-40B4-BE49-F238E27FC236}">
                <a16:creationId xmlns:a16="http://schemas.microsoft.com/office/drawing/2014/main" id="{FAD466DA-CE19-47E4-9B6F-5277299B4652}"/>
              </a:ext>
            </a:extLst>
          </p:cNvPr>
          <p:cNvSpPr>
            <a:spLocks noGrp="1"/>
          </p:cNvSpPr>
          <p:nvPr>
            <p:ph type="body" sz="quarter" idx="10"/>
          </p:nvPr>
        </p:nvSpPr>
        <p:spPr/>
        <p:txBody>
          <a:bodyPr/>
          <a:lstStyle/>
          <a:p>
            <a:r>
              <a:rPr lang="nl-BE" dirty="0"/>
              <a:t>Hoe zit de relatie met de SHM ?</a:t>
            </a:r>
          </a:p>
        </p:txBody>
      </p:sp>
      <p:sp>
        <p:nvSpPr>
          <p:cNvPr id="4" name="Tijdelijke aanduiding voor tekst 3">
            <a:extLst>
              <a:ext uri="{FF2B5EF4-FFF2-40B4-BE49-F238E27FC236}">
                <a16:creationId xmlns:a16="http://schemas.microsoft.com/office/drawing/2014/main" id="{3B82050B-109B-4B88-85D9-49A79EEA221A}"/>
              </a:ext>
            </a:extLst>
          </p:cNvPr>
          <p:cNvSpPr>
            <a:spLocks noGrp="1"/>
          </p:cNvSpPr>
          <p:nvPr>
            <p:ph type="body" sz="quarter" idx="11"/>
          </p:nvPr>
        </p:nvSpPr>
        <p:spPr/>
        <p:txBody>
          <a:bodyPr/>
          <a:lstStyle/>
          <a:p>
            <a:r>
              <a:rPr lang="nl-BE" dirty="0"/>
              <a:t>Wantrouwen tegenover de huisvestingsmaatschappij.</a:t>
            </a:r>
          </a:p>
        </p:txBody>
      </p:sp>
      <p:sp>
        <p:nvSpPr>
          <p:cNvPr id="5" name="Tijdelijke aanduiding voor inhoud 4">
            <a:extLst>
              <a:ext uri="{FF2B5EF4-FFF2-40B4-BE49-F238E27FC236}">
                <a16:creationId xmlns:a16="http://schemas.microsoft.com/office/drawing/2014/main" id="{B7C20DA9-AD44-410E-BE44-A3DA0B1322A0}"/>
              </a:ext>
            </a:extLst>
          </p:cNvPr>
          <p:cNvSpPr>
            <a:spLocks noGrp="1"/>
          </p:cNvSpPr>
          <p:nvPr>
            <p:ph sz="quarter" idx="12"/>
          </p:nvPr>
        </p:nvSpPr>
        <p:spPr>
          <a:xfrm>
            <a:off x="899592" y="2060848"/>
            <a:ext cx="5616624" cy="4248472"/>
          </a:xfrm>
        </p:spPr>
        <p:txBody>
          <a:bodyPr/>
          <a:lstStyle/>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p:txBody>
      </p:sp>
      <p:pic>
        <p:nvPicPr>
          <p:cNvPr id="7" name="Afbeelding 6">
            <a:extLst>
              <a:ext uri="{FF2B5EF4-FFF2-40B4-BE49-F238E27FC236}">
                <a16:creationId xmlns:a16="http://schemas.microsoft.com/office/drawing/2014/main" id="{2885CC91-7769-4EDE-A494-F8BFC6B2B62B}"/>
              </a:ext>
            </a:extLst>
          </p:cNvPr>
          <p:cNvPicPr>
            <a:picLocks noChangeAspect="1"/>
          </p:cNvPicPr>
          <p:nvPr/>
        </p:nvPicPr>
        <p:blipFill>
          <a:blip r:embed="rId3"/>
          <a:stretch>
            <a:fillRect/>
          </a:stretch>
        </p:blipFill>
        <p:spPr>
          <a:xfrm>
            <a:off x="1378534" y="2435116"/>
            <a:ext cx="2451335" cy="3862058"/>
          </a:xfrm>
          <a:prstGeom prst="rect">
            <a:avLst/>
          </a:prstGeom>
          <a:effectLst>
            <a:softEdge rad="50800"/>
          </a:effectLst>
        </p:spPr>
      </p:pic>
    </p:spTree>
    <p:extLst>
      <p:ext uri="{BB962C8B-B14F-4D97-AF65-F5344CB8AC3E}">
        <p14:creationId xmlns:p14="http://schemas.microsoft.com/office/powerpoint/2010/main" val="7373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4B0142D2-6159-4EAE-BDB2-8E03BFF60946}"/>
              </a:ext>
            </a:extLst>
          </p:cNvPr>
          <p:cNvSpPr>
            <a:spLocks noGrp="1"/>
          </p:cNvSpPr>
          <p:nvPr>
            <p:ph sz="quarter" idx="12"/>
          </p:nvPr>
        </p:nvSpPr>
        <p:spPr>
          <a:xfrm>
            <a:off x="1619672" y="476672"/>
            <a:ext cx="2808312" cy="720080"/>
          </a:xfrm>
        </p:spPr>
        <p:txBody>
          <a:bodyPr/>
          <a:lstStyle/>
          <a:p>
            <a:r>
              <a:rPr lang="nl-BE" sz="6000" b="1" dirty="0"/>
              <a:t>Dus …</a:t>
            </a:r>
          </a:p>
        </p:txBody>
      </p:sp>
      <p:pic>
        <p:nvPicPr>
          <p:cNvPr id="6" name="Afbeelding 5">
            <a:extLst>
              <a:ext uri="{FF2B5EF4-FFF2-40B4-BE49-F238E27FC236}">
                <a16:creationId xmlns:a16="http://schemas.microsoft.com/office/drawing/2014/main" id="{A7D9EACF-1694-4B58-9C5D-E86F95C8C6E5}"/>
              </a:ext>
            </a:extLst>
          </p:cNvPr>
          <p:cNvPicPr>
            <a:picLocks noChangeAspect="1"/>
          </p:cNvPicPr>
          <p:nvPr/>
        </p:nvPicPr>
        <p:blipFill>
          <a:blip r:embed="rId3"/>
          <a:stretch>
            <a:fillRect/>
          </a:stretch>
        </p:blipFill>
        <p:spPr>
          <a:xfrm>
            <a:off x="1043608" y="1907442"/>
            <a:ext cx="2786261" cy="4389732"/>
          </a:xfrm>
          <a:prstGeom prst="rect">
            <a:avLst/>
          </a:prstGeom>
          <a:effectLst>
            <a:softEdge rad="50800"/>
          </a:effectLst>
        </p:spPr>
      </p:pic>
      <p:pic>
        <p:nvPicPr>
          <p:cNvPr id="7" name="Afbeelding 6">
            <a:extLst>
              <a:ext uri="{FF2B5EF4-FFF2-40B4-BE49-F238E27FC236}">
                <a16:creationId xmlns:a16="http://schemas.microsoft.com/office/drawing/2014/main" id="{36620156-2F97-4BA4-A1CE-7F2383017BE2}"/>
              </a:ext>
            </a:extLst>
          </p:cNvPr>
          <p:cNvPicPr>
            <a:picLocks noChangeAspect="1"/>
          </p:cNvPicPr>
          <p:nvPr/>
        </p:nvPicPr>
        <p:blipFill>
          <a:blip r:embed="rId4"/>
          <a:stretch>
            <a:fillRect/>
          </a:stretch>
        </p:blipFill>
        <p:spPr>
          <a:xfrm>
            <a:off x="5508104" y="1865166"/>
            <a:ext cx="2900193" cy="4356357"/>
          </a:xfrm>
          <a:prstGeom prst="rect">
            <a:avLst/>
          </a:prstGeom>
          <a:effectLst>
            <a:softEdge rad="50800"/>
          </a:effectLst>
        </p:spPr>
      </p:pic>
    </p:spTree>
    <p:extLst>
      <p:ext uri="{BB962C8B-B14F-4D97-AF65-F5344CB8AC3E}">
        <p14:creationId xmlns:p14="http://schemas.microsoft.com/office/powerpoint/2010/main" val="1905968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4B0142D2-6159-4EAE-BDB2-8E03BFF60946}"/>
              </a:ext>
            </a:extLst>
          </p:cNvPr>
          <p:cNvSpPr>
            <a:spLocks noGrp="1"/>
          </p:cNvSpPr>
          <p:nvPr>
            <p:ph sz="quarter" idx="12"/>
          </p:nvPr>
        </p:nvSpPr>
        <p:spPr>
          <a:xfrm>
            <a:off x="1619672" y="476672"/>
            <a:ext cx="2808312" cy="720080"/>
          </a:xfrm>
        </p:spPr>
        <p:txBody>
          <a:bodyPr/>
          <a:lstStyle/>
          <a:p>
            <a:r>
              <a:rPr lang="nl-BE" sz="6000" b="1" dirty="0"/>
              <a:t>Naar …</a:t>
            </a:r>
          </a:p>
        </p:txBody>
      </p:sp>
      <p:pic>
        <p:nvPicPr>
          <p:cNvPr id="2" name="Afbeelding 1">
            <a:extLst>
              <a:ext uri="{FF2B5EF4-FFF2-40B4-BE49-F238E27FC236}">
                <a16:creationId xmlns:a16="http://schemas.microsoft.com/office/drawing/2014/main" id="{AE1EE1C5-ACBC-4AEF-AD35-38CE60A3B5DC}"/>
              </a:ext>
            </a:extLst>
          </p:cNvPr>
          <p:cNvPicPr>
            <a:picLocks noChangeAspect="1"/>
          </p:cNvPicPr>
          <p:nvPr/>
        </p:nvPicPr>
        <p:blipFill>
          <a:blip r:embed="rId3"/>
          <a:stretch>
            <a:fillRect/>
          </a:stretch>
        </p:blipFill>
        <p:spPr>
          <a:xfrm>
            <a:off x="5306340" y="1907442"/>
            <a:ext cx="2792358" cy="4377539"/>
          </a:xfrm>
          <a:prstGeom prst="rect">
            <a:avLst/>
          </a:prstGeom>
          <a:effectLst>
            <a:softEdge rad="50800"/>
          </a:effectLst>
        </p:spPr>
      </p:pic>
      <p:pic>
        <p:nvPicPr>
          <p:cNvPr id="3" name="Afbeelding 2">
            <a:extLst>
              <a:ext uri="{FF2B5EF4-FFF2-40B4-BE49-F238E27FC236}">
                <a16:creationId xmlns:a16="http://schemas.microsoft.com/office/drawing/2014/main" id="{3843A392-75C3-4EC1-9CD1-9918A3934BFF}"/>
              </a:ext>
            </a:extLst>
          </p:cNvPr>
          <p:cNvPicPr>
            <a:picLocks/>
          </p:cNvPicPr>
          <p:nvPr/>
        </p:nvPicPr>
        <p:blipFill>
          <a:blip r:embed="rId4"/>
          <a:stretch>
            <a:fillRect/>
          </a:stretch>
        </p:blipFill>
        <p:spPr>
          <a:xfrm>
            <a:off x="971600" y="1916832"/>
            <a:ext cx="2959830" cy="4365345"/>
          </a:xfrm>
          <a:prstGeom prst="rect">
            <a:avLst/>
          </a:prstGeom>
          <a:effectLst>
            <a:softEdge rad="50800"/>
          </a:effectLst>
        </p:spPr>
      </p:pic>
    </p:spTree>
    <p:extLst>
      <p:ext uri="{BB962C8B-B14F-4D97-AF65-F5344CB8AC3E}">
        <p14:creationId xmlns:p14="http://schemas.microsoft.com/office/powerpoint/2010/main" val="34281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kan het volgende bevatten: tekst">
            <a:extLst>
              <a:ext uri="{FF2B5EF4-FFF2-40B4-BE49-F238E27FC236}">
                <a16:creationId xmlns:a16="http://schemas.microsoft.com/office/drawing/2014/main" id="{E8719E06-821F-49F6-B7E6-CA42D4C726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83868" y="2313609"/>
            <a:ext cx="4500500" cy="5157192"/>
          </a:xfrm>
          <a:prstGeom prst="rect">
            <a:avLst/>
          </a:prstGeom>
          <a:noFill/>
          <a:ln>
            <a:noFill/>
          </a:ln>
          <a:effectLst>
            <a:softEdge rad="50800"/>
          </a:effectLst>
        </p:spPr>
      </p:pic>
      <p:sp>
        <p:nvSpPr>
          <p:cNvPr id="6" name="Tekstvak 5">
            <a:extLst>
              <a:ext uri="{FF2B5EF4-FFF2-40B4-BE49-F238E27FC236}">
                <a16:creationId xmlns:a16="http://schemas.microsoft.com/office/drawing/2014/main" id="{5E8FFE87-2D6A-430F-8A00-9CC57E31DA8A}"/>
              </a:ext>
            </a:extLst>
          </p:cNvPr>
          <p:cNvSpPr txBox="1"/>
          <p:nvPr/>
        </p:nvSpPr>
        <p:spPr>
          <a:xfrm>
            <a:off x="1259632" y="548680"/>
            <a:ext cx="3780420" cy="2308324"/>
          </a:xfrm>
          <a:prstGeom prst="rect">
            <a:avLst/>
          </a:prstGeom>
          <a:noFill/>
        </p:spPr>
        <p:txBody>
          <a:bodyPr wrap="square" rtlCol="0">
            <a:spAutoFit/>
          </a:bodyPr>
          <a:lstStyle/>
          <a:p>
            <a:r>
              <a:rPr lang="nl-BE" sz="3600" dirty="0"/>
              <a:t>HOE … ?</a:t>
            </a:r>
          </a:p>
          <a:p>
            <a:endParaRPr lang="nl-BE" sz="3600" dirty="0">
              <a:latin typeface="Ink Free" panose="03080402000500000000" pitchFamily="66" charset="0"/>
            </a:endParaRPr>
          </a:p>
          <a:p>
            <a:r>
              <a:rPr lang="nl-BE" sz="3600" dirty="0">
                <a:latin typeface="Ink Free" panose="03080402000500000000" pitchFamily="66" charset="0"/>
              </a:rPr>
              <a:t>Nieuwe kennis, nieuwe kansen.</a:t>
            </a:r>
          </a:p>
        </p:txBody>
      </p:sp>
      <p:pic>
        <p:nvPicPr>
          <p:cNvPr id="2" name="Afbeelding 1">
            <a:extLst>
              <a:ext uri="{FF2B5EF4-FFF2-40B4-BE49-F238E27FC236}">
                <a16:creationId xmlns:a16="http://schemas.microsoft.com/office/drawing/2014/main" id="{362421CC-8249-4B0E-AFE9-5761E32E75E1}"/>
              </a:ext>
            </a:extLst>
          </p:cNvPr>
          <p:cNvPicPr>
            <a:picLocks noChangeAspect="1"/>
          </p:cNvPicPr>
          <p:nvPr/>
        </p:nvPicPr>
        <p:blipFill>
          <a:blip r:embed="rId4"/>
          <a:stretch>
            <a:fillRect/>
          </a:stretch>
        </p:blipFill>
        <p:spPr>
          <a:xfrm>
            <a:off x="363119" y="3310834"/>
            <a:ext cx="2848373" cy="3162741"/>
          </a:xfrm>
          <a:prstGeom prst="rect">
            <a:avLst/>
          </a:prstGeom>
          <a:effectLst>
            <a:softEdge rad="50800"/>
          </a:effectLst>
        </p:spPr>
      </p:pic>
      <p:pic>
        <p:nvPicPr>
          <p:cNvPr id="7" name="Afbeelding 6" descr="Afbeeldingsresultaat voor vallen en opstaan">
            <a:extLst>
              <a:ext uri="{FF2B5EF4-FFF2-40B4-BE49-F238E27FC236}">
                <a16:creationId xmlns:a16="http://schemas.microsoft.com/office/drawing/2014/main" id="{D9140D49-8E8F-4210-9148-0714E548D9D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59634" y="370509"/>
            <a:ext cx="3185160" cy="1943100"/>
          </a:xfrm>
          <a:prstGeom prst="rect">
            <a:avLst/>
          </a:prstGeom>
          <a:noFill/>
          <a:ln>
            <a:noFill/>
          </a:ln>
          <a:effectLst>
            <a:softEdge rad="25400"/>
          </a:effectLst>
        </p:spPr>
      </p:pic>
    </p:spTree>
    <p:extLst>
      <p:ext uri="{BB962C8B-B14F-4D97-AF65-F5344CB8AC3E}">
        <p14:creationId xmlns:p14="http://schemas.microsoft.com/office/powerpoint/2010/main" val="248330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woldefotografie.files.wordpress.com/2015/02/2011-01-26-peja-prizren-150.jpg?w=624">
            <a:extLst>
              <a:ext uri="{FF2B5EF4-FFF2-40B4-BE49-F238E27FC236}">
                <a16:creationId xmlns:a16="http://schemas.microsoft.com/office/drawing/2014/main" id="{7FB420C8-24F3-4CC2-8D49-59BF3BF3B8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70" b="1875"/>
          <a:stretch/>
        </p:blipFill>
        <p:spPr bwMode="auto">
          <a:xfrm>
            <a:off x="20" y="10"/>
            <a:ext cx="9143980"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DEF28D5B-2926-4FE4-BF22-EA37C737E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Oval 72">
            <a:extLst>
              <a:ext uri="{FF2B5EF4-FFF2-40B4-BE49-F238E27FC236}">
                <a16:creationId xmlns:a16="http://schemas.microsoft.com/office/drawing/2014/main" id="{02E941BD-027E-419D-A57B-79D61423B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333" y="4606470"/>
            <a:ext cx="575734" cy="57513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jdelijke aanduiding voor inhoud 2">
            <a:extLst>
              <a:ext uri="{FF2B5EF4-FFF2-40B4-BE49-F238E27FC236}">
                <a16:creationId xmlns:a16="http://schemas.microsoft.com/office/drawing/2014/main" id="{4876E4CB-7883-494B-95EE-4377F86BBD4B}"/>
              </a:ext>
            </a:extLst>
          </p:cNvPr>
          <p:cNvSpPr txBox="1">
            <a:spLocks/>
          </p:cNvSpPr>
          <p:nvPr/>
        </p:nvSpPr>
        <p:spPr>
          <a:xfrm>
            <a:off x="1058333" y="4894035"/>
            <a:ext cx="7200800" cy="346222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nl-BE" dirty="0"/>
              <a:t>Je kan een systeem niet doen werken als je belangrijke stappen overslaat. </a:t>
            </a:r>
          </a:p>
        </p:txBody>
      </p:sp>
    </p:spTree>
    <p:extLst>
      <p:ext uri="{BB962C8B-B14F-4D97-AF65-F5344CB8AC3E}">
        <p14:creationId xmlns:p14="http://schemas.microsoft.com/office/powerpoint/2010/main" val="356652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87E4D-94E8-46E3-A6AA-22FA35F72680}"/>
              </a:ext>
            </a:extLst>
          </p:cNvPr>
          <p:cNvSpPr>
            <a:spLocks noGrp="1"/>
          </p:cNvSpPr>
          <p:nvPr>
            <p:ph type="title"/>
          </p:nvPr>
        </p:nvSpPr>
        <p:spPr/>
        <p:txBody>
          <a:bodyPr/>
          <a:lstStyle/>
          <a:p>
            <a:r>
              <a:rPr lang="nl-BE" dirty="0"/>
              <a:t>Derde partij in de wijk</a:t>
            </a:r>
          </a:p>
        </p:txBody>
      </p:sp>
      <p:sp>
        <p:nvSpPr>
          <p:cNvPr id="3" name="Tijdelijke aanduiding voor tekst 2">
            <a:extLst>
              <a:ext uri="{FF2B5EF4-FFF2-40B4-BE49-F238E27FC236}">
                <a16:creationId xmlns:a16="http://schemas.microsoft.com/office/drawing/2014/main" id="{CD5E84BC-CF01-4A86-8E0C-9937B0C690DD}"/>
              </a:ext>
            </a:extLst>
          </p:cNvPr>
          <p:cNvSpPr>
            <a:spLocks noGrp="1"/>
          </p:cNvSpPr>
          <p:nvPr>
            <p:ph type="body" sz="quarter" idx="10"/>
          </p:nvPr>
        </p:nvSpPr>
        <p:spPr/>
        <p:txBody>
          <a:bodyPr/>
          <a:lstStyle/>
          <a:p>
            <a:r>
              <a:rPr lang="nl-BE" dirty="0"/>
              <a:t>DE KAART</a:t>
            </a:r>
          </a:p>
        </p:txBody>
      </p:sp>
      <p:sp>
        <p:nvSpPr>
          <p:cNvPr id="4" name="Tijdelijke aanduiding voor tekst 3">
            <a:extLst>
              <a:ext uri="{FF2B5EF4-FFF2-40B4-BE49-F238E27FC236}">
                <a16:creationId xmlns:a16="http://schemas.microsoft.com/office/drawing/2014/main" id="{DDBAFAA4-BAAF-4811-BA5D-82EE961459DE}"/>
              </a:ext>
            </a:extLst>
          </p:cNvPr>
          <p:cNvSpPr>
            <a:spLocks noGrp="1"/>
          </p:cNvSpPr>
          <p:nvPr>
            <p:ph type="body" sz="quarter" idx="11"/>
          </p:nvPr>
        </p:nvSpPr>
        <p:spPr/>
        <p:txBody>
          <a:bodyPr/>
          <a:lstStyle/>
          <a:p>
            <a:r>
              <a:rPr lang="nl-BE" dirty="0"/>
              <a:t>Wie is er actief in de wijk, buiten bewoners en SHM?</a:t>
            </a:r>
          </a:p>
        </p:txBody>
      </p:sp>
      <p:pic>
        <p:nvPicPr>
          <p:cNvPr id="10" name="Afbeelding 9">
            <a:extLst>
              <a:ext uri="{FF2B5EF4-FFF2-40B4-BE49-F238E27FC236}">
                <a16:creationId xmlns:a16="http://schemas.microsoft.com/office/drawing/2014/main" id="{4C61E9EA-8C23-4E5C-9883-B40422C0AFC2}"/>
              </a:ext>
            </a:extLst>
          </p:cNvPr>
          <p:cNvPicPr>
            <a:picLocks noChangeAspect="1"/>
          </p:cNvPicPr>
          <p:nvPr/>
        </p:nvPicPr>
        <p:blipFill rotWithShape="1">
          <a:blip r:embed="rId3"/>
          <a:srcRect l="33586" t="19062" r="4132" b="8192"/>
          <a:stretch/>
        </p:blipFill>
        <p:spPr>
          <a:xfrm>
            <a:off x="2067340" y="2260884"/>
            <a:ext cx="5695121" cy="3739866"/>
          </a:xfrm>
          <a:prstGeom prst="rect">
            <a:avLst/>
          </a:prstGeom>
        </p:spPr>
      </p:pic>
      <p:sp>
        <p:nvSpPr>
          <p:cNvPr id="11" name="Ovaal 10">
            <a:extLst>
              <a:ext uri="{FF2B5EF4-FFF2-40B4-BE49-F238E27FC236}">
                <a16:creationId xmlns:a16="http://schemas.microsoft.com/office/drawing/2014/main" id="{DE7777CD-32D2-45E8-B6B2-563590A20F12}"/>
              </a:ext>
            </a:extLst>
          </p:cNvPr>
          <p:cNvSpPr/>
          <p:nvPr/>
        </p:nvSpPr>
        <p:spPr>
          <a:xfrm rot="20656006">
            <a:off x="1554532" y="2231149"/>
            <a:ext cx="3547655" cy="117997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2" name="Rechthoek 11">
            <a:extLst>
              <a:ext uri="{FF2B5EF4-FFF2-40B4-BE49-F238E27FC236}">
                <a16:creationId xmlns:a16="http://schemas.microsoft.com/office/drawing/2014/main" id="{88E242A5-4992-4B6A-8AC9-C35C5AA545CB}"/>
              </a:ext>
            </a:extLst>
          </p:cNvPr>
          <p:cNvSpPr/>
          <p:nvPr/>
        </p:nvSpPr>
        <p:spPr>
          <a:xfrm rot="2431454">
            <a:off x="2858578" y="4427912"/>
            <a:ext cx="1132799" cy="98552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13" name="Rechte verbindingslijn 12">
            <a:extLst>
              <a:ext uri="{FF2B5EF4-FFF2-40B4-BE49-F238E27FC236}">
                <a16:creationId xmlns:a16="http://schemas.microsoft.com/office/drawing/2014/main" id="{8B462416-F151-4387-A78D-DE680053361C}"/>
              </a:ext>
            </a:extLst>
          </p:cNvPr>
          <p:cNvCxnSpPr>
            <a:cxnSpLocks/>
          </p:cNvCxnSpPr>
          <p:nvPr/>
        </p:nvCxnSpPr>
        <p:spPr>
          <a:xfrm>
            <a:off x="4175698" y="2682534"/>
            <a:ext cx="0" cy="3318217"/>
          </a:xfrm>
          <a:prstGeom prst="line">
            <a:avLst/>
          </a:prstGeom>
          <a:ln w="476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Boog 13">
            <a:extLst>
              <a:ext uri="{FF2B5EF4-FFF2-40B4-BE49-F238E27FC236}">
                <a16:creationId xmlns:a16="http://schemas.microsoft.com/office/drawing/2014/main" id="{1629E615-7556-4C74-A808-FBFABD95E614}"/>
              </a:ext>
            </a:extLst>
          </p:cNvPr>
          <p:cNvSpPr/>
          <p:nvPr/>
        </p:nvSpPr>
        <p:spPr>
          <a:xfrm rot="6489319">
            <a:off x="2879042" y="2144445"/>
            <a:ext cx="4600135" cy="3123028"/>
          </a:xfrm>
          <a:prstGeom prst="arc">
            <a:avLst>
              <a:gd name="adj1" fmla="val 13383664"/>
              <a:gd name="adj2" fmla="val 604886"/>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p>
        </p:txBody>
      </p:sp>
      <p:cxnSp>
        <p:nvCxnSpPr>
          <p:cNvPr id="15" name="Rechte verbindingslijn 14">
            <a:extLst>
              <a:ext uri="{FF2B5EF4-FFF2-40B4-BE49-F238E27FC236}">
                <a16:creationId xmlns:a16="http://schemas.microsoft.com/office/drawing/2014/main" id="{E6B2E473-6067-43CD-B95B-F4F009A04E02}"/>
              </a:ext>
            </a:extLst>
          </p:cNvPr>
          <p:cNvCxnSpPr/>
          <p:nvPr/>
        </p:nvCxnSpPr>
        <p:spPr>
          <a:xfrm>
            <a:off x="5560256" y="2125267"/>
            <a:ext cx="2363372" cy="557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7F3746E7-907F-4044-9851-837E765B03AF}"/>
              </a:ext>
            </a:extLst>
          </p:cNvPr>
          <p:cNvCxnSpPr>
            <a:cxnSpLocks/>
          </p:cNvCxnSpPr>
          <p:nvPr/>
        </p:nvCxnSpPr>
        <p:spPr>
          <a:xfrm flipH="1">
            <a:off x="7529187" y="1834279"/>
            <a:ext cx="801164" cy="2679775"/>
          </a:xfrm>
          <a:prstGeom prst="line">
            <a:avLst/>
          </a:prstGeom>
          <a:ln w="476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3579A26E-7E47-4F8B-9C18-A8E4BDFCE5F3}"/>
              </a:ext>
            </a:extLst>
          </p:cNvPr>
          <p:cNvSpPr/>
          <p:nvPr/>
        </p:nvSpPr>
        <p:spPr>
          <a:xfrm rot="2124970">
            <a:off x="4747081" y="2718665"/>
            <a:ext cx="430426" cy="45843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CE532181-2307-456F-BE78-DE7E1213598D}"/>
              </a:ext>
            </a:extLst>
          </p:cNvPr>
          <p:cNvSpPr/>
          <p:nvPr/>
        </p:nvSpPr>
        <p:spPr>
          <a:xfrm rot="1111760">
            <a:off x="6908298" y="3351811"/>
            <a:ext cx="372930" cy="58686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24452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zaaien">
            <a:extLst>
              <a:ext uri="{FF2B5EF4-FFF2-40B4-BE49-F238E27FC236}">
                <a16:creationId xmlns:a16="http://schemas.microsoft.com/office/drawing/2014/main" id="{37CAD1F4-93B7-49C6-B6DA-859BAC07B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41" t="-1" r="38152" b="-1"/>
          <a:stretch/>
        </p:blipFill>
        <p:spPr bwMode="auto">
          <a:xfrm>
            <a:off x="4067944" y="0"/>
            <a:ext cx="5076056"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804D20BD-6459-439E-AA44-DEE6BFBE528D}"/>
              </a:ext>
            </a:extLst>
          </p:cNvPr>
          <p:cNvSpPr txBox="1">
            <a:spLocks/>
          </p:cNvSpPr>
          <p:nvPr/>
        </p:nvSpPr>
        <p:spPr>
          <a:xfrm>
            <a:off x="395536" y="3212976"/>
            <a:ext cx="5120113" cy="346222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nl-BE" sz="1800"/>
          </a:p>
          <a:p>
            <a:pPr marL="0" indent="0">
              <a:buFont typeface="Arial" pitchFamily="34" charset="0"/>
              <a:buNone/>
            </a:pPr>
            <a:r>
              <a:rPr lang="nl-BE" sz="4400"/>
              <a:t>Don’t push things </a:t>
            </a:r>
          </a:p>
          <a:p>
            <a:pPr marL="0" indent="0">
              <a:buFont typeface="Arial" pitchFamily="34" charset="0"/>
              <a:buNone/>
            </a:pPr>
            <a:r>
              <a:rPr lang="nl-BE" sz="4400"/>
              <a:t>that need to </a:t>
            </a:r>
          </a:p>
          <a:p>
            <a:pPr marL="0" indent="0">
              <a:buFont typeface="Arial" pitchFamily="34" charset="0"/>
              <a:buNone/>
            </a:pPr>
            <a:r>
              <a:rPr lang="nl-BE" sz="4400"/>
              <a:t>grow slowly.</a:t>
            </a:r>
            <a:endParaRPr lang="nl-BE" sz="4400" dirty="0"/>
          </a:p>
        </p:txBody>
      </p:sp>
      <p:cxnSp>
        <p:nvCxnSpPr>
          <p:cNvPr id="8" name="Rechte verbindingslijn 7">
            <a:extLst>
              <a:ext uri="{FF2B5EF4-FFF2-40B4-BE49-F238E27FC236}">
                <a16:creationId xmlns:a16="http://schemas.microsoft.com/office/drawing/2014/main" id="{CBC32309-54E8-4C21-8751-5B718367676E}"/>
              </a:ext>
            </a:extLst>
          </p:cNvPr>
          <p:cNvCxnSpPr>
            <a:cxnSpLocks/>
          </p:cNvCxnSpPr>
          <p:nvPr/>
        </p:nvCxnSpPr>
        <p:spPr>
          <a:xfrm>
            <a:off x="539552" y="3231611"/>
            <a:ext cx="352839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212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compost">
            <a:extLst>
              <a:ext uri="{FF2B5EF4-FFF2-40B4-BE49-F238E27FC236}">
                <a16:creationId xmlns:a16="http://schemas.microsoft.com/office/drawing/2014/main" id="{A4D9043B-B705-434F-A772-3551681BC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21" r="14031"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3EFB5623-50AB-4CDD-823B-8A7E4DFDBDE5}"/>
              </a:ext>
            </a:extLst>
          </p:cNvPr>
          <p:cNvSpPr txBox="1">
            <a:spLocks/>
          </p:cNvSpPr>
          <p:nvPr/>
        </p:nvSpPr>
        <p:spPr>
          <a:xfrm>
            <a:off x="655321" y="2575034"/>
            <a:ext cx="5120113" cy="346222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BE" sz="4400" dirty="0"/>
              <a:t>But make </a:t>
            </a:r>
            <a:r>
              <a:rPr lang="nl-BE" sz="4400" dirty="0" err="1"/>
              <a:t>sure</a:t>
            </a:r>
            <a:r>
              <a:rPr lang="nl-BE" sz="4400" dirty="0"/>
              <a:t> </a:t>
            </a:r>
          </a:p>
          <a:p>
            <a:pPr marL="0" indent="0">
              <a:buFont typeface="Arial" pitchFamily="34" charset="0"/>
              <a:buNone/>
            </a:pPr>
            <a:r>
              <a:rPr lang="nl-BE" sz="4400" dirty="0" err="1"/>
              <a:t>they</a:t>
            </a:r>
            <a:r>
              <a:rPr lang="nl-BE" sz="4400" dirty="0"/>
              <a:t> have </a:t>
            </a:r>
          </a:p>
          <a:p>
            <a:pPr marL="0" indent="0">
              <a:buFont typeface="Arial" pitchFamily="34" charset="0"/>
              <a:buNone/>
            </a:pPr>
            <a:r>
              <a:rPr lang="nl-BE" sz="4400" dirty="0" err="1"/>
              <a:t>the</a:t>
            </a:r>
            <a:r>
              <a:rPr lang="nl-BE" sz="4400" dirty="0"/>
              <a:t> best compost.</a:t>
            </a:r>
          </a:p>
        </p:txBody>
      </p:sp>
      <p:cxnSp>
        <p:nvCxnSpPr>
          <p:cNvPr id="9" name="Rechte verbindingslijn 8">
            <a:extLst>
              <a:ext uri="{FF2B5EF4-FFF2-40B4-BE49-F238E27FC236}">
                <a16:creationId xmlns:a16="http://schemas.microsoft.com/office/drawing/2014/main" id="{5833B8A9-311D-46DB-9EF5-9887662D8E3C}"/>
              </a:ext>
            </a:extLst>
          </p:cNvPr>
          <p:cNvCxnSpPr>
            <a:cxnSpLocks/>
          </p:cNvCxnSpPr>
          <p:nvPr/>
        </p:nvCxnSpPr>
        <p:spPr>
          <a:xfrm>
            <a:off x="755576" y="2348880"/>
            <a:ext cx="417646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6673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A036E-DA76-4F21-8764-FC639A525AE1}"/>
              </a:ext>
            </a:extLst>
          </p:cNvPr>
          <p:cNvSpPr>
            <a:spLocks noGrp="1"/>
          </p:cNvSpPr>
          <p:nvPr>
            <p:ph type="title"/>
          </p:nvPr>
        </p:nvSpPr>
        <p:spPr/>
        <p:txBody>
          <a:bodyPr/>
          <a:lstStyle/>
          <a:p>
            <a:r>
              <a:rPr lang="nl-BE" dirty="0"/>
              <a:t>Wat moeten we dan in de rugzak steken?</a:t>
            </a:r>
          </a:p>
        </p:txBody>
      </p:sp>
      <p:pic>
        <p:nvPicPr>
          <p:cNvPr id="6" name="Afbeelding 5">
            <a:extLst>
              <a:ext uri="{FF2B5EF4-FFF2-40B4-BE49-F238E27FC236}">
                <a16:creationId xmlns:a16="http://schemas.microsoft.com/office/drawing/2014/main" id="{E904532B-3FEB-4C49-88D7-315D3202876B}"/>
              </a:ext>
            </a:extLst>
          </p:cNvPr>
          <p:cNvPicPr>
            <a:picLocks noChangeAspect="1"/>
          </p:cNvPicPr>
          <p:nvPr/>
        </p:nvPicPr>
        <p:blipFill>
          <a:blip r:embed="rId3"/>
          <a:stretch>
            <a:fillRect/>
          </a:stretch>
        </p:blipFill>
        <p:spPr>
          <a:xfrm>
            <a:off x="212104" y="3789040"/>
            <a:ext cx="1951040" cy="1951040"/>
          </a:xfrm>
          <a:prstGeom prst="rect">
            <a:avLst/>
          </a:prstGeom>
          <a:effectLst>
            <a:softEdge rad="50800"/>
          </a:effectLst>
        </p:spPr>
      </p:pic>
      <p:pic>
        <p:nvPicPr>
          <p:cNvPr id="9" name="Afbeelding 8">
            <a:extLst>
              <a:ext uri="{FF2B5EF4-FFF2-40B4-BE49-F238E27FC236}">
                <a16:creationId xmlns:a16="http://schemas.microsoft.com/office/drawing/2014/main" id="{1F3B20E7-CCEE-4E1F-917F-CE679717EF59}"/>
              </a:ext>
            </a:extLst>
          </p:cNvPr>
          <p:cNvPicPr>
            <a:picLocks noChangeAspect="1"/>
          </p:cNvPicPr>
          <p:nvPr/>
        </p:nvPicPr>
        <p:blipFill>
          <a:blip r:embed="rId4"/>
          <a:stretch>
            <a:fillRect/>
          </a:stretch>
        </p:blipFill>
        <p:spPr>
          <a:xfrm>
            <a:off x="2965501" y="1523058"/>
            <a:ext cx="2215713" cy="4212678"/>
          </a:xfrm>
          <a:prstGeom prst="rect">
            <a:avLst/>
          </a:prstGeom>
        </p:spPr>
      </p:pic>
      <p:pic>
        <p:nvPicPr>
          <p:cNvPr id="10" name="Afbeelding 9">
            <a:extLst>
              <a:ext uri="{FF2B5EF4-FFF2-40B4-BE49-F238E27FC236}">
                <a16:creationId xmlns:a16="http://schemas.microsoft.com/office/drawing/2014/main" id="{E04927D6-8789-4B8C-A9EC-A5530AA5D3A0}"/>
              </a:ext>
            </a:extLst>
          </p:cNvPr>
          <p:cNvPicPr>
            <a:picLocks noChangeAspect="1"/>
          </p:cNvPicPr>
          <p:nvPr/>
        </p:nvPicPr>
        <p:blipFill>
          <a:blip r:embed="rId4">
            <a:duotone>
              <a:prstClr val="black"/>
              <a:srgbClr val="D9C3A5">
                <a:tint val="50000"/>
                <a:satMod val="180000"/>
              </a:srgbClr>
            </a:duotone>
          </a:blip>
          <a:stretch>
            <a:fillRect/>
          </a:stretch>
        </p:blipFill>
        <p:spPr>
          <a:xfrm>
            <a:off x="4572000" y="1523058"/>
            <a:ext cx="2215713" cy="4212678"/>
          </a:xfrm>
          <a:prstGeom prst="rect">
            <a:avLst/>
          </a:prstGeom>
        </p:spPr>
      </p:pic>
      <p:pic>
        <p:nvPicPr>
          <p:cNvPr id="12" name="Afbeelding 11">
            <a:extLst>
              <a:ext uri="{FF2B5EF4-FFF2-40B4-BE49-F238E27FC236}">
                <a16:creationId xmlns:a16="http://schemas.microsoft.com/office/drawing/2014/main" id="{077F4C53-0CA1-45E3-ACFE-23BBFE9B168B}"/>
              </a:ext>
            </a:extLst>
          </p:cNvPr>
          <p:cNvPicPr>
            <a:picLocks noChangeAspect="1"/>
          </p:cNvPicPr>
          <p:nvPr/>
        </p:nvPicPr>
        <p:blipFill>
          <a:blip r:embed="rId5"/>
          <a:stretch>
            <a:fillRect/>
          </a:stretch>
        </p:blipFill>
        <p:spPr>
          <a:xfrm>
            <a:off x="6154453" y="1462769"/>
            <a:ext cx="2305979" cy="4365104"/>
          </a:xfrm>
          <a:prstGeom prst="rect">
            <a:avLst/>
          </a:prstGeom>
        </p:spPr>
      </p:pic>
      <p:sp>
        <p:nvSpPr>
          <p:cNvPr id="13" name="Stroomdiagram: Verbindingslijn 12">
            <a:extLst>
              <a:ext uri="{FF2B5EF4-FFF2-40B4-BE49-F238E27FC236}">
                <a16:creationId xmlns:a16="http://schemas.microsoft.com/office/drawing/2014/main" id="{96FBBB0E-336F-4E67-AA15-CEB4BC34291F}"/>
              </a:ext>
            </a:extLst>
          </p:cNvPr>
          <p:cNvSpPr/>
          <p:nvPr/>
        </p:nvSpPr>
        <p:spPr>
          <a:xfrm>
            <a:off x="3810782" y="3573016"/>
            <a:ext cx="720080" cy="648072"/>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sp>
        <p:nvSpPr>
          <p:cNvPr id="14" name="Stroomdiagram: Verbindingslijn 13">
            <a:extLst>
              <a:ext uri="{FF2B5EF4-FFF2-40B4-BE49-F238E27FC236}">
                <a16:creationId xmlns:a16="http://schemas.microsoft.com/office/drawing/2014/main" id="{04DEA82F-129E-4A72-961D-E8F721C57F2D}"/>
              </a:ext>
            </a:extLst>
          </p:cNvPr>
          <p:cNvSpPr/>
          <p:nvPr/>
        </p:nvSpPr>
        <p:spPr>
          <a:xfrm>
            <a:off x="7043979" y="3573016"/>
            <a:ext cx="720080" cy="648072"/>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P</a:t>
            </a:r>
          </a:p>
        </p:txBody>
      </p:sp>
      <p:sp>
        <p:nvSpPr>
          <p:cNvPr id="15" name="Stroomdiagram: Verbindingslijn 14">
            <a:extLst>
              <a:ext uri="{FF2B5EF4-FFF2-40B4-BE49-F238E27FC236}">
                <a16:creationId xmlns:a16="http://schemas.microsoft.com/office/drawing/2014/main" id="{B4944FC8-8044-4C3B-BE98-3C199CC9560B}"/>
              </a:ext>
            </a:extLst>
          </p:cNvPr>
          <p:cNvSpPr/>
          <p:nvPr/>
        </p:nvSpPr>
        <p:spPr>
          <a:xfrm>
            <a:off x="5413804" y="3555227"/>
            <a:ext cx="720080" cy="648072"/>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spTree>
    <p:extLst>
      <p:ext uri="{BB962C8B-B14F-4D97-AF65-F5344CB8AC3E}">
        <p14:creationId xmlns:p14="http://schemas.microsoft.com/office/powerpoint/2010/main" val="4242335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C1AF5-DCE9-4D14-877D-1346FE9E0023}"/>
              </a:ext>
            </a:extLst>
          </p:cNvPr>
          <p:cNvSpPr>
            <a:spLocks noGrp="1"/>
          </p:cNvSpPr>
          <p:nvPr>
            <p:ph type="title"/>
          </p:nvPr>
        </p:nvSpPr>
        <p:spPr/>
        <p:txBody>
          <a:bodyPr/>
          <a:lstStyle/>
          <a:p>
            <a:r>
              <a:rPr lang="nl-BE" sz="2400" dirty="0"/>
              <a:t>Input: </a:t>
            </a:r>
          </a:p>
        </p:txBody>
      </p:sp>
      <p:sp>
        <p:nvSpPr>
          <p:cNvPr id="3" name="Tijdelijke aanduiding voor tekst 2">
            <a:extLst>
              <a:ext uri="{FF2B5EF4-FFF2-40B4-BE49-F238E27FC236}">
                <a16:creationId xmlns:a16="http://schemas.microsoft.com/office/drawing/2014/main" id="{E1274DC1-B35C-4FDC-927F-2195512A626B}"/>
              </a:ext>
            </a:extLst>
          </p:cNvPr>
          <p:cNvSpPr>
            <a:spLocks noGrp="1"/>
          </p:cNvSpPr>
          <p:nvPr>
            <p:ph type="body" sz="quarter" idx="10"/>
          </p:nvPr>
        </p:nvSpPr>
        <p:spPr>
          <a:xfrm>
            <a:off x="456626" y="1773296"/>
            <a:ext cx="4115374" cy="417820"/>
          </a:xfrm>
        </p:spPr>
        <p:txBody>
          <a:bodyPr/>
          <a:lstStyle/>
          <a:p>
            <a:r>
              <a:rPr lang="nl-BE" dirty="0"/>
              <a:t>Een plek : </a:t>
            </a:r>
          </a:p>
          <a:p>
            <a:r>
              <a:rPr lang="nl-BE" dirty="0"/>
              <a:t>het buurtappartement </a:t>
            </a:r>
          </a:p>
        </p:txBody>
      </p:sp>
      <p:sp>
        <p:nvSpPr>
          <p:cNvPr id="4" name="Tijdelijke aanduiding voor tekst 3">
            <a:extLst>
              <a:ext uri="{FF2B5EF4-FFF2-40B4-BE49-F238E27FC236}">
                <a16:creationId xmlns:a16="http://schemas.microsoft.com/office/drawing/2014/main" id="{D883AC8D-CFB6-4B1C-9185-A05F9CF578F2}"/>
              </a:ext>
            </a:extLst>
          </p:cNvPr>
          <p:cNvSpPr>
            <a:spLocks noGrp="1"/>
          </p:cNvSpPr>
          <p:nvPr>
            <p:ph type="body" sz="quarter" idx="11"/>
          </p:nvPr>
        </p:nvSpPr>
        <p:spPr>
          <a:xfrm>
            <a:off x="427089" y="3025474"/>
            <a:ext cx="3352823" cy="1843685"/>
          </a:xfrm>
        </p:spPr>
        <p:txBody>
          <a:bodyPr/>
          <a:lstStyle/>
          <a:p>
            <a:r>
              <a:rPr lang="nl-BE" dirty="0"/>
              <a:t>Een plek voor bewoners, huisvestingmaatschappij én partners.</a:t>
            </a:r>
          </a:p>
        </p:txBody>
      </p:sp>
      <p:pic>
        <p:nvPicPr>
          <p:cNvPr id="11" name="Afbeelding 10">
            <a:extLst>
              <a:ext uri="{FF2B5EF4-FFF2-40B4-BE49-F238E27FC236}">
                <a16:creationId xmlns:a16="http://schemas.microsoft.com/office/drawing/2014/main" id="{5ABA1153-1D4D-4603-84AB-6271647212C1}"/>
              </a:ext>
            </a:extLst>
          </p:cNvPr>
          <p:cNvPicPr>
            <a:picLocks noChangeAspect="1"/>
          </p:cNvPicPr>
          <p:nvPr/>
        </p:nvPicPr>
        <p:blipFill>
          <a:blip r:embed="rId3"/>
          <a:stretch>
            <a:fillRect/>
          </a:stretch>
        </p:blipFill>
        <p:spPr>
          <a:xfrm>
            <a:off x="4283968" y="-47893"/>
            <a:ext cx="4860032" cy="6918796"/>
          </a:xfrm>
          <a:prstGeom prst="rect">
            <a:avLst/>
          </a:prstGeom>
        </p:spPr>
      </p:pic>
      <p:sp>
        <p:nvSpPr>
          <p:cNvPr id="12" name="Stroomdiagram: Verbindingslijn 11" descr="1">
            <a:extLst>
              <a:ext uri="{FF2B5EF4-FFF2-40B4-BE49-F238E27FC236}">
                <a16:creationId xmlns:a16="http://schemas.microsoft.com/office/drawing/2014/main" id="{170401C5-46BD-4B24-A9BF-C2F042CA939F}"/>
              </a:ext>
            </a:extLst>
          </p:cNvPr>
          <p:cNvSpPr/>
          <p:nvPr/>
        </p:nvSpPr>
        <p:spPr>
          <a:xfrm>
            <a:off x="360276" y="5157191"/>
            <a:ext cx="1152128" cy="1008113"/>
          </a:xfrm>
          <a:prstGeom prst="flowChartConnector">
            <a:avLst/>
          </a:prstGeom>
          <a:ln w="88900">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7200" b="1" dirty="0">
                <a:solidFill>
                  <a:schemeClr val="accent4">
                    <a:lumMod val="50000"/>
                  </a:schemeClr>
                </a:solidFill>
              </a:rPr>
              <a:t>1</a:t>
            </a:r>
          </a:p>
        </p:txBody>
      </p:sp>
    </p:spTree>
    <p:extLst>
      <p:ext uri="{BB962C8B-B14F-4D97-AF65-F5344CB8AC3E}">
        <p14:creationId xmlns:p14="http://schemas.microsoft.com/office/powerpoint/2010/main" val="3309184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B51A1-5BF3-4FEC-8234-E63284DE7BD5}"/>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BF60FF2F-86AC-4336-9B96-7C29DCF77B55}"/>
              </a:ext>
            </a:extLst>
          </p:cNvPr>
          <p:cNvSpPr>
            <a:spLocks noGrp="1"/>
          </p:cNvSpPr>
          <p:nvPr>
            <p:ph type="body" sz="quarter" idx="10"/>
          </p:nvPr>
        </p:nvSpPr>
        <p:spPr/>
        <p:txBody>
          <a:bodyPr/>
          <a:lstStyle/>
          <a:p>
            <a:r>
              <a:rPr lang="nl-BE" dirty="0"/>
              <a:t>Een plek voor bewoners</a:t>
            </a:r>
          </a:p>
        </p:txBody>
      </p:sp>
      <p:sp>
        <p:nvSpPr>
          <p:cNvPr id="4" name="Tijdelijke aanduiding voor tekst 3">
            <a:extLst>
              <a:ext uri="{FF2B5EF4-FFF2-40B4-BE49-F238E27FC236}">
                <a16:creationId xmlns:a16="http://schemas.microsoft.com/office/drawing/2014/main" id="{2F98059A-6E06-4A3E-880C-AF4522B9D4B3}"/>
              </a:ext>
            </a:extLst>
          </p:cNvPr>
          <p:cNvSpPr>
            <a:spLocks noGrp="1"/>
          </p:cNvSpPr>
          <p:nvPr>
            <p:ph type="body" sz="quarter" idx="11"/>
          </p:nvPr>
        </p:nvSpPr>
        <p:spPr>
          <a:xfrm>
            <a:off x="1475656" y="1602194"/>
            <a:ext cx="6984776" cy="360040"/>
          </a:xfrm>
        </p:spPr>
        <p:txBody>
          <a:bodyPr/>
          <a:lstStyle/>
          <a:p>
            <a:r>
              <a:rPr lang="nl-BE" dirty="0"/>
              <a:t>Een eigen plek: het buurtappartement</a:t>
            </a:r>
          </a:p>
        </p:txBody>
      </p:sp>
      <p:pic>
        <p:nvPicPr>
          <p:cNvPr id="6" name="Afbeelding 5">
            <a:extLst>
              <a:ext uri="{FF2B5EF4-FFF2-40B4-BE49-F238E27FC236}">
                <a16:creationId xmlns:a16="http://schemas.microsoft.com/office/drawing/2014/main" id="{517BDDF6-6BE6-429C-A8ED-FC081018A62B}"/>
              </a:ext>
            </a:extLst>
          </p:cNvPr>
          <p:cNvPicPr/>
          <p:nvPr/>
        </p:nvPicPr>
        <p:blipFill rotWithShape="1">
          <a:blip r:embed="rId3" cstate="print">
            <a:extLst>
              <a:ext uri="{28A0092B-C50C-407E-A947-70E740481C1C}">
                <a14:useLocalDpi xmlns:a14="http://schemas.microsoft.com/office/drawing/2010/main" val="0"/>
              </a:ext>
            </a:extLst>
          </a:blip>
          <a:srcRect r="2" b="15367"/>
          <a:stretch/>
        </p:blipFill>
        <p:spPr bwMode="auto">
          <a:xfrm>
            <a:off x="0" y="2697198"/>
            <a:ext cx="3556114" cy="1692696"/>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a:noFill/>
        </p:spPr>
      </p:pic>
      <p:pic>
        <p:nvPicPr>
          <p:cNvPr id="7" name="Afbeelding 6">
            <a:extLst>
              <a:ext uri="{FF2B5EF4-FFF2-40B4-BE49-F238E27FC236}">
                <a16:creationId xmlns:a16="http://schemas.microsoft.com/office/drawing/2014/main" id="{16204493-4FE0-419A-9EE5-951A4A3D6634}"/>
              </a:ext>
            </a:extLst>
          </p:cNvPr>
          <p:cNvPicPr/>
          <p:nvPr/>
        </p:nvPicPr>
        <p:blipFill rotWithShape="1">
          <a:blip r:embed="rId4" cstate="print">
            <a:extLst>
              <a:ext uri="{28A0092B-C50C-407E-A947-70E740481C1C}">
                <a14:useLocalDpi xmlns:a14="http://schemas.microsoft.com/office/drawing/2010/main" val="0"/>
              </a:ext>
            </a:extLst>
          </a:blip>
          <a:srcRect t="17831" r="-3" b="-3"/>
          <a:stretch/>
        </p:blipFill>
        <p:spPr bwMode="auto">
          <a:xfrm>
            <a:off x="2771800" y="2697198"/>
            <a:ext cx="3639150" cy="1692696"/>
          </a:xfrm>
          <a:custGeom>
            <a:avLst/>
            <a:gdLst>
              <a:gd name="connsiteX0" fmla="*/ 986689 w 4609359"/>
              <a:gd name="connsiteY0" fmla="*/ 0 h 2130473"/>
              <a:gd name="connsiteX1" fmla="*/ 4609359 w 4609359"/>
              <a:gd name="connsiteY1" fmla="*/ 0 h 2130473"/>
              <a:gd name="connsiteX2" fmla="*/ 3622670 w 4609359"/>
              <a:gd name="connsiteY2" fmla="*/ 2130473 h 2130473"/>
              <a:gd name="connsiteX3" fmla="*/ 0 w 4609359"/>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4609359" h="2130473">
                <a:moveTo>
                  <a:pt x="986689" y="0"/>
                </a:moveTo>
                <a:lnTo>
                  <a:pt x="4609359" y="0"/>
                </a:lnTo>
                <a:lnTo>
                  <a:pt x="3622670" y="2130473"/>
                </a:lnTo>
                <a:lnTo>
                  <a:pt x="0" y="2130473"/>
                </a:lnTo>
                <a:close/>
              </a:path>
            </a:pathLst>
          </a:custGeom>
          <a:noFill/>
        </p:spPr>
      </p:pic>
      <p:pic>
        <p:nvPicPr>
          <p:cNvPr id="8" name="Afbeelding 7">
            <a:extLst>
              <a:ext uri="{FF2B5EF4-FFF2-40B4-BE49-F238E27FC236}">
                <a16:creationId xmlns:a16="http://schemas.microsoft.com/office/drawing/2014/main" id="{6EAE66D6-06F5-4651-8BE2-9A14EDCD589F}"/>
              </a:ext>
            </a:extLst>
          </p:cNvPr>
          <p:cNvPicPr/>
          <p:nvPr/>
        </p:nvPicPr>
        <p:blipFill rotWithShape="1">
          <a:blip r:embed="rId5" cstate="print">
            <a:extLst>
              <a:ext uri="{28A0092B-C50C-407E-A947-70E740481C1C}">
                <a14:useLocalDpi xmlns:a14="http://schemas.microsoft.com/office/drawing/2010/main" val="0"/>
              </a:ext>
            </a:extLst>
          </a:blip>
          <a:srcRect r="3" b="7731"/>
          <a:stretch/>
        </p:blipFill>
        <p:spPr bwMode="auto">
          <a:xfrm>
            <a:off x="5580112" y="2697198"/>
            <a:ext cx="3556113" cy="1692696"/>
          </a:xfrm>
          <a:custGeom>
            <a:avLst/>
            <a:gdLst>
              <a:gd name="connsiteX0" fmla="*/ 986689 w 4760659"/>
              <a:gd name="connsiteY0" fmla="*/ 0 h 2130473"/>
              <a:gd name="connsiteX1" fmla="*/ 4760659 w 4760659"/>
              <a:gd name="connsiteY1" fmla="*/ 0 h 2130473"/>
              <a:gd name="connsiteX2" fmla="*/ 4760659 w 4760659"/>
              <a:gd name="connsiteY2" fmla="*/ 2130473 h 2130473"/>
              <a:gd name="connsiteX3" fmla="*/ 0 w 4760659"/>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4760659" h="2130473">
                <a:moveTo>
                  <a:pt x="986689" y="0"/>
                </a:moveTo>
                <a:lnTo>
                  <a:pt x="4760659" y="0"/>
                </a:lnTo>
                <a:lnTo>
                  <a:pt x="4760659" y="2130473"/>
                </a:lnTo>
                <a:lnTo>
                  <a:pt x="0" y="2130473"/>
                </a:lnTo>
                <a:close/>
              </a:path>
            </a:pathLst>
          </a:custGeom>
          <a:noFill/>
        </p:spPr>
      </p:pic>
      <p:pic>
        <p:nvPicPr>
          <p:cNvPr id="9" name="Afbeelding 8">
            <a:extLst>
              <a:ext uri="{FF2B5EF4-FFF2-40B4-BE49-F238E27FC236}">
                <a16:creationId xmlns:a16="http://schemas.microsoft.com/office/drawing/2014/main" id="{EFF297B8-F93B-4D14-9E76-883BE5B81077}"/>
              </a:ext>
            </a:extLst>
          </p:cNvPr>
          <p:cNvPicPr/>
          <p:nvPr/>
        </p:nvPicPr>
        <p:blipFill rotWithShape="1">
          <a:blip r:embed="rId6" cstate="print">
            <a:extLst>
              <a:ext uri="{28A0092B-C50C-407E-A947-70E740481C1C}">
                <a14:useLocalDpi xmlns:a14="http://schemas.microsoft.com/office/drawing/2010/main" val="0"/>
              </a:ext>
            </a:extLst>
          </a:blip>
          <a:srcRect t="8637" b="-1"/>
          <a:stretch/>
        </p:blipFill>
        <p:spPr bwMode="auto">
          <a:xfrm>
            <a:off x="0" y="5124858"/>
            <a:ext cx="3910307" cy="1733142"/>
          </a:xfrm>
          <a:custGeom>
            <a:avLst/>
            <a:gdLst>
              <a:gd name="connsiteX0" fmla="*/ 0 w 4908824"/>
              <a:gd name="connsiteY0" fmla="*/ 0 h 2175160"/>
              <a:gd name="connsiteX1" fmla="*/ 4908824 w 4908824"/>
              <a:gd name="connsiteY1" fmla="*/ 0 h 2175160"/>
              <a:gd name="connsiteX2" fmla="*/ 3901440 w 4908824"/>
              <a:gd name="connsiteY2" fmla="*/ 2175160 h 2175160"/>
              <a:gd name="connsiteX3" fmla="*/ 0 w 4908824"/>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4908824" h="2175160">
                <a:moveTo>
                  <a:pt x="0" y="0"/>
                </a:moveTo>
                <a:lnTo>
                  <a:pt x="4908824" y="0"/>
                </a:lnTo>
                <a:lnTo>
                  <a:pt x="3901440" y="2175160"/>
                </a:lnTo>
                <a:lnTo>
                  <a:pt x="0" y="2175160"/>
                </a:lnTo>
                <a:close/>
              </a:path>
            </a:pathLst>
          </a:custGeom>
          <a:noFill/>
        </p:spPr>
      </p:pic>
      <p:pic>
        <p:nvPicPr>
          <p:cNvPr id="10" name="Afbeelding 9">
            <a:extLst>
              <a:ext uri="{FF2B5EF4-FFF2-40B4-BE49-F238E27FC236}">
                <a16:creationId xmlns:a16="http://schemas.microsoft.com/office/drawing/2014/main" id="{A5CFE0BF-04F5-47E4-B4A6-B83531D2E925}"/>
              </a:ext>
            </a:extLst>
          </p:cNvPr>
          <p:cNvPicPr>
            <a:picLocks noChangeAspect="1"/>
          </p:cNvPicPr>
          <p:nvPr/>
        </p:nvPicPr>
        <p:blipFill rotWithShape="1">
          <a:blip r:embed="rId7"/>
          <a:srcRect t="42463" r="-3" b="23276"/>
          <a:stretch/>
        </p:blipFill>
        <p:spPr>
          <a:xfrm>
            <a:off x="3059832" y="5124858"/>
            <a:ext cx="3639150" cy="1749347"/>
          </a:xfrm>
          <a:custGeom>
            <a:avLst/>
            <a:gdLst>
              <a:gd name="connsiteX0" fmla="*/ 0 w 4523640"/>
              <a:gd name="connsiteY0" fmla="*/ 0 h 2175160"/>
              <a:gd name="connsiteX1" fmla="*/ 4523640 w 4523640"/>
              <a:gd name="connsiteY1" fmla="*/ 0 h 2175160"/>
              <a:gd name="connsiteX2" fmla="*/ 3516256 w 4523640"/>
              <a:gd name="connsiteY2" fmla="*/ 2175160 h 2175160"/>
              <a:gd name="connsiteX3" fmla="*/ 0 w 4523640"/>
              <a:gd name="connsiteY3" fmla="*/ 2175160 h 2175160"/>
              <a:gd name="connsiteX4" fmla="*/ 0 w 4523640"/>
              <a:gd name="connsiteY4" fmla="*/ 2174920 h 2175160"/>
              <a:gd name="connsiteX5" fmla="*/ 14159 w 4523640"/>
              <a:gd name="connsiteY5" fmla="*/ 2174920 h 2175160"/>
              <a:gd name="connsiteX6" fmla="*/ 1021100 w 4523640"/>
              <a:gd name="connsiteY6" fmla="*/ 718 h 2175160"/>
              <a:gd name="connsiteX7" fmla="*/ 0 w 4523640"/>
              <a:gd name="connsiteY7" fmla="*/ 718 h 217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p:spPr>
      </p:pic>
      <p:pic>
        <p:nvPicPr>
          <p:cNvPr id="12" name="Picture 2" descr="https://scontent.fbru2-1.fna.fbcdn.net/v/t34.0-12/28537225_10155623530722804_371084295_n.jpg?oh=62686e8bf39c84916c2077b203b79195&amp;oe=5A9B624E">
            <a:extLst>
              <a:ext uri="{FF2B5EF4-FFF2-40B4-BE49-F238E27FC236}">
                <a16:creationId xmlns:a16="http://schemas.microsoft.com/office/drawing/2014/main" id="{969CCCFE-3696-4C7D-B6CF-8DB38662036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2792" y="5085184"/>
            <a:ext cx="2377440" cy="1749348"/>
          </a:xfrm>
          <a:prstGeom prst="rect">
            <a:avLst/>
          </a:prstGeom>
          <a:noFill/>
          <a:extLst/>
        </p:spPr>
      </p:pic>
      <p:pic>
        <p:nvPicPr>
          <p:cNvPr id="11" name="Picture 8" descr="https://scontent.fbru2-1.fna.fbcdn.net/v/t34.0-12/28721724_10155623534472804_339172425_n.jpg?oh=c6ac25edb4f5dd2bf5a2336bbba12cec&amp;oe=5AA05FFC">
            <a:extLst>
              <a:ext uri="{FF2B5EF4-FFF2-40B4-BE49-F238E27FC236}">
                <a16:creationId xmlns:a16="http://schemas.microsoft.com/office/drawing/2014/main" id="{DCB5291A-8D3D-42F8-A21A-43F205FD0DE0}"/>
              </a:ext>
            </a:extLst>
          </p:cNvPr>
          <p:cNvPicPr/>
          <p:nvPr/>
        </p:nvPicPr>
        <p:blipFill rotWithShape="1">
          <a:blip r:embed="rId9" cstate="print">
            <a:extLst>
              <a:ext uri="{28A0092B-C50C-407E-A947-70E740481C1C}">
                <a14:useLocalDpi xmlns:a14="http://schemas.microsoft.com/office/drawing/2010/main" val="0"/>
              </a:ext>
            </a:extLst>
          </a:blip>
          <a:srcRect t="12432" r="1" b="48693"/>
          <a:stretch/>
        </p:blipFill>
        <p:spPr bwMode="auto">
          <a:xfrm>
            <a:off x="5868144" y="5124858"/>
            <a:ext cx="3479876" cy="1749347"/>
          </a:xfrm>
          <a:custGeom>
            <a:avLst/>
            <a:gdLst>
              <a:gd name="connsiteX0" fmla="*/ 1006941 w 4475140"/>
              <a:gd name="connsiteY0" fmla="*/ 0 h 2174680"/>
              <a:gd name="connsiteX1" fmla="*/ 4475140 w 4475140"/>
              <a:gd name="connsiteY1" fmla="*/ 0 h 2174680"/>
              <a:gd name="connsiteX2" fmla="*/ 4475140 w 4475140"/>
              <a:gd name="connsiteY2" fmla="*/ 2174680 h 2174680"/>
              <a:gd name="connsiteX3" fmla="*/ 3400319 w 4475140"/>
              <a:gd name="connsiteY3" fmla="*/ 2174680 h 2174680"/>
              <a:gd name="connsiteX4" fmla="*/ 3400319 w 4475140"/>
              <a:gd name="connsiteY4" fmla="*/ 2174202 h 2174680"/>
              <a:gd name="connsiteX5" fmla="*/ 0 w 4475140"/>
              <a:gd name="connsiteY5" fmla="*/ 2174202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p:spPr>
      </p:pic>
    </p:spTree>
    <p:extLst>
      <p:ext uri="{BB962C8B-B14F-4D97-AF65-F5344CB8AC3E}">
        <p14:creationId xmlns:p14="http://schemas.microsoft.com/office/powerpoint/2010/main" val="1157922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4662A-5660-4184-999E-902BB85C0E63}"/>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1224CF78-C6C1-480F-BBEF-314C5695D51E}"/>
              </a:ext>
            </a:extLst>
          </p:cNvPr>
          <p:cNvSpPr>
            <a:spLocks noGrp="1"/>
          </p:cNvSpPr>
          <p:nvPr>
            <p:ph type="body" sz="quarter" idx="10"/>
          </p:nvPr>
        </p:nvSpPr>
        <p:spPr/>
        <p:txBody>
          <a:bodyPr/>
          <a:lstStyle/>
          <a:p>
            <a:r>
              <a:rPr lang="nl-BE" dirty="0"/>
              <a:t>Een plek voor bewoners:</a:t>
            </a:r>
          </a:p>
        </p:txBody>
      </p:sp>
      <p:pic>
        <p:nvPicPr>
          <p:cNvPr id="6" name="Picture 4" descr="https://attachments.office.net/owa/ellen.baert@samenlevingsopbouw.be/service.svc/s/GetAttachmentThumbnail?id=AAMkADFlZjI4ODFiLTliYjQtNGViYy05OWRkLTViYWFhOTAwMGVhNABGAAAAAACR2lf2L%2FM%2FTa2J7ITE%2Fz4vBwCubGW0RzPUTJaC9hZ2GGmrAAAAAAEMAACubGW0RzPUTJaC9hZ2GGmrAAOhaZa2AAABEgAQACbtJZn2NJFDtqMdYRa0BFc%3D&amp;thumbnailType=2&amp;owa=outlook.office.com&amp;scriptVer=2019061701.06&amp;X-OWA-CANARY=_YicV8iVRU6A8w38sL5x9RCbMnTa-NYYdTMKOn9M25RfJdVlxU-zMLrB1uHeX0w44ssjZJ92wlI.&amp;token=eyJhbGciOiJSUzI1NiIsImtpZCI6IjA2MDBGOUY2NzQ2MjA3MzdFNzM0MDRFMjg3QzQ1QTgxOENCN0NFQjgiLCJ4NXQiOiJCZ0Q1OW5SaUJ6Zm5OQVRpaDhSYWdZeTN6cmciLCJ0eXAiOiJKV1QifQ.eyJ2ZXIiOiJFeGNoYW5nZS5DYWxsYmFjay5WMSIsImFwcGN0eHNlbmRlciI6Ik93YURvd25sb2FkQDU0N2E5NjI5LTU5NmUtNDRjNS05ZTk0LWFhZTlhYjFlYzU4MiIsImFwcGN0eCI6IntcIm1zZXhjaHByb3RcIjpcIm93YVwiLFwicHJpbWFyeXNpZFwiOlwiUy0xLTUtMjEtMzMyNzU5OTMwOC00MjMzMzcyODcwLTEzMzQ2MDk0My0xMjAxNjU3MVwiLFwicHVpZFwiOlwiMTE1MzkwNjY2MDkwMTQzOTU0MlwiLFwib2lkXCI6XCIyZGNkZDlkZi1mM2ZiLTQzNDMtYTEzNy1kMjRhZTY3YjhmOTlcIixcInNjb3BlXCI6XCJPd2FEb3dubG9hZFwifSIsIm5iZiI6MTU2MTQwNDQ0NiwiZXhwIjoxNTYxNDA1MDQ2LCJpc3MiOiIwMDAwMDAwMi0wMDAwLTBmZjEtY2UwMC0wMDAwMDAwMDAwMDBANTQ3YTk2MjktNTk2ZS00NGM1LTllOTQtYWFlOWFiMWVjNTgyIiwiYXVkIjoiMDAwMDAwMDItMDAwMC0wZmYxLWNlMDAtMDAwMDAwMDAwMDAwL2F0dGFjaG1lbnRzLm9mZmljZS5uZXRANTQ3YTk2MjktNTk2ZS00NGM1LTllOTQtYWFlOWFiMWVjNTgyIn0.mVFYgngb3lMEBgCpjOc0KYgf5NRlVqVxAro__S_Dj-bQsvCgRYLbgNYOgwb4O1J-qUzx15hNeKZcU-XoxjFlCBkj_YvwybyaTa_FS080ErONgW7OWVz_EbPuT6Ixox2rdSgZiSCqUZbLtZEe8AMRys-jwmYssutQYCRjwJkETpabg3dv2UTAkWDem2eaMW_z6EoDs1fVpYOodbNXsg7nXKCHR3s0gTbpZgRqKWqz7flY4A9roXI_LF5psfzafg73_l4iaUUiWRr5PzsdCV1He26_M4_ChuBWVSRAf3P1GtHyX-JuhfrPzTjWOz7yHfJVZiMEZezXco4SfHr48abj0Q&amp;animation=true">
            <a:extLst>
              <a:ext uri="{FF2B5EF4-FFF2-40B4-BE49-F238E27FC236}">
                <a16:creationId xmlns:a16="http://schemas.microsoft.com/office/drawing/2014/main" id="{B5BF7DA7-BCF0-422F-A1E7-0E6CCB9740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18551"/>
            <a:ext cx="4608512" cy="2239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attachments.office.net/owa/ellen.baert@samenlevingsopbouw.be/service.svc/s/GetAttachmentThumbnail?id=AAMkADFlZjI4ODFiLTliYjQtNGViYy05OWRkLTViYWFhOTAwMGVhNABGAAAAAACR2lf2L%2FM%2FTa2J7ITE%2Fz4vBwCubGW0RzPUTJaC9hZ2GGmrAAAAAAEMAACubGW0RzPUTJaC9hZ2GGmrAAOhaZazAAABEgAQAAlFVYKZ59lCv7PA05hlpFs%3D&amp;thumbnailType=2&amp;owa=outlook.office.com&amp;scriptVer=2019061701.06&amp;X-OWA-CANARY=6f8r37PPTECOx6nrfTOADJDpkZra-NYYLWy9j5iG-vL7N0StFz-O8lxvLegh52LxyQqz6OtX5BA.&amp;token=eyJhbGciOiJSUzI1NiIsImtpZCI6IjA2MDBGOUY2NzQ2MjA3MzdFNzM0MDRFMjg3QzQ1QTgxOENCN0NFQjgiLCJ4NXQiOiJCZ0Q1OW5SaUJ6Zm5OQVRpaDhSYWdZeTN6cmciLCJ0eXAiOiJKV1QifQ.eyJ2ZXIiOiJFeGNoYW5nZS5DYWxsYmFjay5WMSIsImFwcGN0eHNlbmRlciI6Ik93YURvd25sb2FkQDU0N2E5NjI5LTU5NmUtNDRjNS05ZTk0LWFhZTlhYjFlYzU4MiIsImFwcGN0eCI6IntcIm1zZXhjaHByb3RcIjpcIm93YVwiLFwicHJpbWFyeXNpZFwiOlwiUy0xLTUtMjEtMzMyNzU5OTMwOC00MjMzMzcyODcwLTEzMzQ2MDk0My0xMjAxNjU3MVwiLFwicHVpZFwiOlwiMTE1MzkwNjY2MDkwMTQzOTU0MlwiLFwib2lkXCI6XCIyZGNkZDlkZi1mM2ZiLTQzNDMtYTEzNy1kMjRhZTY3YjhmOTlcIixcInNjb3BlXCI6XCJPd2FEb3dubG9hZFwifSIsIm5iZiI6MTU2MTQwNDQ0NiwiZXhwIjoxNTYxNDA1MDQ2LCJpc3MiOiIwMDAwMDAwMi0wMDAwLTBmZjEtY2UwMC0wMDAwMDAwMDAwMDBANTQ3YTk2MjktNTk2ZS00NGM1LTllOTQtYWFlOWFiMWVjNTgyIiwiYXVkIjoiMDAwMDAwMDItMDAwMC0wZmYxLWNlMDAtMDAwMDAwMDAwMDAwL2F0dGFjaG1lbnRzLm9mZmljZS5uZXRANTQ3YTk2MjktNTk2ZS00NGM1LTllOTQtYWFlOWFiMWVjNTgyIn0.mVFYgngb3lMEBgCpjOc0KYgf5NRlVqVxAro__S_Dj-bQsvCgRYLbgNYOgwb4O1J-qUzx15hNeKZcU-XoxjFlCBkj_YvwybyaTa_FS080ErONgW7OWVz_EbPuT6Ixox2rdSgZiSCqUZbLtZEe8AMRys-jwmYssutQYCRjwJkETpabg3dv2UTAkWDem2eaMW_z6EoDs1fVpYOodbNXsg7nXKCHR3s0gTbpZgRqKWqz7flY4A9roXI_LF5psfzafg73_l4iaUUiWRr5PzsdCV1He26_M4_ChuBWVSRAf3P1GtHyX-JuhfrPzTjWOz7yHfJVZiMEZezXco4SfHr48abj0Q&amp;animation=true">
            <a:extLst>
              <a:ext uri="{FF2B5EF4-FFF2-40B4-BE49-F238E27FC236}">
                <a16:creationId xmlns:a16="http://schemas.microsoft.com/office/drawing/2014/main" id="{4F7887E3-8BE0-4202-9CD8-A2E96E78B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512" y="4618551"/>
            <a:ext cx="4608514" cy="22394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fbeelding kan het volgende bevatten: 4 mensen, lachende mensen, staande mensen, schoenen en buiten">
            <a:extLst>
              <a:ext uri="{FF2B5EF4-FFF2-40B4-BE49-F238E27FC236}">
                <a16:creationId xmlns:a16="http://schemas.microsoft.com/office/drawing/2014/main" id="{F020E678-BC8E-41F2-9BDB-4457AB3F3D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12" r="2" b="28413"/>
          <a:stretch/>
        </p:blipFill>
        <p:spPr bwMode="auto">
          <a:xfrm>
            <a:off x="0" y="2500331"/>
            <a:ext cx="4475120" cy="2130473"/>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9" name="Picture 6" descr="Afbeelding kan het volgende bevatten: een of meer mensen, kind, boom en buiten">
            <a:extLst>
              <a:ext uri="{FF2B5EF4-FFF2-40B4-BE49-F238E27FC236}">
                <a16:creationId xmlns:a16="http://schemas.microsoft.com/office/drawing/2014/main" id="{C30D09D7-59CF-49F7-8F71-A83D5A2D3C5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17" t="14883" b="26035"/>
          <a:stretch/>
        </p:blipFill>
        <p:spPr bwMode="auto">
          <a:xfrm>
            <a:off x="3216126" y="2500330"/>
            <a:ext cx="4513833" cy="2130473"/>
          </a:xfrm>
          <a:custGeom>
            <a:avLst/>
            <a:gdLst>
              <a:gd name="connsiteX0" fmla="*/ 0 w 4908824"/>
              <a:gd name="connsiteY0" fmla="*/ 0 h 2175160"/>
              <a:gd name="connsiteX1" fmla="*/ 4908824 w 4908824"/>
              <a:gd name="connsiteY1" fmla="*/ 0 h 2175160"/>
              <a:gd name="connsiteX2" fmla="*/ 3901440 w 4908824"/>
              <a:gd name="connsiteY2" fmla="*/ 2175160 h 2175160"/>
              <a:gd name="connsiteX3" fmla="*/ 0 w 4908824"/>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4908824" h="2175160">
                <a:moveTo>
                  <a:pt x="0" y="0"/>
                </a:moveTo>
                <a:lnTo>
                  <a:pt x="4908824" y="0"/>
                </a:lnTo>
                <a:lnTo>
                  <a:pt x="3901440"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2" descr="Afbeeldingsresultaat voor sorteerstraten">
            <a:extLst>
              <a:ext uri="{FF2B5EF4-FFF2-40B4-BE49-F238E27FC236}">
                <a16:creationId xmlns:a16="http://schemas.microsoft.com/office/drawing/2014/main" id="{54849161-4280-42EE-BB8F-1C64546502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977" t="21006" r="3" b="14119"/>
          <a:stretch/>
        </p:blipFill>
        <p:spPr bwMode="auto">
          <a:xfrm>
            <a:off x="6588224" y="2500329"/>
            <a:ext cx="2647122" cy="2165897"/>
          </a:xfrm>
          <a:custGeom>
            <a:avLst/>
            <a:gdLst>
              <a:gd name="connsiteX0" fmla="*/ 1006941 w 4475140"/>
              <a:gd name="connsiteY0" fmla="*/ 0 h 2174680"/>
              <a:gd name="connsiteX1" fmla="*/ 4475140 w 4475140"/>
              <a:gd name="connsiteY1" fmla="*/ 0 h 2174680"/>
              <a:gd name="connsiteX2" fmla="*/ 4475140 w 4475140"/>
              <a:gd name="connsiteY2" fmla="*/ 2174680 h 2174680"/>
              <a:gd name="connsiteX3" fmla="*/ 3400319 w 4475140"/>
              <a:gd name="connsiteY3" fmla="*/ 2174680 h 2174680"/>
              <a:gd name="connsiteX4" fmla="*/ 3400319 w 4475140"/>
              <a:gd name="connsiteY4" fmla="*/ 2174202 h 2174680"/>
              <a:gd name="connsiteX5" fmla="*/ 0 w 4475140"/>
              <a:gd name="connsiteY5" fmla="*/ 2174202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sp>
        <p:nvSpPr>
          <p:cNvPr id="11" name="Tijdelijke aanduiding voor tekst 3">
            <a:extLst>
              <a:ext uri="{FF2B5EF4-FFF2-40B4-BE49-F238E27FC236}">
                <a16:creationId xmlns:a16="http://schemas.microsoft.com/office/drawing/2014/main" id="{1710041F-BAE5-4D5B-AA71-D918DAE6AD64}"/>
              </a:ext>
            </a:extLst>
          </p:cNvPr>
          <p:cNvSpPr>
            <a:spLocks noGrp="1"/>
          </p:cNvSpPr>
          <p:nvPr>
            <p:ph type="body" sz="quarter" idx="11"/>
          </p:nvPr>
        </p:nvSpPr>
        <p:spPr>
          <a:xfrm>
            <a:off x="1475656" y="1602194"/>
            <a:ext cx="6984776" cy="360040"/>
          </a:xfrm>
        </p:spPr>
        <p:txBody>
          <a:bodyPr/>
          <a:lstStyle/>
          <a:p>
            <a:r>
              <a:rPr lang="nl-BE" dirty="0"/>
              <a:t>Op eigen initiatief ondernemen in de wijk</a:t>
            </a:r>
          </a:p>
        </p:txBody>
      </p:sp>
    </p:spTree>
    <p:extLst>
      <p:ext uri="{BB962C8B-B14F-4D97-AF65-F5344CB8AC3E}">
        <p14:creationId xmlns:p14="http://schemas.microsoft.com/office/powerpoint/2010/main" val="1616492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3B795-AFC4-44E7-858F-EE8A0FD1AE0C}"/>
              </a:ext>
            </a:extLst>
          </p:cNvPr>
          <p:cNvSpPr>
            <a:spLocks noGrp="1"/>
          </p:cNvSpPr>
          <p:nvPr>
            <p:ph type="title"/>
          </p:nvPr>
        </p:nvSpPr>
        <p:spPr/>
        <p:txBody>
          <a:bodyPr/>
          <a:lstStyle/>
          <a:p>
            <a:r>
              <a:rPr lang="nl-BE" dirty="0"/>
              <a:t>Goesting !</a:t>
            </a:r>
          </a:p>
        </p:txBody>
      </p:sp>
      <p:sp>
        <p:nvSpPr>
          <p:cNvPr id="3" name="Tijdelijke aanduiding voor tekst 2">
            <a:extLst>
              <a:ext uri="{FF2B5EF4-FFF2-40B4-BE49-F238E27FC236}">
                <a16:creationId xmlns:a16="http://schemas.microsoft.com/office/drawing/2014/main" id="{9A17FD41-6D5B-46B7-89CA-BD3A5B307179}"/>
              </a:ext>
            </a:extLst>
          </p:cNvPr>
          <p:cNvSpPr>
            <a:spLocks noGrp="1"/>
          </p:cNvSpPr>
          <p:nvPr>
            <p:ph type="body" sz="quarter" idx="10"/>
          </p:nvPr>
        </p:nvSpPr>
        <p:spPr/>
        <p:txBody>
          <a:bodyPr/>
          <a:lstStyle/>
          <a:p>
            <a:r>
              <a:rPr lang="nl-BE" dirty="0"/>
              <a:t>Een plek voor medewerkers van DIW</a:t>
            </a:r>
          </a:p>
        </p:txBody>
      </p:sp>
      <p:sp>
        <p:nvSpPr>
          <p:cNvPr id="4" name="Tijdelijke aanduiding voor tekst 3">
            <a:extLst>
              <a:ext uri="{FF2B5EF4-FFF2-40B4-BE49-F238E27FC236}">
                <a16:creationId xmlns:a16="http://schemas.microsoft.com/office/drawing/2014/main" id="{CE600394-5EA1-4A7D-8BB8-CD390AC029BD}"/>
              </a:ext>
            </a:extLst>
          </p:cNvPr>
          <p:cNvSpPr>
            <a:spLocks noGrp="1"/>
          </p:cNvSpPr>
          <p:nvPr>
            <p:ph type="body" sz="quarter" idx="11"/>
          </p:nvPr>
        </p:nvSpPr>
        <p:spPr/>
        <p:txBody>
          <a:bodyPr/>
          <a:lstStyle/>
          <a:p>
            <a:r>
              <a:rPr lang="nl-BE" dirty="0"/>
              <a:t>Lokaal werken – het buurtappartement als vertrekpunt</a:t>
            </a:r>
          </a:p>
        </p:txBody>
      </p:sp>
      <p:pic>
        <p:nvPicPr>
          <p:cNvPr id="6" name="Afbeelding 5" descr="Afbeelding met muur, binnen, kast, gebouw&#10;&#10;Beschrijving is gegenereerd met zeer hoge betrouwbaarheid">
            <a:extLst>
              <a:ext uri="{FF2B5EF4-FFF2-40B4-BE49-F238E27FC236}">
                <a16:creationId xmlns:a16="http://schemas.microsoft.com/office/drawing/2014/main" id="{3A982CAD-D8A7-4E13-9571-D4327E743DFB}"/>
              </a:ext>
            </a:extLst>
          </p:cNvPr>
          <p:cNvPicPr/>
          <p:nvPr/>
        </p:nvPicPr>
        <p:blipFill rotWithShape="1">
          <a:blip r:embed="rId3" cstate="print">
            <a:extLst>
              <a:ext uri="{28A0092B-C50C-407E-A947-70E740481C1C}">
                <a14:useLocalDpi xmlns:a14="http://schemas.microsoft.com/office/drawing/2010/main" val="0"/>
              </a:ext>
            </a:extLst>
          </a:blip>
          <a:srcRect t="8684" r="2" b="6683"/>
          <a:stretch/>
        </p:blipFill>
        <p:spPr>
          <a:xfrm>
            <a:off x="0" y="2161746"/>
            <a:ext cx="4475120" cy="2130473"/>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7" name="Picture 2" descr="Gerelateerde afbeelding">
            <a:extLst>
              <a:ext uri="{FF2B5EF4-FFF2-40B4-BE49-F238E27FC236}">
                <a16:creationId xmlns:a16="http://schemas.microsoft.com/office/drawing/2014/main" id="{405726F2-51CF-4D49-9842-1048F525FA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684" r="1" b="9481"/>
          <a:stretch/>
        </p:blipFill>
        <p:spPr bwMode="auto">
          <a:xfrm>
            <a:off x="3372787" y="2176860"/>
            <a:ext cx="6634109" cy="2476276"/>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8" name="Picture 4" descr="Afbeelding kan het volgende bevatten: 2 mensen, buiten en eten">
            <a:extLst>
              <a:ext uri="{FF2B5EF4-FFF2-40B4-BE49-F238E27FC236}">
                <a16:creationId xmlns:a16="http://schemas.microsoft.com/office/drawing/2014/main" id="{831EBEE8-860F-4886-ACF7-6FAC7D7086EC}"/>
              </a:ext>
            </a:extLst>
          </p:cNvPr>
          <p:cNvPicPr/>
          <p:nvPr/>
        </p:nvPicPr>
        <p:blipFill rotWithShape="1">
          <a:blip r:embed="rId5" cstate="print">
            <a:extLst>
              <a:ext uri="{28A0092B-C50C-407E-A947-70E740481C1C}">
                <a14:useLocalDpi xmlns:a14="http://schemas.microsoft.com/office/drawing/2010/main" val="0"/>
              </a:ext>
            </a:extLst>
          </a:blip>
          <a:srcRect t="21887" r="-2" b="13070"/>
          <a:stretch/>
        </p:blipFill>
        <p:spPr bwMode="auto">
          <a:xfrm>
            <a:off x="0" y="4292210"/>
            <a:ext cx="6444208" cy="256579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a:noFill/>
          <a:extLst/>
        </p:spPr>
      </p:pic>
      <p:pic>
        <p:nvPicPr>
          <p:cNvPr id="9" name="Afbeelding 8">
            <a:extLst>
              <a:ext uri="{FF2B5EF4-FFF2-40B4-BE49-F238E27FC236}">
                <a16:creationId xmlns:a16="http://schemas.microsoft.com/office/drawing/2014/main" id="{6F14CDDC-38F8-4F02-938E-06FF6444FFD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48064" y="4292210"/>
            <a:ext cx="4648758" cy="2593174"/>
          </a:xfrm>
          <a:prstGeom prst="rect">
            <a:avLst/>
          </a:prstGeom>
        </p:spPr>
      </p:pic>
    </p:spTree>
    <p:extLst>
      <p:ext uri="{BB962C8B-B14F-4D97-AF65-F5344CB8AC3E}">
        <p14:creationId xmlns:p14="http://schemas.microsoft.com/office/powerpoint/2010/main" val="134916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3B795-AFC4-44E7-858F-EE8A0FD1AE0C}"/>
              </a:ext>
            </a:extLst>
          </p:cNvPr>
          <p:cNvSpPr>
            <a:spLocks noGrp="1"/>
          </p:cNvSpPr>
          <p:nvPr>
            <p:ph type="title"/>
          </p:nvPr>
        </p:nvSpPr>
        <p:spPr/>
        <p:txBody>
          <a:bodyPr/>
          <a:lstStyle/>
          <a:p>
            <a:r>
              <a:rPr lang="nl-BE" dirty="0"/>
              <a:t>Goesting !</a:t>
            </a:r>
          </a:p>
        </p:txBody>
      </p:sp>
      <p:sp>
        <p:nvSpPr>
          <p:cNvPr id="3" name="Tijdelijke aanduiding voor tekst 2">
            <a:extLst>
              <a:ext uri="{FF2B5EF4-FFF2-40B4-BE49-F238E27FC236}">
                <a16:creationId xmlns:a16="http://schemas.microsoft.com/office/drawing/2014/main" id="{9A17FD41-6D5B-46B7-89CA-BD3A5B307179}"/>
              </a:ext>
            </a:extLst>
          </p:cNvPr>
          <p:cNvSpPr>
            <a:spLocks noGrp="1"/>
          </p:cNvSpPr>
          <p:nvPr>
            <p:ph type="body" sz="quarter" idx="10"/>
          </p:nvPr>
        </p:nvSpPr>
        <p:spPr/>
        <p:txBody>
          <a:bodyPr/>
          <a:lstStyle/>
          <a:p>
            <a:r>
              <a:rPr lang="nl-BE" dirty="0"/>
              <a:t>Een plek voor partners – de wijk op de kaart</a:t>
            </a:r>
          </a:p>
        </p:txBody>
      </p:sp>
      <p:sp>
        <p:nvSpPr>
          <p:cNvPr id="4" name="Tijdelijke aanduiding voor tekst 3">
            <a:extLst>
              <a:ext uri="{FF2B5EF4-FFF2-40B4-BE49-F238E27FC236}">
                <a16:creationId xmlns:a16="http://schemas.microsoft.com/office/drawing/2014/main" id="{CE600394-5EA1-4A7D-8BB8-CD390AC029BD}"/>
              </a:ext>
            </a:extLst>
          </p:cNvPr>
          <p:cNvSpPr>
            <a:spLocks noGrp="1"/>
          </p:cNvSpPr>
          <p:nvPr>
            <p:ph type="body" sz="quarter" idx="11"/>
          </p:nvPr>
        </p:nvSpPr>
        <p:spPr/>
        <p:txBody>
          <a:bodyPr/>
          <a:lstStyle/>
          <a:p>
            <a:r>
              <a:rPr lang="nl-BE" dirty="0"/>
              <a:t>Lokaal werken, out-</a:t>
            </a:r>
            <a:r>
              <a:rPr lang="nl-BE" dirty="0" err="1"/>
              <a:t>reachend</a:t>
            </a:r>
            <a:r>
              <a:rPr lang="nl-BE" dirty="0"/>
              <a:t> werken … informeren</a:t>
            </a:r>
          </a:p>
        </p:txBody>
      </p:sp>
      <p:sp>
        <p:nvSpPr>
          <p:cNvPr id="5" name="Tijdelijke aanduiding voor inhoud 4">
            <a:extLst>
              <a:ext uri="{FF2B5EF4-FFF2-40B4-BE49-F238E27FC236}">
                <a16:creationId xmlns:a16="http://schemas.microsoft.com/office/drawing/2014/main" id="{A72E0E79-25F9-4806-953F-EA195EC419CD}"/>
              </a:ext>
            </a:extLst>
          </p:cNvPr>
          <p:cNvSpPr>
            <a:spLocks noGrp="1"/>
          </p:cNvSpPr>
          <p:nvPr>
            <p:ph sz="quarter" idx="12"/>
          </p:nvPr>
        </p:nvSpPr>
        <p:spPr/>
        <p:txBody>
          <a:bodyPr/>
          <a:lstStyle/>
          <a:p>
            <a:r>
              <a:rPr lang="nl-BE" dirty="0"/>
              <a:t>Bewoners leren kennen</a:t>
            </a:r>
          </a:p>
          <a:p>
            <a:r>
              <a:rPr lang="nl-BE" dirty="0"/>
              <a:t>Vertrouwen opbouwen</a:t>
            </a:r>
          </a:p>
          <a:p>
            <a:r>
              <a:rPr lang="nl-BE" dirty="0"/>
              <a:t>Signalen opvangen</a:t>
            </a:r>
          </a:p>
          <a:p>
            <a:r>
              <a:rPr lang="nl-BE" dirty="0"/>
              <a:t>Bereikbaar zijn</a:t>
            </a:r>
          </a:p>
          <a:p>
            <a:endParaRPr lang="nl-BE" dirty="0"/>
          </a:p>
        </p:txBody>
      </p:sp>
      <p:pic>
        <p:nvPicPr>
          <p:cNvPr id="7" name="Afbeelding 6" descr="Afbeelding met persoon, binnen, zitten, tafel&#10;&#10;Automatisch gegenereerde beschrijving">
            <a:extLst>
              <a:ext uri="{FF2B5EF4-FFF2-40B4-BE49-F238E27FC236}">
                <a16:creationId xmlns:a16="http://schemas.microsoft.com/office/drawing/2014/main" id="{5F299E0A-E402-45BE-ACDF-7F02CD09B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40384"/>
            <a:ext cx="9144000" cy="4445000"/>
          </a:xfrm>
          <a:prstGeom prst="rect">
            <a:avLst/>
          </a:prstGeom>
        </p:spPr>
      </p:pic>
    </p:spTree>
    <p:extLst>
      <p:ext uri="{BB962C8B-B14F-4D97-AF65-F5344CB8AC3E}">
        <p14:creationId xmlns:p14="http://schemas.microsoft.com/office/powerpoint/2010/main" val="4062779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EB3FB-0A5C-4E7D-B637-56D5028BC65A}"/>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11B71BC6-F6F5-4F06-8BD7-4C0051645551}"/>
              </a:ext>
            </a:extLst>
          </p:cNvPr>
          <p:cNvSpPr>
            <a:spLocks noGrp="1"/>
          </p:cNvSpPr>
          <p:nvPr>
            <p:ph type="body" sz="quarter" idx="10"/>
          </p:nvPr>
        </p:nvSpPr>
        <p:spPr/>
        <p:txBody>
          <a:bodyPr/>
          <a:lstStyle/>
          <a:p>
            <a:r>
              <a:rPr lang="nl-BE" dirty="0"/>
              <a:t>Buurtappartement - voorwaarden</a:t>
            </a:r>
          </a:p>
        </p:txBody>
      </p:sp>
      <p:sp>
        <p:nvSpPr>
          <p:cNvPr id="5" name="Tijdelijke aanduiding voor inhoud 4">
            <a:extLst>
              <a:ext uri="{FF2B5EF4-FFF2-40B4-BE49-F238E27FC236}">
                <a16:creationId xmlns:a16="http://schemas.microsoft.com/office/drawing/2014/main" id="{44818A72-C668-4216-B868-894C36404CE1}"/>
              </a:ext>
            </a:extLst>
          </p:cNvPr>
          <p:cNvSpPr>
            <a:spLocks noGrp="1"/>
          </p:cNvSpPr>
          <p:nvPr>
            <p:ph sz="quarter" idx="12"/>
          </p:nvPr>
        </p:nvSpPr>
        <p:spPr>
          <a:xfrm>
            <a:off x="1475656" y="1941823"/>
            <a:ext cx="6768752" cy="4248472"/>
          </a:xfrm>
        </p:spPr>
        <p:txBody>
          <a:bodyPr/>
          <a:lstStyle/>
          <a:p>
            <a:r>
              <a:rPr lang="nl-BE" sz="3600" dirty="0">
                <a:sym typeface="Webdings" panose="05030102010509060703" pitchFamily="18" charset="2"/>
              </a:rPr>
              <a:t></a:t>
            </a:r>
            <a:r>
              <a:rPr lang="nl-BE" sz="2400" dirty="0">
                <a:sym typeface="Webdings" panose="05030102010509060703" pitchFamily="18" charset="2"/>
              </a:rPr>
              <a:t> Ruimte: bereikbaar - </a:t>
            </a:r>
            <a:r>
              <a:rPr lang="nl-BE" sz="2400" dirty="0"/>
              <a:t>geen trappen – natuurlijk licht – een keuken – meerdere ruimtes – verwarming – ramen aan de straatkant – open deur – stockageruimte – internet – toegankelijk toilet – sfeer en gezelligheid - … </a:t>
            </a:r>
          </a:p>
          <a:p>
            <a:r>
              <a:rPr lang="nl-BE" sz="3600" dirty="0">
                <a:sym typeface="Webdings" panose="05030102010509060703" pitchFamily="18" charset="2"/>
              </a:rPr>
              <a:t></a:t>
            </a:r>
            <a:r>
              <a:rPr lang="nl-BE" sz="2400" dirty="0">
                <a:sym typeface="Webdings" panose="05030102010509060703" pitchFamily="18" charset="2"/>
              </a:rPr>
              <a:t>Duidelijke afspraken: sleutels – doel activiteiten – geen discriminatie – aanwezigheid personeel - … </a:t>
            </a:r>
          </a:p>
          <a:p>
            <a:endParaRPr lang="nl-BE" sz="1000" dirty="0">
              <a:sym typeface="Webdings" panose="05030102010509060703" pitchFamily="18" charset="2"/>
            </a:endParaRPr>
          </a:p>
          <a:p>
            <a:pPr algn="ctr"/>
            <a:r>
              <a:rPr lang="nl-BE" sz="3600" b="1" dirty="0">
                <a:solidFill>
                  <a:srgbClr val="8A1F38"/>
                </a:solidFill>
              </a:rPr>
              <a:t>buurtappartement = middel   </a:t>
            </a:r>
          </a:p>
        </p:txBody>
      </p:sp>
    </p:spTree>
    <p:extLst>
      <p:ext uri="{BB962C8B-B14F-4D97-AF65-F5344CB8AC3E}">
        <p14:creationId xmlns:p14="http://schemas.microsoft.com/office/powerpoint/2010/main" val="3611742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ECE03-87F0-4CA7-A955-96B50F9E1103}"/>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3D43103D-3143-4822-AF02-051F4383506B}"/>
              </a:ext>
            </a:extLst>
          </p:cNvPr>
          <p:cNvSpPr>
            <a:spLocks noGrp="1"/>
          </p:cNvSpPr>
          <p:nvPr>
            <p:ph type="body" sz="quarter" idx="10"/>
          </p:nvPr>
        </p:nvSpPr>
        <p:spPr/>
        <p:txBody>
          <a:bodyPr/>
          <a:lstStyle/>
          <a:p>
            <a:r>
              <a:rPr lang="nl-BE" dirty="0"/>
              <a:t>Bagage voor de bewoners</a:t>
            </a:r>
          </a:p>
        </p:txBody>
      </p:sp>
      <p:sp>
        <p:nvSpPr>
          <p:cNvPr id="4" name="Tijdelijke aanduiding voor tekst 3">
            <a:extLst>
              <a:ext uri="{FF2B5EF4-FFF2-40B4-BE49-F238E27FC236}">
                <a16:creationId xmlns:a16="http://schemas.microsoft.com/office/drawing/2014/main" id="{16206F51-68B3-4154-B498-DEA5259CD340}"/>
              </a:ext>
            </a:extLst>
          </p:cNvPr>
          <p:cNvSpPr>
            <a:spLocks noGrp="1"/>
          </p:cNvSpPr>
          <p:nvPr>
            <p:ph type="body" sz="quarter" idx="11"/>
          </p:nvPr>
        </p:nvSpPr>
        <p:spPr/>
        <p:txBody>
          <a:bodyPr/>
          <a:lstStyle/>
          <a:p>
            <a:r>
              <a:rPr lang="nl-BE" dirty="0"/>
              <a:t>Wat moet er in de rugzak?</a:t>
            </a:r>
          </a:p>
        </p:txBody>
      </p:sp>
      <p:pic>
        <p:nvPicPr>
          <p:cNvPr id="6" name="Afbeelding 5">
            <a:extLst>
              <a:ext uri="{FF2B5EF4-FFF2-40B4-BE49-F238E27FC236}">
                <a16:creationId xmlns:a16="http://schemas.microsoft.com/office/drawing/2014/main" id="{5D527B01-9E40-493E-8DD7-3A2C67985DAF}"/>
              </a:ext>
            </a:extLst>
          </p:cNvPr>
          <p:cNvPicPr>
            <a:picLocks noChangeAspect="1"/>
          </p:cNvPicPr>
          <p:nvPr/>
        </p:nvPicPr>
        <p:blipFill>
          <a:blip r:embed="rId3"/>
          <a:stretch>
            <a:fillRect/>
          </a:stretch>
        </p:blipFill>
        <p:spPr>
          <a:xfrm>
            <a:off x="1336232" y="4077072"/>
            <a:ext cx="2100579" cy="2100579"/>
          </a:xfrm>
          <a:prstGeom prst="rect">
            <a:avLst/>
          </a:prstGeom>
          <a:effectLst>
            <a:softEdge rad="50800"/>
          </a:effectLst>
        </p:spPr>
      </p:pic>
      <p:sp>
        <p:nvSpPr>
          <p:cNvPr id="8" name="Stroomdiagram: Verbindingslijn 7" descr="1">
            <a:extLst>
              <a:ext uri="{FF2B5EF4-FFF2-40B4-BE49-F238E27FC236}">
                <a16:creationId xmlns:a16="http://schemas.microsoft.com/office/drawing/2014/main" id="{10E93CA3-5C29-49E4-99B9-95640109DB64}"/>
              </a:ext>
            </a:extLst>
          </p:cNvPr>
          <p:cNvSpPr/>
          <p:nvPr/>
        </p:nvSpPr>
        <p:spPr>
          <a:xfrm>
            <a:off x="7668344" y="332655"/>
            <a:ext cx="1152128" cy="1008113"/>
          </a:xfrm>
          <a:prstGeom prst="flowChartConnector">
            <a:avLst/>
          </a:prstGeom>
          <a:ln w="88900">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7200" b="1" dirty="0">
                <a:solidFill>
                  <a:schemeClr val="accent4">
                    <a:lumMod val="50000"/>
                  </a:schemeClr>
                </a:solidFill>
              </a:rPr>
              <a:t>2</a:t>
            </a:r>
          </a:p>
        </p:txBody>
      </p:sp>
      <p:pic>
        <p:nvPicPr>
          <p:cNvPr id="9" name="Afbeelding 8">
            <a:extLst>
              <a:ext uri="{FF2B5EF4-FFF2-40B4-BE49-F238E27FC236}">
                <a16:creationId xmlns:a16="http://schemas.microsoft.com/office/drawing/2014/main" id="{6A5A52ED-9C6A-467B-AD87-0DB5A8A04A87}"/>
              </a:ext>
            </a:extLst>
          </p:cNvPr>
          <p:cNvPicPr>
            <a:picLocks noChangeAspect="1"/>
          </p:cNvPicPr>
          <p:nvPr/>
        </p:nvPicPr>
        <p:blipFill>
          <a:blip r:embed="rId4"/>
          <a:stretch>
            <a:fillRect/>
          </a:stretch>
        </p:blipFill>
        <p:spPr>
          <a:xfrm>
            <a:off x="5292080" y="1862497"/>
            <a:ext cx="2215713" cy="4212678"/>
          </a:xfrm>
          <a:prstGeom prst="rect">
            <a:avLst/>
          </a:prstGeom>
        </p:spPr>
      </p:pic>
      <p:sp>
        <p:nvSpPr>
          <p:cNvPr id="10" name="Stroomdiagram: Verbindingslijn 9">
            <a:extLst>
              <a:ext uri="{FF2B5EF4-FFF2-40B4-BE49-F238E27FC236}">
                <a16:creationId xmlns:a16="http://schemas.microsoft.com/office/drawing/2014/main" id="{1C10C71D-D3FC-49C2-A892-7A3F79D48596}"/>
              </a:ext>
            </a:extLst>
          </p:cNvPr>
          <p:cNvSpPr/>
          <p:nvPr/>
        </p:nvSpPr>
        <p:spPr>
          <a:xfrm>
            <a:off x="6156176" y="3861048"/>
            <a:ext cx="720080" cy="648072"/>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spTree>
    <p:extLst>
      <p:ext uri="{BB962C8B-B14F-4D97-AF65-F5344CB8AC3E}">
        <p14:creationId xmlns:p14="http://schemas.microsoft.com/office/powerpoint/2010/main" val="103745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77A00-2ECA-40A6-BD08-915D18B32571}"/>
              </a:ext>
            </a:extLst>
          </p:cNvPr>
          <p:cNvSpPr>
            <a:spLocks noGrp="1"/>
          </p:cNvSpPr>
          <p:nvPr>
            <p:ph type="title"/>
          </p:nvPr>
        </p:nvSpPr>
        <p:spPr/>
        <p:txBody>
          <a:bodyPr/>
          <a:lstStyle/>
          <a:p>
            <a:r>
              <a:rPr lang="nl-BE" dirty="0"/>
              <a:t>Partners in de wijk ???</a:t>
            </a:r>
          </a:p>
        </p:txBody>
      </p:sp>
      <p:sp>
        <p:nvSpPr>
          <p:cNvPr id="4" name="Tijdelijke aanduiding voor tekst 3">
            <a:extLst>
              <a:ext uri="{FF2B5EF4-FFF2-40B4-BE49-F238E27FC236}">
                <a16:creationId xmlns:a16="http://schemas.microsoft.com/office/drawing/2014/main" id="{36F47069-3021-41EB-9417-E1FA3C250090}"/>
              </a:ext>
            </a:extLst>
          </p:cNvPr>
          <p:cNvSpPr>
            <a:spLocks noGrp="1"/>
          </p:cNvSpPr>
          <p:nvPr>
            <p:ph type="body" sz="quarter" idx="11"/>
          </p:nvPr>
        </p:nvSpPr>
        <p:spPr/>
        <p:txBody>
          <a:bodyPr/>
          <a:lstStyle/>
          <a:p>
            <a:endParaRPr lang="nl-BE"/>
          </a:p>
        </p:txBody>
      </p:sp>
      <p:sp>
        <p:nvSpPr>
          <p:cNvPr id="5" name="Tijdelijke aanduiding voor inhoud 4">
            <a:extLst>
              <a:ext uri="{FF2B5EF4-FFF2-40B4-BE49-F238E27FC236}">
                <a16:creationId xmlns:a16="http://schemas.microsoft.com/office/drawing/2014/main" id="{B89D9DF8-EDA0-482B-B5F8-7AE6E0C0FE89}"/>
              </a:ext>
            </a:extLst>
          </p:cNvPr>
          <p:cNvSpPr>
            <a:spLocks noGrp="1"/>
          </p:cNvSpPr>
          <p:nvPr>
            <p:ph sz="quarter" idx="12"/>
          </p:nvPr>
        </p:nvSpPr>
        <p:spPr>
          <a:xfrm>
            <a:off x="1979712" y="6036726"/>
            <a:ext cx="3685831" cy="614263"/>
          </a:xfrm>
        </p:spPr>
        <p:txBody>
          <a:bodyPr/>
          <a:lstStyle/>
          <a:p>
            <a:r>
              <a:rPr lang="nl-BE" sz="3600" dirty="0"/>
              <a:t>Partners betrekken </a:t>
            </a:r>
          </a:p>
        </p:txBody>
      </p:sp>
      <p:pic>
        <p:nvPicPr>
          <p:cNvPr id="6" name="Afbeelding 5">
            <a:extLst>
              <a:ext uri="{FF2B5EF4-FFF2-40B4-BE49-F238E27FC236}">
                <a16:creationId xmlns:a16="http://schemas.microsoft.com/office/drawing/2014/main" id="{5DF75D8D-AD13-4B24-9153-B1B264469D58}"/>
              </a:ext>
            </a:extLst>
          </p:cNvPr>
          <p:cNvPicPr>
            <a:picLocks noChangeAspect="1"/>
          </p:cNvPicPr>
          <p:nvPr/>
        </p:nvPicPr>
        <p:blipFill rotWithShape="1">
          <a:blip r:embed="rId3"/>
          <a:srcRect l="33586" t="19062" r="4132" b="8192"/>
          <a:stretch/>
        </p:blipFill>
        <p:spPr>
          <a:xfrm>
            <a:off x="1007603" y="1251279"/>
            <a:ext cx="7128792" cy="4681327"/>
          </a:xfrm>
          <a:prstGeom prst="rect">
            <a:avLst/>
          </a:prstGeom>
          <a:effectLst>
            <a:softEdge rad="50800"/>
          </a:effectLst>
        </p:spPr>
      </p:pic>
      <p:sp>
        <p:nvSpPr>
          <p:cNvPr id="8" name="Pijl: rechts 7">
            <a:extLst>
              <a:ext uri="{FF2B5EF4-FFF2-40B4-BE49-F238E27FC236}">
                <a16:creationId xmlns:a16="http://schemas.microsoft.com/office/drawing/2014/main" id="{360A0879-9E53-4DF9-9AD4-7AB2DF0855B2}"/>
              </a:ext>
            </a:extLst>
          </p:cNvPr>
          <p:cNvSpPr/>
          <p:nvPr/>
        </p:nvSpPr>
        <p:spPr>
          <a:xfrm>
            <a:off x="1187624" y="6203157"/>
            <a:ext cx="648072" cy="372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7CA4CAFF-9434-426A-95FF-19F6B243D30D}"/>
              </a:ext>
            </a:extLst>
          </p:cNvPr>
          <p:cNvPicPr>
            <a:picLocks noChangeAspect="1"/>
          </p:cNvPicPr>
          <p:nvPr/>
        </p:nvPicPr>
        <p:blipFill rotWithShape="1">
          <a:blip r:embed="rId4"/>
          <a:srcRect l="11136"/>
          <a:stretch/>
        </p:blipFill>
        <p:spPr>
          <a:xfrm>
            <a:off x="4003698" y="1507042"/>
            <a:ext cx="3323689" cy="2541569"/>
          </a:xfrm>
          <a:prstGeom prst="rect">
            <a:avLst/>
          </a:prstGeom>
        </p:spPr>
      </p:pic>
      <p:cxnSp>
        <p:nvCxnSpPr>
          <p:cNvPr id="10" name="Rechte verbindingslijn 9">
            <a:extLst>
              <a:ext uri="{FF2B5EF4-FFF2-40B4-BE49-F238E27FC236}">
                <a16:creationId xmlns:a16="http://schemas.microsoft.com/office/drawing/2014/main" id="{2F52C0FE-1200-4DA1-81DB-BF36A0AD324C}"/>
              </a:ext>
            </a:extLst>
          </p:cNvPr>
          <p:cNvCxnSpPr>
            <a:cxnSpLocks/>
          </p:cNvCxnSpPr>
          <p:nvPr/>
        </p:nvCxnSpPr>
        <p:spPr>
          <a:xfrm>
            <a:off x="4003698" y="3717032"/>
            <a:ext cx="0" cy="144016"/>
          </a:xfrm>
          <a:prstGeom prst="line">
            <a:avLst/>
          </a:prstGeom>
        </p:spPr>
        <p:style>
          <a:lnRef idx="1">
            <a:schemeClr val="dk1"/>
          </a:lnRef>
          <a:fillRef idx="0">
            <a:schemeClr val="dk1"/>
          </a:fillRef>
          <a:effectRef idx="0">
            <a:schemeClr val="dk1"/>
          </a:effectRef>
          <a:fontRef idx="minor">
            <a:schemeClr val="tx1"/>
          </a:fontRef>
        </p:style>
      </p:cxnSp>
      <p:pic>
        <p:nvPicPr>
          <p:cNvPr id="13" name="Afbeelding 12">
            <a:extLst>
              <a:ext uri="{FF2B5EF4-FFF2-40B4-BE49-F238E27FC236}">
                <a16:creationId xmlns:a16="http://schemas.microsoft.com/office/drawing/2014/main" id="{3D95762F-1DA1-41A8-8135-D89DA553581D}"/>
              </a:ext>
            </a:extLst>
          </p:cNvPr>
          <p:cNvPicPr>
            <a:picLocks noChangeAspect="1"/>
          </p:cNvPicPr>
          <p:nvPr/>
        </p:nvPicPr>
        <p:blipFill>
          <a:blip r:embed="rId5"/>
          <a:stretch>
            <a:fillRect/>
          </a:stretch>
        </p:blipFill>
        <p:spPr>
          <a:xfrm>
            <a:off x="7068635" y="3333758"/>
            <a:ext cx="1802037" cy="3411167"/>
          </a:xfrm>
          <a:prstGeom prst="rect">
            <a:avLst/>
          </a:prstGeom>
        </p:spPr>
      </p:pic>
      <p:sp>
        <p:nvSpPr>
          <p:cNvPr id="14" name="Stroomdiagram: Verbindingslijn 13">
            <a:extLst>
              <a:ext uri="{FF2B5EF4-FFF2-40B4-BE49-F238E27FC236}">
                <a16:creationId xmlns:a16="http://schemas.microsoft.com/office/drawing/2014/main" id="{902323F6-3DA7-4D3A-8580-6FBC06D59895}"/>
              </a:ext>
            </a:extLst>
          </p:cNvPr>
          <p:cNvSpPr/>
          <p:nvPr/>
        </p:nvSpPr>
        <p:spPr>
          <a:xfrm>
            <a:off x="7751316" y="5039340"/>
            <a:ext cx="565099" cy="47789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P</a:t>
            </a:r>
          </a:p>
        </p:txBody>
      </p:sp>
    </p:spTree>
    <p:extLst>
      <p:ext uri="{BB962C8B-B14F-4D97-AF65-F5344CB8AC3E}">
        <p14:creationId xmlns:p14="http://schemas.microsoft.com/office/powerpoint/2010/main" val="3272803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93BCB-189B-48F5-8241-FEFAFE133579}"/>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F24DD629-6BA6-405D-9111-1232675BAE60}"/>
              </a:ext>
            </a:extLst>
          </p:cNvPr>
          <p:cNvSpPr>
            <a:spLocks noGrp="1"/>
          </p:cNvSpPr>
          <p:nvPr>
            <p:ph type="body" sz="quarter" idx="10"/>
          </p:nvPr>
        </p:nvSpPr>
        <p:spPr/>
        <p:txBody>
          <a:bodyPr/>
          <a:lstStyle/>
          <a:p>
            <a:r>
              <a:rPr lang="nl-BE" dirty="0"/>
              <a:t>Bagage voor bewoners</a:t>
            </a:r>
          </a:p>
        </p:txBody>
      </p:sp>
      <p:sp>
        <p:nvSpPr>
          <p:cNvPr id="4" name="Tijdelijke aanduiding voor tekst 3">
            <a:extLst>
              <a:ext uri="{FF2B5EF4-FFF2-40B4-BE49-F238E27FC236}">
                <a16:creationId xmlns:a16="http://schemas.microsoft.com/office/drawing/2014/main" id="{03205A04-B1F6-457D-BA29-9F9158B5175B}"/>
              </a:ext>
            </a:extLst>
          </p:cNvPr>
          <p:cNvSpPr>
            <a:spLocks noGrp="1"/>
          </p:cNvSpPr>
          <p:nvPr>
            <p:ph type="body" sz="quarter" idx="11"/>
          </p:nvPr>
        </p:nvSpPr>
        <p:spPr/>
        <p:txBody>
          <a:bodyPr/>
          <a:lstStyle/>
          <a:p>
            <a:r>
              <a:rPr lang="nl-BE" dirty="0"/>
              <a:t>Hardware </a:t>
            </a:r>
          </a:p>
        </p:txBody>
      </p:sp>
      <p:pic>
        <p:nvPicPr>
          <p:cNvPr id="6" name="Afbeelding 5" descr="C:\Users\Dotkom\Downloads\WP_20170706_001.jpg">
            <a:extLst>
              <a:ext uri="{FF2B5EF4-FFF2-40B4-BE49-F238E27FC236}">
                <a16:creationId xmlns:a16="http://schemas.microsoft.com/office/drawing/2014/main" id="{9648BF0F-2D8B-455B-8466-7B9BE85EAC7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8677" y="1988840"/>
            <a:ext cx="7267957" cy="4176464"/>
          </a:xfrm>
          <a:prstGeom prst="rect">
            <a:avLst/>
          </a:prstGeom>
          <a:noFill/>
          <a:ln>
            <a:noFill/>
          </a:ln>
        </p:spPr>
      </p:pic>
      <p:pic>
        <p:nvPicPr>
          <p:cNvPr id="8" name="Afbeelding 7">
            <a:extLst>
              <a:ext uri="{FF2B5EF4-FFF2-40B4-BE49-F238E27FC236}">
                <a16:creationId xmlns:a16="http://schemas.microsoft.com/office/drawing/2014/main" id="{B8E57082-4966-4451-B45D-560DC442C2FC}"/>
              </a:ext>
            </a:extLst>
          </p:cNvPr>
          <p:cNvPicPr>
            <a:picLocks noChangeAspect="1"/>
          </p:cNvPicPr>
          <p:nvPr/>
        </p:nvPicPr>
        <p:blipFill>
          <a:blip r:embed="rId4"/>
          <a:stretch>
            <a:fillRect/>
          </a:stretch>
        </p:blipFill>
        <p:spPr>
          <a:xfrm rot="985534">
            <a:off x="6282219" y="276272"/>
            <a:ext cx="2141245" cy="3042822"/>
          </a:xfrm>
          <a:prstGeom prst="rect">
            <a:avLst/>
          </a:prstGeom>
        </p:spPr>
      </p:pic>
      <p:pic>
        <p:nvPicPr>
          <p:cNvPr id="10" name="Picture 2" descr="Afbeeldingsresultaat voor charter discriminatie">
            <a:extLst>
              <a:ext uri="{FF2B5EF4-FFF2-40B4-BE49-F238E27FC236}">
                <a16:creationId xmlns:a16="http://schemas.microsoft.com/office/drawing/2014/main" id="{B2C94C06-B360-45B2-A42A-8AACE12488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3725267"/>
            <a:ext cx="2088232" cy="3016101"/>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9" name="Ovaal 8">
            <a:extLst>
              <a:ext uri="{FF2B5EF4-FFF2-40B4-BE49-F238E27FC236}">
                <a16:creationId xmlns:a16="http://schemas.microsoft.com/office/drawing/2014/main" id="{2024F231-DD26-4FDB-A2FA-2C7E8FAC343F}"/>
              </a:ext>
            </a:extLst>
          </p:cNvPr>
          <p:cNvSpPr/>
          <p:nvPr/>
        </p:nvSpPr>
        <p:spPr>
          <a:xfrm>
            <a:off x="1693166" y="3385233"/>
            <a:ext cx="3771395" cy="2232248"/>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nl-BE"/>
          </a:p>
        </p:txBody>
      </p:sp>
      <p:pic>
        <p:nvPicPr>
          <p:cNvPr id="3074" name="Picture 2" descr="Afbeeldingsresultaat voor iedereen verdient vakantie">
            <a:extLst>
              <a:ext uri="{FF2B5EF4-FFF2-40B4-BE49-F238E27FC236}">
                <a16:creationId xmlns:a16="http://schemas.microsoft.com/office/drawing/2014/main" id="{88D7607B-390B-4E46-BAAC-56D6987731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36880">
            <a:off x="341409" y="3937523"/>
            <a:ext cx="2288414" cy="3232384"/>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85BFCAE1-E213-435E-AB6E-ACA73B553D36}"/>
              </a:ext>
            </a:extLst>
          </p:cNvPr>
          <p:cNvPicPr>
            <a:picLocks noChangeAspect="1"/>
          </p:cNvPicPr>
          <p:nvPr/>
        </p:nvPicPr>
        <p:blipFill>
          <a:blip r:embed="rId7"/>
          <a:stretch>
            <a:fillRect/>
          </a:stretch>
        </p:blipFill>
        <p:spPr>
          <a:xfrm>
            <a:off x="2671751" y="1523576"/>
            <a:ext cx="3498658" cy="1881208"/>
          </a:xfrm>
          <a:prstGeom prst="rect">
            <a:avLst/>
          </a:prstGeom>
        </p:spPr>
      </p:pic>
      <p:pic>
        <p:nvPicPr>
          <p:cNvPr id="12" name="Afbeelding 11">
            <a:extLst>
              <a:ext uri="{FF2B5EF4-FFF2-40B4-BE49-F238E27FC236}">
                <a16:creationId xmlns:a16="http://schemas.microsoft.com/office/drawing/2014/main" id="{9CC9FC26-F7DF-4D3F-ACB6-18D12C475B58}"/>
              </a:ext>
            </a:extLst>
          </p:cNvPr>
          <p:cNvPicPr>
            <a:picLocks noChangeAspect="1"/>
          </p:cNvPicPr>
          <p:nvPr/>
        </p:nvPicPr>
        <p:blipFill>
          <a:blip r:embed="rId8"/>
          <a:stretch>
            <a:fillRect/>
          </a:stretch>
        </p:blipFill>
        <p:spPr>
          <a:xfrm>
            <a:off x="4008516" y="5334424"/>
            <a:ext cx="2248743" cy="1345042"/>
          </a:xfrm>
          <a:prstGeom prst="rect">
            <a:avLst/>
          </a:prstGeom>
        </p:spPr>
      </p:pic>
    </p:spTree>
    <p:extLst>
      <p:ext uri="{BB962C8B-B14F-4D97-AF65-F5344CB8AC3E}">
        <p14:creationId xmlns:p14="http://schemas.microsoft.com/office/powerpoint/2010/main" val="400018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93BCB-189B-48F5-8241-FEFAFE133579}"/>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F24DD629-6BA6-405D-9111-1232675BAE60}"/>
              </a:ext>
            </a:extLst>
          </p:cNvPr>
          <p:cNvSpPr>
            <a:spLocks noGrp="1"/>
          </p:cNvSpPr>
          <p:nvPr>
            <p:ph type="body" sz="quarter" idx="10"/>
          </p:nvPr>
        </p:nvSpPr>
        <p:spPr/>
        <p:txBody>
          <a:bodyPr/>
          <a:lstStyle/>
          <a:p>
            <a:r>
              <a:rPr lang="nl-BE" sz="2400" b="1" dirty="0"/>
              <a:t>Bagage voor bewoners – erkenning van ieders bijdrage</a:t>
            </a:r>
          </a:p>
        </p:txBody>
      </p:sp>
      <p:sp>
        <p:nvSpPr>
          <p:cNvPr id="4" name="Tijdelijke aanduiding voor tekst 3">
            <a:extLst>
              <a:ext uri="{FF2B5EF4-FFF2-40B4-BE49-F238E27FC236}">
                <a16:creationId xmlns:a16="http://schemas.microsoft.com/office/drawing/2014/main" id="{03205A04-B1F6-457D-BA29-9F9158B5175B}"/>
              </a:ext>
            </a:extLst>
          </p:cNvPr>
          <p:cNvSpPr>
            <a:spLocks noGrp="1"/>
          </p:cNvSpPr>
          <p:nvPr>
            <p:ph type="body" sz="quarter" idx="11"/>
          </p:nvPr>
        </p:nvSpPr>
        <p:spPr/>
        <p:txBody>
          <a:bodyPr/>
          <a:lstStyle/>
          <a:p>
            <a:r>
              <a:rPr lang="nl-BE" dirty="0"/>
              <a:t>Software </a:t>
            </a:r>
          </a:p>
        </p:txBody>
      </p:sp>
      <p:pic>
        <p:nvPicPr>
          <p:cNvPr id="8" name="Tijdelijke aanduiding voor inhoud 3">
            <a:extLst>
              <a:ext uri="{FF2B5EF4-FFF2-40B4-BE49-F238E27FC236}">
                <a16:creationId xmlns:a16="http://schemas.microsoft.com/office/drawing/2014/main" id="{E6CD4CC7-FA79-4CE6-9453-E4BE3CA75E9F}"/>
              </a:ext>
            </a:extLst>
          </p:cNvPr>
          <p:cNvPicPr/>
          <p:nvPr/>
        </p:nvPicPr>
        <p:blipFill rotWithShape="1">
          <a:blip r:embed="rId3" cstate="print">
            <a:extLst>
              <a:ext uri="{28A0092B-C50C-407E-A947-70E740481C1C}">
                <a14:useLocalDpi xmlns:a14="http://schemas.microsoft.com/office/drawing/2010/main" val="0"/>
              </a:ext>
            </a:extLst>
          </a:blip>
          <a:srcRect l="12292" r="24484"/>
          <a:stretch/>
        </p:blipFill>
        <p:spPr>
          <a:xfrm>
            <a:off x="611562" y="2210223"/>
            <a:ext cx="2649893" cy="2530394"/>
          </a:xfrm>
          <a:prstGeom prst="rect">
            <a:avLst/>
          </a:prstGeom>
        </p:spPr>
      </p:pic>
      <p:pic>
        <p:nvPicPr>
          <p:cNvPr id="9" name="Afbeelding 8">
            <a:extLst>
              <a:ext uri="{FF2B5EF4-FFF2-40B4-BE49-F238E27FC236}">
                <a16:creationId xmlns:a16="http://schemas.microsoft.com/office/drawing/2014/main" id="{4DC04AFB-C8F1-423F-A501-5D927CCAF710}"/>
              </a:ext>
            </a:extLst>
          </p:cNvPr>
          <p:cNvPicPr/>
          <p:nvPr/>
        </p:nvPicPr>
        <p:blipFill rotWithShape="1">
          <a:blip r:embed="rId4" cstate="print">
            <a:extLst>
              <a:ext uri="{28A0092B-C50C-407E-A947-70E740481C1C}">
                <a14:useLocalDpi xmlns:a14="http://schemas.microsoft.com/office/drawing/2010/main" val="0"/>
              </a:ext>
            </a:extLst>
          </a:blip>
          <a:srcRect l="11591" r="25261"/>
          <a:stretch/>
        </p:blipFill>
        <p:spPr bwMode="auto">
          <a:xfrm>
            <a:off x="3419873" y="2210224"/>
            <a:ext cx="3383655" cy="2530393"/>
          </a:xfrm>
          <a:prstGeom prst="rect">
            <a:avLst/>
          </a:prstGeom>
          <a:noFill/>
          <a:ln>
            <a:noFill/>
          </a:ln>
        </p:spPr>
      </p:pic>
      <p:pic>
        <p:nvPicPr>
          <p:cNvPr id="10" name="Afbeelding 9" descr="Afbeelding met persoon, vasthouden, muur&#10;&#10;Automatisch gegenereerde beschrijving">
            <a:extLst>
              <a:ext uri="{FF2B5EF4-FFF2-40B4-BE49-F238E27FC236}">
                <a16:creationId xmlns:a16="http://schemas.microsoft.com/office/drawing/2014/main" id="{FC7A5423-58B9-4D8D-9A12-3BA33BE781B1}"/>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611562" y="4869160"/>
            <a:ext cx="3048000" cy="1700036"/>
          </a:xfrm>
          <a:prstGeom prst="rect">
            <a:avLst/>
          </a:prstGeom>
          <a:noFill/>
        </p:spPr>
      </p:pic>
      <p:pic>
        <p:nvPicPr>
          <p:cNvPr id="12" name="Picture 4" descr="Afbeelding kan het volgende bevatten: 4 mensen, lachende mensen, staande mensen, schoenen en buiten">
            <a:extLst>
              <a:ext uri="{FF2B5EF4-FFF2-40B4-BE49-F238E27FC236}">
                <a16:creationId xmlns:a16="http://schemas.microsoft.com/office/drawing/2014/main" id="{BE31DC4A-0505-4C48-9497-057932D1D0DA}"/>
              </a:ext>
            </a:extLst>
          </p:cNvPr>
          <p:cNvPicPr/>
          <p:nvPr/>
        </p:nvPicPr>
        <p:blipFill rotWithShape="1">
          <a:blip r:embed="rId6" cstate="print">
            <a:extLst>
              <a:ext uri="{28A0092B-C50C-407E-A947-70E740481C1C}">
                <a14:useLocalDpi xmlns:a14="http://schemas.microsoft.com/office/drawing/2010/main" val="0"/>
              </a:ext>
            </a:extLst>
          </a:blip>
          <a:srcRect t="2351" b="22649"/>
          <a:stretch/>
        </p:blipFill>
        <p:spPr bwMode="auto">
          <a:xfrm>
            <a:off x="3779912" y="4869160"/>
            <a:ext cx="3017520" cy="1700036"/>
          </a:xfrm>
          <a:prstGeom prst="rect">
            <a:avLst/>
          </a:prstGeom>
          <a:noFill/>
          <a:extLst/>
        </p:spPr>
      </p:pic>
      <p:pic>
        <p:nvPicPr>
          <p:cNvPr id="13" name="Picture 6" descr="https://attachments.office.net/owa/ellen.baert@samenlevingsopbouw.be/service.svc/s/GetAttachmentThumbnail?id=AAMkADFlZjI4ODFiLTliYjQtNGViYy05OWRkLTViYWFhOTAwMGVhNABGAAAAAACR2lf2L%2FM%2FTa2J7ITE%2Fz4vBwCubGW0RzPUTJaC9hZ2GGmrAAAAAAEMAACubGW0RzPUTJaC9hZ2GGmrAAOhaZazAAABEgAQAAlFVYKZ59lCv7PA05hlpFs%3D&amp;thumbnailType=2&amp;owa=outlook.office.com&amp;scriptVer=2019061701.06&amp;X-OWA-CANARY=6f8r37PPTECOx6nrfTOADJDpkZra-NYYLWy9j5iG-vL7N0StFz-O8lxvLegh52LxyQqz6OtX5BA.&amp;token=eyJhbGciOiJSUzI1NiIsImtpZCI6IjA2MDBGOUY2NzQ2MjA3MzdFNzM0MDRFMjg3QzQ1QTgxOENCN0NFQjgiLCJ4NXQiOiJCZ0Q1OW5SaUJ6Zm5OQVRpaDhSYWdZeTN6cmciLCJ0eXAiOiJKV1QifQ.eyJ2ZXIiOiJFeGNoYW5nZS5DYWxsYmFjay5WMSIsImFwcGN0eHNlbmRlciI6Ik93YURvd25sb2FkQDU0N2E5NjI5LTU5NmUtNDRjNS05ZTk0LWFhZTlhYjFlYzU4MiIsImFwcGN0eCI6IntcIm1zZXhjaHByb3RcIjpcIm93YVwiLFwicHJpbWFyeXNpZFwiOlwiUy0xLTUtMjEtMzMyNzU5OTMwOC00MjMzMzcyODcwLTEzMzQ2MDk0My0xMjAxNjU3MVwiLFwicHVpZFwiOlwiMTE1MzkwNjY2MDkwMTQzOTU0MlwiLFwib2lkXCI6XCIyZGNkZDlkZi1mM2ZiLTQzNDMtYTEzNy1kMjRhZTY3YjhmOTlcIixcInNjb3BlXCI6XCJPd2FEb3dubG9hZFwifSIsIm5iZiI6MTU2MTQwNDQ0NiwiZXhwIjoxNTYxNDA1MDQ2LCJpc3MiOiIwMDAwMDAwMi0wMDAwLTBmZjEtY2UwMC0wMDAwMDAwMDAwMDBANTQ3YTk2MjktNTk2ZS00NGM1LTllOTQtYWFlOWFiMWVjNTgyIiwiYXVkIjoiMDAwMDAwMDItMDAwMC0wZmYxLWNlMDAtMDAwMDAwMDAwMDAwL2F0dGFjaG1lbnRzLm9mZmljZS5uZXRANTQ3YTk2MjktNTk2ZS00NGM1LTllOTQtYWFlOWFiMWVjNTgyIn0.mVFYgngb3lMEBgCpjOc0KYgf5NRlVqVxAro__S_Dj-bQsvCgRYLbgNYOgwb4O1J-qUzx15hNeKZcU-XoxjFlCBkj_YvwybyaTa_FS080ErONgW7OWVz_EbPuT6Ixox2rdSgZiSCqUZbLtZEe8AMRys-jwmYssutQYCRjwJkETpabg3dv2UTAkWDem2eaMW_z6EoDs1fVpYOodbNXsg7nXKCHR3s0gTbpZgRqKWqz7flY4A9roXI_LF5psfzafg73_l4iaUUiWRr5PzsdCV1He26_M4_ChuBWVSRAf3P1GtHyX-JuhfrPzTjWOz7yHfJVZiMEZezXco4SfHr48abj0Q&amp;animation=true">
            <a:extLst>
              <a:ext uri="{FF2B5EF4-FFF2-40B4-BE49-F238E27FC236}">
                <a16:creationId xmlns:a16="http://schemas.microsoft.com/office/drawing/2014/main" id="{2CCF7492-8CD1-4845-B53F-5FCF3CD222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778" r="51160" b="-1"/>
          <a:stretch/>
        </p:blipFill>
        <p:spPr bwMode="auto">
          <a:xfrm>
            <a:off x="6917782" y="2215563"/>
            <a:ext cx="1821875" cy="25250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Voorbeeld van afbeelding">
            <a:extLst>
              <a:ext uri="{FF2B5EF4-FFF2-40B4-BE49-F238E27FC236}">
                <a16:creationId xmlns:a16="http://schemas.microsoft.com/office/drawing/2014/main" id="{B18432DB-346D-4119-A864-57B593682A6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858" t="16674" r="29784" b="-6924"/>
          <a:stretch/>
        </p:blipFill>
        <p:spPr bwMode="auto">
          <a:xfrm>
            <a:off x="6917782" y="4869160"/>
            <a:ext cx="1821875" cy="1841303"/>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A756E707-3E26-402C-8FB9-49CF1AF3F9F8}"/>
              </a:ext>
            </a:extLst>
          </p:cNvPr>
          <p:cNvPicPr>
            <a:picLocks noChangeAspect="1"/>
          </p:cNvPicPr>
          <p:nvPr/>
        </p:nvPicPr>
        <p:blipFill>
          <a:blip r:embed="rId9"/>
          <a:stretch>
            <a:fillRect/>
          </a:stretch>
        </p:blipFill>
        <p:spPr>
          <a:xfrm>
            <a:off x="534230" y="1484784"/>
            <a:ext cx="8286242" cy="5546258"/>
          </a:xfrm>
          <a:prstGeom prst="rect">
            <a:avLst/>
          </a:prstGeom>
          <a:effectLst>
            <a:softEdge rad="50800"/>
          </a:effectLst>
        </p:spPr>
      </p:pic>
    </p:spTree>
    <p:extLst>
      <p:ext uri="{BB962C8B-B14F-4D97-AF65-F5344CB8AC3E}">
        <p14:creationId xmlns:p14="http://schemas.microsoft.com/office/powerpoint/2010/main" val="4801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C68E8-C963-47B0-8E90-2FFD58C4FA64}"/>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76015DCA-D56F-47B4-8C59-0B93F4C0FFA8}"/>
              </a:ext>
            </a:extLst>
          </p:cNvPr>
          <p:cNvSpPr>
            <a:spLocks noGrp="1"/>
          </p:cNvSpPr>
          <p:nvPr>
            <p:ph type="body" sz="quarter" idx="10"/>
          </p:nvPr>
        </p:nvSpPr>
        <p:spPr/>
        <p:txBody>
          <a:bodyPr/>
          <a:lstStyle/>
          <a:p>
            <a:r>
              <a:rPr lang="nl-BE" dirty="0"/>
              <a:t>Bewoners</a:t>
            </a:r>
          </a:p>
        </p:txBody>
      </p:sp>
      <p:sp>
        <p:nvSpPr>
          <p:cNvPr id="4" name="Tijdelijke aanduiding voor tekst 3">
            <a:extLst>
              <a:ext uri="{FF2B5EF4-FFF2-40B4-BE49-F238E27FC236}">
                <a16:creationId xmlns:a16="http://schemas.microsoft.com/office/drawing/2014/main" id="{C26EFDAE-63E3-4B61-9BDC-74926252015E}"/>
              </a:ext>
            </a:extLst>
          </p:cNvPr>
          <p:cNvSpPr>
            <a:spLocks noGrp="1"/>
          </p:cNvSpPr>
          <p:nvPr>
            <p:ph type="body" sz="quarter" idx="11"/>
          </p:nvPr>
        </p:nvSpPr>
        <p:spPr/>
        <p:txBody>
          <a:bodyPr/>
          <a:lstStyle/>
          <a:p>
            <a:r>
              <a:rPr lang="nl-BE" dirty="0"/>
              <a:t>Participatie: denken én doen </a:t>
            </a:r>
          </a:p>
        </p:txBody>
      </p:sp>
      <p:pic>
        <p:nvPicPr>
          <p:cNvPr id="6" name="Picture 4" descr="Afbeeldingsresultaat voor bewonersparticipatie driehoek">
            <a:extLst>
              <a:ext uri="{FF2B5EF4-FFF2-40B4-BE49-F238E27FC236}">
                <a16:creationId xmlns:a16="http://schemas.microsoft.com/office/drawing/2014/main" id="{3FBBACD9-6976-4531-8C5C-47D78D754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596" y="1844824"/>
            <a:ext cx="3366192" cy="4817864"/>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B16B31A1-B155-49B4-8A65-3A695005BFD7}"/>
              </a:ext>
            </a:extLst>
          </p:cNvPr>
          <p:cNvPicPr>
            <a:picLocks noChangeAspect="1"/>
          </p:cNvPicPr>
          <p:nvPr/>
        </p:nvPicPr>
        <p:blipFill>
          <a:blip r:embed="rId4"/>
          <a:stretch>
            <a:fillRect/>
          </a:stretch>
        </p:blipFill>
        <p:spPr>
          <a:xfrm>
            <a:off x="4298788" y="1785347"/>
            <a:ext cx="4090810" cy="4725144"/>
          </a:xfrm>
          <a:prstGeom prst="rect">
            <a:avLst/>
          </a:prstGeom>
        </p:spPr>
      </p:pic>
      <p:sp>
        <p:nvSpPr>
          <p:cNvPr id="8" name="Tekstvak 7">
            <a:extLst>
              <a:ext uri="{FF2B5EF4-FFF2-40B4-BE49-F238E27FC236}">
                <a16:creationId xmlns:a16="http://schemas.microsoft.com/office/drawing/2014/main" id="{0D5FCD8E-9214-4CA7-8501-E07839B79D88}"/>
              </a:ext>
            </a:extLst>
          </p:cNvPr>
          <p:cNvSpPr txBox="1"/>
          <p:nvPr/>
        </p:nvSpPr>
        <p:spPr>
          <a:xfrm>
            <a:off x="7596336" y="3717032"/>
            <a:ext cx="1475656" cy="430887"/>
          </a:xfrm>
          <a:prstGeom prst="rect">
            <a:avLst/>
          </a:prstGeom>
          <a:noFill/>
        </p:spPr>
        <p:txBody>
          <a:bodyPr wrap="square" rtlCol="0">
            <a:spAutoFit/>
          </a:bodyPr>
          <a:lstStyle/>
          <a:p>
            <a:r>
              <a:rPr lang="nl-BE" sz="1100" dirty="0">
                <a:latin typeface="Bradley Hand ITC" panose="03070402050302030203" pitchFamily="66" charset="0"/>
              </a:rPr>
              <a:t>EINDVERANT-</a:t>
            </a:r>
          </a:p>
          <a:p>
            <a:r>
              <a:rPr lang="nl-BE" sz="1100" dirty="0">
                <a:latin typeface="Bradley Hand ITC" panose="03070402050302030203" pitchFamily="66" charset="0"/>
              </a:rPr>
              <a:t>WOORDELIJKE</a:t>
            </a:r>
          </a:p>
        </p:txBody>
      </p:sp>
      <p:sp>
        <p:nvSpPr>
          <p:cNvPr id="9" name="Tekstvak 8">
            <a:extLst>
              <a:ext uri="{FF2B5EF4-FFF2-40B4-BE49-F238E27FC236}">
                <a16:creationId xmlns:a16="http://schemas.microsoft.com/office/drawing/2014/main" id="{8248DF91-5D39-431B-909E-928250C25B6B}"/>
              </a:ext>
            </a:extLst>
          </p:cNvPr>
          <p:cNvSpPr txBox="1"/>
          <p:nvPr/>
        </p:nvSpPr>
        <p:spPr>
          <a:xfrm>
            <a:off x="5148064" y="6026070"/>
            <a:ext cx="1080120" cy="261610"/>
          </a:xfrm>
          <a:prstGeom prst="rect">
            <a:avLst/>
          </a:prstGeom>
          <a:noFill/>
        </p:spPr>
        <p:txBody>
          <a:bodyPr wrap="square" rtlCol="0">
            <a:spAutoFit/>
          </a:bodyPr>
          <a:lstStyle/>
          <a:p>
            <a:r>
              <a:rPr lang="nl-BE" sz="1100" dirty="0">
                <a:latin typeface="Bradley Hand ITC" panose="03070402050302030203" pitchFamily="66" charset="0"/>
              </a:rPr>
              <a:t>DEELNEMEN</a:t>
            </a:r>
          </a:p>
        </p:txBody>
      </p:sp>
      <p:sp>
        <p:nvSpPr>
          <p:cNvPr id="10" name="Tekstvak 9">
            <a:extLst>
              <a:ext uri="{FF2B5EF4-FFF2-40B4-BE49-F238E27FC236}">
                <a16:creationId xmlns:a16="http://schemas.microsoft.com/office/drawing/2014/main" id="{3DEB8BA8-3095-4186-9813-4323C0624C0E}"/>
              </a:ext>
            </a:extLst>
          </p:cNvPr>
          <p:cNvSpPr txBox="1"/>
          <p:nvPr/>
        </p:nvSpPr>
        <p:spPr>
          <a:xfrm>
            <a:off x="6948264" y="4293096"/>
            <a:ext cx="1728192" cy="430887"/>
          </a:xfrm>
          <a:prstGeom prst="rect">
            <a:avLst/>
          </a:prstGeom>
          <a:noFill/>
        </p:spPr>
        <p:txBody>
          <a:bodyPr wrap="square" rtlCol="0">
            <a:spAutoFit/>
          </a:bodyPr>
          <a:lstStyle/>
          <a:p>
            <a:r>
              <a:rPr lang="nl-BE" sz="1100" dirty="0">
                <a:latin typeface="Bradley Hand ITC" panose="03070402050302030203" pitchFamily="66" charset="0"/>
              </a:rPr>
              <a:t>STUKJE VERANTWOORDELIJK</a:t>
            </a:r>
          </a:p>
        </p:txBody>
      </p:sp>
      <p:sp>
        <p:nvSpPr>
          <p:cNvPr id="11" name="Tekstvak 10">
            <a:extLst>
              <a:ext uri="{FF2B5EF4-FFF2-40B4-BE49-F238E27FC236}">
                <a16:creationId xmlns:a16="http://schemas.microsoft.com/office/drawing/2014/main" id="{7283CE69-0CB9-4373-95A6-BE7D13D0CAFC}"/>
              </a:ext>
            </a:extLst>
          </p:cNvPr>
          <p:cNvSpPr txBox="1"/>
          <p:nvPr/>
        </p:nvSpPr>
        <p:spPr>
          <a:xfrm>
            <a:off x="6408204" y="4941168"/>
            <a:ext cx="1981394" cy="261610"/>
          </a:xfrm>
          <a:prstGeom prst="rect">
            <a:avLst/>
          </a:prstGeom>
          <a:noFill/>
        </p:spPr>
        <p:txBody>
          <a:bodyPr wrap="square" rtlCol="0">
            <a:spAutoFit/>
          </a:bodyPr>
          <a:lstStyle/>
          <a:p>
            <a:r>
              <a:rPr lang="nl-BE" sz="1100" dirty="0">
                <a:latin typeface="Bradley Hand ITC" panose="03070402050302030203" pitchFamily="66" charset="0"/>
              </a:rPr>
              <a:t>MEE VOORBEREIDEN </a:t>
            </a:r>
          </a:p>
        </p:txBody>
      </p:sp>
      <p:sp>
        <p:nvSpPr>
          <p:cNvPr id="12" name="Tekstvak 11">
            <a:extLst>
              <a:ext uri="{FF2B5EF4-FFF2-40B4-BE49-F238E27FC236}">
                <a16:creationId xmlns:a16="http://schemas.microsoft.com/office/drawing/2014/main" id="{D18222F3-7802-4B38-AB6A-8979DB035F5C}"/>
              </a:ext>
            </a:extLst>
          </p:cNvPr>
          <p:cNvSpPr txBox="1"/>
          <p:nvPr/>
        </p:nvSpPr>
        <p:spPr>
          <a:xfrm>
            <a:off x="5766414" y="5543654"/>
            <a:ext cx="1541890" cy="261610"/>
          </a:xfrm>
          <a:prstGeom prst="rect">
            <a:avLst/>
          </a:prstGeom>
          <a:noFill/>
        </p:spPr>
        <p:txBody>
          <a:bodyPr wrap="square" rtlCol="0">
            <a:spAutoFit/>
          </a:bodyPr>
          <a:lstStyle/>
          <a:p>
            <a:r>
              <a:rPr lang="nl-BE" sz="1100" dirty="0">
                <a:latin typeface="Bradley Hand ITC" panose="03070402050302030203" pitchFamily="66" charset="0"/>
              </a:rPr>
              <a:t> TAAK DE DAG ZELF</a:t>
            </a:r>
          </a:p>
        </p:txBody>
      </p:sp>
      <p:sp>
        <p:nvSpPr>
          <p:cNvPr id="13" name="Rechthoek 12">
            <a:extLst>
              <a:ext uri="{FF2B5EF4-FFF2-40B4-BE49-F238E27FC236}">
                <a16:creationId xmlns:a16="http://schemas.microsoft.com/office/drawing/2014/main" id="{147D814C-4660-437C-A7F5-CE39B1DA438C}"/>
              </a:ext>
            </a:extLst>
          </p:cNvPr>
          <p:cNvSpPr/>
          <p:nvPr/>
        </p:nvSpPr>
        <p:spPr>
          <a:xfrm rot="20461280">
            <a:off x="493827" y="2560233"/>
            <a:ext cx="2589170" cy="923330"/>
          </a:xfrm>
          <a:prstGeom prst="rect">
            <a:avLst/>
          </a:prstGeom>
          <a:noFill/>
        </p:spPr>
        <p:txBody>
          <a:bodyPr wrap="none" lIns="91440" tIns="45720" rIns="91440" bIns="45720">
            <a:spAutoFit/>
          </a:bodyPr>
          <a:lstStyle/>
          <a:p>
            <a:pPr algn="ctr"/>
            <a:r>
              <a:rPr lang="nl-NL" sz="5400" b="1" cap="none" spc="0" dirty="0">
                <a:ln w="0"/>
                <a:solidFill>
                  <a:srgbClr val="8A1F38"/>
                </a:solidFill>
                <a:effectLst>
                  <a:outerShdw blurRad="38100" dist="19050" dir="2700000" algn="tl" rotWithShape="0">
                    <a:schemeClr val="dk1">
                      <a:alpha val="40000"/>
                    </a:schemeClr>
                  </a:outerShdw>
                </a:effectLst>
              </a:rPr>
              <a:t>DENKEN</a:t>
            </a:r>
          </a:p>
        </p:txBody>
      </p:sp>
      <p:sp>
        <p:nvSpPr>
          <p:cNvPr id="14" name="Rechthoek 13">
            <a:extLst>
              <a:ext uri="{FF2B5EF4-FFF2-40B4-BE49-F238E27FC236}">
                <a16:creationId xmlns:a16="http://schemas.microsoft.com/office/drawing/2014/main" id="{19991EFC-BBE9-4E53-9ACD-27AD9F18FBBA}"/>
              </a:ext>
            </a:extLst>
          </p:cNvPr>
          <p:cNvSpPr/>
          <p:nvPr/>
        </p:nvSpPr>
        <p:spPr>
          <a:xfrm rot="20461280">
            <a:off x="5066982" y="2140284"/>
            <a:ext cx="1883850" cy="923330"/>
          </a:xfrm>
          <a:prstGeom prst="rect">
            <a:avLst/>
          </a:prstGeom>
          <a:noFill/>
        </p:spPr>
        <p:txBody>
          <a:bodyPr wrap="none" lIns="91440" tIns="45720" rIns="91440" bIns="45720">
            <a:spAutoFit/>
          </a:bodyPr>
          <a:lstStyle/>
          <a:p>
            <a:pPr algn="ctr"/>
            <a:r>
              <a:rPr lang="nl-NL" sz="5400" b="1" cap="none" spc="0" dirty="0">
                <a:ln w="0"/>
                <a:solidFill>
                  <a:srgbClr val="8A1F38"/>
                </a:solidFill>
                <a:effectLst>
                  <a:outerShdw blurRad="38100" dist="19050" dir="2700000" algn="tl" rotWithShape="0">
                    <a:schemeClr val="dk1">
                      <a:alpha val="40000"/>
                    </a:schemeClr>
                  </a:outerShdw>
                </a:effectLst>
              </a:rPr>
              <a:t>DOEN</a:t>
            </a:r>
          </a:p>
        </p:txBody>
      </p:sp>
      <p:pic>
        <p:nvPicPr>
          <p:cNvPr id="12290" name="Picture 2" descr="Afbeeldingsresultaat voor fout">
            <a:extLst>
              <a:ext uri="{FF2B5EF4-FFF2-40B4-BE49-F238E27FC236}">
                <a16:creationId xmlns:a16="http://schemas.microsoft.com/office/drawing/2014/main" id="{81E2A99F-FF5D-489F-A2B0-3D28BFF95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718919"/>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61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relateerde afbeelding">
            <a:extLst>
              <a:ext uri="{FF2B5EF4-FFF2-40B4-BE49-F238E27FC236}">
                <a16:creationId xmlns:a16="http://schemas.microsoft.com/office/drawing/2014/main" id="{255D95A9-44D5-44E0-A1C7-37E2C9937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05" y="1525216"/>
            <a:ext cx="3619432" cy="4542386"/>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1AF5001-D9CA-4F17-9DB9-3B84CDE508C7}"/>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CB5C73FF-22C1-457D-97D4-D9496330886E}"/>
              </a:ext>
            </a:extLst>
          </p:cNvPr>
          <p:cNvSpPr>
            <a:spLocks noGrp="1"/>
          </p:cNvSpPr>
          <p:nvPr>
            <p:ph type="body" sz="quarter" idx="10"/>
          </p:nvPr>
        </p:nvSpPr>
        <p:spPr>
          <a:xfrm>
            <a:off x="1475656" y="1000944"/>
            <a:ext cx="5747280" cy="504056"/>
          </a:xfrm>
        </p:spPr>
        <p:txBody>
          <a:bodyPr/>
          <a:lstStyle/>
          <a:p>
            <a:r>
              <a:rPr lang="nl-BE" dirty="0"/>
              <a:t>Bagage voor bewoners</a:t>
            </a:r>
          </a:p>
        </p:txBody>
      </p:sp>
      <p:sp>
        <p:nvSpPr>
          <p:cNvPr id="4" name="Tijdelijke aanduiding voor tekst 3">
            <a:extLst>
              <a:ext uri="{FF2B5EF4-FFF2-40B4-BE49-F238E27FC236}">
                <a16:creationId xmlns:a16="http://schemas.microsoft.com/office/drawing/2014/main" id="{EE028BE7-141C-41C4-ADB9-16646616AC21}"/>
              </a:ext>
            </a:extLst>
          </p:cNvPr>
          <p:cNvSpPr>
            <a:spLocks noGrp="1"/>
          </p:cNvSpPr>
          <p:nvPr>
            <p:ph type="body" sz="quarter" idx="11"/>
          </p:nvPr>
        </p:nvSpPr>
        <p:spPr>
          <a:xfrm>
            <a:off x="680263" y="2179170"/>
            <a:ext cx="2846497" cy="4542386"/>
          </a:xfrm>
        </p:spPr>
        <p:txBody>
          <a:bodyPr/>
          <a:lstStyle/>
          <a:p>
            <a:r>
              <a:rPr lang="nl-BE" b="1" dirty="0"/>
              <a:t>Gelijkwaardige erkenning voor ieders bijdrage.</a:t>
            </a:r>
          </a:p>
          <a:p>
            <a:endParaRPr lang="nl-BE" b="1" dirty="0"/>
          </a:p>
          <a:p>
            <a:r>
              <a:rPr lang="nl-BE" b="1" dirty="0"/>
              <a:t>Van participatieladder naar netwerk.</a:t>
            </a:r>
          </a:p>
          <a:p>
            <a:endParaRPr lang="nl-BE" b="1" dirty="0"/>
          </a:p>
          <a:p>
            <a:r>
              <a:rPr lang="nl-BE" b="1" dirty="0"/>
              <a:t>Samenwerking.</a:t>
            </a:r>
          </a:p>
          <a:p>
            <a:endParaRPr lang="nl-BE" b="1" dirty="0"/>
          </a:p>
          <a:p>
            <a:r>
              <a:rPr lang="nl-BE" b="1" dirty="0"/>
              <a:t>=  ander denkkader</a:t>
            </a:r>
          </a:p>
          <a:p>
            <a:endParaRPr lang="nl-BE" b="1" dirty="0"/>
          </a:p>
        </p:txBody>
      </p:sp>
    </p:spTree>
    <p:extLst>
      <p:ext uri="{BB962C8B-B14F-4D97-AF65-F5344CB8AC3E}">
        <p14:creationId xmlns:p14="http://schemas.microsoft.com/office/powerpoint/2010/main" val="2233865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5328A-CAC2-47E5-A87C-766994F9451B}"/>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166C6816-F79D-43CC-A33A-AB6D3B2D923C}"/>
              </a:ext>
            </a:extLst>
          </p:cNvPr>
          <p:cNvSpPr>
            <a:spLocks noGrp="1"/>
          </p:cNvSpPr>
          <p:nvPr>
            <p:ph type="body" sz="quarter" idx="10"/>
          </p:nvPr>
        </p:nvSpPr>
        <p:spPr/>
        <p:txBody>
          <a:bodyPr/>
          <a:lstStyle/>
          <a:p>
            <a:r>
              <a:rPr lang="nl-BE" dirty="0"/>
              <a:t>Bagage voor bewoners</a:t>
            </a:r>
          </a:p>
        </p:txBody>
      </p:sp>
      <p:sp>
        <p:nvSpPr>
          <p:cNvPr id="4" name="Tijdelijke aanduiding voor tekst 3">
            <a:extLst>
              <a:ext uri="{FF2B5EF4-FFF2-40B4-BE49-F238E27FC236}">
                <a16:creationId xmlns:a16="http://schemas.microsoft.com/office/drawing/2014/main" id="{8E76126B-F1CC-4812-A35B-31D2269A9D9F}"/>
              </a:ext>
            </a:extLst>
          </p:cNvPr>
          <p:cNvSpPr>
            <a:spLocks noGrp="1"/>
          </p:cNvSpPr>
          <p:nvPr>
            <p:ph type="body" sz="quarter" idx="11"/>
          </p:nvPr>
        </p:nvSpPr>
        <p:spPr/>
        <p:txBody>
          <a:bodyPr/>
          <a:lstStyle/>
          <a:p>
            <a:r>
              <a:rPr lang="nl-BE" dirty="0"/>
              <a:t>Eerst denken en dan doen…</a:t>
            </a:r>
          </a:p>
        </p:txBody>
      </p:sp>
      <p:sp>
        <p:nvSpPr>
          <p:cNvPr id="5" name="Tijdelijke aanduiding voor inhoud 4">
            <a:extLst>
              <a:ext uri="{FF2B5EF4-FFF2-40B4-BE49-F238E27FC236}">
                <a16:creationId xmlns:a16="http://schemas.microsoft.com/office/drawing/2014/main" id="{294B8B51-13D9-4763-9DEB-DE39B28BC4CC}"/>
              </a:ext>
            </a:extLst>
          </p:cNvPr>
          <p:cNvSpPr>
            <a:spLocks noGrp="1"/>
          </p:cNvSpPr>
          <p:nvPr>
            <p:ph sz="quarter" idx="12"/>
          </p:nvPr>
        </p:nvSpPr>
        <p:spPr>
          <a:xfrm>
            <a:off x="395536" y="1996133"/>
            <a:ext cx="6768752" cy="4248472"/>
          </a:xfrm>
        </p:spPr>
        <p:txBody>
          <a:bodyPr/>
          <a:lstStyle/>
          <a:p>
            <a:r>
              <a:rPr lang="nl-BE" sz="2400" dirty="0"/>
              <a:t>Omgaan met verbale agressie</a:t>
            </a:r>
          </a:p>
          <a:p>
            <a:r>
              <a:rPr lang="nl-BE" sz="2400" dirty="0"/>
              <a:t>Zelf geweldloos communiceren</a:t>
            </a:r>
          </a:p>
          <a:p>
            <a:r>
              <a:rPr lang="nl-BE" sz="2400" dirty="0"/>
              <a:t>Omgaan met racisme en discriminatie </a:t>
            </a:r>
          </a:p>
          <a:p>
            <a:r>
              <a:rPr lang="nl-BE" sz="2400" dirty="0"/>
              <a:t>Respect voor elkaars mening</a:t>
            </a:r>
          </a:p>
          <a:p>
            <a:r>
              <a:rPr lang="nl-BE" sz="2400" dirty="0"/>
              <a:t>Elkaar een schouderklop geven</a:t>
            </a:r>
          </a:p>
          <a:p>
            <a:r>
              <a:rPr lang="nl-BE" sz="2400" dirty="0"/>
              <a:t>… </a:t>
            </a:r>
          </a:p>
        </p:txBody>
      </p:sp>
      <p:pic>
        <p:nvPicPr>
          <p:cNvPr id="9218" name="Picture 2" descr="Afbeeldingsresultaat voor wees een oen en laat je oma thuis">
            <a:extLst>
              <a:ext uri="{FF2B5EF4-FFF2-40B4-BE49-F238E27FC236}">
                <a16:creationId xmlns:a16="http://schemas.microsoft.com/office/drawing/2014/main" id="{9D3C2A85-9106-4A45-A1E9-805920CB2B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1874" y="1096000"/>
            <a:ext cx="3896795" cy="36820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fbeeldingsresultaat voor think of do">
            <a:extLst>
              <a:ext uri="{FF2B5EF4-FFF2-40B4-BE49-F238E27FC236}">
                <a16:creationId xmlns:a16="http://schemas.microsoft.com/office/drawing/2014/main" id="{EEC4F187-1A17-4519-910A-9A15222DC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044" y="5157564"/>
            <a:ext cx="3927657" cy="143978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20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10CB5-9218-43D1-AABC-2F8A2E6F756C}"/>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7D7C1276-6AFF-4EEB-B8CD-9CEBA4D42AC1}"/>
              </a:ext>
            </a:extLst>
          </p:cNvPr>
          <p:cNvSpPr>
            <a:spLocks noGrp="1"/>
          </p:cNvSpPr>
          <p:nvPr>
            <p:ph type="body" sz="quarter" idx="10"/>
          </p:nvPr>
        </p:nvSpPr>
        <p:spPr/>
        <p:txBody>
          <a:bodyPr/>
          <a:lstStyle/>
          <a:p>
            <a:r>
              <a:rPr lang="nl-BE" dirty="0"/>
              <a:t>Bagage voor de bewoners</a:t>
            </a:r>
          </a:p>
        </p:txBody>
      </p:sp>
      <p:sp>
        <p:nvSpPr>
          <p:cNvPr id="4" name="Tijdelijke aanduiding voor tekst 3">
            <a:extLst>
              <a:ext uri="{FF2B5EF4-FFF2-40B4-BE49-F238E27FC236}">
                <a16:creationId xmlns:a16="http://schemas.microsoft.com/office/drawing/2014/main" id="{E23306C4-3482-4D85-A02E-0DB8FFBF33C9}"/>
              </a:ext>
            </a:extLst>
          </p:cNvPr>
          <p:cNvSpPr>
            <a:spLocks noGrp="1"/>
          </p:cNvSpPr>
          <p:nvPr>
            <p:ph type="body" sz="quarter" idx="11"/>
          </p:nvPr>
        </p:nvSpPr>
        <p:spPr/>
        <p:txBody>
          <a:bodyPr/>
          <a:lstStyle/>
          <a:p>
            <a:r>
              <a:rPr lang="nl-BE" dirty="0"/>
              <a:t>Continuïteit in ondersteuning!   - een volwaardige taak</a:t>
            </a:r>
          </a:p>
        </p:txBody>
      </p:sp>
      <p:sp>
        <p:nvSpPr>
          <p:cNvPr id="5" name="Tekstvak 4">
            <a:extLst>
              <a:ext uri="{FF2B5EF4-FFF2-40B4-BE49-F238E27FC236}">
                <a16:creationId xmlns:a16="http://schemas.microsoft.com/office/drawing/2014/main" id="{37F67E1E-74D9-4215-981A-429D53015427}"/>
              </a:ext>
            </a:extLst>
          </p:cNvPr>
          <p:cNvSpPr txBox="1"/>
          <p:nvPr/>
        </p:nvSpPr>
        <p:spPr>
          <a:xfrm>
            <a:off x="727242" y="2124506"/>
            <a:ext cx="3844758" cy="5724644"/>
          </a:xfrm>
          <a:prstGeom prst="rect">
            <a:avLst/>
          </a:prstGeom>
          <a:noFill/>
        </p:spPr>
        <p:txBody>
          <a:bodyPr wrap="square" rtlCol="0">
            <a:spAutoFit/>
          </a:bodyPr>
          <a:lstStyle/>
          <a:p>
            <a:pPr algn="ctr"/>
            <a:r>
              <a:rPr lang="nl-BE" sz="2800" b="1" dirty="0">
                <a:solidFill>
                  <a:srgbClr val="8A1F38"/>
                </a:solidFill>
              </a:rPr>
              <a:t>Ondersteuner én voorbeeldfunctie </a:t>
            </a:r>
          </a:p>
          <a:p>
            <a:pPr algn="ctr"/>
            <a:endParaRPr lang="nl-BE" sz="2800" dirty="0"/>
          </a:p>
          <a:p>
            <a:pPr algn="ctr"/>
            <a:r>
              <a:rPr lang="nl-BE" sz="2800" dirty="0" err="1"/>
              <a:t>Practice</a:t>
            </a:r>
            <a:r>
              <a:rPr lang="nl-BE" sz="2800" dirty="0"/>
              <a:t> </a:t>
            </a:r>
            <a:r>
              <a:rPr lang="nl-BE" sz="2800" dirty="0" err="1"/>
              <a:t>what</a:t>
            </a:r>
            <a:r>
              <a:rPr lang="nl-BE" sz="2800" dirty="0"/>
              <a:t> </a:t>
            </a:r>
          </a:p>
          <a:p>
            <a:pPr algn="ctr"/>
            <a:r>
              <a:rPr lang="nl-BE" sz="2800" dirty="0" err="1"/>
              <a:t>you</a:t>
            </a:r>
            <a:r>
              <a:rPr lang="nl-BE" sz="2800" dirty="0"/>
              <a:t> </a:t>
            </a:r>
            <a:r>
              <a:rPr lang="nl-BE" sz="2800" dirty="0" err="1"/>
              <a:t>preach</a:t>
            </a:r>
            <a:r>
              <a:rPr lang="nl-BE" sz="2800" dirty="0"/>
              <a:t>.</a:t>
            </a:r>
          </a:p>
          <a:p>
            <a:pPr algn="ctr"/>
            <a:endParaRPr lang="nl-BE" sz="2800" dirty="0"/>
          </a:p>
          <a:p>
            <a:pPr algn="ctr"/>
            <a:r>
              <a:rPr lang="nl-BE" sz="2800" dirty="0"/>
              <a:t>Juiste kennis en vaardigheden</a:t>
            </a:r>
          </a:p>
          <a:p>
            <a:pPr algn="ctr"/>
            <a:endParaRPr lang="nl-BE" sz="1200" dirty="0"/>
          </a:p>
          <a:p>
            <a:pPr algn="ctr"/>
            <a:r>
              <a:rPr lang="nl-BE" sz="2800" b="1" dirty="0">
                <a:solidFill>
                  <a:srgbClr val="8A1F38"/>
                </a:solidFill>
              </a:rPr>
              <a:t>+ opname in structuur van SHM</a:t>
            </a:r>
          </a:p>
          <a:p>
            <a:pPr algn="ctr"/>
            <a:endParaRPr lang="nl-BE" sz="2800" dirty="0"/>
          </a:p>
          <a:p>
            <a:pPr algn="ctr"/>
            <a:endParaRPr lang="nl-BE" sz="2800" dirty="0"/>
          </a:p>
          <a:p>
            <a:endParaRPr lang="nl-BE" dirty="0"/>
          </a:p>
        </p:txBody>
      </p:sp>
      <p:pic>
        <p:nvPicPr>
          <p:cNvPr id="6146" name="Picture 2" descr="Afbeeldingsresultaat voor practice what you preach cartoon">
            <a:extLst>
              <a:ext uri="{FF2B5EF4-FFF2-40B4-BE49-F238E27FC236}">
                <a16:creationId xmlns:a16="http://schemas.microsoft.com/office/drawing/2014/main" id="{BF289823-F588-4D0A-8E29-04423FD2F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790" y="2197633"/>
            <a:ext cx="3844759" cy="395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877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ik kan het">
            <a:extLst>
              <a:ext uri="{FF2B5EF4-FFF2-40B4-BE49-F238E27FC236}">
                <a16:creationId xmlns:a16="http://schemas.microsoft.com/office/drawing/2014/main" id="{619B07F7-CEDF-4DD7-85C7-BBCAEC0AF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8282360" cy="58326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8B446D2-6E36-446B-AC98-02C17ABC50C0}"/>
              </a:ext>
            </a:extLst>
          </p:cNvPr>
          <p:cNvSpPr txBox="1"/>
          <p:nvPr/>
        </p:nvSpPr>
        <p:spPr>
          <a:xfrm>
            <a:off x="611560" y="620688"/>
            <a:ext cx="6696744" cy="461665"/>
          </a:xfrm>
          <a:prstGeom prst="rect">
            <a:avLst/>
          </a:prstGeom>
          <a:noFill/>
        </p:spPr>
        <p:txBody>
          <a:bodyPr wrap="square" rtlCol="0">
            <a:spAutoFit/>
          </a:bodyPr>
          <a:lstStyle/>
          <a:p>
            <a:r>
              <a:rPr lang="nl-BE" sz="2400" b="1" dirty="0">
                <a:solidFill>
                  <a:srgbClr val="8A1F38"/>
                </a:solidFill>
              </a:rPr>
              <a:t>Hoe ondersteun je mensen in dit proces? </a:t>
            </a:r>
          </a:p>
        </p:txBody>
      </p:sp>
    </p:spTree>
    <p:extLst>
      <p:ext uri="{BB962C8B-B14F-4D97-AF65-F5344CB8AC3E}">
        <p14:creationId xmlns:p14="http://schemas.microsoft.com/office/powerpoint/2010/main" val="142701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3E0B2-248C-4CFC-B4B3-205B0258387D}"/>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34D2C7BA-E3AC-45D2-BB85-F7189F36E8A4}"/>
              </a:ext>
            </a:extLst>
          </p:cNvPr>
          <p:cNvSpPr>
            <a:spLocks noGrp="1"/>
          </p:cNvSpPr>
          <p:nvPr>
            <p:ph type="body" sz="quarter" idx="10"/>
          </p:nvPr>
        </p:nvSpPr>
        <p:spPr/>
        <p:txBody>
          <a:bodyPr/>
          <a:lstStyle/>
          <a:p>
            <a:r>
              <a:rPr lang="nl-BE" dirty="0"/>
              <a:t>Bagage voor de bewoners</a:t>
            </a:r>
          </a:p>
        </p:txBody>
      </p:sp>
      <p:sp>
        <p:nvSpPr>
          <p:cNvPr id="4" name="Tijdelijke aanduiding voor tekst 3">
            <a:extLst>
              <a:ext uri="{FF2B5EF4-FFF2-40B4-BE49-F238E27FC236}">
                <a16:creationId xmlns:a16="http://schemas.microsoft.com/office/drawing/2014/main" id="{BAA7AF7A-71B3-4458-AEB3-2EA7D93ABE1D}"/>
              </a:ext>
            </a:extLst>
          </p:cNvPr>
          <p:cNvSpPr>
            <a:spLocks noGrp="1"/>
          </p:cNvSpPr>
          <p:nvPr>
            <p:ph type="body" sz="quarter" idx="11"/>
          </p:nvPr>
        </p:nvSpPr>
        <p:spPr/>
        <p:txBody>
          <a:bodyPr/>
          <a:lstStyle/>
          <a:p>
            <a:r>
              <a:rPr lang="nl-BE" dirty="0"/>
              <a:t>Schouderklop en appreciatie</a:t>
            </a:r>
          </a:p>
        </p:txBody>
      </p:sp>
      <p:sp>
        <p:nvSpPr>
          <p:cNvPr id="7" name="Tijdelijke aanduiding voor inhoud 2">
            <a:extLst>
              <a:ext uri="{FF2B5EF4-FFF2-40B4-BE49-F238E27FC236}">
                <a16:creationId xmlns:a16="http://schemas.microsoft.com/office/drawing/2014/main" id="{CBB7A5EF-49C0-40CC-9F39-32AFE409886A}"/>
              </a:ext>
            </a:extLst>
          </p:cNvPr>
          <p:cNvSpPr txBox="1">
            <a:spLocks/>
          </p:cNvSpPr>
          <p:nvPr/>
        </p:nvSpPr>
        <p:spPr>
          <a:xfrm>
            <a:off x="504528" y="1916832"/>
            <a:ext cx="4931568" cy="42770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nl-BE" sz="2200" dirty="0"/>
              <a:t>… </a:t>
            </a:r>
            <a:r>
              <a:rPr lang="nl-BE" sz="2200" dirty="0" err="1"/>
              <a:t>Elga</a:t>
            </a:r>
            <a:r>
              <a:rPr lang="nl-BE" sz="2200" dirty="0"/>
              <a:t>   </a:t>
            </a:r>
            <a:r>
              <a:rPr lang="nl-BE" sz="2200" dirty="0" err="1"/>
              <a:t>Btisam</a:t>
            </a:r>
            <a:r>
              <a:rPr lang="nl-BE" sz="2200" dirty="0"/>
              <a:t> Tamara   Frank   </a:t>
            </a:r>
            <a:r>
              <a:rPr lang="nl-BE" sz="2200" dirty="0" err="1"/>
              <a:t>Lahoussin</a:t>
            </a:r>
            <a:r>
              <a:rPr lang="nl-BE" sz="2200" dirty="0"/>
              <a:t>   </a:t>
            </a:r>
            <a:r>
              <a:rPr lang="nl-BE" sz="2200" dirty="0" err="1"/>
              <a:t>Diawara</a:t>
            </a:r>
            <a:r>
              <a:rPr lang="nl-BE" sz="2200" dirty="0"/>
              <a:t>   Claris    Roza  </a:t>
            </a:r>
            <a:r>
              <a:rPr lang="nl-BE" sz="2200" dirty="0" err="1"/>
              <a:t>Maggy</a:t>
            </a:r>
            <a:r>
              <a:rPr lang="nl-BE" sz="2200" dirty="0"/>
              <a:t>   Fatima   </a:t>
            </a:r>
            <a:r>
              <a:rPr lang="nl-BE" sz="2200" dirty="0" err="1"/>
              <a:t>Mimouna</a:t>
            </a:r>
            <a:r>
              <a:rPr lang="nl-BE" sz="2200" dirty="0"/>
              <a:t>    </a:t>
            </a:r>
            <a:r>
              <a:rPr lang="nl-BE" sz="2200" dirty="0" err="1"/>
              <a:t>Sfia</a:t>
            </a:r>
            <a:r>
              <a:rPr lang="nl-BE" sz="2200" dirty="0"/>
              <a:t>    </a:t>
            </a:r>
            <a:r>
              <a:rPr lang="nl-BE" sz="2200" dirty="0" err="1"/>
              <a:t>Efutu</a:t>
            </a:r>
            <a:r>
              <a:rPr lang="nl-BE" sz="2200" dirty="0"/>
              <a:t>    Sarah    </a:t>
            </a:r>
            <a:r>
              <a:rPr lang="nl-BE" sz="2200" dirty="0" err="1"/>
              <a:t>Edgard</a:t>
            </a:r>
            <a:r>
              <a:rPr lang="nl-BE" sz="2200" dirty="0"/>
              <a:t>   Leona   Rita   </a:t>
            </a:r>
            <a:r>
              <a:rPr lang="nl-BE" sz="2200" dirty="0" err="1"/>
              <a:t>Leonza</a:t>
            </a:r>
            <a:r>
              <a:rPr lang="nl-BE" sz="2200" dirty="0"/>
              <a:t>  Hilde   Maya   Irene  Selma Chantal  Amel   </a:t>
            </a:r>
            <a:r>
              <a:rPr lang="nl-BE" sz="2200" dirty="0" err="1"/>
              <a:t>Jaqueline</a:t>
            </a:r>
            <a:r>
              <a:rPr lang="nl-BE" sz="2200" dirty="0"/>
              <a:t>   </a:t>
            </a:r>
            <a:r>
              <a:rPr lang="nl-BE" sz="2200" dirty="0" err="1"/>
              <a:t>Saoual</a:t>
            </a:r>
            <a:r>
              <a:rPr lang="nl-BE" sz="2200" dirty="0"/>
              <a:t>   Jan   Maria   André   Herman  Jos   Dré   Alain   </a:t>
            </a:r>
            <a:r>
              <a:rPr lang="nl-BE" sz="2200" dirty="0" err="1"/>
              <a:t>Habiba</a:t>
            </a:r>
            <a:r>
              <a:rPr lang="nl-BE" sz="2200" dirty="0"/>
              <a:t>   Brigitte   Martine   Luc   Marc   An   Niki   Martina   Nathalie   Mila   Mohamed   Ivo </a:t>
            </a:r>
            <a:r>
              <a:rPr lang="nl-BE" sz="2200" dirty="0" err="1"/>
              <a:t>Justyna</a:t>
            </a:r>
            <a:r>
              <a:rPr lang="nl-BE" sz="2200" dirty="0"/>
              <a:t>   </a:t>
            </a:r>
            <a:r>
              <a:rPr lang="nl-BE" sz="2200" dirty="0" err="1"/>
              <a:t>Hanka</a:t>
            </a:r>
            <a:r>
              <a:rPr lang="nl-BE" sz="2200" dirty="0"/>
              <a:t>   Lina   Maria   Monique   Christine   Julien    Jozef   Cristel   Luk  Jacky  Nancy  </a:t>
            </a:r>
            <a:r>
              <a:rPr lang="nl-BE" sz="2200" dirty="0" err="1"/>
              <a:t>Sanny</a:t>
            </a:r>
            <a:r>
              <a:rPr lang="nl-BE" sz="2200" dirty="0"/>
              <a:t>  </a:t>
            </a:r>
            <a:r>
              <a:rPr lang="nl-BE" sz="2200" dirty="0" err="1"/>
              <a:t>Omar</a:t>
            </a:r>
            <a:r>
              <a:rPr lang="nl-BE" sz="2200" dirty="0"/>
              <a:t>  Inge  Bea   Maarten   Dirk   Ildiko   Jeroen   Tiffany   Melissa   </a:t>
            </a:r>
            <a:r>
              <a:rPr lang="nl-BE" sz="2200" dirty="0" err="1"/>
              <a:t>Kanita</a:t>
            </a:r>
            <a:r>
              <a:rPr lang="nl-BE" sz="2200" dirty="0"/>
              <a:t>  … </a:t>
            </a:r>
          </a:p>
        </p:txBody>
      </p:sp>
      <p:pic>
        <p:nvPicPr>
          <p:cNvPr id="8" name="Tijdelijke aanduiding voor inhoud 6">
            <a:extLst>
              <a:ext uri="{FF2B5EF4-FFF2-40B4-BE49-F238E27FC236}">
                <a16:creationId xmlns:a16="http://schemas.microsoft.com/office/drawing/2014/main" id="{7BC28A42-C191-45D7-83DF-CABB69E7F4B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046127" y="4531702"/>
            <a:ext cx="2562583" cy="1800476"/>
          </a:xfrm>
          <a:prstGeom prst="rect">
            <a:avLst/>
          </a:prstGeom>
          <a:effectLst>
            <a:softEdge rad="50800"/>
          </a:effectLst>
        </p:spPr>
      </p:pic>
      <p:pic>
        <p:nvPicPr>
          <p:cNvPr id="9" name="Afbeelding 8">
            <a:extLst>
              <a:ext uri="{FF2B5EF4-FFF2-40B4-BE49-F238E27FC236}">
                <a16:creationId xmlns:a16="http://schemas.microsoft.com/office/drawing/2014/main" id="{2946CB26-77D7-4262-A244-257FB436B70C}"/>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5251777">
            <a:off x="6279573" y="3832288"/>
            <a:ext cx="899160" cy="1834515"/>
          </a:xfrm>
          <a:prstGeom prst="rect">
            <a:avLst/>
          </a:prstGeom>
        </p:spPr>
      </p:pic>
      <p:pic>
        <p:nvPicPr>
          <p:cNvPr id="10" name="Afbeelding 9">
            <a:extLst>
              <a:ext uri="{FF2B5EF4-FFF2-40B4-BE49-F238E27FC236}">
                <a16:creationId xmlns:a16="http://schemas.microsoft.com/office/drawing/2014/main" id="{9E5CA337-2272-4E8D-847A-5CF1E1F313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51" r="33201"/>
          <a:stretch/>
        </p:blipFill>
        <p:spPr>
          <a:xfrm rot="5400000">
            <a:off x="5446405" y="1160697"/>
            <a:ext cx="3450812" cy="2802842"/>
          </a:xfrm>
          <a:prstGeom prst="rect">
            <a:avLst/>
          </a:prstGeom>
          <a:effectLst>
            <a:softEdge rad="50800"/>
          </a:effectLst>
        </p:spPr>
      </p:pic>
    </p:spTree>
    <p:extLst>
      <p:ext uri="{BB962C8B-B14F-4D97-AF65-F5344CB8AC3E}">
        <p14:creationId xmlns:p14="http://schemas.microsoft.com/office/powerpoint/2010/main" val="2581242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F69797-7769-4CC2-B39D-58117D5518DA}"/>
              </a:ext>
            </a:extLst>
          </p:cNvPr>
          <p:cNvSpPr>
            <a:spLocks noGrp="1"/>
          </p:cNvSpPr>
          <p:nvPr>
            <p:ph type="title"/>
          </p:nvPr>
        </p:nvSpPr>
        <p:spPr/>
        <p:txBody>
          <a:bodyPr/>
          <a:lstStyle/>
          <a:p>
            <a:r>
              <a:rPr lang="nl-BE" dirty="0"/>
              <a:t>Goesting ! </a:t>
            </a:r>
          </a:p>
        </p:txBody>
      </p:sp>
      <p:sp>
        <p:nvSpPr>
          <p:cNvPr id="3" name="Tijdelijke aanduiding voor tekst 2">
            <a:extLst>
              <a:ext uri="{FF2B5EF4-FFF2-40B4-BE49-F238E27FC236}">
                <a16:creationId xmlns:a16="http://schemas.microsoft.com/office/drawing/2014/main" id="{B41F62B3-BAFE-42C1-B3D1-BF607970AE26}"/>
              </a:ext>
            </a:extLst>
          </p:cNvPr>
          <p:cNvSpPr>
            <a:spLocks noGrp="1"/>
          </p:cNvSpPr>
          <p:nvPr>
            <p:ph type="body" sz="quarter" idx="10"/>
          </p:nvPr>
        </p:nvSpPr>
        <p:spPr/>
        <p:txBody>
          <a:bodyPr/>
          <a:lstStyle/>
          <a:p>
            <a:r>
              <a:rPr lang="nl-BE" dirty="0"/>
              <a:t>Bagage voor bewoners</a:t>
            </a:r>
          </a:p>
        </p:txBody>
      </p:sp>
      <p:sp>
        <p:nvSpPr>
          <p:cNvPr id="4" name="Tijdelijke aanduiding voor tekst 3">
            <a:extLst>
              <a:ext uri="{FF2B5EF4-FFF2-40B4-BE49-F238E27FC236}">
                <a16:creationId xmlns:a16="http://schemas.microsoft.com/office/drawing/2014/main" id="{5DB77F82-A28B-41B9-AFF4-5EBCE0D98B6C}"/>
              </a:ext>
            </a:extLst>
          </p:cNvPr>
          <p:cNvSpPr>
            <a:spLocks noGrp="1"/>
          </p:cNvSpPr>
          <p:nvPr>
            <p:ph type="body" sz="quarter" idx="11"/>
          </p:nvPr>
        </p:nvSpPr>
        <p:spPr/>
        <p:txBody>
          <a:bodyPr/>
          <a:lstStyle/>
          <a:p>
            <a:r>
              <a:rPr lang="nl-BE" dirty="0"/>
              <a:t>Een goede relatie met de SHM en SHM-medewerkers </a:t>
            </a:r>
          </a:p>
        </p:txBody>
      </p:sp>
      <p:sp>
        <p:nvSpPr>
          <p:cNvPr id="7" name="Tijdelijke aanduiding voor inhoud 6">
            <a:extLst>
              <a:ext uri="{FF2B5EF4-FFF2-40B4-BE49-F238E27FC236}">
                <a16:creationId xmlns:a16="http://schemas.microsoft.com/office/drawing/2014/main" id="{08B7FC32-4389-4358-B732-7150B528C5BA}"/>
              </a:ext>
            </a:extLst>
          </p:cNvPr>
          <p:cNvSpPr>
            <a:spLocks noGrp="1"/>
          </p:cNvSpPr>
          <p:nvPr>
            <p:ph sz="quarter" idx="12"/>
          </p:nvPr>
        </p:nvSpPr>
        <p:spPr/>
        <p:txBody>
          <a:bodyPr/>
          <a:lstStyle/>
          <a:p>
            <a:endParaRPr lang="nl-BE"/>
          </a:p>
        </p:txBody>
      </p:sp>
      <p:pic>
        <p:nvPicPr>
          <p:cNvPr id="8" name="Afbeelding 7">
            <a:extLst>
              <a:ext uri="{FF2B5EF4-FFF2-40B4-BE49-F238E27FC236}">
                <a16:creationId xmlns:a16="http://schemas.microsoft.com/office/drawing/2014/main" id="{23A2A7C8-4C4F-48E3-831F-775E1E3A1A67}"/>
              </a:ext>
            </a:extLst>
          </p:cNvPr>
          <p:cNvPicPr>
            <a:picLocks noChangeAspect="1"/>
          </p:cNvPicPr>
          <p:nvPr/>
        </p:nvPicPr>
        <p:blipFill>
          <a:blip r:embed="rId3">
            <a:duotone>
              <a:prstClr val="black"/>
              <a:srgbClr val="D9C3A5">
                <a:tint val="50000"/>
                <a:satMod val="180000"/>
              </a:srgbClr>
            </a:duotone>
          </a:blip>
          <a:stretch>
            <a:fillRect/>
          </a:stretch>
        </p:blipFill>
        <p:spPr>
          <a:xfrm>
            <a:off x="5220072" y="1931222"/>
            <a:ext cx="2215713" cy="4212678"/>
          </a:xfrm>
          <a:prstGeom prst="rect">
            <a:avLst/>
          </a:prstGeom>
        </p:spPr>
      </p:pic>
      <p:pic>
        <p:nvPicPr>
          <p:cNvPr id="11" name="Afbeelding 10">
            <a:extLst>
              <a:ext uri="{FF2B5EF4-FFF2-40B4-BE49-F238E27FC236}">
                <a16:creationId xmlns:a16="http://schemas.microsoft.com/office/drawing/2014/main" id="{ACC6E33D-B883-452C-B871-1FE5275448DC}"/>
              </a:ext>
            </a:extLst>
          </p:cNvPr>
          <p:cNvPicPr>
            <a:picLocks noChangeAspect="1"/>
          </p:cNvPicPr>
          <p:nvPr/>
        </p:nvPicPr>
        <p:blipFill>
          <a:blip r:embed="rId4"/>
          <a:stretch>
            <a:fillRect/>
          </a:stretch>
        </p:blipFill>
        <p:spPr>
          <a:xfrm>
            <a:off x="586032" y="2276872"/>
            <a:ext cx="2244365" cy="4248472"/>
          </a:xfrm>
          <a:prstGeom prst="rect">
            <a:avLst/>
          </a:prstGeom>
        </p:spPr>
      </p:pic>
      <p:sp>
        <p:nvSpPr>
          <p:cNvPr id="9" name="Stroomdiagram: Verbindingslijn 8">
            <a:extLst>
              <a:ext uri="{FF2B5EF4-FFF2-40B4-BE49-F238E27FC236}">
                <a16:creationId xmlns:a16="http://schemas.microsoft.com/office/drawing/2014/main" id="{B147F7D7-BD7D-4D4D-9705-5A73F6164905}"/>
              </a:ext>
            </a:extLst>
          </p:cNvPr>
          <p:cNvSpPr/>
          <p:nvPr/>
        </p:nvSpPr>
        <p:spPr>
          <a:xfrm>
            <a:off x="1404748" y="4437112"/>
            <a:ext cx="502956" cy="468052"/>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sp>
        <p:nvSpPr>
          <p:cNvPr id="10" name="Stroomdiagram: Verbindingslijn 9">
            <a:extLst>
              <a:ext uri="{FF2B5EF4-FFF2-40B4-BE49-F238E27FC236}">
                <a16:creationId xmlns:a16="http://schemas.microsoft.com/office/drawing/2014/main" id="{BC78757A-4D10-44E0-85CC-52DD46A2B61B}"/>
              </a:ext>
            </a:extLst>
          </p:cNvPr>
          <p:cNvSpPr/>
          <p:nvPr/>
        </p:nvSpPr>
        <p:spPr>
          <a:xfrm>
            <a:off x="6084168" y="4005064"/>
            <a:ext cx="648072" cy="567680"/>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spTree>
    <p:extLst>
      <p:ext uri="{BB962C8B-B14F-4D97-AF65-F5344CB8AC3E}">
        <p14:creationId xmlns:p14="http://schemas.microsoft.com/office/powerpoint/2010/main" val="759649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ECE03-87F0-4CA7-A955-96B50F9E1103}"/>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3D43103D-3143-4822-AF02-051F4383506B}"/>
              </a:ext>
            </a:extLst>
          </p:cNvPr>
          <p:cNvSpPr>
            <a:spLocks noGrp="1"/>
          </p:cNvSpPr>
          <p:nvPr>
            <p:ph type="body" sz="quarter" idx="10"/>
          </p:nvPr>
        </p:nvSpPr>
        <p:spPr/>
        <p:txBody>
          <a:bodyPr/>
          <a:lstStyle/>
          <a:p>
            <a:r>
              <a:rPr lang="nl-BE" dirty="0"/>
              <a:t>Bagage voor de professionals</a:t>
            </a:r>
          </a:p>
        </p:txBody>
      </p:sp>
      <p:sp>
        <p:nvSpPr>
          <p:cNvPr id="4" name="Tijdelijke aanduiding voor tekst 3">
            <a:extLst>
              <a:ext uri="{FF2B5EF4-FFF2-40B4-BE49-F238E27FC236}">
                <a16:creationId xmlns:a16="http://schemas.microsoft.com/office/drawing/2014/main" id="{16206F51-68B3-4154-B498-DEA5259CD340}"/>
              </a:ext>
            </a:extLst>
          </p:cNvPr>
          <p:cNvSpPr>
            <a:spLocks noGrp="1"/>
          </p:cNvSpPr>
          <p:nvPr>
            <p:ph type="body" sz="quarter" idx="11"/>
          </p:nvPr>
        </p:nvSpPr>
        <p:spPr/>
        <p:txBody>
          <a:bodyPr/>
          <a:lstStyle/>
          <a:p>
            <a:r>
              <a:rPr lang="nl-BE" dirty="0"/>
              <a:t>Wat moet er in de rugzak?</a:t>
            </a:r>
          </a:p>
        </p:txBody>
      </p:sp>
      <p:pic>
        <p:nvPicPr>
          <p:cNvPr id="6" name="Afbeelding 5">
            <a:extLst>
              <a:ext uri="{FF2B5EF4-FFF2-40B4-BE49-F238E27FC236}">
                <a16:creationId xmlns:a16="http://schemas.microsoft.com/office/drawing/2014/main" id="{5D527B01-9E40-493E-8DD7-3A2C67985DAF}"/>
              </a:ext>
            </a:extLst>
          </p:cNvPr>
          <p:cNvPicPr>
            <a:picLocks noChangeAspect="1"/>
          </p:cNvPicPr>
          <p:nvPr/>
        </p:nvPicPr>
        <p:blipFill>
          <a:blip r:embed="rId3"/>
          <a:stretch>
            <a:fillRect/>
          </a:stretch>
        </p:blipFill>
        <p:spPr>
          <a:xfrm>
            <a:off x="1336232" y="4077072"/>
            <a:ext cx="2100579" cy="2100579"/>
          </a:xfrm>
          <a:prstGeom prst="rect">
            <a:avLst/>
          </a:prstGeom>
          <a:effectLst>
            <a:softEdge rad="50800"/>
          </a:effectLst>
        </p:spPr>
      </p:pic>
      <p:pic>
        <p:nvPicPr>
          <p:cNvPr id="7" name="Afbeelding 6">
            <a:extLst>
              <a:ext uri="{FF2B5EF4-FFF2-40B4-BE49-F238E27FC236}">
                <a16:creationId xmlns:a16="http://schemas.microsoft.com/office/drawing/2014/main" id="{37BE7051-03CD-4735-A38B-59AFF89908FC}"/>
              </a:ext>
            </a:extLst>
          </p:cNvPr>
          <p:cNvPicPr>
            <a:picLocks noChangeAspect="1"/>
          </p:cNvPicPr>
          <p:nvPr/>
        </p:nvPicPr>
        <p:blipFill>
          <a:blip r:embed="rId4">
            <a:duotone>
              <a:prstClr val="black"/>
              <a:srgbClr val="D9C3A5">
                <a:tint val="50000"/>
                <a:satMod val="180000"/>
              </a:srgbClr>
            </a:duotone>
          </a:blip>
          <a:stretch>
            <a:fillRect/>
          </a:stretch>
        </p:blipFill>
        <p:spPr>
          <a:xfrm>
            <a:off x="5220072" y="1931222"/>
            <a:ext cx="2215713" cy="4212678"/>
          </a:xfrm>
          <a:prstGeom prst="rect">
            <a:avLst/>
          </a:prstGeom>
        </p:spPr>
      </p:pic>
      <p:sp>
        <p:nvSpPr>
          <p:cNvPr id="8" name="Stroomdiagram: Verbindingslijn 7" descr="1">
            <a:extLst>
              <a:ext uri="{FF2B5EF4-FFF2-40B4-BE49-F238E27FC236}">
                <a16:creationId xmlns:a16="http://schemas.microsoft.com/office/drawing/2014/main" id="{10E93CA3-5C29-49E4-99B9-95640109DB64}"/>
              </a:ext>
            </a:extLst>
          </p:cNvPr>
          <p:cNvSpPr/>
          <p:nvPr/>
        </p:nvSpPr>
        <p:spPr>
          <a:xfrm>
            <a:off x="7668344" y="332655"/>
            <a:ext cx="1152128" cy="1008113"/>
          </a:xfrm>
          <a:prstGeom prst="flowChartConnector">
            <a:avLst/>
          </a:prstGeom>
          <a:ln w="88900">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7200" b="1" dirty="0">
                <a:solidFill>
                  <a:schemeClr val="accent4">
                    <a:lumMod val="50000"/>
                  </a:schemeClr>
                </a:solidFill>
              </a:rPr>
              <a:t>3</a:t>
            </a:r>
          </a:p>
        </p:txBody>
      </p:sp>
      <p:sp>
        <p:nvSpPr>
          <p:cNvPr id="9" name="Stroomdiagram: Verbindingslijn 8">
            <a:extLst>
              <a:ext uri="{FF2B5EF4-FFF2-40B4-BE49-F238E27FC236}">
                <a16:creationId xmlns:a16="http://schemas.microsoft.com/office/drawing/2014/main" id="{8C7D84AC-CD33-44D6-966C-6A299A47AD9D}"/>
              </a:ext>
            </a:extLst>
          </p:cNvPr>
          <p:cNvSpPr/>
          <p:nvPr/>
        </p:nvSpPr>
        <p:spPr>
          <a:xfrm>
            <a:off x="6084168" y="4077072"/>
            <a:ext cx="648072" cy="504056"/>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spTree>
    <p:extLst>
      <p:ext uri="{BB962C8B-B14F-4D97-AF65-F5344CB8AC3E}">
        <p14:creationId xmlns:p14="http://schemas.microsoft.com/office/powerpoint/2010/main" val="41551153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83D3FA4-8AD6-486D-ABAA-8996B2526189}"/>
              </a:ext>
            </a:extLst>
          </p:cNvPr>
          <p:cNvSpPr>
            <a:spLocks noGrp="1"/>
          </p:cNvSpPr>
          <p:nvPr>
            <p:ph type="body" sz="quarter" idx="10"/>
          </p:nvPr>
        </p:nvSpPr>
        <p:spPr>
          <a:xfrm>
            <a:off x="1403648" y="692696"/>
            <a:ext cx="6984776" cy="417820"/>
          </a:xfrm>
        </p:spPr>
        <p:txBody>
          <a:bodyPr/>
          <a:lstStyle/>
          <a:p>
            <a:r>
              <a:rPr lang="nl-BE" dirty="0"/>
              <a:t>Bewonersparticipatie: EEN MODEL ?  </a:t>
            </a:r>
          </a:p>
        </p:txBody>
      </p:sp>
      <p:pic>
        <p:nvPicPr>
          <p:cNvPr id="7" name="Afbeelding 6">
            <a:extLst>
              <a:ext uri="{FF2B5EF4-FFF2-40B4-BE49-F238E27FC236}">
                <a16:creationId xmlns:a16="http://schemas.microsoft.com/office/drawing/2014/main" id="{EED2DC05-9764-415C-B18B-4B7EF4989744}"/>
              </a:ext>
            </a:extLst>
          </p:cNvPr>
          <p:cNvPicPr>
            <a:picLocks noChangeAspect="1"/>
          </p:cNvPicPr>
          <p:nvPr/>
        </p:nvPicPr>
        <p:blipFill>
          <a:blip r:embed="rId3"/>
          <a:stretch>
            <a:fillRect/>
          </a:stretch>
        </p:blipFill>
        <p:spPr>
          <a:xfrm>
            <a:off x="683568" y="1268760"/>
            <a:ext cx="6189361" cy="5256584"/>
          </a:xfrm>
          <a:prstGeom prst="rect">
            <a:avLst/>
          </a:prstGeom>
          <a:effectLst>
            <a:softEdge rad="63500"/>
          </a:effectLst>
        </p:spPr>
      </p:pic>
      <p:pic>
        <p:nvPicPr>
          <p:cNvPr id="2" name="Afbeelding 1">
            <a:extLst>
              <a:ext uri="{FF2B5EF4-FFF2-40B4-BE49-F238E27FC236}">
                <a16:creationId xmlns:a16="http://schemas.microsoft.com/office/drawing/2014/main" id="{85828744-A79D-4377-9EDB-065C9C6415A7}"/>
              </a:ext>
            </a:extLst>
          </p:cNvPr>
          <p:cNvPicPr>
            <a:picLocks noChangeAspect="1"/>
          </p:cNvPicPr>
          <p:nvPr/>
        </p:nvPicPr>
        <p:blipFill>
          <a:blip r:embed="rId4"/>
          <a:stretch>
            <a:fillRect/>
          </a:stretch>
        </p:blipFill>
        <p:spPr>
          <a:xfrm>
            <a:off x="5364088" y="3789050"/>
            <a:ext cx="3451894" cy="2733203"/>
          </a:xfrm>
          <a:prstGeom prst="rect">
            <a:avLst/>
          </a:prstGeom>
        </p:spPr>
      </p:pic>
    </p:spTree>
    <p:extLst>
      <p:ext uri="{BB962C8B-B14F-4D97-AF65-F5344CB8AC3E}">
        <p14:creationId xmlns:p14="http://schemas.microsoft.com/office/powerpoint/2010/main" val="87682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C138EE-5C37-4BDD-826E-DB36F334A7D5}"/>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E125B19B-4E56-49AD-9229-3507E3213A7A}"/>
              </a:ext>
            </a:extLst>
          </p:cNvPr>
          <p:cNvSpPr>
            <a:spLocks noGrp="1"/>
          </p:cNvSpPr>
          <p:nvPr>
            <p:ph type="body" sz="quarter" idx="10"/>
          </p:nvPr>
        </p:nvSpPr>
        <p:spPr/>
        <p:txBody>
          <a:bodyPr/>
          <a:lstStyle/>
          <a:p>
            <a:r>
              <a:rPr lang="nl-BE" dirty="0"/>
              <a:t>Bagage voor professionals</a:t>
            </a:r>
          </a:p>
        </p:txBody>
      </p:sp>
      <p:sp>
        <p:nvSpPr>
          <p:cNvPr id="4" name="Tijdelijke aanduiding voor tekst 3">
            <a:extLst>
              <a:ext uri="{FF2B5EF4-FFF2-40B4-BE49-F238E27FC236}">
                <a16:creationId xmlns:a16="http://schemas.microsoft.com/office/drawing/2014/main" id="{2ED40684-C04B-4CAD-BD61-42DD6D5AC9A3}"/>
              </a:ext>
            </a:extLst>
          </p:cNvPr>
          <p:cNvSpPr>
            <a:spLocks noGrp="1"/>
          </p:cNvSpPr>
          <p:nvPr>
            <p:ph type="body" sz="quarter" idx="11"/>
          </p:nvPr>
        </p:nvSpPr>
        <p:spPr/>
        <p:txBody>
          <a:bodyPr/>
          <a:lstStyle/>
          <a:p>
            <a:r>
              <a:rPr lang="nl-BE" dirty="0"/>
              <a:t>Hardware: tools, methodes, … </a:t>
            </a:r>
          </a:p>
        </p:txBody>
      </p:sp>
      <p:pic>
        <p:nvPicPr>
          <p:cNvPr id="6" name="Afbeelding 5">
            <a:extLst>
              <a:ext uri="{FF2B5EF4-FFF2-40B4-BE49-F238E27FC236}">
                <a16:creationId xmlns:a16="http://schemas.microsoft.com/office/drawing/2014/main" id="{5579992E-59A5-4043-A02B-9A562004442E}"/>
              </a:ext>
            </a:extLst>
          </p:cNvPr>
          <p:cNvPicPr>
            <a:picLocks noChangeAspect="1"/>
          </p:cNvPicPr>
          <p:nvPr/>
        </p:nvPicPr>
        <p:blipFill rotWithShape="1">
          <a:blip r:embed="rId3"/>
          <a:srcRect l="37375" t="19097" r="37000" b="15538"/>
          <a:stretch/>
        </p:blipFill>
        <p:spPr>
          <a:xfrm>
            <a:off x="228205" y="2157080"/>
            <a:ext cx="2687611" cy="3854428"/>
          </a:xfrm>
          <a:prstGeom prst="rect">
            <a:avLst/>
          </a:prstGeom>
          <a:effectLst>
            <a:softEdge rad="63500"/>
          </a:effectLst>
        </p:spPr>
      </p:pic>
      <p:pic>
        <p:nvPicPr>
          <p:cNvPr id="7" name="Afbeelding 6">
            <a:extLst>
              <a:ext uri="{FF2B5EF4-FFF2-40B4-BE49-F238E27FC236}">
                <a16:creationId xmlns:a16="http://schemas.microsoft.com/office/drawing/2014/main" id="{A2917360-A56B-4F70-9801-687BDB691718}"/>
              </a:ext>
            </a:extLst>
          </p:cNvPr>
          <p:cNvPicPr/>
          <p:nvPr/>
        </p:nvPicPr>
        <p:blipFill>
          <a:blip r:embed="rId4">
            <a:extLst>
              <a:ext uri="{28A0092B-C50C-407E-A947-70E740481C1C}">
                <a14:useLocalDpi xmlns:a14="http://schemas.microsoft.com/office/drawing/2010/main" val="0"/>
              </a:ext>
            </a:extLst>
          </a:blip>
          <a:stretch>
            <a:fillRect/>
          </a:stretch>
        </p:blipFill>
        <p:spPr>
          <a:xfrm rot="797043">
            <a:off x="6977096" y="1407058"/>
            <a:ext cx="1649452" cy="3295824"/>
          </a:xfrm>
          <a:prstGeom prst="rect">
            <a:avLst/>
          </a:prstGeom>
          <a:effectLst>
            <a:softEdge rad="63500"/>
          </a:effectLst>
        </p:spPr>
      </p:pic>
      <p:pic>
        <p:nvPicPr>
          <p:cNvPr id="1026" name="Picture 2" descr="Afbeeldingsresultaat voor participatieladder">
            <a:extLst>
              <a:ext uri="{FF2B5EF4-FFF2-40B4-BE49-F238E27FC236}">
                <a16:creationId xmlns:a16="http://schemas.microsoft.com/office/drawing/2014/main" id="{23BE240E-3BC7-4B44-9A3F-1351891C4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257" y="3743464"/>
            <a:ext cx="2057400" cy="221932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1028" name="Picture 4" descr="Afbeeldingsresultaat voor woonmeter">
            <a:extLst>
              <a:ext uri="{FF2B5EF4-FFF2-40B4-BE49-F238E27FC236}">
                <a16:creationId xmlns:a16="http://schemas.microsoft.com/office/drawing/2014/main" id="{950220CB-B7DD-4B07-A64F-4D595F71D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139" y="2067878"/>
            <a:ext cx="161925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15843D1D-AF27-4366-B3A6-1C8A562A7EC0}"/>
              </a:ext>
            </a:extLst>
          </p:cNvPr>
          <p:cNvPicPr>
            <a:picLocks noChangeAspect="1"/>
          </p:cNvPicPr>
          <p:nvPr/>
        </p:nvPicPr>
        <p:blipFill>
          <a:blip r:embed="rId7"/>
          <a:stretch>
            <a:fillRect/>
          </a:stretch>
        </p:blipFill>
        <p:spPr>
          <a:xfrm rot="20221555">
            <a:off x="3183000" y="2004661"/>
            <a:ext cx="1990723" cy="2848678"/>
          </a:xfrm>
          <a:prstGeom prst="rect">
            <a:avLst/>
          </a:prstGeom>
        </p:spPr>
      </p:pic>
      <p:pic>
        <p:nvPicPr>
          <p:cNvPr id="10" name="Afbeelding 9">
            <a:extLst>
              <a:ext uri="{FF2B5EF4-FFF2-40B4-BE49-F238E27FC236}">
                <a16:creationId xmlns:a16="http://schemas.microsoft.com/office/drawing/2014/main" id="{4216DF3A-F773-48E4-AE69-2AF9A55E2941}"/>
              </a:ext>
            </a:extLst>
          </p:cNvPr>
          <p:cNvPicPr>
            <a:picLocks noChangeAspect="1"/>
          </p:cNvPicPr>
          <p:nvPr/>
        </p:nvPicPr>
        <p:blipFill>
          <a:blip r:embed="rId8"/>
          <a:stretch>
            <a:fillRect/>
          </a:stretch>
        </p:blipFill>
        <p:spPr>
          <a:xfrm>
            <a:off x="2152419" y="5312567"/>
            <a:ext cx="2944702" cy="1113368"/>
          </a:xfrm>
          <a:prstGeom prst="rect">
            <a:avLst/>
          </a:prstGeom>
          <a:effectLst>
            <a:softEdge rad="50800"/>
          </a:effectLst>
        </p:spPr>
      </p:pic>
      <p:pic>
        <p:nvPicPr>
          <p:cNvPr id="11" name="Afbeelding 10">
            <a:extLst>
              <a:ext uri="{FF2B5EF4-FFF2-40B4-BE49-F238E27FC236}">
                <a16:creationId xmlns:a16="http://schemas.microsoft.com/office/drawing/2014/main" id="{9C350D5E-2C05-47D6-BD00-C4305F770CB8}"/>
              </a:ext>
            </a:extLst>
          </p:cNvPr>
          <p:cNvPicPr>
            <a:picLocks noChangeAspect="1"/>
          </p:cNvPicPr>
          <p:nvPr/>
        </p:nvPicPr>
        <p:blipFill>
          <a:blip r:embed="rId9"/>
          <a:stretch>
            <a:fillRect/>
          </a:stretch>
        </p:blipFill>
        <p:spPr>
          <a:xfrm>
            <a:off x="6395562" y="4853127"/>
            <a:ext cx="2587574" cy="1832100"/>
          </a:xfrm>
          <a:prstGeom prst="rect">
            <a:avLst/>
          </a:prstGeom>
        </p:spPr>
      </p:pic>
      <p:sp>
        <p:nvSpPr>
          <p:cNvPr id="5" name="Tekstvak 4">
            <a:extLst>
              <a:ext uri="{FF2B5EF4-FFF2-40B4-BE49-F238E27FC236}">
                <a16:creationId xmlns:a16="http://schemas.microsoft.com/office/drawing/2014/main" id="{CCB7B875-3DF2-415D-B884-C4F1593181DD}"/>
              </a:ext>
            </a:extLst>
          </p:cNvPr>
          <p:cNvSpPr txBox="1"/>
          <p:nvPr/>
        </p:nvSpPr>
        <p:spPr>
          <a:xfrm rot="222989">
            <a:off x="132424" y="6296668"/>
            <a:ext cx="4199779" cy="369332"/>
          </a:xfrm>
          <a:prstGeom prst="rect">
            <a:avLst/>
          </a:prstGeom>
          <a:ln cmpd="sng">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b="1" dirty="0"/>
              <a:t>10 vuistregels voor bewonersparticipatie</a:t>
            </a:r>
          </a:p>
        </p:txBody>
      </p:sp>
    </p:spTree>
    <p:extLst>
      <p:ext uri="{BB962C8B-B14F-4D97-AF65-F5344CB8AC3E}">
        <p14:creationId xmlns:p14="http://schemas.microsoft.com/office/powerpoint/2010/main" val="3049434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6594C-FC0B-4755-8E46-CB40D59D7BE6}"/>
              </a:ext>
            </a:extLst>
          </p:cNvPr>
          <p:cNvSpPr>
            <a:spLocks noGrp="1"/>
          </p:cNvSpPr>
          <p:nvPr>
            <p:ph type="title"/>
          </p:nvPr>
        </p:nvSpPr>
        <p:spPr/>
        <p:txBody>
          <a:bodyPr/>
          <a:lstStyle/>
          <a:p>
            <a:r>
              <a:rPr lang="nl-BE" dirty="0"/>
              <a:t>Goesting !</a:t>
            </a:r>
          </a:p>
        </p:txBody>
      </p:sp>
      <p:sp>
        <p:nvSpPr>
          <p:cNvPr id="3" name="Tijdelijke aanduiding voor tekst 2">
            <a:extLst>
              <a:ext uri="{FF2B5EF4-FFF2-40B4-BE49-F238E27FC236}">
                <a16:creationId xmlns:a16="http://schemas.microsoft.com/office/drawing/2014/main" id="{90CB61D9-AE6C-43B4-9112-E0FB4EC64C21}"/>
              </a:ext>
            </a:extLst>
          </p:cNvPr>
          <p:cNvSpPr>
            <a:spLocks noGrp="1"/>
          </p:cNvSpPr>
          <p:nvPr>
            <p:ph type="body" sz="quarter" idx="10"/>
          </p:nvPr>
        </p:nvSpPr>
        <p:spPr/>
        <p:txBody>
          <a:bodyPr/>
          <a:lstStyle/>
          <a:p>
            <a:r>
              <a:rPr lang="nl-BE" dirty="0"/>
              <a:t>Bagage voor professionals</a:t>
            </a:r>
          </a:p>
        </p:txBody>
      </p:sp>
      <p:sp>
        <p:nvSpPr>
          <p:cNvPr id="4" name="Tijdelijke aanduiding voor tekst 3">
            <a:extLst>
              <a:ext uri="{FF2B5EF4-FFF2-40B4-BE49-F238E27FC236}">
                <a16:creationId xmlns:a16="http://schemas.microsoft.com/office/drawing/2014/main" id="{0600CF05-B734-4EAB-90C5-048B09C709EC}"/>
              </a:ext>
            </a:extLst>
          </p:cNvPr>
          <p:cNvSpPr>
            <a:spLocks noGrp="1"/>
          </p:cNvSpPr>
          <p:nvPr>
            <p:ph type="body" sz="quarter" idx="11"/>
          </p:nvPr>
        </p:nvSpPr>
        <p:spPr/>
        <p:txBody>
          <a:bodyPr/>
          <a:lstStyle/>
          <a:p>
            <a:r>
              <a:rPr lang="nl-BE" dirty="0"/>
              <a:t>Fiche meldingen</a:t>
            </a:r>
          </a:p>
        </p:txBody>
      </p:sp>
      <p:pic>
        <p:nvPicPr>
          <p:cNvPr id="6" name="Afbeelding 5">
            <a:extLst>
              <a:ext uri="{FF2B5EF4-FFF2-40B4-BE49-F238E27FC236}">
                <a16:creationId xmlns:a16="http://schemas.microsoft.com/office/drawing/2014/main" id="{07A1C4E2-0E0A-42A9-8B46-E3BEC5504FA9}"/>
              </a:ext>
            </a:extLst>
          </p:cNvPr>
          <p:cNvPicPr>
            <a:picLocks noChangeAspect="1"/>
          </p:cNvPicPr>
          <p:nvPr/>
        </p:nvPicPr>
        <p:blipFill rotWithShape="1">
          <a:blip r:embed="rId3"/>
          <a:srcRect l="37375" t="19097" r="37000" b="15538"/>
          <a:stretch/>
        </p:blipFill>
        <p:spPr>
          <a:xfrm>
            <a:off x="1443038" y="1948139"/>
            <a:ext cx="3272978" cy="4693930"/>
          </a:xfrm>
          <a:prstGeom prst="rect">
            <a:avLst/>
          </a:prstGeom>
          <a:effectLst>
            <a:softEdge rad="63500"/>
          </a:effectLst>
        </p:spPr>
      </p:pic>
      <p:sp>
        <p:nvSpPr>
          <p:cNvPr id="7" name="Tekstvak 6">
            <a:extLst>
              <a:ext uri="{FF2B5EF4-FFF2-40B4-BE49-F238E27FC236}">
                <a16:creationId xmlns:a16="http://schemas.microsoft.com/office/drawing/2014/main" id="{74FC9DEA-9EE5-4D00-BF8C-F9CF5AD3086F}"/>
              </a:ext>
            </a:extLst>
          </p:cNvPr>
          <p:cNvSpPr txBox="1"/>
          <p:nvPr/>
        </p:nvSpPr>
        <p:spPr>
          <a:xfrm>
            <a:off x="5292080" y="1844824"/>
            <a:ext cx="3272978" cy="4431983"/>
          </a:xfrm>
          <a:prstGeom prst="rect">
            <a:avLst/>
          </a:prstGeom>
          <a:noFill/>
        </p:spPr>
        <p:txBody>
          <a:bodyPr wrap="square" rtlCol="0">
            <a:spAutoFit/>
          </a:bodyPr>
          <a:lstStyle/>
          <a:p>
            <a:pPr marL="285750" indent="-285750">
              <a:buFont typeface="Arial" panose="020B0604020202020204" pitchFamily="34" charset="0"/>
              <a:buChar char="•"/>
            </a:pPr>
            <a:r>
              <a:rPr lang="nl-BE" dirty="0"/>
              <a:t>Gebaseerd op de veelheid aan meldingen die we de voorbije drie jaar doorkregen.</a:t>
            </a:r>
          </a:p>
          <a:p>
            <a:endParaRPr lang="nl-BE" dirty="0"/>
          </a:p>
          <a:p>
            <a:pPr marL="285750" indent="-285750">
              <a:buFont typeface="Arial" panose="020B0604020202020204" pitchFamily="34" charset="0"/>
              <a:buChar char="•"/>
            </a:pPr>
            <a:r>
              <a:rPr lang="nl-BE" dirty="0"/>
              <a:t>Waar loopt het mis? </a:t>
            </a:r>
          </a:p>
          <a:p>
            <a:endParaRPr lang="nl-BE" dirty="0"/>
          </a:p>
          <a:p>
            <a:pPr marL="285750" indent="-285750">
              <a:buFont typeface="Arial" panose="020B0604020202020204" pitchFamily="34" charset="0"/>
              <a:buChar char="•"/>
            </a:pPr>
            <a:r>
              <a:rPr lang="nl-BE" dirty="0"/>
              <a:t>Overzicht van alle stappen die een melding doorloopt</a:t>
            </a:r>
          </a:p>
          <a:p>
            <a:pPr marL="285750" indent="-285750">
              <a:buFont typeface="Arial" panose="020B0604020202020204" pitchFamily="34" charset="0"/>
              <a:buChar char="•"/>
            </a:pPr>
            <a:endParaRPr lang="nl-BE" sz="2400" dirty="0"/>
          </a:p>
          <a:p>
            <a:pPr algn="ctr"/>
            <a:r>
              <a:rPr lang="nl-BE" sz="2400" dirty="0">
                <a:latin typeface="Calibri" panose="020F0502020204030204" pitchFamily="34" charset="0"/>
                <a:cs typeface="Calibri" panose="020F0502020204030204" pitchFamily="34" charset="0"/>
              </a:rPr>
              <a:t>↓</a:t>
            </a:r>
            <a:endParaRPr lang="nl-BE" dirty="0"/>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Gebruik binnen regioteam</a:t>
            </a:r>
          </a:p>
          <a:p>
            <a:pPr marL="285750" indent="-285750">
              <a:buFont typeface="Arial" panose="020B0604020202020204" pitchFamily="34" charset="0"/>
              <a:buChar char="•"/>
            </a:pPr>
            <a:r>
              <a:rPr lang="nl-BE" dirty="0"/>
              <a:t>Gebruik individueel</a:t>
            </a:r>
          </a:p>
          <a:p>
            <a:pPr marL="285750" indent="-285750">
              <a:buFont typeface="Arial" panose="020B0604020202020204" pitchFamily="34" charset="0"/>
              <a:buChar char="•"/>
            </a:pPr>
            <a:r>
              <a:rPr lang="nl-BE" dirty="0"/>
              <a:t>Gebruik met bewoners</a:t>
            </a:r>
          </a:p>
          <a:p>
            <a:endParaRPr lang="nl-BE" dirty="0"/>
          </a:p>
        </p:txBody>
      </p:sp>
    </p:spTree>
    <p:extLst>
      <p:ext uri="{BB962C8B-B14F-4D97-AF65-F5344CB8AC3E}">
        <p14:creationId xmlns:p14="http://schemas.microsoft.com/office/powerpoint/2010/main" val="1777647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E43E4-1F6C-4EE7-B476-B3900B606BD4}"/>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C94A35E4-EF12-45D2-927E-CF3B2E664AB1}"/>
              </a:ext>
            </a:extLst>
          </p:cNvPr>
          <p:cNvSpPr>
            <a:spLocks noGrp="1"/>
          </p:cNvSpPr>
          <p:nvPr>
            <p:ph type="body" sz="quarter" idx="10"/>
          </p:nvPr>
        </p:nvSpPr>
        <p:spPr/>
        <p:txBody>
          <a:bodyPr/>
          <a:lstStyle/>
          <a:p>
            <a:r>
              <a:rPr lang="nl-BE" dirty="0"/>
              <a:t>Bagage voor professionals</a:t>
            </a:r>
          </a:p>
        </p:txBody>
      </p:sp>
      <p:sp>
        <p:nvSpPr>
          <p:cNvPr id="4" name="Tijdelijke aanduiding voor tekst 3">
            <a:extLst>
              <a:ext uri="{FF2B5EF4-FFF2-40B4-BE49-F238E27FC236}">
                <a16:creationId xmlns:a16="http://schemas.microsoft.com/office/drawing/2014/main" id="{7F66562D-C552-4597-9C42-B921275458A7}"/>
              </a:ext>
            </a:extLst>
          </p:cNvPr>
          <p:cNvSpPr>
            <a:spLocks noGrp="1"/>
          </p:cNvSpPr>
          <p:nvPr>
            <p:ph type="body" sz="quarter" idx="11"/>
          </p:nvPr>
        </p:nvSpPr>
        <p:spPr>
          <a:xfrm>
            <a:off x="1475656" y="1484784"/>
            <a:ext cx="6984776" cy="360040"/>
          </a:xfrm>
        </p:spPr>
        <p:txBody>
          <a:bodyPr/>
          <a:lstStyle/>
          <a:p>
            <a:r>
              <a:rPr lang="nl-BE" dirty="0"/>
              <a:t>Software: vaardigheden ontwikkelen, kennis opbouwen</a:t>
            </a:r>
          </a:p>
        </p:txBody>
      </p:sp>
      <p:sp>
        <p:nvSpPr>
          <p:cNvPr id="5" name="Tijdelijke aanduiding voor inhoud 4">
            <a:extLst>
              <a:ext uri="{FF2B5EF4-FFF2-40B4-BE49-F238E27FC236}">
                <a16:creationId xmlns:a16="http://schemas.microsoft.com/office/drawing/2014/main" id="{C5DAA5CB-2B4C-4ECF-96C8-B3A95111AA4D}"/>
              </a:ext>
            </a:extLst>
          </p:cNvPr>
          <p:cNvSpPr>
            <a:spLocks noGrp="1"/>
          </p:cNvSpPr>
          <p:nvPr>
            <p:ph sz="quarter" idx="12"/>
          </p:nvPr>
        </p:nvSpPr>
        <p:spPr>
          <a:xfrm>
            <a:off x="1475656" y="2060848"/>
            <a:ext cx="6768752" cy="504056"/>
          </a:xfrm>
        </p:spPr>
        <p:txBody>
          <a:bodyPr/>
          <a:lstStyle/>
          <a:p>
            <a:r>
              <a:rPr lang="nl-BE" sz="2000" dirty="0"/>
              <a:t>Van bouwmaatschappij naar woonmaatschappij</a:t>
            </a:r>
          </a:p>
        </p:txBody>
      </p:sp>
      <p:sp>
        <p:nvSpPr>
          <p:cNvPr id="6" name="Tijdelijke aanduiding voor inhoud 4">
            <a:extLst>
              <a:ext uri="{FF2B5EF4-FFF2-40B4-BE49-F238E27FC236}">
                <a16:creationId xmlns:a16="http://schemas.microsoft.com/office/drawing/2014/main" id="{8D8C86C6-C85B-4E1E-A4DF-2635965A2AB2}"/>
              </a:ext>
            </a:extLst>
          </p:cNvPr>
          <p:cNvSpPr txBox="1">
            <a:spLocks/>
          </p:cNvSpPr>
          <p:nvPr/>
        </p:nvSpPr>
        <p:spPr>
          <a:xfrm>
            <a:off x="1475656" y="2758143"/>
            <a:ext cx="6588732" cy="1940505"/>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lgn="l" defTabSz="914400" rtl="0" eaLnBrk="1" latinLnBrk="0" hangingPunct="1">
              <a:spcBef>
                <a:spcPct val="20000"/>
              </a:spcBef>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lgn="l" defTabSz="914400" rtl="0" eaLnBrk="1" latinLnBrk="0" hangingPunct="1">
              <a:spcBef>
                <a:spcPct val="20000"/>
              </a:spcBef>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lgn="l" defTabSz="914400" rtl="0" eaLnBrk="1" latinLnBrk="0" hangingPunct="1">
              <a:spcBef>
                <a:spcPct val="20000"/>
              </a:spcBef>
              <a:buFont typeface="Arial" pitchFamily="34" charset="0"/>
              <a:buChar char="•"/>
              <a:tabLst/>
              <a:defRPr lang="nl-NL" sz="1800" kern="1200" dirty="0" smtClean="0">
                <a:solidFill>
                  <a:schemeClr val="tx1"/>
                </a:solidFill>
                <a:latin typeface="Calibr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BE" dirty="0"/>
          </a:p>
        </p:txBody>
      </p:sp>
      <p:pic>
        <p:nvPicPr>
          <p:cNvPr id="7" name="Afbeelding 6">
            <a:extLst>
              <a:ext uri="{FF2B5EF4-FFF2-40B4-BE49-F238E27FC236}">
                <a16:creationId xmlns:a16="http://schemas.microsoft.com/office/drawing/2014/main" id="{29732619-CEC2-4972-AED1-459E448C5D63}"/>
              </a:ext>
            </a:extLst>
          </p:cNvPr>
          <p:cNvPicPr>
            <a:picLocks noChangeAspect="1"/>
          </p:cNvPicPr>
          <p:nvPr/>
        </p:nvPicPr>
        <p:blipFill>
          <a:blip r:embed="rId3"/>
          <a:stretch>
            <a:fillRect/>
          </a:stretch>
        </p:blipFill>
        <p:spPr>
          <a:xfrm>
            <a:off x="1079612" y="4698648"/>
            <a:ext cx="6984776" cy="2142823"/>
          </a:xfrm>
          <a:prstGeom prst="rect">
            <a:avLst/>
          </a:prstGeom>
          <a:effectLst>
            <a:softEdge rad="50800"/>
          </a:effectLst>
        </p:spPr>
      </p:pic>
      <p:sp>
        <p:nvSpPr>
          <p:cNvPr id="8" name="Tekstvak 7">
            <a:extLst>
              <a:ext uri="{FF2B5EF4-FFF2-40B4-BE49-F238E27FC236}">
                <a16:creationId xmlns:a16="http://schemas.microsoft.com/office/drawing/2014/main" id="{964B4107-3671-4E1E-ADBE-40CA9E7ECA27}"/>
              </a:ext>
            </a:extLst>
          </p:cNvPr>
          <p:cNvSpPr txBox="1"/>
          <p:nvPr/>
        </p:nvSpPr>
        <p:spPr>
          <a:xfrm>
            <a:off x="1079292" y="2840162"/>
            <a:ext cx="6984776" cy="1477328"/>
          </a:xfrm>
          <a:prstGeom prst="rect">
            <a:avLst/>
          </a:prstGeom>
          <a:noFill/>
        </p:spPr>
        <p:txBody>
          <a:bodyPr wrap="square" rtlCol="0">
            <a:spAutoFit/>
          </a:bodyPr>
          <a:lstStyle/>
          <a:p>
            <a:pPr marL="285750" indent="-285750">
              <a:buFont typeface="Arial" panose="020B0604020202020204" pitchFamily="34" charset="0"/>
              <a:buChar char="•"/>
            </a:pPr>
            <a:r>
              <a:rPr lang="nl-BE" dirty="0"/>
              <a:t>Omgaan met verbale agressie</a:t>
            </a:r>
          </a:p>
          <a:p>
            <a:pPr marL="285750" indent="-285750">
              <a:buFont typeface="Arial" panose="020B0604020202020204" pitchFamily="34" charset="0"/>
              <a:buChar char="•"/>
            </a:pPr>
            <a:r>
              <a:rPr lang="nl-BE" dirty="0"/>
              <a:t>Geweldloze communicatie</a:t>
            </a:r>
          </a:p>
          <a:p>
            <a:pPr marL="285750" indent="-285750">
              <a:buFont typeface="Arial" panose="020B0604020202020204" pitchFamily="34" charset="0"/>
              <a:buChar char="•"/>
            </a:pPr>
            <a:r>
              <a:rPr lang="nl-BE" dirty="0"/>
              <a:t>Werken in aandachtsgebieden</a:t>
            </a:r>
          </a:p>
          <a:p>
            <a:pPr marL="285750" indent="-285750">
              <a:buFont typeface="Arial" panose="020B0604020202020204" pitchFamily="34" charset="0"/>
              <a:buChar char="•"/>
            </a:pPr>
            <a:r>
              <a:rPr lang="nl-BE" dirty="0"/>
              <a:t>Versterken van mensen in maatschappelijk kwetsbare situatie</a:t>
            </a:r>
          </a:p>
          <a:p>
            <a:pPr marL="285750" indent="-285750">
              <a:buFont typeface="Arial" panose="020B0604020202020204" pitchFamily="34" charset="0"/>
              <a:buChar char="•"/>
            </a:pPr>
            <a:r>
              <a:rPr lang="nl-BE" dirty="0"/>
              <a:t>…</a:t>
            </a:r>
          </a:p>
        </p:txBody>
      </p:sp>
    </p:spTree>
    <p:extLst>
      <p:ext uri="{BB962C8B-B14F-4D97-AF65-F5344CB8AC3E}">
        <p14:creationId xmlns:p14="http://schemas.microsoft.com/office/powerpoint/2010/main" val="2752815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Afbeeldingsresultaat voor supersamenwerker">
            <a:extLst>
              <a:ext uri="{FF2B5EF4-FFF2-40B4-BE49-F238E27FC236}">
                <a16:creationId xmlns:a16="http://schemas.microsoft.com/office/drawing/2014/main" id="{9E20D103-161A-4119-9167-8330EFA39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664804"/>
            <a:ext cx="3350718" cy="33507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8FF3C3D-1B2F-472F-A0FE-7603CD5113F8}"/>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57A45B20-7D6B-40A3-8CB6-05A85A809DFA}"/>
              </a:ext>
            </a:extLst>
          </p:cNvPr>
          <p:cNvSpPr>
            <a:spLocks noGrp="1"/>
          </p:cNvSpPr>
          <p:nvPr>
            <p:ph type="body" sz="quarter" idx="10"/>
          </p:nvPr>
        </p:nvSpPr>
        <p:spPr/>
        <p:txBody>
          <a:bodyPr/>
          <a:lstStyle/>
          <a:p>
            <a:r>
              <a:rPr lang="nl-BE" dirty="0"/>
              <a:t>Bagage voor professionals</a:t>
            </a:r>
          </a:p>
        </p:txBody>
      </p:sp>
      <p:sp>
        <p:nvSpPr>
          <p:cNvPr id="4" name="Tijdelijke aanduiding voor tekst 3">
            <a:extLst>
              <a:ext uri="{FF2B5EF4-FFF2-40B4-BE49-F238E27FC236}">
                <a16:creationId xmlns:a16="http://schemas.microsoft.com/office/drawing/2014/main" id="{355ADA5F-D57B-4F25-9E8E-E3C22593DCEA}"/>
              </a:ext>
            </a:extLst>
          </p:cNvPr>
          <p:cNvSpPr>
            <a:spLocks noGrp="1"/>
          </p:cNvSpPr>
          <p:nvPr>
            <p:ph type="body" sz="quarter" idx="11"/>
          </p:nvPr>
        </p:nvSpPr>
        <p:spPr/>
        <p:txBody>
          <a:bodyPr/>
          <a:lstStyle/>
          <a:p>
            <a:r>
              <a:rPr lang="nl-BE" dirty="0"/>
              <a:t>Leesvoer en vorming</a:t>
            </a:r>
          </a:p>
        </p:txBody>
      </p:sp>
      <p:pic>
        <p:nvPicPr>
          <p:cNvPr id="1026" name="Picture 2" descr="Gerelateerde afbeelding">
            <a:extLst>
              <a:ext uri="{FF2B5EF4-FFF2-40B4-BE49-F238E27FC236}">
                <a16:creationId xmlns:a16="http://schemas.microsoft.com/office/drawing/2014/main" id="{01B357CF-EC71-4FCA-8BC4-27BA28642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98884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mensen versterken">
            <a:extLst>
              <a:ext uri="{FF2B5EF4-FFF2-40B4-BE49-F238E27FC236}">
                <a16:creationId xmlns:a16="http://schemas.microsoft.com/office/drawing/2014/main" id="{E54B10A0-78F0-4142-B839-4B82E315D0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2008878"/>
            <a:ext cx="1837707"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amenlevingsopbouw-antwerpenstad.be/wp-content/uploads/sites/5/2015/12/2016-01-Begeleiden-van-Vrijwilligers-Samenlevingsopbouw-Antwerpen-stad-en-Atlas-integratie-en-inburgering-01.png">
            <a:extLst>
              <a:ext uri="{FF2B5EF4-FFF2-40B4-BE49-F238E27FC236}">
                <a16:creationId xmlns:a16="http://schemas.microsoft.com/office/drawing/2014/main" id="{5EFEC68C-5AD3-449F-B326-5695D83462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839658"/>
            <a:ext cx="2401072" cy="17174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geweldloze communicatie">
            <a:extLst>
              <a:ext uri="{FF2B5EF4-FFF2-40B4-BE49-F238E27FC236}">
                <a16:creationId xmlns:a16="http://schemas.microsoft.com/office/drawing/2014/main" id="{2B336A2D-8B4B-494D-874C-49B09E2032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986" y="4941168"/>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interculturele psychologie">
            <a:extLst>
              <a:ext uri="{FF2B5EF4-FFF2-40B4-BE49-F238E27FC236}">
                <a16:creationId xmlns:a16="http://schemas.microsoft.com/office/drawing/2014/main" id="{A85DCC3C-AE8D-4555-BDFD-EADFB313CA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2006371"/>
            <a:ext cx="2646765" cy="264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60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E43E4-1F6C-4EE7-B476-B3900B606BD4}"/>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C94A35E4-EF12-45D2-927E-CF3B2E664AB1}"/>
              </a:ext>
            </a:extLst>
          </p:cNvPr>
          <p:cNvSpPr>
            <a:spLocks noGrp="1"/>
          </p:cNvSpPr>
          <p:nvPr>
            <p:ph type="body" sz="quarter" idx="10"/>
          </p:nvPr>
        </p:nvSpPr>
        <p:spPr/>
        <p:txBody>
          <a:bodyPr/>
          <a:lstStyle/>
          <a:p>
            <a:r>
              <a:rPr lang="nl-BE" dirty="0"/>
              <a:t>Bagage voor professionals</a:t>
            </a:r>
          </a:p>
        </p:txBody>
      </p:sp>
      <p:sp>
        <p:nvSpPr>
          <p:cNvPr id="4" name="Tijdelijke aanduiding voor tekst 3">
            <a:extLst>
              <a:ext uri="{FF2B5EF4-FFF2-40B4-BE49-F238E27FC236}">
                <a16:creationId xmlns:a16="http://schemas.microsoft.com/office/drawing/2014/main" id="{7F66562D-C552-4597-9C42-B921275458A7}"/>
              </a:ext>
            </a:extLst>
          </p:cNvPr>
          <p:cNvSpPr>
            <a:spLocks noGrp="1"/>
          </p:cNvSpPr>
          <p:nvPr>
            <p:ph type="body" sz="quarter" idx="11"/>
          </p:nvPr>
        </p:nvSpPr>
        <p:spPr/>
        <p:txBody>
          <a:bodyPr/>
          <a:lstStyle/>
          <a:p>
            <a:r>
              <a:rPr lang="nl-BE" dirty="0"/>
              <a:t>Goede interne communicatie</a:t>
            </a:r>
          </a:p>
        </p:txBody>
      </p:sp>
      <p:sp>
        <p:nvSpPr>
          <p:cNvPr id="5" name="Tijdelijke aanduiding voor inhoud 4">
            <a:extLst>
              <a:ext uri="{FF2B5EF4-FFF2-40B4-BE49-F238E27FC236}">
                <a16:creationId xmlns:a16="http://schemas.microsoft.com/office/drawing/2014/main" id="{C5DAA5CB-2B4C-4ECF-96C8-B3A95111AA4D}"/>
              </a:ext>
            </a:extLst>
          </p:cNvPr>
          <p:cNvSpPr>
            <a:spLocks noGrp="1"/>
          </p:cNvSpPr>
          <p:nvPr>
            <p:ph sz="quarter" idx="12"/>
          </p:nvPr>
        </p:nvSpPr>
        <p:spPr>
          <a:xfrm>
            <a:off x="1475656" y="2060848"/>
            <a:ext cx="6768752" cy="504056"/>
          </a:xfrm>
        </p:spPr>
        <p:txBody>
          <a:bodyPr/>
          <a:lstStyle/>
          <a:p>
            <a:r>
              <a:rPr lang="nl-BE" sz="2400" dirty="0"/>
              <a:t>Samenwerking over de verschillende functies heen. </a:t>
            </a:r>
          </a:p>
        </p:txBody>
      </p:sp>
      <p:pic>
        <p:nvPicPr>
          <p:cNvPr id="6" name="Afbeelding 5">
            <a:extLst>
              <a:ext uri="{FF2B5EF4-FFF2-40B4-BE49-F238E27FC236}">
                <a16:creationId xmlns:a16="http://schemas.microsoft.com/office/drawing/2014/main" id="{5E4DA652-A744-4D02-B237-A4D8D8DCEF49}"/>
              </a:ext>
            </a:extLst>
          </p:cNvPr>
          <p:cNvPicPr>
            <a:picLocks noChangeAspect="1"/>
          </p:cNvPicPr>
          <p:nvPr/>
        </p:nvPicPr>
        <p:blipFill>
          <a:blip r:embed="rId3"/>
          <a:stretch>
            <a:fillRect/>
          </a:stretch>
        </p:blipFill>
        <p:spPr>
          <a:xfrm>
            <a:off x="899592" y="1916832"/>
            <a:ext cx="7430537" cy="5010849"/>
          </a:xfrm>
          <a:prstGeom prst="rect">
            <a:avLst/>
          </a:prstGeom>
          <a:effectLst>
            <a:softEdge rad="50800"/>
          </a:effectLst>
        </p:spPr>
      </p:pic>
      <p:pic>
        <p:nvPicPr>
          <p:cNvPr id="7" name="Afbeelding 6">
            <a:extLst>
              <a:ext uri="{FF2B5EF4-FFF2-40B4-BE49-F238E27FC236}">
                <a16:creationId xmlns:a16="http://schemas.microsoft.com/office/drawing/2014/main" id="{990F69CB-F33E-4908-B18F-3ED330138BDA}"/>
              </a:ext>
            </a:extLst>
          </p:cNvPr>
          <p:cNvPicPr>
            <a:picLocks noChangeAspect="1"/>
          </p:cNvPicPr>
          <p:nvPr/>
        </p:nvPicPr>
        <p:blipFill>
          <a:blip r:embed="rId4"/>
          <a:stretch>
            <a:fillRect/>
          </a:stretch>
        </p:blipFill>
        <p:spPr>
          <a:xfrm>
            <a:off x="2462978" y="2060848"/>
            <a:ext cx="4303763" cy="4566900"/>
          </a:xfrm>
          <a:prstGeom prst="rect">
            <a:avLst/>
          </a:prstGeom>
        </p:spPr>
      </p:pic>
    </p:spTree>
    <p:extLst>
      <p:ext uri="{BB962C8B-B14F-4D97-AF65-F5344CB8AC3E}">
        <p14:creationId xmlns:p14="http://schemas.microsoft.com/office/powerpoint/2010/main" val="4317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fbeeldingsresultaat voor supersamenwerker">
            <a:extLst>
              <a:ext uri="{FF2B5EF4-FFF2-40B4-BE49-F238E27FC236}">
                <a16:creationId xmlns:a16="http://schemas.microsoft.com/office/drawing/2014/main" id="{3F6A3C06-C253-4EBE-BCD3-1EADC72A8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05" y="3429000"/>
            <a:ext cx="3350718" cy="335071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83254C4-29C2-4073-A58F-84FB590B8A01}"/>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7C07ADAD-43F4-490F-8441-DB7FE59F931E}"/>
              </a:ext>
            </a:extLst>
          </p:cNvPr>
          <p:cNvSpPr>
            <a:spLocks noGrp="1"/>
          </p:cNvSpPr>
          <p:nvPr>
            <p:ph type="body" sz="quarter" idx="10"/>
          </p:nvPr>
        </p:nvSpPr>
        <p:spPr/>
        <p:txBody>
          <a:bodyPr/>
          <a:lstStyle/>
          <a:p>
            <a:r>
              <a:rPr lang="nl-BE" dirty="0"/>
              <a:t>Bagage voor professionals</a:t>
            </a:r>
          </a:p>
        </p:txBody>
      </p:sp>
      <p:sp>
        <p:nvSpPr>
          <p:cNvPr id="4" name="Tijdelijke aanduiding voor tekst 3">
            <a:extLst>
              <a:ext uri="{FF2B5EF4-FFF2-40B4-BE49-F238E27FC236}">
                <a16:creationId xmlns:a16="http://schemas.microsoft.com/office/drawing/2014/main" id="{0F8CA14A-A3B8-49D1-9422-FFD4846DDE4C}"/>
              </a:ext>
            </a:extLst>
          </p:cNvPr>
          <p:cNvSpPr>
            <a:spLocks noGrp="1"/>
          </p:cNvSpPr>
          <p:nvPr>
            <p:ph type="body" sz="quarter" idx="11"/>
          </p:nvPr>
        </p:nvSpPr>
        <p:spPr/>
        <p:txBody>
          <a:bodyPr/>
          <a:lstStyle/>
          <a:p>
            <a:r>
              <a:rPr lang="nl-BE" dirty="0"/>
              <a:t>Teamwork </a:t>
            </a:r>
          </a:p>
        </p:txBody>
      </p:sp>
      <p:pic>
        <p:nvPicPr>
          <p:cNvPr id="7" name="Tijdelijke aanduiding voor inhoud 5">
            <a:extLst>
              <a:ext uri="{FF2B5EF4-FFF2-40B4-BE49-F238E27FC236}">
                <a16:creationId xmlns:a16="http://schemas.microsoft.com/office/drawing/2014/main" id="{2AA63411-7E2F-416F-BB9C-874248477FE8}"/>
              </a:ext>
            </a:extLst>
          </p:cNvPr>
          <p:cNvPicPr>
            <a:picLocks noGrp="1" noChangeAspect="1"/>
          </p:cNvPicPr>
          <p:nvPr>
            <p:ph sz="quarter" idx="12"/>
          </p:nvPr>
        </p:nvPicPr>
        <p:blipFill>
          <a:blip r:embed="rId4"/>
          <a:stretch>
            <a:fillRect/>
          </a:stretch>
        </p:blipFill>
        <p:spPr>
          <a:xfrm>
            <a:off x="5051311" y="2060848"/>
            <a:ext cx="2995805" cy="4320480"/>
          </a:xfrm>
          <a:prstGeom prst="rect">
            <a:avLst/>
          </a:prstGeom>
        </p:spPr>
      </p:pic>
      <p:pic>
        <p:nvPicPr>
          <p:cNvPr id="9" name="Afbeelding 8">
            <a:extLst>
              <a:ext uri="{FF2B5EF4-FFF2-40B4-BE49-F238E27FC236}">
                <a16:creationId xmlns:a16="http://schemas.microsoft.com/office/drawing/2014/main" id="{9D113C5C-B07D-4C24-A747-66CA2DBCCFFB}"/>
              </a:ext>
            </a:extLst>
          </p:cNvPr>
          <p:cNvPicPr>
            <a:picLocks noChangeAspect="1"/>
          </p:cNvPicPr>
          <p:nvPr/>
        </p:nvPicPr>
        <p:blipFill>
          <a:blip r:embed="rId5"/>
          <a:stretch>
            <a:fillRect/>
          </a:stretch>
        </p:blipFill>
        <p:spPr>
          <a:xfrm>
            <a:off x="1647815" y="2060848"/>
            <a:ext cx="2495898" cy="1514686"/>
          </a:xfrm>
          <a:prstGeom prst="rect">
            <a:avLst/>
          </a:prstGeom>
          <a:effectLst>
            <a:softEdge rad="50800"/>
          </a:effectLst>
        </p:spPr>
      </p:pic>
    </p:spTree>
    <p:extLst>
      <p:ext uri="{BB962C8B-B14F-4D97-AF65-F5344CB8AC3E}">
        <p14:creationId xmlns:p14="http://schemas.microsoft.com/office/powerpoint/2010/main" val="1216705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85D017AD-DDEF-4B20-9EF0-90D39542C3B9}"/>
              </a:ext>
            </a:extLst>
          </p:cNvPr>
          <p:cNvSpPr>
            <a:spLocks noGrp="1"/>
          </p:cNvSpPr>
          <p:nvPr>
            <p:ph type="body" sz="quarter" idx="11"/>
          </p:nvPr>
        </p:nvSpPr>
        <p:spPr>
          <a:xfrm>
            <a:off x="1547664" y="449575"/>
            <a:ext cx="6984776" cy="360040"/>
          </a:xfrm>
        </p:spPr>
        <p:txBody>
          <a:bodyPr/>
          <a:lstStyle/>
          <a:p>
            <a:pPr algn="r"/>
            <a:r>
              <a:rPr lang="nl-BE" dirty="0"/>
              <a:t>De lift in </a:t>
            </a:r>
            <a:r>
              <a:rPr lang="nl-BE" dirty="0" err="1"/>
              <a:t>Luisbekelaar</a:t>
            </a:r>
            <a:r>
              <a:rPr lang="nl-BE" dirty="0"/>
              <a:t> is drie maanden stuk</a:t>
            </a:r>
          </a:p>
        </p:txBody>
      </p:sp>
      <p:pic>
        <p:nvPicPr>
          <p:cNvPr id="6" name="Picture 2" descr="Afbeeldingsresultaat voor voorbeeld">
            <a:extLst>
              <a:ext uri="{FF2B5EF4-FFF2-40B4-BE49-F238E27FC236}">
                <a16:creationId xmlns:a16="http://schemas.microsoft.com/office/drawing/2014/main" id="{17EDBA13-0A49-4870-8B61-AD395781C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22666">
            <a:off x="54711" y="-88109"/>
            <a:ext cx="2657736" cy="17954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528894AB-85C4-4409-9EFD-99CF15B0C857}"/>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6490"/>
                    </a14:imgEffect>
                    <a14:imgEffect>
                      <a14:saturation sat="0"/>
                    </a14:imgEffect>
                  </a14:imgLayer>
                </a14:imgProps>
              </a:ext>
            </a:extLst>
          </a:blip>
          <a:srcRect r="3161"/>
          <a:stretch/>
        </p:blipFill>
        <p:spPr>
          <a:xfrm>
            <a:off x="87435" y="4821766"/>
            <a:ext cx="2592288" cy="2031670"/>
          </a:xfrm>
          <a:prstGeom prst="rect">
            <a:avLst/>
          </a:prstGeom>
          <a:effectLst>
            <a:softEdge rad="63500"/>
          </a:effectLst>
        </p:spPr>
      </p:pic>
      <p:pic>
        <p:nvPicPr>
          <p:cNvPr id="2" name="Afbeelding 1">
            <a:extLst>
              <a:ext uri="{FF2B5EF4-FFF2-40B4-BE49-F238E27FC236}">
                <a16:creationId xmlns:a16="http://schemas.microsoft.com/office/drawing/2014/main" id="{424FA147-9FB4-4BF2-BDD9-93B818D21D74}"/>
              </a:ext>
            </a:extLst>
          </p:cNvPr>
          <p:cNvPicPr>
            <a:picLocks noChangeAspect="1"/>
          </p:cNvPicPr>
          <p:nvPr/>
        </p:nvPicPr>
        <p:blipFill>
          <a:blip r:embed="rId6"/>
          <a:stretch>
            <a:fillRect/>
          </a:stretch>
        </p:blipFill>
        <p:spPr>
          <a:xfrm>
            <a:off x="539552" y="1636601"/>
            <a:ext cx="2140171" cy="2993346"/>
          </a:xfrm>
          <a:prstGeom prst="rect">
            <a:avLst/>
          </a:prstGeom>
        </p:spPr>
      </p:pic>
      <p:pic>
        <p:nvPicPr>
          <p:cNvPr id="3" name="Afbeelding 2">
            <a:extLst>
              <a:ext uri="{FF2B5EF4-FFF2-40B4-BE49-F238E27FC236}">
                <a16:creationId xmlns:a16="http://schemas.microsoft.com/office/drawing/2014/main" id="{A19709BC-B233-47F2-B9DD-90BA84C61853}"/>
              </a:ext>
            </a:extLst>
          </p:cNvPr>
          <p:cNvPicPr>
            <a:picLocks noChangeAspect="1"/>
          </p:cNvPicPr>
          <p:nvPr/>
        </p:nvPicPr>
        <p:blipFill>
          <a:blip r:embed="rId7"/>
          <a:stretch>
            <a:fillRect/>
          </a:stretch>
        </p:blipFill>
        <p:spPr>
          <a:xfrm>
            <a:off x="3423945" y="1632935"/>
            <a:ext cx="628003" cy="1604897"/>
          </a:xfrm>
          <a:prstGeom prst="rect">
            <a:avLst/>
          </a:prstGeom>
        </p:spPr>
      </p:pic>
      <p:pic>
        <p:nvPicPr>
          <p:cNvPr id="5" name="Afbeelding 4">
            <a:extLst>
              <a:ext uri="{FF2B5EF4-FFF2-40B4-BE49-F238E27FC236}">
                <a16:creationId xmlns:a16="http://schemas.microsoft.com/office/drawing/2014/main" id="{5A0F6A4A-1AE1-450E-8FDD-8EF79C534137}"/>
              </a:ext>
            </a:extLst>
          </p:cNvPr>
          <p:cNvPicPr>
            <a:picLocks noChangeAspect="1"/>
          </p:cNvPicPr>
          <p:nvPr/>
        </p:nvPicPr>
        <p:blipFill>
          <a:blip r:embed="rId8"/>
          <a:stretch>
            <a:fillRect/>
          </a:stretch>
        </p:blipFill>
        <p:spPr>
          <a:xfrm>
            <a:off x="7789206" y="2002555"/>
            <a:ext cx="628003" cy="1604897"/>
          </a:xfrm>
          <a:prstGeom prst="rect">
            <a:avLst/>
          </a:prstGeom>
        </p:spPr>
      </p:pic>
      <p:pic>
        <p:nvPicPr>
          <p:cNvPr id="9" name="Afbeelding 8">
            <a:extLst>
              <a:ext uri="{FF2B5EF4-FFF2-40B4-BE49-F238E27FC236}">
                <a16:creationId xmlns:a16="http://schemas.microsoft.com/office/drawing/2014/main" id="{998F6B1A-BA64-498F-AB90-B4E26260E26F}"/>
              </a:ext>
            </a:extLst>
          </p:cNvPr>
          <p:cNvPicPr>
            <a:picLocks noChangeAspect="1"/>
          </p:cNvPicPr>
          <p:nvPr/>
        </p:nvPicPr>
        <p:blipFill>
          <a:blip r:embed="rId9"/>
          <a:stretch>
            <a:fillRect/>
          </a:stretch>
        </p:blipFill>
        <p:spPr>
          <a:xfrm>
            <a:off x="4016005" y="4003504"/>
            <a:ext cx="628003" cy="1687022"/>
          </a:xfrm>
          <a:prstGeom prst="rect">
            <a:avLst/>
          </a:prstGeom>
        </p:spPr>
      </p:pic>
      <p:pic>
        <p:nvPicPr>
          <p:cNvPr id="11" name="Afbeelding 10">
            <a:extLst>
              <a:ext uri="{FF2B5EF4-FFF2-40B4-BE49-F238E27FC236}">
                <a16:creationId xmlns:a16="http://schemas.microsoft.com/office/drawing/2014/main" id="{8F254F5F-BE15-426A-A2BF-475A98D3A15D}"/>
              </a:ext>
            </a:extLst>
          </p:cNvPr>
          <p:cNvPicPr>
            <a:picLocks noChangeAspect="1"/>
          </p:cNvPicPr>
          <p:nvPr/>
        </p:nvPicPr>
        <p:blipFill>
          <a:blip r:embed="rId10"/>
          <a:stretch>
            <a:fillRect/>
          </a:stretch>
        </p:blipFill>
        <p:spPr>
          <a:xfrm>
            <a:off x="5635592" y="1776229"/>
            <a:ext cx="628003" cy="1604897"/>
          </a:xfrm>
          <a:prstGeom prst="rect">
            <a:avLst/>
          </a:prstGeom>
        </p:spPr>
      </p:pic>
      <p:pic>
        <p:nvPicPr>
          <p:cNvPr id="12" name="Afbeelding 11">
            <a:extLst>
              <a:ext uri="{FF2B5EF4-FFF2-40B4-BE49-F238E27FC236}">
                <a16:creationId xmlns:a16="http://schemas.microsoft.com/office/drawing/2014/main" id="{C6F76935-5838-4BA7-8AD2-88EA294F4C13}"/>
              </a:ext>
            </a:extLst>
          </p:cNvPr>
          <p:cNvPicPr>
            <a:picLocks noChangeAspect="1"/>
          </p:cNvPicPr>
          <p:nvPr/>
        </p:nvPicPr>
        <p:blipFill>
          <a:blip r:embed="rId11"/>
          <a:stretch>
            <a:fillRect/>
          </a:stretch>
        </p:blipFill>
        <p:spPr>
          <a:xfrm>
            <a:off x="5884981" y="4031648"/>
            <a:ext cx="628003" cy="1604897"/>
          </a:xfrm>
          <a:prstGeom prst="rect">
            <a:avLst/>
          </a:prstGeom>
        </p:spPr>
      </p:pic>
      <p:pic>
        <p:nvPicPr>
          <p:cNvPr id="13" name="Afbeelding 12">
            <a:extLst>
              <a:ext uri="{FF2B5EF4-FFF2-40B4-BE49-F238E27FC236}">
                <a16:creationId xmlns:a16="http://schemas.microsoft.com/office/drawing/2014/main" id="{722D78E2-09FF-48B9-9E4C-4C99025791C4}"/>
              </a:ext>
            </a:extLst>
          </p:cNvPr>
          <p:cNvPicPr>
            <a:picLocks noChangeAspect="1"/>
          </p:cNvPicPr>
          <p:nvPr/>
        </p:nvPicPr>
        <p:blipFill>
          <a:blip r:embed="rId12"/>
          <a:stretch>
            <a:fillRect/>
          </a:stretch>
        </p:blipFill>
        <p:spPr>
          <a:xfrm>
            <a:off x="7787207" y="3955995"/>
            <a:ext cx="565174" cy="1656882"/>
          </a:xfrm>
          <a:prstGeom prst="rect">
            <a:avLst/>
          </a:prstGeom>
        </p:spPr>
      </p:pic>
      <p:sp>
        <p:nvSpPr>
          <p:cNvPr id="14" name="Tekstvak 13">
            <a:extLst>
              <a:ext uri="{FF2B5EF4-FFF2-40B4-BE49-F238E27FC236}">
                <a16:creationId xmlns:a16="http://schemas.microsoft.com/office/drawing/2014/main" id="{F0EEC732-BAC5-495D-AD48-91E8D1647A55}"/>
              </a:ext>
            </a:extLst>
          </p:cNvPr>
          <p:cNvSpPr txBox="1"/>
          <p:nvPr/>
        </p:nvSpPr>
        <p:spPr>
          <a:xfrm>
            <a:off x="7620690" y="3607452"/>
            <a:ext cx="1368152" cy="369332"/>
          </a:xfrm>
          <a:prstGeom prst="rect">
            <a:avLst/>
          </a:prstGeom>
          <a:noFill/>
        </p:spPr>
        <p:txBody>
          <a:bodyPr wrap="square" rtlCol="0">
            <a:spAutoFit/>
          </a:bodyPr>
          <a:lstStyle/>
          <a:p>
            <a:r>
              <a:rPr lang="nl-BE" dirty="0"/>
              <a:t>juiste info</a:t>
            </a:r>
          </a:p>
        </p:txBody>
      </p:sp>
      <p:sp>
        <p:nvSpPr>
          <p:cNvPr id="15" name="Tekstvak 14">
            <a:extLst>
              <a:ext uri="{FF2B5EF4-FFF2-40B4-BE49-F238E27FC236}">
                <a16:creationId xmlns:a16="http://schemas.microsoft.com/office/drawing/2014/main" id="{A8849EDC-EE04-47BD-80D0-BD88A7F964FC}"/>
              </a:ext>
            </a:extLst>
          </p:cNvPr>
          <p:cNvSpPr txBox="1"/>
          <p:nvPr/>
        </p:nvSpPr>
        <p:spPr>
          <a:xfrm>
            <a:off x="3737947" y="5743181"/>
            <a:ext cx="1512168" cy="369332"/>
          </a:xfrm>
          <a:prstGeom prst="rect">
            <a:avLst/>
          </a:prstGeom>
          <a:noFill/>
        </p:spPr>
        <p:txBody>
          <a:bodyPr wrap="square" rtlCol="0">
            <a:spAutoFit/>
          </a:bodyPr>
          <a:lstStyle/>
          <a:p>
            <a:r>
              <a:rPr lang="nl-BE" dirty="0"/>
              <a:t>huisbezoeken</a:t>
            </a:r>
          </a:p>
        </p:txBody>
      </p:sp>
      <p:sp>
        <p:nvSpPr>
          <p:cNvPr id="16" name="Tekstvak 15">
            <a:extLst>
              <a:ext uri="{FF2B5EF4-FFF2-40B4-BE49-F238E27FC236}">
                <a16:creationId xmlns:a16="http://schemas.microsoft.com/office/drawing/2014/main" id="{59387CD9-A70E-47B6-88B0-3AEF2D83C065}"/>
              </a:ext>
            </a:extLst>
          </p:cNvPr>
          <p:cNvSpPr txBox="1"/>
          <p:nvPr/>
        </p:nvSpPr>
        <p:spPr>
          <a:xfrm>
            <a:off x="5284032" y="3438998"/>
            <a:ext cx="1959126" cy="369332"/>
          </a:xfrm>
          <a:prstGeom prst="rect">
            <a:avLst/>
          </a:prstGeom>
          <a:noFill/>
        </p:spPr>
        <p:txBody>
          <a:bodyPr wrap="square" rtlCol="0">
            <a:spAutoFit/>
          </a:bodyPr>
          <a:lstStyle/>
          <a:p>
            <a:r>
              <a:rPr lang="nl-BE" dirty="0"/>
              <a:t>communicatie </a:t>
            </a:r>
          </a:p>
        </p:txBody>
      </p:sp>
      <p:sp>
        <p:nvSpPr>
          <p:cNvPr id="17" name="Tekstvak 16">
            <a:extLst>
              <a:ext uri="{FF2B5EF4-FFF2-40B4-BE49-F238E27FC236}">
                <a16:creationId xmlns:a16="http://schemas.microsoft.com/office/drawing/2014/main" id="{44C524A3-E300-490B-A6B0-A30803D37A1A}"/>
              </a:ext>
            </a:extLst>
          </p:cNvPr>
          <p:cNvSpPr txBox="1"/>
          <p:nvPr/>
        </p:nvSpPr>
        <p:spPr>
          <a:xfrm>
            <a:off x="5696330" y="5529167"/>
            <a:ext cx="1512168" cy="369332"/>
          </a:xfrm>
          <a:prstGeom prst="rect">
            <a:avLst/>
          </a:prstGeom>
          <a:noFill/>
        </p:spPr>
        <p:txBody>
          <a:bodyPr wrap="square" rtlCol="0">
            <a:spAutoFit/>
          </a:bodyPr>
          <a:lstStyle/>
          <a:p>
            <a:r>
              <a:rPr lang="nl-BE" dirty="0"/>
              <a:t>preventie</a:t>
            </a:r>
          </a:p>
        </p:txBody>
      </p:sp>
      <p:sp>
        <p:nvSpPr>
          <p:cNvPr id="18" name="Tekstvak 17">
            <a:extLst>
              <a:ext uri="{FF2B5EF4-FFF2-40B4-BE49-F238E27FC236}">
                <a16:creationId xmlns:a16="http://schemas.microsoft.com/office/drawing/2014/main" id="{95DCA762-D91D-4CA5-9088-BDBF7C15869E}"/>
              </a:ext>
            </a:extLst>
          </p:cNvPr>
          <p:cNvSpPr txBox="1"/>
          <p:nvPr/>
        </p:nvSpPr>
        <p:spPr>
          <a:xfrm>
            <a:off x="3245700" y="3180936"/>
            <a:ext cx="1688636" cy="369332"/>
          </a:xfrm>
          <a:prstGeom prst="rect">
            <a:avLst/>
          </a:prstGeom>
          <a:noFill/>
        </p:spPr>
        <p:txBody>
          <a:bodyPr wrap="square" rtlCol="0">
            <a:spAutoFit/>
          </a:bodyPr>
          <a:lstStyle/>
          <a:p>
            <a:r>
              <a:rPr lang="nl-BE" dirty="0"/>
              <a:t>herstelling</a:t>
            </a:r>
          </a:p>
        </p:txBody>
      </p:sp>
      <p:sp>
        <p:nvSpPr>
          <p:cNvPr id="19" name="Tekstvak 18">
            <a:extLst>
              <a:ext uri="{FF2B5EF4-FFF2-40B4-BE49-F238E27FC236}">
                <a16:creationId xmlns:a16="http://schemas.microsoft.com/office/drawing/2014/main" id="{E052B2BC-2DD4-4B6D-9CB7-7E247C0FE4A7}"/>
              </a:ext>
            </a:extLst>
          </p:cNvPr>
          <p:cNvSpPr txBox="1"/>
          <p:nvPr/>
        </p:nvSpPr>
        <p:spPr>
          <a:xfrm>
            <a:off x="7005076" y="5548108"/>
            <a:ext cx="2018818" cy="369332"/>
          </a:xfrm>
          <a:prstGeom prst="rect">
            <a:avLst/>
          </a:prstGeom>
          <a:noFill/>
        </p:spPr>
        <p:txBody>
          <a:bodyPr wrap="square" rtlCol="0">
            <a:spAutoFit/>
          </a:bodyPr>
          <a:lstStyle/>
          <a:p>
            <a:r>
              <a:rPr lang="nl-BE" dirty="0"/>
              <a:t>niet meer herhalen</a:t>
            </a:r>
          </a:p>
        </p:txBody>
      </p:sp>
      <p:sp>
        <p:nvSpPr>
          <p:cNvPr id="21" name="Tekstballon: rechthoek met afgeronde hoeken 20">
            <a:extLst>
              <a:ext uri="{FF2B5EF4-FFF2-40B4-BE49-F238E27FC236}">
                <a16:creationId xmlns:a16="http://schemas.microsoft.com/office/drawing/2014/main" id="{6E63BEC0-BE8E-4C11-A799-A97CC41B6E27}"/>
              </a:ext>
            </a:extLst>
          </p:cNvPr>
          <p:cNvSpPr/>
          <p:nvPr/>
        </p:nvSpPr>
        <p:spPr>
          <a:xfrm>
            <a:off x="3125938" y="1198887"/>
            <a:ext cx="5694533" cy="4702763"/>
          </a:xfrm>
          <a:prstGeom prst="wedgeRoundRectCallout">
            <a:avLst>
              <a:gd name="adj1" fmla="val -461"/>
              <a:gd name="adj2" fmla="val 66617"/>
              <a:gd name="adj3" fmla="val 16667"/>
            </a:avLst>
          </a:prstGeom>
          <a:noFill/>
          <a:ln w="222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2" name="Tekstvak 21">
            <a:extLst>
              <a:ext uri="{FF2B5EF4-FFF2-40B4-BE49-F238E27FC236}">
                <a16:creationId xmlns:a16="http://schemas.microsoft.com/office/drawing/2014/main" id="{811C1752-B7EC-4DEB-83AE-775B7EF22F76}"/>
              </a:ext>
            </a:extLst>
          </p:cNvPr>
          <p:cNvSpPr txBox="1"/>
          <p:nvPr/>
        </p:nvSpPr>
        <p:spPr>
          <a:xfrm>
            <a:off x="4954556" y="956349"/>
            <a:ext cx="3350210" cy="523220"/>
          </a:xfrm>
          <a:prstGeom prst="rect">
            <a:avLst/>
          </a:prstGeom>
          <a:solidFill>
            <a:schemeClr val="bg1"/>
          </a:solidFill>
        </p:spPr>
        <p:txBody>
          <a:bodyPr wrap="square" rtlCol="0">
            <a:spAutoFit/>
          </a:bodyPr>
          <a:lstStyle/>
          <a:p>
            <a:r>
              <a:rPr lang="nl-BE" sz="2800" b="1" dirty="0">
                <a:solidFill>
                  <a:srgbClr val="006D86"/>
                </a:solidFill>
              </a:rPr>
              <a:t>OVERLEG ALS TEAM</a:t>
            </a:r>
          </a:p>
        </p:txBody>
      </p:sp>
    </p:spTree>
    <p:extLst>
      <p:ext uri="{BB962C8B-B14F-4D97-AF65-F5344CB8AC3E}">
        <p14:creationId xmlns:p14="http://schemas.microsoft.com/office/powerpoint/2010/main" val="3759240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47DCD-46F5-48DB-ACBD-C87DB6563F24}"/>
              </a:ext>
            </a:extLst>
          </p:cNvPr>
          <p:cNvSpPr>
            <a:spLocks noGrp="1"/>
          </p:cNvSpPr>
          <p:nvPr>
            <p:ph type="title"/>
          </p:nvPr>
        </p:nvSpPr>
        <p:spPr/>
        <p:txBody>
          <a:bodyPr/>
          <a:lstStyle/>
          <a:p>
            <a:r>
              <a:rPr lang="nl-BE" dirty="0"/>
              <a:t>Goesting!</a:t>
            </a:r>
          </a:p>
        </p:txBody>
      </p:sp>
      <p:sp>
        <p:nvSpPr>
          <p:cNvPr id="3" name="Tijdelijke aanduiding voor tekst 2">
            <a:extLst>
              <a:ext uri="{FF2B5EF4-FFF2-40B4-BE49-F238E27FC236}">
                <a16:creationId xmlns:a16="http://schemas.microsoft.com/office/drawing/2014/main" id="{DA1906D4-C52D-4FC2-82B3-4169472BC386}"/>
              </a:ext>
            </a:extLst>
          </p:cNvPr>
          <p:cNvSpPr>
            <a:spLocks noGrp="1"/>
          </p:cNvSpPr>
          <p:nvPr>
            <p:ph type="body" sz="quarter" idx="10"/>
          </p:nvPr>
        </p:nvSpPr>
        <p:spPr/>
        <p:txBody>
          <a:bodyPr/>
          <a:lstStyle/>
          <a:p>
            <a:r>
              <a:rPr lang="nl-BE" dirty="0"/>
              <a:t>Bagage voor professionals</a:t>
            </a:r>
          </a:p>
        </p:txBody>
      </p:sp>
      <p:sp>
        <p:nvSpPr>
          <p:cNvPr id="4" name="Tijdelijke aanduiding voor tekst 3">
            <a:extLst>
              <a:ext uri="{FF2B5EF4-FFF2-40B4-BE49-F238E27FC236}">
                <a16:creationId xmlns:a16="http://schemas.microsoft.com/office/drawing/2014/main" id="{CE29DF72-B0A4-475F-BE29-1F356FE0EE4F}"/>
              </a:ext>
            </a:extLst>
          </p:cNvPr>
          <p:cNvSpPr>
            <a:spLocks noGrp="1"/>
          </p:cNvSpPr>
          <p:nvPr>
            <p:ph type="body" sz="quarter" idx="11"/>
          </p:nvPr>
        </p:nvSpPr>
        <p:spPr/>
        <p:txBody>
          <a:bodyPr/>
          <a:lstStyle/>
          <a:p>
            <a:r>
              <a:rPr lang="nl-BE" dirty="0"/>
              <a:t>Goede relatie met bewoners</a:t>
            </a:r>
          </a:p>
        </p:txBody>
      </p:sp>
      <p:pic>
        <p:nvPicPr>
          <p:cNvPr id="6" name="Afbeelding 5">
            <a:extLst>
              <a:ext uri="{FF2B5EF4-FFF2-40B4-BE49-F238E27FC236}">
                <a16:creationId xmlns:a16="http://schemas.microsoft.com/office/drawing/2014/main" id="{8C554BED-DD15-47C9-926E-235FBB51B1C4}"/>
              </a:ext>
            </a:extLst>
          </p:cNvPr>
          <p:cNvPicPr>
            <a:picLocks noChangeAspect="1"/>
          </p:cNvPicPr>
          <p:nvPr/>
        </p:nvPicPr>
        <p:blipFill>
          <a:blip r:embed="rId3"/>
          <a:stretch>
            <a:fillRect/>
          </a:stretch>
        </p:blipFill>
        <p:spPr>
          <a:xfrm>
            <a:off x="5940152" y="1500024"/>
            <a:ext cx="2089076" cy="3977383"/>
          </a:xfrm>
          <a:prstGeom prst="rect">
            <a:avLst/>
          </a:prstGeom>
        </p:spPr>
      </p:pic>
      <p:pic>
        <p:nvPicPr>
          <p:cNvPr id="8" name="Afbeelding 7">
            <a:extLst>
              <a:ext uri="{FF2B5EF4-FFF2-40B4-BE49-F238E27FC236}">
                <a16:creationId xmlns:a16="http://schemas.microsoft.com/office/drawing/2014/main" id="{2CA17AE5-A4F1-44AA-BBF9-C98FCDA985B9}"/>
              </a:ext>
            </a:extLst>
          </p:cNvPr>
          <p:cNvPicPr>
            <a:picLocks noChangeAspect="1"/>
          </p:cNvPicPr>
          <p:nvPr/>
        </p:nvPicPr>
        <p:blipFill>
          <a:blip r:embed="rId4"/>
          <a:stretch>
            <a:fillRect/>
          </a:stretch>
        </p:blipFill>
        <p:spPr>
          <a:xfrm>
            <a:off x="1114772" y="2348880"/>
            <a:ext cx="2089076" cy="3947539"/>
          </a:xfrm>
          <a:prstGeom prst="rect">
            <a:avLst/>
          </a:prstGeom>
        </p:spPr>
      </p:pic>
      <p:sp>
        <p:nvSpPr>
          <p:cNvPr id="11" name="Stroomdiagram: Verbindingslijn 10">
            <a:extLst>
              <a:ext uri="{FF2B5EF4-FFF2-40B4-BE49-F238E27FC236}">
                <a16:creationId xmlns:a16="http://schemas.microsoft.com/office/drawing/2014/main" id="{EC6C8BA9-91B5-4E00-9C08-EEC611694575}"/>
              </a:ext>
            </a:extLst>
          </p:cNvPr>
          <p:cNvSpPr/>
          <p:nvPr/>
        </p:nvSpPr>
        <p:spPr>
          <a:xfrm>
            <a:off x="6732240" y="3429000"/>
            <a:ext cx="678942" cy="57606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sp>
        <p:nvSpPr>
          <p:cNvPr id="12" name="Stroomdiagram: Verbindingslijn 11">
            <a:extLst>
              <a:ext uri="{FF2B5EF4-FFF2-40B4-BE49-F238E27FC236}">
                <a16:creationId xmlns:a16="http://schemas.microsoft.com/office/drawing/2014/main" id="{36FC769C-1063-4C2E-892B-1CD058A06BC2}"/>
              </a:ext>
            </a:extLst>
          </p:cNvPr>
          <p:cNvSpPr/>
          <p:nvPr/>
        </p:nvSpPr>
        <p:spPr>
          <a:xfrm>
            <a:off x="1763688" y="4293095"/>
            <a:ext cx="624936" cy="57606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spTree>
    <p:extLst>
      <p:ext uri="{BB962C8B-B14F-4D97-AF65-F5344CB8AC3E}">
        <p14:creationId xmlns:p14="http://schemas.microsoft.com/office/powerpoint/2010/main" val="3739166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B64DB-DB5E-4FC8-835A-C9C80528013C}"/>
              </a:ext>
            </a:extLst>
          </p:cNvPr>
          <p:cNvSpPr>
            <a:spLocks noGrp="1"/>
          </p:cNvSpPr>
          <p:nvPr>
            <p:ph type="title"/>
          </p:nvPr>
        </p:nvSpPr>
        <p:spPr/>
        <p:txBody>
          <a:bodyPr/>
          <a:lstStyle/>
          <a:p>
            <a:r>
              <a:rPr lang="nl-BE" dirty="0"/>
              <a:t>Goesting bij bewoners en medewerkers</a:t>
            </a:r>
          </a:p>
        </p:txBody>
      </p:sp>
      <p:sp>
        <p:nvSpPr>
          <p:cNvPr id="3" name="Tijdelijke aanduiding voor tekst 2">
            <a:extLst>
              <a:ext uri="{FF2B5EF4-FFF2-40B4-BE49-F238E27FC236}">
                <a16:creationId xmlns:a16="http://schemas.microsoft.com/office/drawing/2014/main" id="{81BCFE9F-CAA6-41D5-8DDB-F252B6D90A5A}"/>
              </a:ext>
            </a:extLst>
          </p:cNvPr>
          <p:cNvSpPr>
            <a:spLocks noGrp="1"/>
          </p:cNvSpPr>
          <p:nvPr>
            <p:ph type="body" sz="quarter" idx="10"/>
          </p:nvPr>
        </p:nvSpPr>
        <p:spPr/>
        <p:txBody>
          <a:bodyPr/>
          <a:lstStyle/>
          <a:p>
            <a:r>
              <a:rPr lang="nl-BE" dirty="0"/>
              <a:t>Overzicht</a:t>
            </a:r>
          </a:p>
        </p:txBody>
      </p:sp>
      <p:sp>
        <p:nvSpPr>
          <p:cNvPr id="4" name="Tijdelijke aanduiding voor tekst 3">
            <a:extLst>
              <a:ext uri="{FF2B5EF4-FFF2-40B4-BE49-F238E27FC236}">
                <a16:creationId xmlns:a16="http://schemas.microsoft.com/office/drawing/2014/main" id="{D8CC6D9A-B2FB-49E7-A01B-3A2303DEC03E}"/>
              </a:ext>
            </a:extLst>
          </p:cNvPr>
          <p:cNvSpPr>
            <a:spLocks noGrp="1"/>
          </p:cNvSpPr>
          <p:nvPr>
            <p:ph type="body" sz="quarter" idx="11"/>
          </p:nvPr>
        </p:nvSpPr>
        <p:spPr/>
        <p:txBody>
          <a:bodyPr/>
          <a:lstStyle/>
          <a:p>
            <a:r>
              <a:rPr lang="nl-BE" dirty="0"/>
              <a:t>De twee experten in dit verhaal </a:t>
            </a:r>
          </a:p>
        </p:txBody>
      </p:sp>
      <p:pic>
        <p:nvPicPr>
          <p:cNvPr id="6" name="Afbeelding 5">
            <a:extLst>
              <a:ext uri="{FF2B5EF4-FFF2-40B4-BE49-F238E27FC236}">
                <a16:creationId xmlns:a16="http://schemas.microsoft.com/office/drawing/2014/main" id="{64BE0E49-BD98-4C2A-8880-568DBFD4D944}"/>
              </a:ext>
            </a:extLst>
          </p:cNvPr>
          <p:cNvPicPr>
            <a:picLocks noChangeAspect="1"/>
          </p:cNvPicPr>
          <p:nvPr/>
        </p:nvPicPr>
        <p:blipFill>
          <a:blip r:embed="rId3"/>
          <a:stretch>
            <a:fillRect/>
          </a:stretch>
        </p:blipFill>
        <p:spPr>
          <a:xfrm>
            <a:off x="1043608" y="2204864"/>
            <a:ext cx="2215713" cy="4212678"/>
          </a:xfrm>
          <a:prstGeom prst="rect">
            <a:avLst/>
          </a:prstGeom>
        </p:spPr>
      </p:pic>
      <p:sp>
        <p:nvSpPr>
          <p:cNvPr id="7" name="Stroomdiagram: Verbindingslijn 6">
            <a:extLst>
              <a:ext uri="{FF2B5EF4-FFF2-40B4-BE49-F238E27FC236}">
                <a16:creationId xmlns:a16="http://schemas.microsoft.com/office/drawing/2014/main" id="{4BBC3E47-9BAA-4137-9C5F-731808BE164A}"/>
              </a:ext>
            </a:extLst>
          </p:cNvPr>
          <p:cNvSpPr/>
          <p:nvPr/>
        </p:nvSpPr>
        <p:spPr>
          <a:xfrm>
            <a:off x="1907704" y="4202981"/>
            <a:ext cx="648072" cy="66617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pic>
        <p:nvPicPr>
          <p:cNvPr id="8" name="Afbeelding 7">
            <a:extLst>
              <a:ext uri="{FF2B5EF4-FFF2-40B4-BE49-F238E27FC236}">
                <a16:creationId xmlns:a16="http://schemas.microsoft.com/office/drawing/2014/main" id="{A54BAD76-2DEE-4C2A-9A96-35E21CF63D5C}"/>
              </a:ext>
            </a:extLst>
          </p:cNvPr>
          <p:cNvPicPr>
            <a:picLocks noChangeAspect="1"/>
          </p:cNvPicPr>
          <p:nvPr/>
        </p:nvPicPr>
        <p:blipFill>
          <a:blip r:embed="rId3">
            <a:duotone>
              <a:prstClr val="black"/>
              <a:srgbClr val="D9C3A5">
                <a:tint val="50000"/>
                <a:satMod val="180000"/>
              </a:srgbClr>
            </a:duotone>
          </a:blip>
          <a:stretch>
            <a:fillRect/>
          </a:stretch>
        </p:blipFill>
        <p:spPr>
          <a:xfrm>
            <a:off x="4834255" y="2236480"/>
            <a:ext cx="2215713" cy="4212678"/>
          </a:xfrm>
          <a:prstGeom prst="rect">
            <a:avLst/>
          </a:prstGeom>
        </p:spPr>
      </p:pic>
      <p:sp>
        <p:nvSpPr>
          <p:cNvPr id="9" name="Stroomdiagram: Verbindingslijn 8">
            <a:extLst>
              <a:ext uri="{FF2B5EF4-FFF2-40B4-BE49-F238E27FC236}">
                <a16:creationId xmlns:a16="http://schemas.microsoft.com/office/drawing/2014/main" id="{EC7062EC-0FBF-4EFA-B92A-D88CCD9DE791}"/>
              </a:ext>
            </a:extLst>
          </p:cNvPr>
          <p:cNvSpPr/>
          <p:nvPr/>
        </p:nvSpPr>
        <p:spPr>
          <a:xfrm>
            <a:off x="5711401" y="4254261"/>
            <a:ext cx="697788" cy="702290"/>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pic>
        <p:nvPicPr>
          <p:cNvPr id="10" name="Afbeelding 9">
            <a:extLst>
              <a:ext uri="{FF2B5EF4-FFF2-40B4-BE49-F238E27FC236}">
                <a16:creationId xmlns:a16="http://schemas.microsoft.com/office/drawing/2014/main" id="{D0851C6E-83C6-4749-822E-2E2361AFEEF3}"/>
              </a:ext>
            </a:extLst>
          </p:cNvPr>
          <p:cNvPicPr>
            <a:picLocks noChangeAspect="1"/>
          </p:cNvPicPr>
          <p:nvPr/>
        </p:nvPicPr>
        <p:blipFill>
          <a:blip r:embed="rId4"/>
          <a:stretch>
            <a:fillRect/>
          </a:stretch>
        </p:blipFill>
        <p:spPr>
          <a:xfrm rot="19161628">
            <a:off x="2940320" y="3601417"/>
            <a:ext cx="1341548" cy="2193043"/>
          </a:xfrm>
          <a:prstGeom prst="rect">
            <a:avLst/>
          </a:prstGeom>
        </p:spPr>
      </p:pic>
      <p:pic>
        <p:nvPicPr>
          <p:cNvPr id="11" name="Afbeelding 10">
            <a:extLst>
              <a:ext uri="{FF2B5EF4-FFF2-40B4-BE49-F238E27FC236}">
                <a16:creationId xmlns:a16="http://schemas.microsoft.com/office/drawing/2014/main" id="{6EA6E4FA-4170-4536-92FC-DE0D86F951CE}"/>
              </a:ext>
            </a:extLst>
          </p:cNvPr>
          <p:cNvPicPr>
            <a:picLocks noChangeAspect="1"/>
          </p:cNvPicPr>
          <p:nvPr/>
        </p:nvPicPr>
        <p:blipFill>
          <a:blip r:embed="rId4"/>
          <a:stretch>
            <a:fillRect/>
          </a:stretch>
        </p:blipFill>
        <p:spPr>
          <a:xfrm rot="19161628">
            <a:off x="6730967" y="3672167"/>
            <a:ext cx="1341548" cy="2193043"/>
          </a:xfrm>
          <a:prstGeom prst="rect">
            <a:avLst/>
          </a:prstGeom>
        </p:spPr>
      </p:pic>
    </p:spTree>
    <p:extLst>
      <p:ext uri="{BB962C8B-B14F-4D97-AF65-F5344CB8AC3E}">
        <p14:creationId xmlns:p14="http://schemas.microsoft.com/office/powerpoint/2010/main" val="1514434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B64DB-DB5E-4FC8-835A-C9C80528013C}"/>
              </a:ext>
            </a:extLst>
          </p:cNvPr>
          <p:cNvSpPr>
            <a:spLocks noGrp="1"/>
          </p:cNvSpPr>
          <p:nvPr>
            <p:ph type="title"/>
          </p:nvPr>
        </p:nvSpPr>
        <p:spPr/>
        <p:txBody>
          <a:bodyPr/>
          <a:lstStyle/>
          <a:p>
            <a:r>
              <a:rPr lang="nl-BE" dirty="0"/>
              <a:t>Goesting bij bewoners en medewerkers</a:t>
            </a:r>
          </a:p>
        </p:txBody>
      </p:sp>
      <p:sp>
        <p:nvSpPr>
          <p:cNvPr id="3" name="Tijdelijke aanduiding voor tekst 2">
            <a:extLst>
              <a:ext uri="{FF2B5EF4-FFF2-40B4-BE49-F238E27FC236}">
                <a16:creationId xmlns:a16="http://schemas.microsoft.com/office/drawing/2014/main" id="{81BCFE9F-CAA6-41D5-8DDB-F252B6D90A5A}"/>
              </a:ext>
            </a:extLst>
          </p:cNvPr>
          <p:cNvSpPr>
            <a:spLocks noGrp="1"/>
          </p:cNvSpPr>
          <p:nvPr>
            <p:ph type="body" sz="quarter" idx="10"/>
          </p:nvPr>
        </p:nvSpPr>
        <p:spPr/>
        <p:txBody>
          <a:bodyPr/>
          <a:lstStyle/>
          <a:p>
            <a:r>
              <a:rPr lang="nl-BE" dirty="0"/>
              <a:t>Overzicht</a:t>
            </a:r>
          </a:p>
        </p:txBody>
      </p:sp>
      <p:sp>
        <p:nvSpPr>
          <p:cNvPr id="4" name="Tijdelijke aanduiding voor tekst 3">
            <a:extLst>
              <a:ext uri="{FF2B5EF4-FFF2-40B4-BE49-F238E27FC236}">
                <a16:creationId xmlns:a16="http://schemas.microsoft.com/office/drawing/2014/main" id="{D8CC6D9A-B2FB-49E7-A01B-3A2303DEC03E}"/>
              </a:ext>
            </a:extLst>
          </p:cNvPr>
          <p:cNvSpPr>
            <a:spLocks noGrp="1"/>
          </p:cNvSpPr>
          <p:nvPr>
            <p:ph type="body" sz="quarter" idx="11"/>
          </p:nvPr>
        </p:nvSpPr>
        <p:spPr/>
        <p:txBody>
          <a:bodyPr/>
          <a:lstStyle/>
          <a:p>
            <a:r>
              <a:rPr lang="nl-BE" dirty="0"/>
              <a:t>De twee experten in dit verhaal </a:t>
            </a:r>
          </a:p>
        </p:txBody>
      </p:sp>
      <p:pic>
        <p:nvPicPr>
          <p:cNvPr id="12" name="Afbeelding 11">
            <a:extLst>
              <a:ext uri="{FF2B5EF4-FFF2-40B4-BE49-F238E27FC236}">
                <a16:creationId xmlns:a16="http://schemas.microsoft.com/office/drawing/2014/main" id="{08663A2A-22A1-483D-B817-DC1945BA7BC8}"/>
              </a:ext>
            </a:extLst>
          </p:cNvPr>
          <p:cNvPicPr>
            <a:picLocks noChangeAspect="1"/>
          </p:cNvPicPr>
          <p:nvPr/>
        </p:nvPicPr>
        <p:blipFill>
          <a:blip r:embed="rId3"/>
          <a:stretch>
            <a:fillRect/>
          </a:stretch>
        </p:blipFill>
        <p:spPr>
          <a:xfrm>
            <a:off x="1115616" y="4712797"/>
            <a:ext cx="2100579" cy="2100579"/>
          </a:xfrm>
          <a:prstGeom prst="rect">
            <a:avLst/>
          </a:prstGeom>
          <a:effectLst>
            <a:softEdge rad="50800"/>
          </a:effectLst>
        </p:spPr>
      </p:pic>
      <p:pic>
        <p:nvPicPr>
          <p:cNvPr id="13" name="Afbeelding 12">
            <a:extLst>
              <a:ext uri="{FF2B5EF4-FFF2-40B4-BE49-F238E27FC236}">
                <a16:creationId xmlns:a16="http://schemas.microsoft.com/office/drawing/2014/main" id="{F209382E-0E4C-49DC-9BD7-50F6002F5226}"/>
              </a:ext>
            </a:extLst>
          </p:cNvPr>
          <p:cNvPicPr>
            <a:picLocks noChangeAspect="1"/>
          </p:cNvPicPr>
          <p:nvPr/>
        </p:nvPicPr>
        <p:blipFill>
          <a:blip r:embed="rId3"/>
          <a:stretch>
            <a:fillRect/>
          </a:stretch>
        </p:blipFill>
        <p:spPr>
          <a:xfrm>
            <a:off x="5724128" y="4712797"/>
            <a:ext cx="2100579" cy="2100579"/>
          </a:xfrm>
          <a:prstGeom prst="rect">
            <a:avLst/>
          </a:prstGeom>
          <a:effectLst>
            <a:softEdge rad="50800"/>
          </a:effectLst>
        </p:spPr>
      </p:pic>
      <p:sp>
        <p:nvSpPr>
          <p:cNvPr id="14" name="Stroomdiagram: Verbindingslijn 13">
            <a:extLst>
              <a:ext uri="{FF2B5EF4-FFF2-40B4-BE49-F238E27FC236}">
                <a16:creationId xmlns:a16="http://schemas.microsoft.com/office/drawing/2014/main" id="{52D30EB2-5031-4D79-AE17-9FDFF007855D}"/>
              </a:ext>
            </a:extLst>
          </p:cNvPr>
          <p:cNvSpPr/>
          <p:nvPr/>
        </p:nvSpPr>
        <p:spPr>
          <a:xfrm>
            <a:off x="1841869" y="6021288"/>
            <a:ext cx="648072" cy="504056"/>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B</a:t>
            </a:r>
          </a:p>
        </p:txBody>
      </p:sp>
      <p:sp>
        <p:nvSpPr>
          <p:cNvPr id="15" name="Stroomdiagram: Verbindingslijn 14">
            <a:extLst>
              <a:ext uri="{FF2B5EF4-FFF2-40B4-BE49-F238E27FC236}">
                <a16:creationId xmlns:a16="http://schemas.microsoft.com/office/drawing/2014/main" id="{BB5AA971-8B63-4878-A000-D0229C911253}"/>
              </a:ext>
            </a:extLst>
          </p:cNvPr>
          <p:cNvSpPr/>
          <p:nvPr/>
        </p:nvSpPr>
        <p:spPr>
          <a:xfrm>
            <a:off x="6444208" y="6005905"/>
            <a:ext cx="613053" cy="51943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2800" b="1" dirty="0"/>
              <a:t>M</a:t>
            </a:r>
          </a:p>
        </p:txBody>
      </p:sp>
      <p:cxnSp>
        <p:nvCxnSpPr>
          <p:cNvPr id="16" name="Rechte verbindingslijn 15">
            <a:extLst>
              <a:ext uri="{FF2B5EF4-FFF2-40B4-BE49-F238E27FC236}">
                <a16:creationId xmlns:a16="http://schemas.microsoft.com/office/drawing/2014/main" id="{BBBF11CE-2B4E-4E1D-820D-EB96AB5ACA44}"/>
              </a:ext>
            </a:extLst>
          </p:cNvPr>
          <p:cNvCxnSpPr>
            <a:cxnSpLocks/>
          </p:cNvCxnSpPr>
          <p:nvPr/>
        </p:nvCxnSpPr>
        <p:spPr>
          <a:xfrm>
            <a:off x="4427984" y="2060848"/>
            <a:ext cx="0" cy="43564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C26A4F3B-CD0E-4DB8-902F-E8A8C0EF223B}"/>
              </a:ext>
            </a:extLst>
          </p:cNvPr>
          <p:cNvSpPr txBox="1"/>
          <p:nvPr/>
        </p:nvSpPr>
        <p:spPr>
          <a:xfrm>
            <a:off x="4716025" y="1995804"/>
            <a:ext cx="4033314" cy="2585323"/>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chemeClr val="bg1">
                    <a:lumMod val="50000"/>
                  </a:schemeClr>
                </a:solidFill>
              </a:rPr>
              <a:t>Eigen individuele rugzak</a:t>
            </a:r>
          </a:p>
          <a:p>
            <a:pPr marL="285750" indent="-285750">
              <a:buFont typeface="Arial" panose="020B0604020202020204" pitchFamily="34" charset="0"/>
              <a:buChar char="•"/>
            </a:pPr>
            <a:r>
              <a:rPr lang="nl-BE" dirty="0"/>
              <a:t>Hardware: tools en methodes, buurtappartement, …  </a:t>
            </a:r>
          </a:p>
          <a:p>
            <a:pPr marL="285750" indent="-285750">
              <a:buFont typeface="Arial" panose="020B0604020202020204" pitchFamily="34" charset="0"/>
              <a:buChar char="•"/>
            </a:pPr>
            <a:r>
              <a:rPr lang="nl-BE" dirty="0"/>
              <a:t>Software: vaardigheden en kennis rond werken met bewoners, … </a:t>
            </a:r>
          </a:p>
          <a:p>
            <a:pPr marL="285750" indent="-285750">
              <a:buFont typeface="Arial" panose="020B0604020202020204" pitchFamily="34" charset="0"/>
              <a:buChar char="•"/>
            </a:pPr>
            <a:r>
              <a:rPr lang="nl-BE" dirty="0"/>
              <a:t>Goede interne communicatie</a:t>
            </a:r>
          </a:p>
          <a:p>
            <a:pPr marL="285750" indent="-285750">
              <a:buFont typeface="Arial" panose="020B0604020202020204" pitchFamily="34" charset="0"/>
              <a:buChar char="•"/>
            </a:pPr>
            <a:r>
              <a:rPr lang="nl-BE" dirty="0"/>
              <a:t>Teamwork: denkers en doeners, …</a:t>
            </a:r>
          </a:p>
          <a:p>
            <a:pPr marL="285750" indent="-285750">
              <a:buFont typeface="Arial" panose="020B0604020202020204" pitchFamily="34" charset="0"/>
              <a:buChar char="•"/>
            </a:pPr>
            <a:r>
              <a:rPr lang="nl-BE" dirty="0"/>
              <a:t>Schouderklop </a:t>
            </a:r>
          </a:p>
          <a:p>
            <a:pPr marL="285750" indent="-285750">
              <a:buFont typeface="Arial" panose="020B0604020202020204" pitchFamily="34" charset="0"/>
              <a:buChar char="•"/>
            </a:pPr>
            <a:r>
              <a:rPr lang="nl-BE" dirty="0"/>
              <a:t>Goede relatie met bewoners: overleg</a:t>
            </a:r>
          </a:p>
        </p:txBody>
      </p:sp>
      <p:sp>
        <p:nvSpPr>
          <p:cNvPr id="20" name="Tekstvak 19">
            <a:extLst>
              <a:ext uri="{FF2B5EF4-FFF2-40B4-BE49-F238E27FC236}">
                <a16:creationId xmlns:a16="http://schemas.microsoft.com/office/drawing/2014/main" id="{4D2422B3-B1A8-4C3A-8E0D-70993BB82E60}"/>
              </a:ext>
            </a:extLst>
          </p:cNvPr>
          <p:cNvSpPr txBox="1"/>
          <p:nvPr/>
        </p:nvSpPr>
        <p:spPr>
          <a:xfrm>
            <a:off x="394661" y="2060848"/>
            <a:ext cx="3744407" cy="2585323"/>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chemeClr val="bg1">
                    <a:lumMod val="50000"/>
                  </a:schemeClr>
                </a:solidFill>
              </a:rPr>
              <a:t>Eigen individuele rugzak</a:t>
            </a:r>
          </a:p>
          <a:p>
            <a:pPr marL="285750" indent="-285750">
              <a:buFont typeface="Arial" panose="020B0604020202020204" pitchFamily="34" charset="0"/>
              <a:buChar char="•"/>
            </a:pPr>
            <a:r>
              <a:rPr lang="nl-BE" dirty="0"/>
              <a:t>Hardware: buurtappartement, materiaal, … </a:t>
            </a:r>
          </a:p>
          <a:p>
            <a:pPr marL="285750" indent="-285750">
              <a:buFont typeface="Arial" panose="020B0604020202020204" pitchFamily="34" charset="0"/>
              <a:buChar char="•"/>
            </a:pPr>
            <a:r>
              <a:rPr lang="nl-BE" dirty="0"/>
              <a:t>Software: vaardigheden en kennis rond samenwerken, … </a:t>
            </a:r>
          </a:p>
          <a:p>
            <a:pPr marL="285750" indent="-285750">
              <a:buFont typeface="Arial" panose="020B0604020202020204" pitchFamily="34" charset="0"/>
              <a:buChar char="•"/>
            </a:pPr>
            <a:r>
              <a:rPr lang="nl-BE" dirty="0"/>
              <a:t>Plek voor denkers en doeners</a:t>
            </a:r>
          </a:p>
          <a:p>
            <a:pPr marL="285750" indent="-285750">
              <a:buFont typeface="Arial" panose="020B0604020202020204" pitchFamily="34" charset="0"/>
              <a:buChar char="•"/>
            </a:pPr>
            <a:r>
              <a:rPr lang="nl-BE" dirty="0"/>
              <a:t>Continue ondersteuning</a:t>
            </a:r>
          </a:p>
          <a:p>
            <a:pPr marL="285750" indent="-285750">
              <a:buFont typeface="Arial" panose="020B0604020202020204" pitchFamily="34" charset="0"/>
              <a:buChar char="•"/>
            </a:pPr>
            <a:r>
              <a:rPr lang="nl-BE" dirty="0"/>
              <a:t>Schouderklop</a:t>
            </a:r>
          </a:p>
          <a:p>
            <a:pPr marL="285750" indent="-285750">
              <a:buFont typeface="Arial" panose="020B0604020202020204" pitchFamily="34" charset="0"/>
              <a:buChar char="•"/>
            </a:pPr>
            <a:r>
              <a:rPr lang="nl-BE" dirty="0"/>
              <a:t>Goede relatie met de SHM: overleg</a:t>
            </a:r>
          </a:p>
        </p:txBody>
      </p:sp>
    </p:spTree>
    <p:extLst>
      <p:ext uri="{BB962C8B-B14F-4D97-AF65-F5344CB8AC3E}">
        <p14:creationId xmlns:p14="http://schemas.microsoft.com/office/powerpoint/2010/main" val="53222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37A45-24BF-49DF-97E0-B87ADE0EE5C2}"/>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57502C9D-8620-4B81-A369-17B383D667AC}"/>
              </a:ext>
            </a:extLst>
          </p:cNvPr>
          <p:cNvSpPr>
            <a:spLocks noGrp="1"/>
          </p:cNvSpPr>
          <p:nvPr>
            <p:ph type="body" sz="quarter" idx="10"/>
          </p:nvPr>
        </p:nvSpPr>
        <p:spPr/>
        <p:txBody>
          <a:bodyPr/>
          <a:lstStyle/>
          <a:p>
            <a:endParaRPr lang="nl-BE"/>
          </a:p>
        </p:txBody>
      </p:sp>
      <p:sp>
        <p:nvSpPr>
          <p:cNvPr id="4" name="Tijdelijke aanduiding voor tekst 3">
            <a:extLst>
              <a:ext uri="{FF2B5EF4-FFF2-40B4-BE49-F238E27FC236}">
                <a16:creationId xmlns:a16="http://schemas.microsoft.com/office/drawing/2014/main" id="{B40046BD-CF38-43E8-98CC-1D866DBBA4F0}"/>
              </a:ext>
            </a:extLst>
          </p:cNvPr>
          <p:cNvSpPr>
            <a:spLocks noGrp="1"/>
          </p:cNvSpPr>
          <p:nvPr>
            <p:ph type="body" sz="quarter" idx="11"/>
          </p:nvPr>
        </p:nvSpPr>
        <p:spPr/>
        <p:txBody>
          <a:bodyPr/>
          <a:lstStyle/>
          <a:p>
            <a:endParaRPr lang="nl-BE"/>
          </a:p>
        </p:txBody>
      </p:sp>
      <p:sp>
        <p:nvSpPr>
          <p:cNvPr id="5" name="Tijdelijke aanduiding voor inhoud 4">
            <a:extLst>
              <a:ext uri="{FF2B5EF4-FFF2-40B4-BE49-F238E27FC236}">
                <a16:creationId xmlns:a16="http://schemas.microsoft.com/office/drawing/2014/main" id="{030D92E4-ED98-44C9-9EEE-120AA046AB29}"/>
              </a:ext>
            </a:extLst>
          </p:cNvPr>
          <p:cNvSpPr>
            <a:spLocks noGrp="1"/>
          </p:cNvSpPr>
          <p:nvPr>
            <p:ph sz="quarter" idx="12"/>
          </p:nvPr>
        </p:nvSpPr>
        <p:spPr/>
        <p:txBody>
          <a:bodyPr/>
          <a:lstStyle/>
          <a:p>
            <a:endParaRPr lang="nl-BE"/>
          </a:p>
        </p:txBody>
      </p:sp>
      <p:pic>
        <p:nvPicPr>
          <p:cNvPr id="8" name="Afbeelding 7">
            <a:extLst>
              <a:ext uri="{FF2B5EF4-FFF2-40B4-BE49-F238E27FC236}">
                <a16:creationId xmlns:a16="http://schemas.microsoft.com/office/drawing/2014/main" id="{BCFEF197-163A-4648-BC34-F3A417E58F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57106" y="318512"/>
            <a:ext cx="10917738" cy="6278840"/>
          </a:xfrm>
          <a:prstGeom prst="rect">
            <a:avLst/>
          </a:prstGeom>
          <a:effectLst>
            <a:softEdge rad="50800"/>
          </a:effectLst>
        </p:spPr>
      </p:pic>
      <p:sp>
        <p:nvSpPr>
          <p:cNvPr id="9" name="Tekstvak 8">
            <a:extLst>
              <a:ext uri="{FF2B5EF4-FFF2-40B4-BE49-F238E27FC236}">
                <a16:creationId xmlns:a16="http://schemas.microsoft.com/office/drawing/2014/main" id="{5C7A150A-FC6E-430B-91E7-FC51AD6567E3}"/>
              </a:ext>
            </a:extLst>
          </p:cNvPr>
          <p:cNvSpPr txBox="1"/>
          <p:nvPr/>
        </p:nvSpPr>
        <p:spPr>
          <a:xfrm>
            <a:off x="683568" y="5543654"/>
            <a:ext cx="6264696" cy="523220"/>
          </a:xfrm>
          <a:prstGeom prst="rect">
            <a:avLst/>
          </a:prstGeom>
          <a:noFill/>
        </p:spPr>
        <p:txBody>
          <a:bodyPr wrap="square" rtlCol="0">
            <a:spAutoFit/>
          </a:bodyPr>
          <a:lstStyle/>
          <a:p>
            <a:r>
              <a:rPr lang="nl-BE" sz="2800" b="1" dirty="0">
                <a:solidFill>
                  <a:schemeClr val="bg1"/>
                </a:solidFill>
              </a:rPr>
              <a:t>Terugkoppeling aan bewoners </a:t>
            </a:r>
          </a:p>
        </p:txBody>
      </p:sp>
    </p:spTree>
    <p:extLst>
      <p:ext uri="{BB962C8B-B14F-4D97-AF65-F5344CB8AC3E}">
        <p14:creationId xmlns:p14="http://schemas.microsoft.com/office/powerpoint/2010/main" val="330657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compost">
            <a:extLst>
              <a:ext uri="{FF2B5EF4-FFF2-40B4-BE49-F238E27FC236}">
                <a16:creationId xmlns:a16="http://schemas.microsoft.com/office/drawing/2014/main" id="{A4D9043B-B705-434F-A772-3551681BC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21" r="14031"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5833B8A9-311D-46DB-9EF5-9887662D8E3C}"/>
              </a:ext>
            </a:extLst>
          </p:cNvPr>
          <p:cNvCxnSpPr>
            <a:cxnSpLocks/>
          </p:cNvCxnSpPr>
          <p:nvPr/>
        </p:nvCxnSpPr>
        <p:spPr>
          <a:xfrm>
            <a:off x="467544" y="2348880"/>
            <a:ext cx="5112568" cy="0"/>
          </a:xfrm>
          <a:prstGeom prst="line">
            <a:avLst/>
          </a:prstGeom>
        </p:spPr>
        <p:style>
          <a:lnRef idx="1">
            <a:schemeClr val="dk1"/>
          </a:lnRef>
          <a:fillRef idx="0">
            <a:schemeClr val="dk1"/>
          </a:fillRef>
          <a:effectRef idx="0">
            <a:schemeClr val="dk1"/>
          </a:effectRef>
          <a:fontRef idx="minor">
            <a:schemeClr val="tx1"/>
          </a:fontRef>
        </p:style>
      </p:cxnSp>
      <p:sp>
        <p:nvSpPr>
          <p:cNvPr id="5" name="Tijdelijke aanduiding voor tekst 2">
            <a:extLst>
              <a:ext uri="{FF2B5EF4-FFF2-40B4-BE49-F238E27FC236}">
                <a16:creationId xmlns:a16="http://schemas.microsoft.com/office/drawing/2014/main" id="{7C37277D-B63F-41BC-BFDF-6D78316570E9}"/>
              </a:ext>
            </a:extLst>
          </p:cNvPr>
          <p:cNvSpPr>
            <a:spLocks noGrp="1"/>
          </p:cNvSpPr>
          <p:nvPr>
            <p:ph type="body" sz="quarter" idx="10"/>
          </p:nvPr>
        </p:nvSpPr>
        <p:spPr>
          <a:xfrm>
            <a:off x="1439652" y="611828"/>
            <a:ext cx="6984776" cy="417820"/>
          </a:xfrm>
        </p:spPr>
        <p:txBody>
          <a:bodyPr/>
          <a:lstStyle/>
          <a:p>
            <a:r>
              <a:rPr lang="nl-BE" dirty="0"/>
              <a:t>Waar staan we nu?</a:t>
            </a:r>
          </a:p>
        </p:txBody>
      </p:sp>
      <p:sp>
        <p:nvSpPr>
          <p:cNvPr id="8" name="Tijdelijke aanduiding voor tekst 3">
            <a:extLst>
              <a:ext uri="{FF2B5EF4-FFF2-40B4-BE49-F238E27FC236}">
                <a16:creationId xmlns:a16="http://schemas.microsoft.com/office/drawing/2014/main" id="{416D8021-0166-433C-89F1-B7262C333109}"/>
              </a:ext>
            </a:extLst>
          </p:cNvPr>
          <p:cNvSpPr>
            <a:spLocks noGrp="1"/>
          </p:cNvSpPr>
          <p:nvPr>
            <p:ph type="body" sz="quarter" idx="11"/>
          </p:nvPr>
        </p:nvSpPr>
        <p:spPr>
          <a:xfrm>
            <a:off x="1439652" y="1129653"/>
            <a:ext cx="6984776" cy="360040"/>
          </a:xfrm>
        </p:spPr>
        <p:txBody>
          <a:bodyPr/>
          <a:lstStyle/>
          <a:p>
            <a:r>
              <a:rPr lang="nl-BE" dirty="0"/>
              <a:t>Vergeet geen mest te geven…</a:t>
            </a:r>
          </a:p>
        </p:txBody>
      </p:sp>
      <p:pic>
        <p:nvPicPr>
          <p:cNvPr id="3" name="Afbeelding 2">
            <a:extLst>
              <a:ext uri="{FF2B5EF4-FFF2-40B4-BE49-F238E27FC236}">
                <a16:creationId xmlns:a16="http://schemas.microsoft.com/office/drawing/2014/main" id="{CFBB9C20-C6B2-40B8-8CA4-33147D6EE32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8500" r="15744"/>
          <a:stretch/>
        </p:blipFill>
        <p:spPr>
          <a:xfrm>
            <a:off x="539552" y="2747784"/>
            <a:ext cx="5040560" cy="3726347"/>
          </a:xfrm>
          <a:prstGeom prst="rect">
            <a:avLst/>
          </a:prstGeom>
          <a:effectLst>
            <a:softEdge rad="50800"/>
          </a:effectLst>
        </p:spPr>
      </p:pic>
    </p:spTree>
    <p:extLst>
      <p:ext uri="{BB962C8B-B14F-4D97-AF65-F5344CB8AC3E}">
        <p14:creationId xmlns:p14="http://schemas.microsoft.com/office/powerpoint/2010/main" val="864270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succes is niet altijd wat je ziet">
            <a:extLst>
              <a:ext uri="{FF2B5EF4-FFF2-40B4-BE49-F238E27FC236}">
                <a16:creationId xmlns:a16="http://schemas.microsoft.com/office/drawing/2014/main" id="{4E368724-71AC-40D5-B0FE-136E3E0B6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966788"/>
            <a:ext cx="5676900" cy="492442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1FE0D1A-BE47-4261-B2A3-AD9793B33896}"/>
              </a:ext>
            </a:extLst>
          </p:cNvPr>
          <p:cNvSpPr txBox="1"/>
          <p:nvPr/>
        </p:nvSpPr>
        <p:spPr>
          <a:xfrm>
            <a:off x="6876256" y="5870311"/>
            <a:ext cx="1290278" cy="461665"/>
          </a:xfrm>
          <a:prstGeom prst="rect">
            <a:avLst/>
          </a:prstGeom>
          <a:noFill/>
        </p:spPr>
        <p:txBody>
          <a:bodyPr wrap="square" rtlCol="0">
            <a:spAutoFit/>
          </a:bodyPr>
          <a:lstStyle/>
          <a:p>
            <a:pPr algn="just"/>
            <a:r>
              <a:rPr lang="nl-BE" sz="2400" dirty="0">
                <a:solidFill>
                  <a:srgbClr val="FF6600"/>
                </a:solidFill>
                <a:latin typeface="Brush Script MT" panose="03060802040406070304" pitchFamily="66" charset="0"/>
              </a:rPr>
              <a:t>Afsluiter</a:t>
            </a:r>
          </a:p>
        </p:txBody>
      </p:sp>
    </p:spTree>
    <p:extLst>
      <p:ext uri="{BB962C8B-B14F-4D97-AF65-F5344CB8AC3E}">
        <p14:creationId xmlns:p14="http://schemas.microsoft.com/office/powerpoint/2010/main" val="2900497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EF4A106-EAB8-4F1C-8E54-D2487A0E81F3}"/>
              </a:ext>
            </a:extLst>
          </p:cNvPr>
          <p:cNvSpPr>
            <a:spLocks noGrp="1"/>
          </p:cNvSpPr>
          <p:nvPr>
            <p:ph type="body" sz="quarter" idx="10"/>
          </p:nvPr>
        </p:nvSpPr>
        <p:spPr>
          <a:xfrm>
            <a:off x="1367644" y="727880"/>
            <a:ext cx="6984776" cy="417820"/>
          </a:xfrm>
        </p:spPr>
        <p:txBody>
          <a:bodyPr/>
          <a:lstStyle/>
          <a:p>
            <a:r>
              <a:rPr lang="nl-BE" dirty="0"/>
              <a:t>En nu aan de slag… </a:t>
            </a:r>
          </a:p>
        </p:txBody>
      </p:sp>
      <p:pic>
        <p:nvPicPr>
          <p:cNvPr id="6" name="Afbeelding 5">
            <a:extLst>
              <a:ext uri="{FF2B5EF4-FFF2-40B4-BE49-F238E27FC236}">
                <a16:creationId xmlns:a16="http://schemas.microsoft.com/office/drawing/2014/main" id="{2681BBAD-AFF1-459C-BA55-F8AF9112B7A3}"/>
              </a:ext>
            </a:extLst>
          </p:cNvPr>
          <p:cNvPicPr/>
          <p:nvPr/>
        </p:nvPicPr>
        <p:blipFill rotWithShape="1">
          <a:blip r:embed="rId3" cstate="print">
            <a:extLst>
              <a:ext uri="{28A0092B-C50C-407E-A947-70E740481C1C}">
                <a14:useLocalDpi xmlns:a14="http://schemas.microsoft.com/office/drawing/2010/main" val="0"/>
              </a:ext>
            </a:extLst>
          </a:blip>
          <a:srcRect t="15365" r="2" b="2"/>
          <a:stretch/>
        </p:blipFill>
        <p:spPr>
          <a:xfrm>
            <a:off x="25989" y="1556792"/>
            <a:ext cx="3356340" cy="1597855"/>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7" name="Afbeelding 6">
            <a:extLst>
              <a:ext uri="{FF2B5EF4-FFF2-40B4-BE49-F238E27FC236}">
                <a16:creationId xmlns:a16="http://schemas.microsoft.com/office/drawing/2014/main" id="{BF9BBD87-1739-479E-AEED-4467A9F04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453" r="1" b="21577"/>
          <a:stretch/>
        </p:blipFill>
        <p:spPr>
          <a:xfrm>
            <a:off x="2765628" y="1556791"/>
            <a:ext cx="6407012" cy="1597855"/>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pic>
        <p:nvPicPr>
          <p:cNvPr id="8" name="Afbeelding 7">
            <a:extLst>
              <a:ext uri="{FF2B5EF4-FFF2-40B4-BE49-F238E27FC236}">
                <a16:creationId xmlns:a16="http://schemas.microsoft.com/office/drawing/2014/main" id="{7F7F853E-C3D3-4635-8771-1232D605DB3C}"/>
              </a:ext>
            </a:extLst>
          </p:cNvPr>
          <p:cNvPicPr/>
          <p:nvPr/>
        </p:nvPicPr>
        <p:blipFill rotWithShape="1">
          <a:blip r:embed="rId5" cstate="print">
            <a:extLst>
              <a:ext uri="{28A0092B-C50C-407E-A947-70E740481C1C}">
                <a14:useLocalDpi xmlns:a14="http://schemas.microsoft.com/office/drawing/2010/main" val="0"/>
              </a:ext>
            </a:extLst>
          </a:blip>
          <a:srcRect l="3751" r="-1" b="-1"/>
          <a:stretch/>
        </p:blipFill>
        <p:spPr>
          <a:xfrm>
            <a:off x="25989" y="3284984"/>
            <a:ext cx="2613197" cy="1683315"/>
          </a:xfrm>
          <a:prstGeom prst="rect">
            <a:avLst/>
          </a:prstGeom>
        </p:spPr>
      </p:pic>
      <p:pic>
        <p:nvPicPr>
          <p:cNvPr id="9" name="Afbeelding 8">
            <a:extLst>
              <a:ext uri="{FF2B5EF4-FFF2-40B4-BE49-F238E27FC236}">
                <a16:creationId xmlns:a16="http://schemas.microsoft.com/office/drawing/2014/main" id="{DDD7CF3D-DBE8-4A56-9129-10AF7C270167}"/>
              </a:ext>
            </a:extLst>
          </p:cNvPr>
          <p:cNvPicPr/>
          <p:nvPr/>
        </p:nvPicPr>
        <p:blipFill rotWithShape="1">
          <a:blip r:embed="rId6">
            <a:extLst>
              <a:ext uri="{28A0092B-C50C-407E-A947-70E740481C1C}">
                <a14:useLocalDpi xmlns:a14="http://schemas.microsoft.com/office/drawing/2010/main" val="0"/>
              </a:ext>
            </a:extLst>
          </a:blip>
          <a:srcRect t="22242" r="-2" b="43890"/>
          <a:stretch/>
        </p:blipFill>
        <p:spPr>
          <a:xfrm>
            <a:off x="33762" y="5098636"/>
            <a:ext cx="6422517" cy="163137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pic>
        <p:nvPicPr>
          <p:cNvPr id="10" name="Afbeelding 9">
            <a:extLst>
              <a:ext uri="{FF2B5EF4-FFF2-40B4-BE49-F238E27FC236}">
                <a16:creationId xmlns:a16="http://schemas.microsoft.com/office/drawing/2014/main" id="{39A8679B-226D-402C-9BA3-5C6259C3242A}"/>
              </a:ext>
            </a:extLst>
          </p:cNvPr>
          <p:cNvPicPr/>
          <p:nvPr/>
        </p:nvPicPr>
        <p:blipFill rotWithShape="1">
          <a:blip r:embed="rId7" cstate="print">
            <a:extLst>
              <a:ext uri="{28A0092B-C50C-407E-A947-70E740481C1C}">
                <a14:useLocalDpi xmlns:a14="http://schemas.microsoft.com/office/drawing/2010/main" val="0"/>
              </a:ext>
            </a:extLst>
          </a:blip>
          <a:srcRect t="10852" r="1" b="2758"/>
          <a:stretch/>
        </p:blipFill>
        <p:spPr>
          <a:xfrm>
            <a:off x="5839763" y="5098996"/>
            <a:ext cx="3356355" cy="1631010"/>
          </a:xfrm>
          <a:custGeom>
            <a:avLst/>
            <a:gdLst>
              <a:gd name="connsiteX0" fmla="*/ 1006941 w 4475140"/>
              <a:gd name="connsiteY0" fmla="*/ 0 h 2174680"/>
              <a:gd name="connsiteX1" fmla="*/ 4475140 w 4475140"/>
              <a:gd name="connsiteY1" fmla="*/ 0 h 2174680"/>
              <a:gd name="connsiteX2" fmla="*/ 4475140 w 4475140"/>
              <a:gd name="connsiteY2" fmla="*/ 2174680 h 2174680"/>
              <a:gd name="connsiteX3" fmla="*/ 3400319 w 4475140"/>
              <a:gd name="connsiteY3" fmla="*/ 2174680 h 2174680"/>
              <a:gd name="connsiteX4" fmla="*/ 3400319 w 4475140"/>
              <a:gd name="connsiteY4" fmla="*/ 2174202 h 2174680"/>
              <a:gd name="connsiteX5" fmla="*/ 0 w 4475140"/>
              <a:gd name="connsiteY5" fmla="*/ 2174202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sp>
        <p:nvSpPr>
          <p:cNvPr id="11" name="Tekstvak 10">
            <a:extLst>
              <a:ext uri="{FF2B5EF4-FFF2-40B4-BE49-F238E27FC236}">
                <a16:creationId xmlns:a16="http://schemas.microsoft.com/office/drawing/2014/main" id="{BA4AA642-8F3F-45D6-8CD6-D5DB79C0BA1D}"/>
              </a:ext>
            </a:extLst>
          </p:cNvPr>
          <p:cNvSpPr txBox="1"/>
          <p:nvPr/>
        </p:nvSpPr>
        <p:spPr>
          <a:xfrm>
            <a:off x="2961232" y="3472521"/>
            <a:ext cx="4574047" cy="461665"/>
          </a:xfrm>
          <a:prstGeom prst="rect">
            <a:avLst/>
          </a:prstGeom>
          <a:noFill/>
        </p:spPr>
        <p:txBody>
          <a:bodyPr wrap="square" rtlCol="0">
            <a:spAutoFit/>
          </a:bodyPr>
          <a:lstStyle/>
          <a:p>
            <a:r>
              <a:rPr lang="nl-BE" sz="2400" dirty="0"/>
              <a:t>in de wijk …</a:t>
            </a:r>
          </a:p>
        </p:txBody>
      </p:sp>
    </p:spTree>
    <p:extLst>
      <p:ext uri="{BB962C8B-B14F-4D97-AF65-F5344CB8AC3E}">
        <p14:creationId xmlns:p14="http://schemas.microsoft.com/office/powerpoint/2010/main" val="190490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FFD28DA-F139-4990-B1D8-800DE24EFFDB}"/>
              </a:ext>
            </a:extLst>
          </p:cNvPr>
          <p:cNvSpPr>
            <a:spLocks noGrp="1"/>
          </p:cNvSpPr>
          <p:nvPr>
            <p:ph type="body" sz="quarter" idx="10"/>
          </p:nvPr>
        </p:nvSpPr>
        <p:spPr>
          <a:xfrm>
            <a:off x="1475656" y="692696"/>
            <a:ext cx="6984776" cy="417820"/>
          </a:xfrm>
        </p:spPr>
        <p:txBody>
          <a:bodyPr/>
          <a:lstStyle/>
          <a:p>
            <a:r>
              <a:rPr lang="nl-BE" dirty="0"/>
              <a:t>… en bij DIW</a:t>
            </a:r>
          </a:p>
        </p:txBody>
      </p:sp>
      <p:pic>
        <p:nvPicPr>
          <p:cNvPr id="6" name="Afbeelding 5" descr="Afbeelding met gebouw, binnen&#10;&#10;Beschrijving is gegenereerd met zeer hoge betrouwbaarheid">
            <a:extLst>
              <a:ext uri="{FF2B5EF4-FFF2-40B4-BE49-F238E27FC236}">
                <a16:creationId xmlns:a16="http://schemas.microsoft.com/office/drawing/2014/main" id="{38580165-B270-4583-A2B4-63AA68CB3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8" r="2" b="2"/>
          <a:stretch/>
        </p:blipFill>
        <p:spPr>
          <a:xfrm>
            <a:off x="539552" y="1379104"/>
            <a:ext cx="1837944" cy="1637291"/>
          </a:xfrm>
          <a:prstGeom prst="rect">
            <a:avLst/>
          </a:prstGeom>
        </p:spPr>
      </p:pic>
      <p:pic>
        <p:nvPicPr>
          <p:cNvPr id="7" name="Afbeelding 6" descr="Afbeelding met muur&#10;&#10;Beschrijving is gegenereerd met hoge betrouwbaarheid">
            <a:extLst>
              <a:ext uri="{FF2B5EF4-FFF2-40B4-BE49-F238E27FC236}">
                <a16:creationId xmlns:a16="http://schemas.microsoft.com/office/drawing/2014/main" id="{0276D231-91E5-462D-A7F9-1CADF86B06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810" b="2"/>
          <a:stretch/>
        </p:blipFill>
        <p:spPr>
          <a:xfrm>
            <a:off x="2518032" y="1393943"/>
            <a:ext cx="1837944" cy="1637290"/>
          </a:xfrm>
          <a:prstGeom prst="rect">
            <a:avLst/>
          </a:prstGeom>
        </p:spPr>
      </p:pic>
      <p:pic>
        <p:nvPicPr>
          <p:cNvPr id="8" name="Afbeelding 7" descr="Afbeelding met venster, binnen, gebouw, vloer&#10;&#10;Beschrijving is gegenereerd met zeer hoge betrouwbaarheid">
            <a:extLst>
              <a:ext uri="{FF2B5EF4-FFF2-40B4-BE49-F238E27FC236}">
                <a16:creationId xmlns:a16="http://schemas.microsoft.com/office/drawing/2014/main" id="{5A9962EF-FA89-4D00-96E3-C7BE0C415C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893" b="4"/>
          <a:stretch/>
        </p:blipFill>
        <p:spPr>
          <a:xfrm rot="5400000">
            <a:off x="4562575" y="1293616"/>
            <a:ext cx="1637290" cy="1837944"/>
          </a:xfrm>
          <a:prstGeom prst="rect">
            <a:avLst/>
          </a:prstGeom>
        </p:spPr>
      </p:pic>
      <p:pic>
        <p:nvPicPr>
          <p:cNvPr id="9" name="Afbeelding 8" descr="Afbeelding met buiten, fiets, gebouw, geparkeerd&#10;&#10;Beschrijving is gegenereerd met zeer hoge betrouwbaarheid">
            <a:extLst>
              <a:ext uri="{FF2B5EF4-FFF2-40B4-BE49-F238E27FC236}">
                <a16:creationId xmlns:a16="http://schemas.microsoft.com/office/drawing/2014/main" id="{4046326C-1657-49D7-9BD0-8800B2C57A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546" r="4" b="8046"/>
          <a:stretch/>
        </p:blipFill>
        <p:spPr>
          <a:xfrm>
            <a:off x="539552" y="3158458"/>
            <a:ext cx="2793178" cy="1684526"/>
          </a:xfrm>
          <a:prstGeom prst="rect">
            <a:avLst/>
          </a:prstGeom>
        </p:spPr>
      </p:pic>
      <p:pic>
        <p:nvPicPr>
          <p:cNvPr id="10" name="Afbeelding 9" descr="Afbeelding met binnen, muur, vloer, gebouw&#10;&#10;Beschrijving is gegenereerd met zeer hoge betrouwbaarheid">
            <a:extLst>
              <a:ext uri="{FF2B5EF4-FFF2-40B4-BE49-F238E27FC236}">
                <a16:creationId xmlns:a16="http://schemas.microsoft.com/office/drawing/2014/main" id="{AE5E4BC7-E135-43E1-BB8B-8DC638E6ED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564" b="4035"/>
          <a:stretch/>
        </p:blipFill>
        <p:spPr>
          <a:xfrm>
            <a:off x="539552" y="4949672"/>
            <a:ext cx="2788420" cy="1687956"/>
          </a:xfrm>
          <a:prstGeom prst="rect">
            <a:avLst/>
          </a:prstGeom>
        </p:spPr>
      </p:pic>
      <p:pic>
        <p:nvPicPr>
          <p:cNvPr id="11" name="Afbeelding 10" descr="Afbeelding met binnen, muur, gebouw&#10;&#10;Beschrijving is gegenereerd met hoge betrouwbaarheid">
            <a:extLst>
              <a:ext uri="{FF2B5EF4-FFF2-40B4-BE49-F238E27FC236}">
                <a16:creationId xmlns:a16="http://schemas.microsoft.com/office/drawing/2014/main" id="{1CCE3660-3137-493D-B3ED-042EE4A18C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022" b="4516"/>
          <a:stretch/>
        </p:blipFill>
        <p:spPr>
          <a:xfrm>
            <a:off x="3491880" y="3166729"/>
            <a:ext cx="2788421" cy="3437632"/>
          </a:xfrm>
          <a:prstGeom prst="rect">
            <a:avLst/>
          </a:prstGeom>
        </p:spPr>
      </p:pic>
      <p:sp>
        <p:nvSpPr>
          <p:cNvPr id="12" name="Tekstvak 11">
            <a:extLst>
              <a:ext uri="{FF2B5EF4-FFF2-40B4-BE49-F238E27FC236}">
                <a16:creationId xmlns:a16="http://schemas.microsoft.com/office/drawing/2014/main" id="{3EFFAFE4-AA96-4C9E-BADC-18E905AACE68}"/>
              </a:ext>
            </a:extLst>
          </p:cNvPr>
          <p:cNvSpPr txBox="1"/>
          <p:nvPr/>
        </p:nvSpPr>
        <p:spPr>
          <a:xfrm>
            <a:off x="6444208" y="6182500"/>
            <a:ext cx="1872208" cy="461665"/>
          </a:xfrm>
          <a:prstGeom prst="rect">
            <a:avLst/>
          </a:prstGeom>
          <a:noFill/>
        </p:spPr>
        <p:txBody>
          <a:bodyPr wrap="square" rtlCol="0">
            <a:spAutoFit/>
          </a:bodyPr>
          <a:lstStyle/>
          <a:p>
            <a:r>
              <a:rPr lang="nl-BE" sz="2400" dirty="0"/>
              <a:t>… en bij DIW</a:t>
            </a:r>
          </a:p>
        </p:txBody>
      </p:sp>
      <p:pic>
        <p:nvPicPr>
          <p:cNvPr id="13" name="Afbeelding 12">
            <a:extLst>
              <a:ext uri="{FF2B5EF4-FFF2-40B4-BE49-F238E27FC236}">
                <a16:creationId xmlns:a16="http://schemas.microsoft.com/office/drawing/2014/main" id="{DFDD3CD0-4A6D-4F36-8075-118F3225C2B2}"/>
              </a:ext>
            </a:extLst>
          </p:cNvPr>
          <p:cNvPicPr>
            <a:picLocks noChangeAspect="1"/>
          </p:cNvPicPr>
          <p:nvPr/>
        </p:nvPicPr>
        <p:blipFill rotWithShape="1">
          <a:blip r:embed="rId9"/>
          <a:srcRect l="38192" t="25266" r="37461" b="14979"/>
          <a:stretch/>
        </p:blipFill>
        <p:spPr>
          <a:xfrm rot="1350143">
            <a:off x="5548808" y="257368"/>
            <a:ext cx="2569776" cy="3546128"/>
          </a:xfrm>
          <a:prstGeom prst="rect">
            <a:avLst/>
          </a:prstGeom>
        </p:spPr>
      </p:pic>
      <p:pic>
        <p:nvPicPr>
          <p:cNvPr id="14" name="Afbeelding 13">
            <a:extLst>
              <a:ext uri="{FF2B5EF4-FFF2-40B4-BE49-F238E27FC236}">
                <a16:creationId xmlns:a16="http://schemas.microsoft.com/office/drawing/2014/main" id="{4111C14C-1E45-42F0-8312-C116654FD32A}"/>
              </a:ext>
            </a:extLst>
          </p:cNvPr>
          <p:cNvPicPr>
            <a:picLocks noChangeAspect="1"/>
          </p:cNvPicPr>
          <p:nvPr/>
        </p:nvPicPr>
        <p:blipFill rotWithShape="1">
          <a:blip r:embed="rId10"/>
          <a:srcRect l="37961" t="28878" r="37693" b="11366"/>
          <a:stretch/>
        </p:blipFill>
        <p:spPr>
          <a:xfrm rot="20414231">
            <a:off x="5934006" y="3378447"/>
            <a:ext cx="2439548" cy="3366421"/>
          </a:xfrm>
          <a:prstGeom prst="rect">
            <a:avLst/>
          </a:prstGeom>
        </p:spPr>
      </p:pic>
    </p:spTree>
    <p:extLst>
      <p:ext uri="{BB962C8B-B14F-4D97-AF65-F5344CB8AC3E}">
        <p14:creationId xmlns:p14="http://schemas.microsoft.com/office/powerpoint/2010/main" val="1404547275"/>
      </p:ext>
    </p:extLst>
  </p:cSld>
  <p:clrMapOvr>
    <a:masterClrMapping/>
  </p:clrMapOvr>
</p:sld>
</file>

<file path=ppt/theme/theme1.xml><?xml version="1.0" encoding="utf-8"?>
<a:theme xmlns:a="http://schemas.openxmlformats.org/drawingml/2006/main" name="sjabloon presentatie Antwerpen stad">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oudspagina met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houdspagina zonder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elpagina's">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houdsopgave">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fsluiter">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37004640CC574597A8498B1ECB3DC0" ma:contentTypeVersion="11" ma:contentTypeDescription="Een nieuw document maken." ma:contentTypeScope="" ma:versionID="d7e494760d45201a98a4392a0ea3cb96">
  <xsd:schema xmlns:xsd="http://www.w3.org/2001/XMLSchema" xmlns:xs="http://www.w3.org/2001/XMLSchema" xmlns:p="http://schemas.microsoft.com/office/2006/metadata/properties" xmlns:ns3="6f3f72f8-2db2-42d9-a92e-6bead6109a9f" xmlns:ns4="a1de560e-5668-4733-b733-c0ed0bc471a6" targetNamespace="http://schemas.microsoft.com/office/2006/metadata/properties" ma:root="true" ma:fieldsID="393330ff9c276b3a8fde648109c7789d" ns3:_="" ns4:_="">
    <xsd:import namespace="6f3f72f8-2db2-42d9-a92e-6bead6109a9f"/>
    <xsd:import namespace="a1de560e-5668-4733-b733-c0ed0bc471a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3f72f8-2db2-42d9-a92e-6bead6109a9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de560e-5668-4733-b733-c0ed0bc471a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5D1422-971E-4450-985F-974CD341CE90}">
  <ds:schemaRefs>
    <ds:schemaRef ds:uri="http://schemas.microsoft.com/sharepoint/v3/contenttype/forms"/>
  </ds:schemaRefs>
</ds:datastoreItem>
</file>

<file path=customXml/itemProps2.xml><?xml version="1.0" encoding="utf-8"?>
<ds:datastoreItem xmlns:ds="http://schemas.openxmlformats.org/officeDocument/2006/customXml" ds:itemID="{DE59D947-8FA0-47D0-B8D6-2685138112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3f72f8-2db2-42d9-a92e-6bead6109a9f"/>
    <ds:schemaRef ds:uri="a1de560e-5668-4733-b733-c0ed0bc47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FCB733-9B36-4D9B-93EA-20E56901809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1585</TotalTime>
  <Words>9408</Words>
  <Application>Microsoft Office PowerPoint</Application>
  <PresentationFormat>Diavoorstelling (4:3)</PresentationFormat>
  <Paragraphs>1010</Paragraphs>
  <Slides>71</Slides>
  <Notes>71</Notes>
  <HiddenSlides>0</HiddenSlides>
  <MMClips>1</MMClips>
  <ScaleCrop>false</ScaleCrop>
  <HeadingPairs>
    <vt:vector size="6" baseType="variant">
      <vt:variant>
        <vt:lpstr>Gebruikte lettertypen</vt:lpstr>
      </vt:variant>
      <vt:variant>
        <vt:i4>8</vt:i4>
      </vt:variant>
      <vt:variant>
        <vt:lpstr>Thema</vt:lpstr>
      </vt:variant>
      <vt:variant>
        <vt:i4>6</vt:i4>
      </vt:variant>
      <vt:variant>
        <vt:lpstr>Diatitels</vt:lpstr>
      </vt:variant>
      <vt:variant>
        <vt:i4>71</vt:i4>
      </vt:variant>
    </vt:vector>
  </HeadingPairs>
  <TitlesOfParts>
    <vt:vector size="85" baseType="lpstr">
      <vt:lpstr>Arial</vt:lpstr>
      <vt:lpstr>Bradley Hand ITC</vt:lpstr>
      <vt:lpstr>Brush Script MT</vt:lpstr>
      <vt:lpstr>Calibri</vt:lpstr>
      <vt:lpstr>Calibri Light</vt:lpstr>
      <vt:lpstr>Ink Free</vt:lpstr>
      <vt:lpstr>Wingdings</vt:lpstr>
      <vt:lpstr>Wingdings 3</vt:lpstr>
      <vt:lpstr>sjabloon presentatie Antwerpen stad</vt:lpstr>
      <vt:lpstr>Inhoudspagina met subtitel</vt:lpstr>
      <vt:lpstr>Inhoudspagina zonder subtitel</vt:lpstr>
      <vt:lpstr>Titelpagina's</vt:lpstr>
      <vt:lpstr>Inhoudsopgave</vt:lpstr>
      <vt:lpstr>Afsluiter</vt:lpstr>
      <vt:lpstr>PowerPoint-presentatie</vt:lpstr>
      <vt:lpstr>Samenwerking tussen DIW en SAS</vt:lpstr>
      <vt:lpstr>Start van het project</vt:lpstr>
      <vt:lpstr>Derde partij in de wijk</vt:lpstr>
      <vt:lpstr>Partners in de wijk ???</vt:lpstr>
      <vt:lpstr>PowerPoint-presentatie</vt:lpstr>
      <vt:lpstr>PowerPoint-presentatie</vt:lpstr>
      <vt:lpstr>PowerPoint-presentatie</vt:lpstr>
      <vt:lpstr>PowerPoint-presentatie</vt:lpstr>
      <vt:lpstr>PowerPoint-presentatie</vt:lpstr>
      <vt:lpstr>PowerPoint-presentatie</vt:lpstr>
      <vt:lpstr>PowerPoint-presentatie</vt:lpstr>
      <vt:lpstr>Geen goesting?</vt:lpstr>
      <vt:lpstr>PowerPoint-presentatie</vt:lpstr>
      <vt:lpstr>Geen goesting?</vt:lpstr>
      <vt:lpstr>Geen goesting medewerkers?</vt:lpstr>
      <vt:lpstr>Geen goesting medewerkers? </vt:lpstr>
      <vt:lpstr>Geen goesting medewerkers?</vt:lpstr>
      <vt:lpstr>Geen goesting medewerkers?</vt:lpstr>
      <vt:lpstr>Geen goesting medewerkers</vt:lpstr>
      <vt:lpstr>Geen goesting medewerkers? </vt:lpstr>
      <vt:lpstr>PowerPoint-presentatie</vt:lpstr>
      <vt:lpstr>Geen goesting?</vt:lpstr>
      <vt:lpstr>Geen goesting bewoners?</vt:lpstr>
      <vt:lpstr>Geen goesting bewoners?</vt:lpstr>
      <vt:lpstr>Geen goesting bewoners?</vt:lpstr>
      <vt:lpstr>Geen goesting bewoners?</vt:lpstr>
      <vt:lpstr>PowerPoint-presentatie</vt:lpstr>
      <vt:lpstr>Geen goesting bewoners?</vt:lpstr>
      <vt:lpstr>PowerPoint-presentatie</vt:lpstr>
      <vt:lpstr>PowerPoint-presentatie</vt:lpstr>
      <vt:lpstr>Geen goesting bewoners?</vt:lpstr>
      <vt:lpstr>PowerPoint-presentatie</vt:lpstr>
      <vt:lpstr>PowerPoint-presentatie</vt:lpstr>
      <vt:lpstr>Geen goesting bewoners?</vt:lpstr>
      <vt:lpstr>PowerPoint-presentatie</vt:lpstr>
      <vt:lpstr>PowerPoint-presentatie</vt:lpstr>
      <vt:lpstr>PowerPoint-presentatie</vt:lpstr>
      <vt:lpstr>PowerPoint-presentatie</vt:lpstr>
      <vt:lpstr>PowerPoint-presentatie</vt:lpstr>
      <vt:lpstr>PowerPoint-presentatie</vt:lpstr>
      <vt:lpstr>Wat moeten we dan in de rugzak steken?</vt:lpstr>
      <vt:lpstr>Input: </vt:lpstr>
      <vt:lpstr>Goesting!</vt:lpstr>
      <vt:lpstr>Goesting</vt:lpstr>
      <vt:lpstr>Goesting !</vt:lpstr>
      <vt:lpstr>Goesting !</vt:lpstr>
      <vt:lpstr>Goesting!</vt:lpstr>
      <vt:lpstr>Goesting!</vt:lpstr>
      <vt:lpstr>Goesting!</vt:lpstr>
      <vt:lpstr>Goesting!</vt:lpstr>
      <vt:lpstr>Goesting!</vt:lpstr>
      <vt:lpstr>Goesting!</vt:lpstr>
      <vt:lpstr>Goesting!</vt:lpstr>
      <vt:lpstr>Goesting!</vt:lpstr>
      <vt:lpstr>PowerPoint-presentatie</vt:lpstr>
      <vt:lpstr>Goesting!</vt:lpstr>
      <vt:lpstr>Goesting ! </vt:lpstr>
      <vt:lpstr>Goesting!</vt:lpstr>
      <vt:lpstr>Goesting!</vt:lpstr>
      <vt:lpstr>Goesting !</vt:lpstr>
      <vt:lpstr>Goesting!</vt:lpstr>
      <vt:lpstr>Goesting!</vt:lpstr>
      <vt:lpstr>Goesting!</vt:lpstr>
      <vt:lpstr>Goesting!</vt:lpstr>
      <vt:lpstr>PowerPoint-presentatie</vt:lpstr>
      <vt:lpstr>Goesting!</vt:lpstr>
      <vt:lpstr>Goesting bij bewoners en medewerkers</vt:lpstr>
      <vt:lpstr>Goesting bij bewoners en medewerkers</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Ellen Baert</dc:creator>
  <cp:lastModifiedBy>Ellen Baert</cp:lastModifiedBy>
  <cp:revision>11</cp:revision>
  <cp:lastPrinted>2019-10-15T10:56:40Z</cp:lastPrinted>
  <dcterms:created xsi:type="dcterms:W3CDTF">2019-10-09T07:48:48Z</dcterms:created>
  <dcterms:modified xsi:type="dcterms:W3CDTF">2019-10-21T09:38:21Z</dcterms:modified>
</cp:coreProperties>
</file>