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slides/slide4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4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7.xml" ContentType="application/vnd.openxmlformats-officedocument.theme+xml"/>
  <Override PartName="/ppt/diagrams/layout1.xml" ContentType="application/vnd.openxmlformats-officedocument.drawingml.diagramLayout+xml"/>
  <Override PartName="/ppt/theme/theme6.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5" r:id="rId2"/>
    <p:sldMasterId id="2147483663" r:id="rId3"/>
    <p:sldMasterId id="2147483684" r:id="rId4"/>
    <p:sldMasterId id="2147483687" r:id="rId5"/>
  </p:sldMasterIdLst>
  <p:notesMasterIdLst>
    <p:notesMasterId r:id="rId51"/>
  </p:notesMasterIdLst>
  <p:handoutMasterIdLst>
    <p:handoutMasterId r:id="rId52"/>
  </p:handoutMasterIdLst>
  <p:sldIdLst>
    <p:sldId id="267" r:id="rId6"/>
    <p:sldId id="319" r:id="rId7"/>
    <p:sldId id="322" r:id="rId8"/>
    <p:sldId id="381" r:id="rId9"/>
    <p:sldId id="321" r:id="rId10"/>
    <p:sldId id="382" r:id="rId11"/>
    <p:sldId id="383" r:id="rId12"/>
    <p:sldId id="379" r:id="rId13"/>
    <p:sldId id="378" r:id="rId14"/>
    <p:sldId id="384" r:id="rId15"/>
    <p:sldId id="377" r:id="rId16"/>
    <p:sldId id="351" r:id="rId17"/>
    <p:sldId id="353" r:id="rId18"/>
    <p:sldId id="266" r:id="rId19"/>
    <p:sldId id="294" r:id="rId20"/>
    <p:sldId id="352" r:id="rId21"/>
    <p:sldId id="320" r:id="rId22"/>
    <p:sldId id="298" r:id="rId23"/>
    <p:sldId id="354" r:id="rId24"/>
    <p:sldId id="329" r:id="rId25"/>
    <p:sldId id="273" r:id="rId26"/>
    <p:sldId id="334" r:id="rId27"/>
    <p:sldId id="335" r:id="rId28"/>
    <p:sldId id="332" r:id="rId29"/>
    <p:sldId id="333" r:id="rId30"/>
    <p:sldId id="330" r:id="rId31"/>
    <p:sldId id="341" r:id="rId32"/>
    <p:sldId id="347" r:id="rId33"/>
    <p:sldId id="324" r:id="rId34"/>
    <p:sldId id="349" r:id="rId35"/>
    <p:sldId id="363" r:id="rId36"/>
    <p:sldId id="385" r:id="rId37"/>
    <p:sldId id="387" r:id="rId38"/>
    <p:sldId id="388" r:id="rId39"/>
    <p:sldId id="391" r:id="rId40"/>
    <p:sldId id="389" r:id="rId41"/>
    <p:sldId id="390" r:id="rId42"/>
    <p:sldId id="392" r:id="rId43"/>
    <p:sldId id="393" r:id="rId44"/>
    <p:sldId id="394" r:id="rId45"/>
    <p:sldId id="386" r:id="rId46"/>
    <p:sldId id="398" r:id="rId47"/>
    <p:sldId id="397" r:id="rId48"/>
    <p:sldId id="396" r:id="rId49"/>
    <p:sldId id="355" r:id="rId50"/>
  </p:sldIdLst>
  <p:sldSz cx="9144000" cy="6858000" type="screen4x3"/>
  <p:notesSz cx="6797675" cy="9926638"/>
  <p:embeddedFontLst>
    <p:embeddedFont>
      <p:font typeface="Calibri Light" panose="020F0302020204030204" pitchFamily="34" charset="0"/>
      <p:regular r:id="rId53"/>
      <p:italic r:id="rId54"/>
    </p:embeddedFont>
    <p:embeddedFont>
      <p:font typeface="Calibri" panose="020F0502020204030204"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
      <p:font typeface="Wingdings 3" panose="05040102010807070707" pitchFamily="18" charset="2"/>
      <p:regular r:id="rId63"/>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F38"/>
    <a:srgbClr val="006D86"/>
    <a:srgbClr val="F6EA36"/>
    <a:srgbClr val="D1E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3525" autoAdjust="0"/>
  </p:normalViewPr>
  <p:slideViewPr>
    <p:cSldViewPr>
      <p:cViewPr varScale="1">
        <p:scale>
          <a:sx n="79" d="100"/>
          <a:sy n="79" d="100"/>
        </p:scale>
        <p:origin x="54" y="6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1.fntdata"/><Relationship Id="rId68"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9.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4.fntdata"/><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86271-6754-4202-80F8-81BA0D37F2CB}"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nl-BE"/>
        </a:p>
      </dgm:t>
    </dgm:pt>
    <dgm:pt modelId="{3D28B869-43BD-4ED4-B99A-F0ADAB384D48}">
      <dgm:prSet phldrT="[Tekst]" custT="1"/>
      <dgm:spPr/>
      <dgm:t>
        <a:bodyPr/>
        <a:lstStyle/>
        <a:p>
          <a:endParaRPr lang="nl-BE" sz="2000" b="1" dirty="0"/>
        </a:p>
        <a:p>
          <a:r>
            <a:rPr lang="nl-BE" sz="2000" b="1" dirty="0"/>
            <a:t>KLANTEN</a:t>
          </a:r>
        </a:p>
        <a:p>
          <a:r>
            <a:rPr lang="nl-BE" sz="2000" dirty="0" smtClean="0"/>
            <a:t>(kandidaat) </a:t>
          </a:r>
          <a:r>
            <a:rPr lang="nl-BE" sz="2000" dirty="0"/>
            <a:t>huurder</a:t>
          </a:r>
        </a:p>
        <a:p>
          <a:r>
            <a:rPr lang="nl-BE" sz="2000" dirty="0" smtClean="0"/>
            <a:t>externe diensten</a:t>
          </a:r>
          <a:endParaRPr lang="nl-BE" sz="800" dirty="0"/>
        </a:p>
        <a:p>
          <a:endParaRPr lang="nl-BE" sz="500" dirty="0"/>
        </a:p>
      </dgm:t>
    </dgm:pt>
    <dgm:pt modelId="{674AAC11-23C4-48EA-ACAA-747042870FA2}" type="sibTrans" cxnId="{57F23C48-B14D-417B-AC38-900729DC83C2}">
      <dgm:prSet/>
      <dgm:spPr/>
      <dgm:t>
        <a:bodyPr/>
        <a:lstStyle/>
        <a:p>
          <a:endParaRPr lang="nl-BE"/>
        </a:p>
      </dgm:t>
    </dgm:pt>
    <dgm:pt modelId="{9A20277D-065D-4A5F-A3E2-A024745E6221}" type="parTrans" cxnId="{57F23C48-B14D-417B-AC38-900729DC83C2}">
      <dgm:prSet/>
      <dgm:spPr/>
      <dgm:t>
        <a:bodyPr/>
        <a:lstStyle/>
        <a:p>
          <a:endParaRPr lang="nl-BE"/>
        </a:p>
      </dgm:t>
    </dgm:pt>
    <dgm:pt modelId="{65935EA4-18E2-4E99-8919-A58C0116D62D}">
      <dgm:prSet phldrT="[Tekst]" custT="1"/>
      <dgm:spPr/>
      <dgm:t>
        <a:bodyPr/>
        <a:lstStyle/>
        <a:p>
          <a:r>
            <a:rPr lang="nl-BE" sz="2400" b="1" dirty="0"/>
            <a:t>SOCIALE</a:t>
          </a:r>
        </a:p>
        <a:p>
          <a:r>
            <a:rPr lang="nl-BE" sz="2400" b="1" dirty="0"/>
            <a:t> DIENST</a:t>
          </a:r>
        </a:p>
        <a:p>
          <a:r>
            <a:rPr lang="nl-BE" sz="2400" b="1" dirty="0" smtClean="0"/>
            <a:t>PARTICIPATIE</a:t>
          </a:r>
          <a:endParaRPr lang="nl-BE" sz="2400" b="1" dirty="0"/>
        </a:p>
      </dgm:t>
    </dgm:pt>
    <dgm:pt modelId="{02691EAB-0161-40FD-9B91-196161F6C33A}" type="sibTrans" cxnId="{5DE72713-0297-44BF-9E55-A809A9782300}">
      <dgm:prSet/>
      <dgm:spPr/>
      <dgm:t>
        <a:bodyPr/>
        <a:lstStyle/>
        <a:p>
          <a:endParaRPr lang="nl-BE"/>
        </a:p>
      </dgm:t>
    </dgm:pt>
    <dgm:pt modelId="{7F9D452B-8CD8-4A02-AE6B-ED8643289E15}" type="parTrans" cxnId="{5DE72713-0297-44BF-9E55-A809A9782300}">
      <dgm:prSet/>
      <dgm:spPr/>
      <dgm:t>
        <a:bodyPr/>
        <a:lstStyle/>
        <a:p>
          <a:endParaRPr lang="nl-BE"/>
        </a:p>
      </dgm:t>
    </dgm:pt>
    <dgm:pt modelId="{61AE7487-3DCE-4E64-9D5E-25FC37C0A585}">
      <dgm:prSet phldrT="[Tekst]" custT="1"/>
      <dgm:spPr/>
      <dgm:t>
        <a:bodyPr/>
        <a:lstStyle/>
        <a:p>
          <a:r>
            <a:rPr lang="nl-BE" sz="2000" b="1" dirty="0"/>
            <a:t>INTERNE DIENSTEN</a:t>
          </a:r>
        </a:p>
        <a:p>
          <a:r>
            <a:rPr lang="nl-BE" sz="2000" dirty="0"/>
            <a:t>dienst verhuring</a:t>
          </a:r>
        </a:p>
        <a:p>
          <a:r>
            <a:rPr lang="nl-BE" sz="2000" dirty="0"/>
            <a:t>technische dienst</a:t>
          </a:r>
        </a:p>
        <a:p>
          <a:r>
            <a:rPr lang="nl-BE" sz="2000" dirty="0"/>
            <a:t>boekhouding</a:t>
          </a:r>
        </a:p>
        <a:p>
          <a:r>
            <a:rPr lang="nl-BE" sz="2000" dirty="0"/>
            <a:t>beleid &amp; directie</a:t>
          </a:r>
        </a:p>
        <a:p>
          <a:r>
            <a:rPr lang="nl-BE" sz="2000" dirty="0" smtClean="0"/>
            <a:t>wijkmeester &amp; </a:t>
          </a:r>
          <a:r>
            <a:rPr lang="nl-BE" sz="2000" dirty="0" err="1" smtClean="0"/>
            <a:t>concièrge</a:t>
          </a:r>
          <a:endParaRPr lang="nl-BE" sz="2000" dirty="0" smtClean="0"/>
        </a:p>
      </dgm:t>
    </dgm:pt>
    <dgm:pt modelId="{F92B238A-15FE-48DC-BE3A-597B1886EA5A}" type="sibTrans" cxnId="{7E921412-AD79-4006-9FF1-366A955EC852}">
      <dgm:prSet/>
      <dgm:spPr/>
      <dgm:t>
        <a:bodyPr/>
        <a:lstStyle/>
        <a:p>
          <a:endParaRPr lang="nl-BE"/>
        </a:p>
      </dgm:t>
    </dgm:pt>
    <dgm:pt modelId="{0E4F4382-A9AA-4390-92CF-21EA4D5A9840}" type="parTrans" cxnId="{7E921412-AD79-4006-9FF1-366A955EC852}">
      <dgm:prSet/>
      <dgm:spPr/>
      <dgm:t>
        <a:bodyPr/>
        <a:lstStyle/>
        <a:p>
          <a:endParaRPr lang="nl-BE"/>
        </a:p>
      </dgm:t>
    </dgm:pt>
    <dgm:pt modelId="{943D44C9-EA3E-49A6-9286-7D65B0EAEC47}">
      <dgm:prSet phldrT="[Tekst]" custT="1"/>
      <dgm:spPr/>
      <dgm:t>
        <a:bodyPr/>
        <a:lstStyle/>
        <a:p>
          <a:r>
            <a:rPr lang="nl-BE" sz="2000" b="1" dirty="0"/>
            <a:t>EXTERNE DIENSTEN</a:t>
          </a:r>
        </a:p>
        <a:p>
          <a:r>
            <a:rPr lang="nl-BE" sz="2000" dirty="0"/>
            <a:t>woonbegeleiding</a:t>
          </a:r>
        </a:p>
        <a:p>
          <a:r>
            <a:rPr lang="nl-BE" sz="2000" dirty="0"/>
            <a:t>welzijn</a:t>
          </a:r>
        </a:p>
        <a:p>
          <a:r>
            <a:rPr lang="nl-BE" sz="2000" dirty="0"/>
            <a:t>sociale dienstverlening</a:t>
          </a:r>
        </a:p>
        <a:p>
          <a:r>
            <a:rPr lang="nl-BE" sz="2000" dirty="0" smtClean="0"/>
            <a:t>politie</a:t>
          </a:r>
          <a:endParaRPr lang="nl-BE" sz="2000" dirty="0"/>
        </a:p>
        <a:p>
          <a:r>
            <a:rPr lang="nl-BE" sz="2000" dirty="0"/>
            <a:t>sociale huisvesting</a:t>
          </a:r>
        </a:p>
        <a:p>
          <a:r>
            <a:rPr lang="nl-BE" sz="2000" dirty="0"/>
            <a:t>coaching en terreinwerk</a:t>
          </a:r>
        </a:p>
      </dgm:t>
    </dgm:pt>
    <dgm:pt modelId="{71BEA112-D61C-475B-BFE2-34EA766C8F1D}" type="sibTrans" cxnId="{75E97838-BA59-48E5-98B5-14186AB8701F}">
      <dgm:prSet/>
      <dgm:spPr/>
      <dgm:t>
        <a:bodyPr/>
        <a:lstStyle/>
        <a:p>
          <a:endParaRPr lang="nl-BE"/>
        </a:p>
      </dgm:t>
    </dgm:pt>
    <dgm:pt modelId="{89777665-CE00-433C-A970-D785513AA8E4}" type="parTrans" cxnId="{75E97838-BA59-48E5-98B5-14186AB8701F}">
      <dgm:prSet/>
      <dgm:spPr/>
      <dgm:t>
        <a:bodyPr/>
        <a:lstStyle/>
        <a:p>
          <a:endParaRPr lang="nl-BE"/>
        </a:p>
      </dgm:t>
    </dgm:pt>
    <dgm:pt modelId="{D433A5B9-27BC-4670-9853-4EEC659D256C}" type="pres">
      <dgm:prSet presAssocID="{94886271-6754-4202-80F8-81BA0D37F2CB}" presName="Name0" presStyleCnt="0">
        <dgm:presLayoutVars>
          <dgm:chMax val="1"/>
          <dgm:chPref val="1"/>
          <dgm:dir/>
          <dgm:animOne val="branch"/>
          <dgm:animLvl val="lvl"/>
        </dgm:presLayoutVars>
      </dgm:prSet>
      <dgm:spPr/>
      <dgm:t>
        <a:bodyPr/>
        <a:lstStyle/>
        <a:p>
          <a:endParaRPr lang="nl-BE"/>
        </a:p>
      </dgm:t>
    </dgm:pt>
    <dgm:pt modelId="{6DC2FEE0-DEAD-47EA-B067-C3A07D25B14C}" type="pres">
      <dgm:prSet presAssocID="{65935EA4-18E2-4E99-8919-A58C0116D62D}" presName="singleCycle" presStyleCnt="0"/>
      <dgm:spPr/>
    </dgm:pt>
    <dgm:pt modelId="{A39FB237-1EE3-47FE-BB3C-7171710C7AD1}" type="pres">
      <dgm:prSet presAssocID="{65935EA4-18E2-4E99-8919-A58C0116D62D}" presName="singleCenter" presStyleLbl="node1" presStyleIdx="0" presStyleCnt="4" custScaleX="147520" custScaleY="169029" custLinFactNeighborX="-3762" custLinFactNeighborY="17593">
        <dgm:presLayoutVars>
          <dgm:chMax val="7"/>
          <dgm:chPref val="7"/>
        </dgm:presLayoutVars>
      </dgm:prSet>
      <dgm:spPr/>
      <dgm:t>
        <a:bodyPr/>
        <a:lstStyle/>
        <a:p>
          <a:endParaRPr lang="nl-BE"/>
        </a:p>
      </dgm:t>
    </dgm:pt>
    <dgm:pt modelId="{983672A3-B33A-4D38-8674-ACEBF0548562}" type="pres">
      <dgm:prSet presAssocID="{9A20277D-065D-4A5F-A3E2-A024745E6221}" presName="Name56" presStyleLbl="parChTrans1D2" presStyleIdx="0" presStyleCnt="3"/>
      <dgm:spPr/>
      <dgm:t>
        <a:bodyPr/>
        <a:lstStyle/>
        <a:p>
          <a:endParaRPr lang="nl-BE"/>
        </a:p>
      </dgm:t>
    </dgm:pt>
    <dgm:pt modelId="{F1CF4851-C275-475D-8553-F4964979A4D0}" type="pres">
      <dgm:prSet presAssocID="{3D28B869-43BD-4ED4-B99A-F0ADAB384D48}" presName="text0" presStyleLbl="node1" presStyleIdx="1" presStyleCnt="4" custScaleX="212069" custScaleY="165599" custRadScaleRad="66602" custRadScaleInc="-18107">
        <dgm:presLayoutVars>
          <dgm:bulletEnabled val="1"/>
        </dgm:presLayoutVars>
      </dgm:prSet>
      <dgm:spPr/>
      <dgm:t>
        <a:bodyPr/>
        <a:lstStyle/>
        <a:p>
          <a:endParaRPr lang="nl-BE"/>
        </a:p>
      </dgm:t>
    </dgm:pt>
    <dgm:pt modelId="{B55E0442-CBCC-4DA5-B8A7-73F7A0FB8D42}" type="pres">
      <dgm:prSet presAssocID="{89777665-CE00-433C-A970-D785513AA8E4}" presName="Name56" presStyleLbl="parChTrans1D2" presStyleIdx="1" presStyleCnt="3"/>
      <dgm:spPr/>
      <dgm:t>
        <a:bodyPr/>
        <a:lstStyle/>
        <a:p>
          <a:endParaRPr lang="nl-BE"/>
        </a:p>
      </dgm:t>
    </dgm:pt>
    <dgm:pt modelId="{7C036F31-BD46-45EB-84FD-8DEE6295D237}" type="pres">
      <dgm:prSet presAssocID="{943D44C9-EA3E-49A6-9286-7D65B0EAEC47}" presName="text0" presStyleLbl="node1" presStyleIdx="2" presStyleCnt="4" custScaleX="249925" custScaleY="363036" custRadScaleRad="104923" custRadScaleInc="-27208">
        <dgm:presLayoutVars>
          <dgm:bulletEnabled val="1"/>
        </dgm:presLayoutVars>
      </dgm:prSet>
      <dgm:spPr/>
      <dgm:t>
        <a:bodyPr/>
        <a:lstStyle/>
        <a:p>
          <a:endParaRPr lang="nl-BE"/>
        </a:p>
      </dgm:t>
    </dgm:pt>
    <dgm:pt modelId="{72C17284-F5E6-48C0-86FB-936E26A52067}" type="pres">
      <dgm:prSet presAssocID="{0E4F4382-A9AA-4390-92CF-21EA4D5A9840}" presName="Name56" presStyleLbl="parChTrans1D2" presStyleIdx="2" presStyleCnt="3"/>
      <dgm:spPr/>
      <dgm:t>
        <a:bodyPr/>
        <a:lstStyle/>
        <a:p>
          <a:endParaRPr lang="nl-BE"/>
        </a:p>
      </dgm:t>
    </dgm:pt>
    <dgm:pt modelId="{1C66CEFE-8037-4F05-AEAF-6B927533A2D3}" type="pres">
      <dgm:prSet presAssocID="{61AE7487-3DCE-4E64-9D5E-25FC37C0A585}" presName="text0" presStyleLbl="node1" presStyleIdx="3" presStyleCnt="4" custScaleX="242099" custScaleY="370291" custRadScaleRad="119677" custRadScaleInc="32458">
        <dgm:presLayoutVars>
          <dgm:bulletEnabled val="1"/>
        </dgm:presLayoutVars>
      </dgm:prSet>
      <dgm:spPr/>
      <dgm:t>
        <a:bodyPr/>
        <a:lstStyle/>
        <a:p>
          <a:endParaRPr lang="nl-BE"/>
        </a:p>
      </dgm:t>
    </dgm:pt>
  </dgm:ptLst>
  <dgm:cxnLst>
    <dgm:cxn modelId="{16F2E8BE-1557-42A9-8D3B-D470CB58CB45}" type="presOf" srcId="{61AE7487-3DCE-4E64-9D5E-25FC37C0A585}" destId="{1C66CEFE-8037-4F05-AEAF-6B927533A2D3}" srcOrd="0" destOrd="0" presId="urn:microsoft.com/office/officeart/2008/layout/RadialCluster"/>
    <dgm:cxn modelId="{2F47063F-0C86-474A-8DE0-7AF9EEA71C09}" type="presOf" srcId="{3D28B869-43BD-4ED4-B99A-F0ADAB384D48}" destId="{F1CF4851-C275-475D-8553-F4964979A4D0}" srcOrd="0" destOrd="0" presId="urn:microsoft.com/office/officeart/2008/layout/RadialCluster"/>
    <dgm:cxn modelId="{54A31D28-DE96-4016-92DF-035158832222}" type="presOf" srcId="{9A20277D-065D-4A5F-A3E2-A024745E6221}" destId="{983672A3-B33A-4D38-8674-ACEBF0548562}" srcOrd="0" destOrd="0" presId="urn:microsoft.com/office/officeart/2008/layout/RadialCluster"/>
    <dgm:cxn modelId="{57F23C48-B14D-417B-AC38-900729DC83C2}" srcId="{65935EA4-18E2-4E99-8919-A58C0116D62D}" destId="{3D28B869-43BD-4ED4-B99A-F0ADAB384D48}" srcOrd="0" destOrd="0" parTransId="{9A20277D-065D-4A5F-A3E2-A024745E6221}" sibTransId="{674AAC11-23C4-48EA-ACAA-747042870FA2}"/>
    <dgm:cxn modelId="{7B40955C-7964-434C-A900-8A9E6FAD7EB6}" type="presOf" srcId="{65935EA4-18E2-4E99-8919-A58C0116D62D}" destId="{A39FB237-1EE3-47FE-BB3C-7171710C7AD1}" srcOrd="0" destOrd="0" presId="urn:microsoft.com/office/officeart/2008/layout/RadialCluster"/>
    <dgm:cxn modelId="{81560C2B-749A-411A-B447-455991C9D7C2}" type="presOf" srcId="{94886271-6754-4202-80F8-81BA0D37F2CB}" destId="{D433A5B9-27BC-4670-9853-4EEC659D256C}" srcOrd="0" destOrd="0" presId="urn:microsoft.com/office/officeart/2008/layout/RadialCluster"/>
    <dgm:cxn modelId="{8F439B04-8FF7-435F-B776-4488E2F4BF34}" type="presOf" srcId="{943D44C9-EA3E-49A6-9286-7D65B0EAEC47}" destId="{7C036F31-BD46-45EB-84FD-8DEE6295D237}" srcOrd="0" destOrd="0" presId="urn:microsoft.com/office/officeart/2008/layout/RadialCluster"/>
    <dgm:cxn modelId="{75E97838-BA59-48E5-98B5-14186AB8701F}" srcId="{65935EA4-18E2-4E99-8919-A58C0116D62D}" destId="{943D44C9-EA3E-49A6-9286-7D65B0EAEC47}" srcOrd="1" destOrd="0" parTransId="{89777665-CE00-433C-A970-D785513AA8E4}" sibTransId="{71BEA112-D61C-475B-BFE2-34EA766C8F1D}"/>
    <dgm:cxn modelId="{7E921412-AD79-4006-9FF1-366A955EC852}" srcId="{65935EA4-18E2-4E99-8919-A58C0116D62D}" destId="{61AE7487-3DCE-4E64-9D5E-25FC37C0A585}" srcOrd="2" destOrd="0" parTransId="{0E4F4382-A9AA-4390-92CF-21EA4D5A9840}" sibTransId="{F92B238A-15FE-48DC-BE3A-597B1886EA5A}"/>
    <dgm:cxn modelId="{9CD0BA2B-C341-4908-975A-D7E61C57AE12}" type="presOf" srcId="{89777665-CE00-433C-A970-D785513AA8E4}" destId="{B55E0442-CBCC-4DA5-B8A7-73F7A0FB8D42}" srcOrd="0" destOrd="0" presId="urn:microsoft.com/office/officeart/2008/layout/RadialCluster"/>
    <dgm:cxn modelId="{FB920E17-C1A5-4945-9A02-AD6B50A5D139}" type="presOf" srcId="{0E4F4382-A9AA-4390-92CF-21EA4D5A9840}" destId="{72C17284-F5E6-48C0-86FB-936E26A52067}" srcOrd="0" destOrd="0" presId="urn:microsoft.com/office/officeart/2008/layout/RadialCluster"/>
    <dgm:cxn modelId="{5DE72713-0297-44BF-9E55-A809A9782300}" srcId="{94886271-6754-4202-80F8-81BA0D37F2CB}" destId="{65935EA4-18E2-4E99-8919-A58C0116D62D}" srcOrd="0" destOrd="0" parTransId="{7F9D452B-8CD8-4A02-AE6B-ED8643289E15}" sibTransId="{02691EAB-0161-40FD-9B91-196161F6C33A}"/>
    <dgm:cxn modelId="{604B0E80-FA10-4520-8530-44D06B3C9C34}" type="presParOf" srcId="{D433A5B9-27BC-4670-9853-4EEC659D256C}" destId="{6DC2FEE0-DEAD-47EA-B067-C3A07D25B14C}" srcOrd="0" destOrd="0" presId="urn:microsoft.com/office/officeart/2008/layout/RadialCluster"/>
    <dgm:cxn modelId="{827ACED2-430D-4A49-8536-17CD7BD9BB2D}" type="presParOf" srcId="{6DC2FEE0-DEAD-47EA-B067-C3A07D25B14C}" destId="{A39FB237-1EE3-47FE-BB3C-7171710C7AD1}" srcOrd="0" destOrd="0" presId="urn:microsoft.com/office/officeart/2008/layout/RadialCluster"/>
    <dgm:cxn modelId="{2118DADA-85E5-4650-A72B-17C4709730C5}" type="presParOf" srcId="{6DC2FEE0-DEAD-47EA-B067-C3A07D25B14C}" destId="{983672A3-B33A-4D38-8674-ACEBF0548562}" srcOrd="1" destOrd="0" presId="urn:microsoft.com/office/officeart/2008/layout/RadialCluster"/>
    <dgm:cxn modelId="{78ADC7C5-AF80-4316-AB7F-675699DA7BE9}" type="presParOf" srcId="{6DC2FEE0-DEAD-47EA-B067-C3A07D25B14C}" destId="{F1CF4851-C275-475D-8553-F4964979A4D0}" srcOrd="2" destOrd="0" presId="urn:microsoft.com/office/officeart/2008/layout/RadialCluster"/>
    <dgm:cxn modelId="{93C240B4-B8BF-430E-9FD4-35CCFCE8C58B}" type="presParOf" srcId="{6DC2FEE0-DEAD-47EA-B067-C3A07D25B14C}" destId="{B55E0442-CBCC-4DA5-B8A7-73F7A0FB8D42}" srcOrd="3" destOrd="0" presId="urn:microsoft.com/office/officeart/2008/layout/RadialCluster"/>
    <dgm:cxn modelId="{1C725D73-D18E-4BA6-9252-BACDC7D7B940}" type="presParOf" srcId="{6DC2FEE0-DEAD-47EA-B067-C3A07D25B14C}" destId="{7C036F31-BD46-45EB-84FD-8DEE6295D237}" srcOrd="4" destOrd="0" presId="urn:microsoft.com/office/officeart/2008/layout/RadialCluster"/>
    <dgm:cxn modelId="{B5916397-CB14-4A7D-9319-D32114B84102}" type="presParOf" srcId="{6DC2FEE0-DEAD-47EA-B067-C3A07D25B14C}" destId="{72C17284-F5E6-48C0-86FB-936E26A52067}" srcOrd="5" destOrd="0" presId="urn:microsoft.com/office/officeart/2008/layout/RadialCluster"/>
    <dgm:cxn modelId="{C1EC37DC-905A-4152-B025-C5AD2D85064B}" type="presParOf" srcId="{6DC2FEE0-DEAD-47EA-B067-C3A07D25B14C}" destId="{1C66CEFE-8037-4F05-AEAF-6B927533A2D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FB237-1EE3-47FE-BB3C-7171710C7AD1}">
      <dsp:nvSpPr>
        <dsp:cNvPr id="0" name=""/>
        <dsp:cNvSpPr/>
      </dsp:nvSpPr>
      <dsp:spPr>
        <a:xfrm>
          <a:off x="2520291" y="2017376"/>
          <a:ext cx="2120595" cy="2429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nl-BE" sz="2400" b="1" kern="1200" dirty="0"/>
            <a:t>SOCIALE</a:t>
          </a:r>
        </a:p>
        <a:p>
          <a:pPr lvl="0" algn="ctr" defTabSz="1066800">
            <a:lnSpc>
              <a:spcPct val="90000"/>
            </a:lnSpc>
            <a:spcBef>
              <a:spcPct val="0"/>
            </a:spcBef>
            <a:spcAft>
              <a:spcPct val="35000"/>
            </a:spcAft>
          </a:pPr>
          <a:r>
            <a:rPr lang="nl-BE" sz="2400" b="1" kern="1200" dirty="0"/>
            <a:t> DIENST</a:t>
          </a:r>
        </a:p>
        <a:p>
          <a:pPr lvl="0" algn="ctr" defTabSz="1066800">
            <a:lnSpc>
              <a:spcPct val="90000"/>
            </a:lnSpc>
            <a:spcBef>
              <a:spcPct val="0"/>
            </a:spcBef>
            <a:spcAft>
              <a:spcPct val="35000"/>
            </a:spcAft>
          </a:pPr>
          <a:r>
            <a:rPr lang="nl-BE" sz="2400" b="1" kern="1200" dirty="0" smtClean="0"/>
            <a:t>PARTICIPATIE</a:t>
          </a:r>
          <a:endParaRPr lang="nl-BE" sz="2400" b="1" kern="1200" dirty="0"/>
        </a:p>
      </dsp:txBody>
      <dsp:txXfrm>
        <a:off x="2623810" y="2120895"/>
        <a:ext cx="1913557" cy="2222748"/>
      </dsp:txXfrm>
    </dsp:sp>
    <dsp:sp modelId="{983672A3-B33A-4D38-8674-ACEBF0548562}">
      <dsp:nvSpPr>
        <dsp:cNvPr id="0" name=""/>
        <dsp:cNvSpPr/>
      </dsp:nvSpPr>
      <dsp:spPr>
        <a:xfrm rot="16028271">
          <a:off x="3409771" y="1912663"/>
          <a:ext cx="209686" cy="0"/>
        </a:xfrm>
        <a:custGeom>
          <a:avLst/>
          <a:gdLst/>
          <a:ahLst/>
          <a:cxnLst/>
          <a:rect l="0" t="0" r="0" b="0"/>
          <a:pathLst>
            <a:path>
              <a:moveTo>
                <a:pt x="0" y="0"/>
              </a:moveTo>
              <a:lnTo>
                <a:pt x="2096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F4851-C275-475D-8553-F4964979A4D0}">
      <dsp:nvSpPr>
        <dsp:cNvPr id="0" name=""/>
        <dsp:cNvSpPr/>
      </dsp:nvSpPr>
      <dsp:spPr>
        <a:xfrm>
          <a:off x="2448267" y="213029"/>
          <a:ext cx="2042485" cy="1594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nl-BE" sz="2000" b="1" kern="1200" dirty="0"/>
        </a:p>
        <a:p>
          <a:pPr lvl="0" algn="ctr" defTabSz="889000">
            <a:lnSpc>
              <a:spcPct val="90000"/>
            </a:lnSpc>
            <a:spcBef>
              <a:spcPct val="0"/>
            </a:spcBef>
            <a:spcAft>
              <a:spcPct val="35000"/>
            </a:spcAft>
          </a:pPr>
          <a:r>
            <a:rPr lang="nl-BE" sz="2000" b="1" kern="1200" dirty="0"/>
            <a:t>KLANTEN</a:t>
          </a:r>
        </a:p>
        <a:p>
          <a:pPr lvl="0" algn="ctr" defTabSz="889000">
            <a:lnSpc>
              <a:spcPct val="90000"/>
            </a:lnSpc>
            <a:spcBef>
              <a:spcPct val="0"/>
            </a:spcBef>
            <a:spcAft>
              <a:spcPct val="35000"/>
            </a:spcAft>
          </a:pPr>
          <a:r>
            <a:rPr lang="nl-BE" sz="2000" kern="1200" dirty="0" smtClean="0"/>
            <a:t>(kandidaat) </a:t>
          </a:r>
          <a:r>
            <a:rPr lang="nl-BE" sz="2000" kern="1200" dirty="0"/>
            <a:t>huurder</a:t>
          </a:r>
        </a:p>
        <a:p>
          <a:pPr lvl="0" algn="ctr" defTabSz="889000">
            <a:lnSpc>
              <a:spcPct val="90000"/>
            </a:lnSpc>
            <a:spcBef>
              <a:spcPct val="0"/>
            </a:spcBef>
            <a:spcAft>
              <a:spcPct val="35000"/>
            </a:spcAft>
          </a:pPr>
          <a:r>
            <a:rPr lang="nl-BE" sz="2000" kern="1200" dirty="0" smtClean="0"/>
            <a:t>externe diensten</a:t>
          </a:r>
          <a:endParaRPr lang="nl-BE" sz="800" kern="1200" dirty="0"/>
        </a:p>
        <a:p>
          <a:pPr lvl="0" algn="ctr" defTabSz="889000">
            <a:lnSpc>
              <a:spcPct val="90000"/>
            </a:lnSpc>
            <a:spcBef>
              <a:spcPct val="0"/>
            </a:spcBef>
            <a:spcAft>
              <a:spcPct val="35000"/>
            </a:spcAft>
          </a:pPr>
          <a:endParaRPr lang="nl-BE" sz="500" kern="1200" dirty="0"/>
        </a:p>
      </dsp:txBody>
      <dsp:txXfrm>
        <a:off x="2526125" y="290887"/>
        <a:ext cx="1886769" cy="1439205"/>
      </dsp:txXfrm>
    </dsp:sp>
    <dsp:sp modelId="{B55E0442-CBCC-4DA5-B8A7-73F7A0FB8D42}">
      <dsp:nvSpPr>
        <dsp:cNvPr id="0" name=""/>
        <dsp:cNvSpPr/>
      </dsp:nvSpPr>
      <dsp:spPr>
        <a:xfrm rot="21274999">
          <a:off x="4640541" y="3124427"/>
          <a:ext cx="154721" cy="0"/>
        </a:xfrm>
        <a:custGeom>
          <a:avLst/>
          <a:gdLst/>
          <a:ahLst/>
          <a:cxnLst/>
          <a:rect l="0" t="0" r="0" b="0"/>
          <a:pathLst>
            <a:path>
              <a:moveTo>
                <a:pt x="0" y="0"/>
              </a:moveTo>
              <a:lnTo>
                <a:pt x="15472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36F31-BD46-45EB-84FD-8DEE6295D237}">
      <dsp:nvSpPr>
        <dsp:cNvPr id="0" name=""/>
        <dsp:cNvSpPr/>
      </dsp:nvSpPr>
      <dsp:spPr>
        <a:xfrm>
          <a:off x="4794917" y="1254762"/>
          <a:ext cx="2407084" cy="3496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nl-BE" sz="2000" b="1" kern="1200" dirty="0"/>
            <a:t>EXTERNE DIENSTEN</a:t>
          </a:r>
        </a:p>
        <a:p>
          <a:pPr lvl="0" algn="ctr" defTabSz="889000">
            <a:lnSpc>
              <a:spcPct val="90000"/>
            </a:lnSpc>
            <a:spcBef>
              <a:spcPct val="0"/>
            </a:spcBef>
            <a:spcAft>
              <a:spcPct val="35000"/>
            </a:spcAft>
          </a:pPr>
          <a:r>
            <a:rPr lang="nl-BE" sz="2000" kern="1200" dirty="0"/>
            <a:t>woonbegeleiding</a:t>
          </a:r>
        </a:p>
        <a:p>
          <a:pPr lvl="0" algn="ctr" defTabSz="889000">
            <a:lnSpc>
              <a:spcPct val="90000"/>
            </a:lnSpc>
            <a:spcBef>
              <a:spcPct val="0"/>
            </a:spcBef>
            <a:spcAft>
              <a:spcPct val="35000"/>
            </a:spcAft>
          </a:pPr>
          <a:r>
            <a:rPr lang="nl-BE" sz="2000" kern="1200" dirty="0"/>
            <a:t>welzijn</a:t>
          </a:r>
        </a:p>
        <a:p>
          <a:pPr lvl="0" algn="ctr" defTabSz="889000">
            <a:lnSpc>
              <a:spcPct val="90000"/>
            </a:lnSpc>
            <a:spcBef>
              <a:spcPct val="0"/>
            </a:spcBef>
            <a:spcAft>
              <a:spcPct val="35000"/>
            </a:spcAft>
          </a:pPr>
          <a:r>
            <a:rPr lang="nl-BE" sz="2000" kern="1200" dirty="0"/>
            <a:t>sociale dienstverlening</a:t>
          </a:r>
        </a:p>
        <a:p>
          <a:pPr lvl="0" algn="ctr" defTabSz="889000">
            <a:lnSpc>
              <a:spcPct val="90000"/>
            </a:lnSpc>
            <a:spcBef>
              <a:spcPct val="0"/>
            </a:spcBef>
            <a:spcAft>
              <a:spcPct val="35000"/>
            </a:spcAft>
          </a:pPr>
          <a:r>
            <a:rPr lang="nl-BE" sz="2000" kern="1200" dirty="0" smtClean="0"/>
            <a:t>politie</a:t>
          </a:r>
          <a:endParaRPr lang="nl-BE" sz="2000" kern="1200" dirty="0"/>
        </a:p>
        <a:p>
          <a:pPr lvl="0" algn="ctr" defTabSz="889000">
            <a:lnSpc>
              <a:spcPct val="90000"/>
            </a:lnSpc>
            <a:spcBef>
              <a:spcPct val="0"/>
            </a:spcBef>
            <a:spcAft>
              <a:spcPct val="35000"/>
            </a:spcAft>
          </a:pPr>
          <a:r>
            <a:rPr lang="nl-BE" sz="2000" kern="1200" dirty="0"/>
            <a:t>sociale huisvesting</a:t>
          </a:r>
        </a:p>
        <a:p>
          <a:pPr lvl="0" algn="ctr" defTabSz="889000">
            <a:lnSpc>
              <a:spcPct val="90000"/>
            </a:lnSpc>
            <a:spcBef>
              <a:spcPct val="0"/>
            </a:spcBef>
            <a:spcAft>
              <a:spcPct val="35000"/>
            </a:spcAft>
          </a:pPr>
          <a:r>
            <a:rPr lang="nl-BE" sz="2000" kern="1200" dirty="0"/>
            <a:t>coaching en terreinwerk</a:t>
          </a:r>
        </a:p>
      </dsp:txBody>
      <dsp:txXfrm>
        <a:off x="4912421" y="1372266"/>
        <a:ext cx="2172076" cy="3261474"/>
      </dsp:txXfrm>
    </dsp:sp>
    <dsp:sp modelId="{72C17284-F5E6-48C0-86FB-936E26A52067}">
      <dsp:nvSpPr>
        <dsp:cNvPr id="0" name=""/>
        <dsp:cNvSpPr/>
      </dsp:nvSpPr>
      <dsp:spPr>
        <a:xfrm rot="11216925">
          <a:off x="2331013" y="3091552"/>
          <a:ext cx="189976" cy="0"/>
        </a:xfrm>
        <a:custGeom>
          <a:avLst/>
          <a:gdLst/>
          <a:ahLst/>
          <a:cxnLst/>
          <a:rect l="0" t="0" r="0" b="0"/>
          <a:pathLst>
            <a:path>
              <a:moveTo>
                <a:pt x="0" y="0"/>
              </a:moveTo>
              <a:lnTo>
                <a:pt x="1899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6CEFE-8037-4F05-AEAF-6B927533A2D3}">
      <dsp:nvSpPr>
        <dsp:cNvPr id="0" name=""/>
        <dsp:cNvSpPr/>
      </dsp:nvSpPr>
      <dsp:spPr>
        <a:xfrm>
          <a:off x="0" y="1154791"/>
          <a:ext cx="2331710" cy="3566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nl-BE" sz="2000" b="1" kern="1200" dirty="0"/>
            <a:t>INTERNE DIENSTEN</a:t>
          </a:r>
        </a:p>
        <a:p>
          <a:pPr lvl="0" algn="ctr" defTabSz="889000">
            <a:lnSpc>
              <a:spcPct val="90000"/>
            </a:lnSpc>
            <a:spcBef>
              <a:spcPct val="0"/>
            </a:spcBef>
            <a:spcAft>
              <a:spcPct val="35000"/>
            </a:spcAft>
          </a:pPr>
          <a:r>
            <a:rPr lang="nl-BE" sz="2000" kern="1200" dirty="0"/>
            <a:t>dienst verhuring</a:t>
          </a:r>
        </a:p>
        <a:p>
          <a:pPr lvl="0" algn="ctr" defTabSz="889000">
            <a:lnSpc>
              <a:spcPct val="90000"/>
            </a:lnSpc>
            <a:spcBef>
              <a:spcPct val="0"/>
            </a:spcBef>
            <a:spcAft>
              <a:spcPct val="35000"/>
            </a:spcAft>
          </a:pPr>
          <a:r>
            <a:rPr lang="nl-BE" sz="2000" kern="1200" dirty="0"/>
            <a:t>technische dienst</a:t>
          </a:r>
        </a:p>
        <a:p>
          <a:pPr lvl="0" algn="ctr" defTabSz="889000">
            <a:lnSpc>
              <a:spcPct val="90000"/>
            </a:lnSpc>
            <a:spcBef>
              <a:spcPct val="0"/>
            </a:spcBef>
            <a:spcAft>
              <a:spcPct val="35000"/>
            </a:spcAft>
          </a:pPr>
          <a:r>
            <a:rPr lang="nl-BE" sz="2000" kern="1200" dirty="0"/>
            <a:t>boekhouding</a:t>
          </a:r>
        </a:p>
        <a:p>
          <a:pPr lvl="0" algn="ctr" defTabSz="889000">
            <a:lnSpc>
              <a:spcPct val="90000"/>
            </a:lnSpc>
            <a:spcBef>
              <a:spcPct val="0"/>
            </a:spcBef>
            <a:spcAft>
              <a:spcPct val="35000"/>
            </a:spcAft>
          </a:pPr>
          <a:r>
            <a:rPr lang="nl-BE" sz="2000" kern="1200" dirty="0"/>
            <a:t>beleid &amp; directie</a:t>
          </a:r>
        </a:p>
        <a:p>
          <a:pPr lvl="0" algn="ctr" defTabSz="889000">
            <a:lnSpc>
              <a:spcPct val="90000"/>
            </a:lnSpc>
            <a:spcBef>
              <a:spcPct val="0"/>
            </a:spcBef>
            <a:spcAft>
              <a:spcPct val="35000"/>
            </a:spcAft>
          </a:pPr>
          <a:r>
            <a:rPr lang="nl-BE" sz="2000" kern="1200" dirty="0" smtClean="0"/>
            <a:t>wijkmeester &amp; </a:t>
          </a:r>
          <a:r>
            <a:rPr lang="nl-BE" sz="2000" kern="1200" dirty="0" err="1" smtClean="0"/>
            <a:t>concièrge</a:t>
          </a:r>
          <a:endParaRPr lang="nl-BE" sz="2000" kern="1200" dirty="0" smtClean="0"/>
        </a:p>
      </dsp:txBody>
      <dsp:txXfrm>
        <a:off x="113825" y="1268616"/>
        <a:ext cx="2104060" cy="333870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C225D99-8CB4-475D-A1C0-6A357632B1F0}" type="datetimeFigureOut">
              <a:rPr lang="nl-BE" smtClean="0"/>
              <a:t>16/01/2017</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F468E9-0972-4A4E-BF0F-54529243A7A6}" type="slidenum">
              <a:rPr lang="nl-BE" smtClean="0"/>
              <a:t>‹nr.›</a:t>
            </a:fld>
            <a:endParaRPr lang="nl-BE"/>
          </a:p>
        </p:txBody>
      </p:sp>
    </p:spTree>
    <p:extLst>
      <p:ext uri="{BB962C8B-B14F-4D97-AF65-F5344CB8AC3E}">
        <p14:creationId xmlns:p14="http://schemas.microsoft.com/office/powerpoint/2010/main" val="287515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D793CD-938C-4682-89F4-401EB7181BAC}" type="datetimeFigureOut">
              <a:rPr lang="nl-BE" smtClean="0"/>
              <a:t>16/01/2017</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479CE5-020B-493F-8D9A-FD5E7926E816}" type="slidenum">
              <a:rPr lang="nl-BE" smtClean="0"/>
              <a:t>‹nr.›</a:t>
            </a:fld>
            <a:endParaRPr lang="nl-BE"/>
          </a:p>
        </p:txBody>
      </p:sp>
    </p:spTree>
    <p:extLst>
      <p:ext uri="{BB962C8B-B14F-4D97-AF65-F5344CB8AC3E}">
        <p14:creationId xmlns:p14="http://schemas.microsoft.com/office/powerpoint/2010/main" val="319923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en achtergrond">
    <p:spTree>
      <p:nvGrpSpPr>
        <p:cNvPr id="1" name=""/>
        <p:cNvGrpSpPr/>
        <p:nvPr/>
      </p:nvGrpSpPr>
      <p:grpSpPr>
        <a:xfrm>
          <a:off x="0" y="0"/>
          <a:ext cx="0" cy="0"/>
          <a:chOff x="0" y="0"/>
          <a:chExt cx="0" cy="0"/>
        </a:xfrm>
      </p:grpSpPr>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23" name="Tijdelijke aanduiding voor tekst 21"/>
          <p:cNvSpPr>
            <a:spLocks noGrp="1"/>
          </p:cNvSpPr>
          <p:nvPr>
            <p:ph type="body" sz="quarter" idx="11" hasCustomPrompt="1"/>
          </p:nvPr>
        </p:nvSpPr>
        <p:spPr>
          <a:xfrm>
            <a:off x="1475656" y="1484784"/>
            <a:ext cx="6984776" cy="360040"/>
          </a:xfrm>
          <a:prstGeom prst="rect">
            <a:avLst/>
          </a:prstGeom>
        </p:spPr>
        <p:txBody>
          <a:bodyPr lIns="0" tIns="0" rIns="0" bIns="0">
            <a:noAutofit/>
          </a:bodyPr>
          <a:lstStyle>
            <a:lvl1pPr marL="0" indent="0">
              <a:buNone/>
              <a:defRPr lang="nl-NL" sz="2400" i="1" kern="1200" dirty="0" smtClean="0">
                <a:solidFill>
                  <a:srgbClr val="006D86"/>
                </a:solidFill>
                <a:latin typeface="Calibri Light" pitchFamily="34" charset="0"/>
                <a:ea typeface="+mn-ea"/>
                <a:cs typeface="+mn-cs"/>
              </a:defRPr>
            </a:lvl1pPr>
          </a:lstStyle>
          <a:p>
            <a:pPr lvl="0"/>
            <a:r>
              <a:rPr lang="nl-NL" dirty="0" smtClean="0"/>
              <a:t>Subtitel</a:t>
            </a:r>
          </a:p>
        </p:txBody>
      </p:sp>
      <p:sp>
        <p:nvSpPr>
          <p:cNvPr id="10" name="Tijdelijke aanduiding voor inhoud 25"/>
          <p:cNvSpPr>
            <a:spLocks noGrp="1"/>
          </p:cNvSpPr>
          <p:nvPr>
            <p:ph sz="quarter" idx="12" hasCustomPrompt="1"/>
          </p:nvPr>
        </p:nvSpPr>
        <p:spPr>
          <a:xfrm>
            <a:off x="1475656" y="2060848"/>
            <a:ext cx="6768752" cy="4248472"/>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29911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Achtergrond 1">
    <p:spTree>
      <p:nvGrpSpPr>
        <p:cNvPr id="1" name=""/>
        <p:cNvGrpSpPr/>
        <p:nvPr/>
      </p:nvGrpSpPr>
      <p:grpSpPr>
        <a:xfrm>
          <a:off x="0" y="0"/>
          <a:ext cx="0" cy="0"/>
          <a:chOff x="0" y="0"/>
          <a:chExt cx="0" cy="0"/>
        </a:xfrm>
      </p:grpSpPr>
      <p:sp>
        <p:nvSpPr>
          <p:cNvPr id="3" name="Rechthoek 2"/>
          <p:cNvSpPr/>
          <p:nvPr userDrawn="1"/>
        </p:nvSpPr>
        <p:spPr>
          <a:xfrm>
            <a:off x="0" y="2132856"/>
            <a:ext cx="9144000" cy="4725144"/>
          </a:xfrm>
          <a:prstGeom prst="rect">
            <a:avLst/>
          </a:prstGeom>
          <a:solidFill>
            <a:srgbClr val="D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248" y="-4351498"/>
            <a:ext cx="25892920" cy="21079086"/>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9" name="Tijdelijke aanduiding voor tekst 12"/>
          <p:cNvSpPr>
            <a:spLocks noGrp="1"/>
          </p:cNvSpPr>
          <p:nvPr>
            <p:ph type="body" sz="quarter" idx="13" hasCustomPrompt="1"/>
          </p:nvPr>
        </p:nvSpPr>
        <p:spPr>
          <a:xfrm>
            <a:off x="1187623" y="1412776"/>
            <a:ext cx="7092280" cy="566340"/>
          </a:xfrm>
          <a:prstGeom prst="rect">
            <a:avLst/>
          </a:prstGeom>
        </p:spPr>
        <p:txBody>
          <a:bodyPr/>
          <a:lstStyle>
            <a:lvl1pPr marL="0" indent="0" algn="l">
              <a:buNone/>
              <a:defRPr lang="nl-NL" sz="3200" b="1" kern="1200" dirty="0" smtClean="0">
                <a:solidFill>
                  <a:srgbClr val="006D8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0"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2" name="Tijdelijke aanduiding voor tekst 11"/>
          <p:cNvSpPr>
            <a:spLocks noGrp="1"/>
          </p:cNvSpPr>
          <p:nvPr>
            <p:ph type="body" sz="quarter" idx="14"/>
          </p:nvPr>
        </p:nvSpPr>
        <p:spPr>
          <a:xfrm>
            <a:off x="1763688" y="2348880"/>
            <a:ext cx="6985000" cy="4176464"/>
          </a:xfrm>
          <a:prstGeom prst="rect">
            <a:avLst/>
          </a:prstGeom>
        </p:spPr>
        <p:txBody>
          <a:bodyPr anchor="ctr"/>
          <a:lstStyle>
            <a:lvl1pPr marL="514350" indent="-514350">
              <a:spcBef>
                <a:spcPts val="1200"/>
              </a:spcBef>
              <a:buFont typeface="+mj-lt"/>
              <a:buAutoNum type="romanUcPeriod"/>
              <a:defRPr lang="nl-NL" sz="2400" b="1" kern="1200" dirty="0" smtClean="0">
                <a:solidFill>
                  <a:schemeClr val="tx1"/>
                </a:solidFill>
                <a:latin typeface="+mn-lt"/>
                <a:ea typeface="+mn-ea"/>
                <a:cs typeface="+mn-cs"/>
              </a:defRPr>
            </a:lvl1pPr>
            <a:lvl2pPr marL="914400" indent="-457200">
              <a:buFont typeface="+mj-lt"/>
              <a:buAutoNum type="alphaLcPeriod"/>
              <a:defRPr lang="nl-NL" sz="2000" kern="1200" dirty="0" smtClean="0">
                <a:solidFill>
                  <a:srgbClr val="006D86"/>
                </a:solidFill>
                <a:latin typeface="Calibri Light" pitchFamily="34" charset="0"/>
                <a:ea typeface="+mn-ea"/>
                <a:cs typeface="+mn-cs"/>
              </a:defRPr>
            </a:lvl2pPr>
            <a:lvl3pPr>
              <a:defRPr sz="2000">
                <a:solidFill>
                  <a:srgbClr val="8A1F38"/>
                </a:solidFill>
                <a:latin typeface="Calibri Light" pitchFamily="34" charset="0"/>
              </a:defRPr>
            </a:lvl3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337667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en achtergrond">
    <p:spTree>
      <p:nvGrpSpPr>
        <p:cNvPr id="1" name=""/>
        <p:cNvGrpSpPr/>
        <p:nvPr/>
      </p:nvGrpSpPr>
      <p:grpSpPr>
        <a:xfrm>
          <a:off x="0" y="0"/>
          <a:ext cx="0" cy="0"/>
          <a:chOff x="0" y="0"/>
          <a:chExt cx="0" cy="0"/>
        </a:xfrm>
      </p:grpSpPr>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10" name="Tijdelijke aanduiding voor inhoud 25"/>
          <p:cNvSpPr>
            <a:spLocks noGrp="1"/>
          </p:cNvSpPr>
          <p:nvPr>
            <p:ph sz="quarter" idx="12" hasCustomPrompt="1"/>
          </p:nvPr>
        </p:nvSpPr>
        <p:spPr>
          <a:xfrm>
            <a:off x="1475656" y="1700808"/>
            <a:ext cx="6768752" cy="4536504"/>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207663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htergrond 1">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0280" y="-3108870"/>
            <a:ext cx="30838885" cy="25090580"/>
          </a:xfrm>
          <a:prstGeom prst="rect">
            <a:avLst/>
          </a:prstGeom>
        </p:spPr>
      </p:pic>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12" name="Tijdelijke aanduiding voor inhoud 25"/>
          <p:cNvSpPr>
            <a:spLocks noGrp="1"/>
          </p:cNvSpPr>
          <p:nvPr>
            <p:ph sz="quarter" idx="12" hasCustomPrompt="1"/>
          </p:nvPr>
        </p:nvSpPr>
        <p:spPr>
          <a:xfrm>
            <a:off x="1475656" y="1700808"/>
            <a:ext cx="6768752" cy="4536504"/>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32263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htergrond 2">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982" y="-10252520"/>
            <a:ext cx="37441474" cy="30462460"/>
          </a:xfrm>
          <a:prstGeom prst="rect">
            <a:avLst/>
          </a:prstGeom>
        </p:spPr>
      </p:pic>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13" name="Tijdelijke aanduiding voor inhoud 25"/>
          <p:cNvSpPr>
            <a:spLocks noGrp="1"/>
          </p:cNvSpPr>
          <p:nvPr>
            <p:ph sz="quarter" idx="12" hasCustomPrompt="1"/>
          </p:nvPr>
        </p:nvSpPr>
        <p:spPr>
          <a:xfrm>
            <a:off x="1475656" y="1700808"/>
            <a:ext cx="6768752" cy="4536504"/>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417453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htergrond 3">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4544" y="-1755576"/>
            <a:ext cx="7409257" cy="6028187"/>
          </a:xfrm>
          <a:prstGeom prst="rect">
            <a:avLst/>
          </a:prstGeom>
        </p:spPr>
      </p:pic>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13" name="Tijdelijke aanduiding voor inhoud 25"/>
          <p:cNvSpPr>
            <a:spLocks noGrp="1"/>
          </p:cNvSpPr>
          <p:nvPr>
            <p:ph sz="quarter" idx="12" hasCustomPrompt="1"/>
          </p:nvPr>
        </p:nvSpPr>
        <p:spPr>
          <a:xfrm>
            <a:off x="1475656" y="1700808"/>
            <a:ext cx="6768752" cy="4536504"/>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382617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hergrond: venndiagram">
    <p:spTree>
      <p:nvGrpSpPr>
        <p:cNvPr id="1" name=""/>
        <p:cNvGrpSpPr/>
        <p:nvPr/>
      </p:nvGrpSpPr>
      <p:grpSpPr>
        <a:xfrm>
          <a:off x="0" y="0"/>
          <a:ext cx="0" cy="0"/>
          <a:chOff x="0" y="0"/>
          <a:chExt cx="0" cy="0"/>
        </a:xfrm>
      </p:grpSpPr>
      <p:sp>
        <p:nvSpPr>
          <p:cNvPr id="5" name="Rechthoek 4"/>
          <p:cNvSpPr/>
          <p:nvPr userDrawn="1"/>
        </p:nvSpPr>
        <p:spPr>
          <a:xfrm>
            <a:off x="0" y="14536"/>
            <a:ext cx="9144000" cy="6858000"/>
          </a:xfrm>
          <a:prstGeom prst="rect">
            <a:avLst/>
          </a:prstGeom>
          <a:solidFill>
            <a:srgbClr val="00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1680" y="-4889959"/>
            <a:ext cx="23236784" cy="18914790"/>
          </a:xfrm>
          <a:prstGeom prst="rect">
            <a:avLst/>
          </a:prstGeom>
        </p:spPr>
      </p:pic>
      <p:sp>
        <p:nvSpPr>
          <p:cNvPr id="7" name="Rechthoek 6"/>
          <p:cNvSpPr/>
          <p:nvPr userDrawn="1"/>
        </p:nvSpPr>
        <p:spPr>
          <a:xfrm>
            <a:off x="4564" y="-21679"/>
            <a:ext cx="9144000" cy="2298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13"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4" name="Tijdelijke aanduiding voor tekst 12"/>
          <p:cNvSpPr>
            <a:spLocks noGrp="1"/>
          </p:cNvSpPr>
          <p:nvPr>
            <p:ph type="body" sz="quarter" idx="11" hasCustomPrompt="1"/>
          </p:nvPr>
        </p:nvSpPr>
        <p:spPr>
          <a:xfrm>
            <a:off x="2411760" y="1500263"/>
            <a:ext cx="6191944" cy="416569"/>
          </a:xfrm>
          <a:prstGeom prst="rect">
            <a:avLst/>
          </a:prstGeom>
        </p:spPr>
        <p:txBody>
          <a:bodyPr/>
          <a:lstStyle>
            <a:lvl1pPr marL="0" indent="0" algn="r">
              <a:buNone/>
              <a:defRPr lang="nl-NL" sz="2400" kern="1200" dirty="0" smtClean="0">
                <a:solidFill>
                  <a:srgbClr val="006D86"/>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werkgroep</a:t>
            </a:r>
          </a:p>
        </p:txBody>
      </p:sp>
      <p:sp>
        <p:nvSpPr>
          <p:cNvPr id="17" name="Tijdelijke aanduiding voor tekst 12"/>
          <p:cNvSpPr>
            <a:spLocks noGrp="1"/>
          </p:cNvSpPr>
          <p:nvPr>
            <p:ph type="body" sz="quarter" idx="12" hasCustomPrompt="1"/>
          </p:nvPr>
        </p:nvSpPr>
        <p:spPr>
          <a:xfrm>
            <a:off x="1187624" y="2996952"/>
            <a:ext cx="7092280" cy="416569"/>
          </a:xfrm>
          <a:prstGeom prst="rect">
            <a:avLst/>
          </a:prstGeom>
        </p:spPr>
        <p:txBody>
          <a:bodyPr/>
          <a:lstStyle>
            <a:lvl1pPr marL="0" indent="0" algn="l">
              <a:buNone/>
              <a:defRPr lang="nl-NL" sz="2800" kern="1200" baseline="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Thema van de presentatie</a:t>
            </a:r>
          </a:p>
        </p:txBody>
      </p:sp>
      <p:sp>
        <p:nvSpPr>
          <p:cNvPr id="18" name="Tijdelijke aanduiding voor tekst 12"/>
          <p:cNvSpPr>
            <a:spLocks noGrp="1"/>
          </p:cNvSpPr>
          <p:nvPr>
            <p:ph type="body" sz="quarter" idx="13" hasCustomPrompt="1"/>
          </p:nvPr>
        </p:nvSpPr>
        <p:spPr>
          <a:xfrm>
            <a:off x="1187623" y="3429000"/>
            <a:ext cx="7092280" cy="566340"/>
          </a:xfrm>
          <a:prstGeom prst="rect">
            <a:avLst/>
          </a:prstGeom>
        </p:spPr>
        <p:txBody>
          <a:bodyPr/>
          <a:lstStyle>
            <a:lvl1pPr marL="0" indent="0" algn="l">
              <a:buNone/>
              <a:defRPr lang="nl-NL" sz="4000" b="1" kern="1200" dirty="0" smtClean="0">
                <a:solidFill>
                  <a:srgbClr val="F6EA3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9" name="Tijdelijke aanduiding voor tekst 12"/>
          <p:cNvSpPr>
            <a:spLocks noGrp="1"/>
          </p:cNvSpPr>
          <p:nvPr>
            <p:ph type="body" sz="quarter" idx="14" hasCustomPrompt="1"/>
          </p:nvPr>
        </p:nvSpPr>
        <p:spPr>
          <a:xfrm>
            <a:off x="1187623" y="4257765"/>
            <a:ext cx="7092280" cy="416569"/>
          </a:xfrm>
          <a:prstGeom prst="rect">
            <a:avLst/>
          </a:prstGeom>
        </p:spPr>
        <p:txBody>
          <a:bodyPr/>
          <a:lstStyle>
            <a:lvl1pPr marL="0" indent="0" algn="l">
              <a:buNone/>
              <a:defRPr lang="nl-NL" sz="2000" b="1" i="1" kern="120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auteurs</a:t>
            </a:r>
          </a:p>
        </p:txBody>
      </p:sp>
    </p:spTree>
    <p:extLst>
      <p:ext uri="{BB962C8B-B14F-4D97-AF65-F5344CB8AC3E}">
        <p14:creationId xmlns:p14="http://schemas.microsoft.com/office/powerpoint/2010/main" val="209402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htergrond: foto">
    <p:spTree>
      <p:nvGrpSpPr>
        <p:cNvPr id="1" name=""/>
        <p:cNvGrpSpPr/>
        <p:nvPr/>
      </p:nvGrpSpPr>
      <p:grpSpPr>
        <a:xfrm>
          <a:off x="0" y="0"/>
          <a:ext cx="0" cy="0"/>
          <a:chOff x="0" y="0"/>
          <a:chExt cx="0" cy="0"/>
        </a:xfrm>
      </p:grpSpPr>
      <p:pic>
        <p:nvPicPr>
          <p:cNvPr id="11" name="Afbeelding 10"/>
          <p:cNvPicPr>
            <a:picLocks noChangeAspect="1"/>
          </p:cNvPicPr>
          <p:nvPr userDrawn="1"/>
        </p:nvPicPr>
        <p:blipFill rotWithShape="1">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23" t="20261" r="-1" b="4991"/>
          <a:stretch/>
        </p:blipFill>
        <p:spPr>
          <a:xfrm>
            <a:off x="0" y="2276871"/>
            <a:ext cx="9148564" cy="4581129"/>
          </a:xfrm>
          <a:prstGeom prst="rect">
            <a:avLst/>
          </a:prstGeom>
        </p:spPr>
      </p:pic>
      <p:sp>
        <p:nvSpPr>
          <p:cNvPr id="7" name="Rechthoek 6"/>
          <p:cNvSpPr/>
          <p:nvPr userDrawn="1"/>
        </p:nvSpPr>
        <p:spPr>
          <a:xfrm>
            <a:off x="4564" y="-21679"/>
            <a:ext cx="9144000" cy="2298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13"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4" name="Tijdelijke aanduiding voor tekst 12"/>
          <p:cNvSpPr>
            <a:spLocks noGrp="1"/>
          </p:cNvSpPr>
          <p:nvPr>
            <p:ph type="body" sz="quarter" idx="11" hasCustomPrompt="1"/>
          </p:nvPr>
        </p:nvSpPr>
        <p:spPr>
          <a:xfrm>
            <a:off x="2411760" y="1500263"/>
            <a:ext cx="6191944" cy="416569"/>
          </a:xfrm>
          <a:prstGeom prst="rect">
            <a:avLst/>
          </a:prstGeom>
        </p:spPr>
        <p:txBody>
          <a:bodyPr/>
          <a:lstStyle>
            <a:lvl1pPr marL="0" indent="0" algn="r">
              <a:buNone/>
              <a:defRPr lang="nl-NL" sz="2400" kern="1200" dirty="0" smtClean="0">
                <a:solidFill>
                  <a:srgbClr val="006D86"/>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werkgroep</a:t>
            </a:r>
          </a:p>
        </p:txBody>
      </p:sp>
      <p:sp>
        <p:nvSpPr>
          <p:cNvPr id="17" name="Tijdelijke aanduiding voor tekst 12"/>
          <p:cNvSpPr>
            <a:spLocks noGrp="1"/>
          </p:cNvSpPr>
          <p:nvPr>
            <p:ph type="body" sz="quarter" idx="12" hasCustomPrompt="1"/>
          </p:nvPr>
        </p:nvSpPr>
        <p:spPr>
          <a:xfrm>
            <a:off x="1187624" y="2996952"/>
            <a:ext cx="7092280" cy="416569"/>
          </a:xfrm>
          <a:prstGeom prst="rect">
            <a:avLst/>
          </a:prstGeom>
        </p:spPr>
        <p:txBody>
          <a:bodyPr/>
          <a:lstStyle>
            <a:lvl1pPr marL="0" indent="0" algn="l">
              <a:buNone/>
              <a:defRPr lang="nl-NL" sz="2800" kern="1200" baseline="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Thema van de presentatie</a:t>
            </a:r>
          </a:p>
        </p:txBody>
      </p:sp>
      <p:sp>
        <p:nvSpPr>
          <p:cNvPr id="18" name="Tijdelijke aanduiding voor tekst 12"/>
          <p:cNvSpPr>
            <a:spLocks noGrp="1"/>
          </p:cNvSpPr>
          <p:nvPr>
            <p:ph type="body" sz="quarter" idx="13" hasCustomPrompt="1"/>
          </p:nvPr>
        </p:nvSpPr>
        <p:spPr>
          <a:xfrm>
            <a:off x="1187623" y="3429000"/>
            <a:ext cx="7092280" cy="566340"/>
          </a:xfrm>
          <a:prstGeom prst="rect">
            <a:avLst/>
          </a:prstGeom>
        </p:spPr>
        <p:txBody>
          <a:bodyPr/>
          <a:lstStyle>
            <a:lvl1pPr marL="0" indent="0" algn="l">
              <a:buNone/>
              <a:defRPr lang="nl-NL" sz="4000" b="1" kern="1200" dirty="0" smtClean="0">
                <a:solidFill>
                  <a:srgbClr val="F6EA3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9" name="Tijdelijke aanduiding voor tekst 12"/>
          <p:cNvSpPr>
            <a:spLocks noGrp="1"/>
          </p:cNvSpPr>
          <p:nvPr>
            <p:ph type="body" sz="quarter" idx="14" hasCustomPrompt="1"/>
          </p:nvPr>
        </p:nvSpPr>
        <p:spPr>
          <a:xfrm>
            <a:off x="1187623" y="4257765"/>
            <a:ext cx="7092280" cy="416569"/>
          </a:xfrm>
          <a:prstGeom prst="rect">
            <a:avLst/>
          </a:prstGeom>
        </p:spPr>
        <p:txBody>
          <a:bodyPr/>
          <a:lstStyle>
            <a:lvl1pPr marL="0" indent="0" algn="l">
              <a:buNone/>
              <a:defRPr lang="nl-NL" sz="2000" b="1" i="1" kern="120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auteurs</a:t>
            </a:r>
          </a:p>
        </p:txBody>
      </p:sp>
    </p:spTree>
    <p:extLst>
      <p:ext uri="{BB962C8B-B14F-4D97-AF65-F5344CB8AC3E}">
        <p14:creationId xmlns:p14="http://schemas.microsoft.com/office/powerpoint/2010/main" val="15867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ber">
    <p:spTree>
      <p:nvGrpSpPr>
        <p:cNvPr id="1" name=""/>
        <p:cNvGrpSpPr/>
        <p:nvPr/>
      </p:nvGrpSpPr>
      <p:grpSpPr>
        <a:xfrm>
          <a:off x="0" y="0"/>
          <a:ext cx="0" cy="0"/>
          <a:chOff x="0" y="0"/>
          <a:chExt cx="0" cy="0"/>
        </a:xfrm>
      </p:grpSpPr>
      <p:sp>
        <p:nvSpPr>
          <p:cNvPr id="5" name="Rechthoek 4"/>
          <p:cNvSpPr/>
          <p:nvPr userDrawn="1"/>
        </p:nvSpPr>
        <p:spPr>
          <a:xfrm>
            <a:off x="0" y="5383"/>
            <a:ext cx="9144000" cy="6858000"/>
          </a:xfrm>
          <a:prstGeom prst="rect">
            <a:avLst/>
          </a:prstGeom>
          <a:solidFill>
            <a:srgbClr val="00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userDrawn="1"/>
        </p:nvSpPr>
        <p:spPr>
          <a:xfrm>
            <a:off x="4564" y="-21679"/>
            <a:ext cx="9144000" cy="2298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13"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4" name="Tijdelijke aanduiding voor tekst 12"/>
          <p:cNvSpPr>
            <a:spLocks noGrp="1"/>
          </p:cNvSpPr>
          <p:nvPr>
            <p:ph type="body" sz="quarter" idx="11" hasCustomPrompt="1"/>
          </p:nvPr>
        </p:nvSpPr>
        <p:spPr>
          <a:xfrm>
            <a:off x="2411760" y="1500263"/>
            <a:ext cx="6191944" cy="416569"/>
          </a:xfrm>
          <a:prstGeom prst="rect">
            <a:avLst/>
          </a:prstGeom>
        </p:spPr>
        <p:txBody>
          <a:bodyPr/>
          <a:lstStyle>
            <a:lvl1pPr marL="0" indent="0" algn="r">
              <a:buNone/>
              <a:defRPr lang="nl-NL" sz="2400" kern="1200" dirty="0" smtClean="0">
                <a:solidFill>
                  <a:srgbClr val="006D86"/>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werkgroep</a:t>
            </a:r>
          </a:p>
        </p:txBody>
      </p:sp>
      <p:sp>
        <p:nvSpPr>
          <p:cNvPr id="17" name="Tijdelijke aanduiding voor tekst 12"/>
          <p:cNvSpPr>
            <a:spLocks noGrp="1"/>
          </p:cNvSpPr>
          <p:nvPr>
            <p:ph type="body" sz="quarter" idx="12" hasCustomPrompt="1"/>
          </p:nvPr>
        </p:nvSpPr>
        <p:spPr>
          <a:xfrm>
            <a:off x="1187624" y="2996952"/>
            <a:ext cx="7092280" cy="416569"/>
          </a:xfrm>
          <a:prstGeom prst="rect">
            <a:avLst/>
          </a:prstGeom>
        </p:spPr>
        <p:txBody>
          <a:bodyPr/>
          <a:lstStyle>
            <a:lvl1pPr marL="0" indent="0" algn="l">
              <a:buNone/>
              <a:defRPr lang="nl-NL" sz="2800" kern="1200" baseline="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Thema van de presentatie</a:t>
            </a:r>
          </a:p>
        </p:txBody>
      </p:sp>
      <p:sp>
        <p:nvSpPr>
          <p:cNvPr id="18" name="Tijdelijke aanduiding voor tekst 12"/>
          <p:cNvSpPr>
            <a:spLocks noGrp="1"/>
          </p:cNvSpPr>
          <p:nvPr>
            <p:ph type="body" sz="quarter" idx="13" hasCustomPrompt="1"/>
          </p:nvPr>
        </p:nvSpPr>
        <p:spPr>
          <a:xfrm>
            <a:off x="1187623" y="3429000"/>
            <a:ext cx="7092280" cy="566340"/>
          </a:xfrm>
          <a:prstGeom prst="rect">
            <a:avLst/>
          </a:prstGeom>
        </p:spPr>
        <p:txBody>
          <a:bodyPr/>
          <a:lstStyle>
            <a:lvl1pPr marL="0" indent="0" algn="l">
              <a:buNone/>
              <a:defRPr lang="nl-NL" sz="4000" b="1" kern="1200" dirty="0" smtClean="0">
                <a:solidFill>
                  <a:srgbClr val="F6EA3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9" name="Tijdelijke aanduiding voor tekst 12"/>
          <p:cNvSpPr>
            <a:spLocks noGrp="1"/>
          </p:cNvSpPr>
          <p:nvPr>
            <p:ph type="body" sz="quarter" idx="14" hasCustomPrompt="1"/>
          </p:nvPr>
        </p:nvSpPr>
        <p:spPr>
          <a:xfrm>
            <a:off x="1187623" y="4257765"/>
            <a:ext cx="7092280" cy="416569"/>
          </a:xfrm>
          <a:prstGeom prst="rect">
            <a:avLst/>
          </a:prstGeom>
        </p:spPr>
        <p:txBody>
          <a:bodyPr/>
          <a:lstStyle>
            <a:lvl1pPr marL="0" indent="0" algn="l">
              <a:buNone/>
              <a:defRPr lang="nl-NL" sz="2000" b="1" i="1" kern="120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auteurs</a:t>
            </a:r>
          </a:p>
        </p:txBody>
      </p:sp>
    </p:spTree>
    <p:extLst>
      <p:ext uri="{BB962C8B-B14F-4D97-AF65-F5344CB8AC3E}">
        <p14:creationId xmlns:p14="http://schemas.microsoft.com/office/powerpoint/2010/main" val="230767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chtergrond 3">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4544" y="-1755576"/>
            <a:ext cx="7409257" cy="6028187"/>
          </a:xfrm>
          <a:prstGeom prst="rect">
            <a:avLst/>
          </a:prstGeom>
        </p:spPr>
      </p:pic>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23" name="Tijdelijke aanduiding voor tekst 21"/>
          <p:cNvSpPr>
            <a:spLocks noGrp="1"/>
          </p:cNvSpPr>
          <p:nvPr>
            <p:ph type="body" sz="quarter" idx="11" hasCustomPrompt="1"/>
          </p:nvPr>
        </p:nvSpPr>
        <p:spPr>
          <a:xfrm>
            <a:off x="1475656" y="1484784"/>
            <a:ext cx="6984776" cy="360040"/>
          </a:xfrm>
          <a:prstGeom prst="rect">
            <a:avLst/>
          </a:prstGeom>
        </p:spPr>
        <p:txBody>
          <a:bodyPr lIns="0" tIns="0" rIns="0" bIns="0">
            <a:noAutofit/>
          </a:bodyPr>
          <a:lstStyle>
            <a:lvl1pPr marL="0" indent="0">
              <a:buNone/>
              <a:defRPr lang="nl-NL" sz="2400" i="1" kern="1200" dirty="0" smtClean="0">
                <a:solidFill>
                  <a:srgbClr val="006D86"/>
                </a:solidFill>
                <a:latin typeface="Calibri Light" pitchFamily="34" charset="0"/>
                <a:ea typeface="+mn-ea"/>
                <a:cs typeface="+mn-cs"/>
              </a:defRPr>
            </a:lvl1pPr>
          </a:lstStyle>
          <a:p>
            <a:pPr lvl="0"/>
            <a:r>
              <a:rPr lang="nl-NL" dirty="0" smtClean="0"/>
              <a:t>Subtitel</a:t>
            </a:r>
          </a:p>
        </p:txBody>
      </p:sp>
      <p:sp>
        <p:nvSpPr>
          <p:cNvPr id="12" name="Tijdelijke aanduiding voor inhoud 25"/>
          <p:cNvSpPr>
            <a:spLocks noGrp="1"/>
          </p:cNvSpPr>
          <p:nvPr>
            <p:ph sz="quarter" idx="12" hasCustomPrompt="1"/>
          </p:nvPr>
        </p:nvSpPr>
        <p:spPr>
          <a:xfrm>
            <a:off x="1475656" y="2060848"/>
            <a:ext cx="6768752" cy="4248472"/>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404636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htergrond 1">
    <p:spTree>
      <p:nvGrpSpPr>
        <p:cNvPr id="1" name=""/>
        <p:cNvGrpSpPr/>
        <p:nvPr/>
      </p:nvGrpSpPr>
      <p:grpSpPr>
        <a:xfrm>
          <a:off x="0" y="0"/>
          <a:ext cx="0" cy="0"/>
          <a:chOff x="0" y="0"/>
          <a:chExt cx="0" cy="0"/>
        </a:xfrm>
      </p:grpSpPr>
      <p:sp>
        <p:nvSpPr>
          <p:cNvPr id="3" name="Rechthoek 2"/>
          <p:cNvSpPr/>
          <p:nvPr userDrawn="1"/>
        </p:nvSpPr>
        <p:spPr>
          <a:xfrm>
            <a:off x="0" y="2132856"/>
            <a:ext cx="9144000" cy="4725144"/>
          </a:xfrm>
          <a:prstGeom prst="rect">
            <a:avLst/>
          </a:prstGeom>
          <a:solidFill>
            <a:srgbClr val="D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248" y="-4351498"/>
            <a:ext cx="25892920" cy="21079086"/>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9" name="Tijdelijke aanduiding voor tekst 12"/>
          <p:cNvSpPr>
            <a:spLocks noGrp="1"/>
          </p:cNvSpPr>
          <p:nvPr>
            <p:ph type="body" sz="quarter" idx="13" hasCustomPrompt="1"/>
          </p:nvPr>
        </p:nvSpPr>
        <p:spPr>
          <a:xfrm>
            <a:off x="1187623" y="1412776"/>
            <a:ext cx="7092280" cy="566340"/>
          </a:xfrm>
          <a:prstGeom prst="rect">
            <a:avLst/>
          </a:prstGeom>
        </p:spPr>
        <p:txBody>
          <a:bodyPr/>
          <a:lstStyle>
            <a:lvl1pPr marL="0" indent="0" algn="l">
              <a:buNone/>
              <a:defRPr lang="nl-NL" sz="3200" b="1" kern="1200" dirty="0" smtClean="0">
                <a:solidFill>
                  <a:srgbClr val="006D8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0"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2" name="Tijdelijke aanduiding voor tekst 11"/>
          <p:cNvSpPr>
            <a:spLocks noGrp="1"/>
          </p:cNvSpPr>
          <p:nvPr>
            <p:ph type="body" sz="quarter" idx="14"/>
          </p:nvPr>
        </p:nvSpPr>
        <p:spPr>
          <a:xfrm>
            <a:off x="1763688" y="2348880"/>
            <a:ext cx="6985000" cy="4176464"/>
          </a:xfrm>
          <a:prstGeom prst="rect">
            <a:avLst/>
          </a:prstGeom>
        </p:spPr>
        <p:txBody>
          <a:bodyPr anchor="ctr"/>
          <a:lstStyle>
            <a:lvl1pPr marL="514350" indent="-514350">
              <a:spcBef>
                <a:spcPts val="1200"/>
              </a:spcBef>
              <a:buFont typeface="+mj-lt"/>
              <a:buAutoNum type="romanUcPeriod"/>
              <a:defRPr lang="nl-NL" sz="2400" b="1" kern="1200" dirty="0" smtClean="0">
                <a:solidFill>
                  <a:schemeClr val="tx1"/>
                </a:solidFill>
                <a:latin typeface="+mn-lt"/>
                <a:ea typeface="+mn-ea"/>
                <a:cs typeface="+mn-cs"/>
              </a:defRPr>
            </a:lvl1pPr>
            <a:lvl2pPr marL="914400" indent="-457200">
              <a:buFont typeface="+mj-lt"/>
              <a:buAutoNum type="alphaLcPeriod"/>
              <a:defRPr lang="nl-NL" sz="2000" kern="1200" dirty="0" smtClean="0">
                <a:solidFill>
                  <a:srgbClr val="006D86"/>
                </a:solidFill>
                <a:latin typeface="Calibri Light" pitchFamily="34" charset="0"/>
                <a:ea typeface="+mn-ea"/>
                <a:cs typeface="+mn-cs"/>
              </a:defRPr>
            </a:lvl2pPr>
            <a:lvl3pPr>
              <a:defRPr sz="2000">
                <a:solidFill>
                  <a:srgbClr val="8A1F38"/>
                </a:solidFill>
                <a:latin typeface="Calibri Light" pitchFamily="34" charset="0"/>
              </a:defRPr>
            </a:lvl3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21637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htergrond 1">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0280" y="-3108870"/>
            <a:ext cx="30838885" cy="25090580"/>
          </a:xfrm>
          <a:prstGeom prst="rect">
            <a:avLst/>
          </a:prstGeom>
        </p:spPr>
      </p:pic>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23" name="Tijdelijke aanduiding voor tekst 21"/>
          <p:cNvSpPr>
            <a:spLocks noGrp="1"/>
          </p:cNvSpPr>
          <p:nvPr>
            <p:ph type="body" sz="quarter" idx="11" hasCustomPrompt="1"/>
          </p:nvPr>
        </p:nvSpPr>
        <p:spPr>
          <a:xfrm>
            <a:off x="1475656" y="1484784"/>
            <a:ext cx="6984776" cy="360040"/>
          </a:xfrm>
          <a:prstGeom prst="rect">
            <a:avLst/>
          </a:prstGeom>
        </p:spPr>
        <p:txBody>
          <a:bodyPr lIns="0" tIns="0" rIns="0" bIns="0">
            <a:noAutofit/>
          </a:bodyPr>
          <a:lstStyle>
            <a:lvl1pPr marL="0" indent="0">
              <a:buNone/>
              <a:defRPr lang="nl-NL" sz="2400" i="1" kern="1200" dirty="0" smtClean="0">
                <a:solidFill>
                  <a:srgbClr val="006D86"/>
                </a:solidFill>
                <a:latin typeface="Calibri Light" pitchFamily="34" charset="0"/>
                <a:ea typeface="+mn-ea"/>
                <a:cs typeface="+mn-cs"/>
              </a:defRPr>
            </a:lvl1pPr>
          </a:lstStyle>
          <a:p>
            <a:pPr lvl="0"/>
            <a:r>
              <a:rPr lang="nl-NL" dirty="0" smtClean="0"/>
              <a:t>Subtitel</a:t>
            </a:r>
          </a:p>
        </p:txBody>
      </p:sp>
      <p:sp>
        <p:nvSpPr>
          <p:cNvPr id="12" name="Tijdelijke aanduiding voor inhoud 25"/>
          <p:cNvSpPr>
            <a:spLocks noGrp="1"/>
          </p:cNvSpPr>
          <p:nvPr>
            <p:ph sz="quarter" idx="12" hasCustomPrompt="1"/>
          </p:nvPr>
        </p:nvSpPr>
        <p:spPr>
          <a:xfrm>
            <a:off x="1475656" y="2060848"/>
            <a:ext cx="6768752" cy="4248472"/>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6882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htergrond 2">
    <p:spTree>
      <p:nvGrpSpPr>
        <p:cNvPr id="1" name=""/>
        <p:cNvGrpSpPr/>
        <p:nvPr/>
      </p:nvGrpSpPr>
      <p:grpSpPr>
        <a:xfrm>
          <a:off x="0" y="0"/>
          <a:ext cx="0" cy="0"/>
          <a:chOff x="0" y="0"/>
          <a:chExt cx="0" cy="0"/>
        </a:xfrm>
      </p:grpSpPr>
      <p:sp>
        <p:nvSpPr>
          <p:cNvPr id="3" name="Rechthoek 2"/>
          <p:cNvSpPr/>
          <p:nvPr userDrawn="1"/>
        </p:nvSpPr>
        <p:spPr>
          <a:xfrm>
            <a:off x="0" y="2132856"/>
            <a:ext cx="9144000" cy="4725144"/>
          </a:xfrm>
          <a:prstGeom prst="rect">
            <a:avLst/>
          </a:prstGeom>
          <a:solidFill>
            <a:srgbClr val="D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712" y="-1133450"/>
            <a:ext cx="14615878" cy="11898596"/>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9" name="Tijdelijke aanduiding voor tekst 12"/>
          <p:cNvSpPr>
            <a:spLocks noGrp="1"/>
          </p:cNvSpPr>
          <p:nvPr>
            <p:ph type="body" sz="quarter" idx="13" hasCustomPrompt="1"/>
          </p:nvPr>
        </p:nvSpPr>
        <p:spPr>
          <a:xfrm>
            <a:off x="1187623" y="1412776"/>
            <a:ext cx="7092280" cy="566340"/>
          </a:xfrm>
          <a:prstGeom prst="rect">
            <a:avLst/>
          </a:prstGeom>
        </p:spPr>
        <p:txBody>
          <a:bodyPr/>
          <a:lstStyle>
            <a:lvl1pPr marL="0" indent="0" algn="l">
              <a:buNone/>
              <a:defRPr lang="nl-NL" sz="3200" b="1" kern="1200" dirty="0" smtClean="0">
                <a:solidFill>
                  <a:srgbClr val="006D8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0"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2" name="Tijdelijke aanduiding voor tekst 11"/>
          <p:cNvSpPr>
            <a:spLocks noGrp="1"/>
          </p:cNvSpPr>
          <p:nvPr>
            <p:ph type="body" sz="quarter" idx="14"/>
          </p:nvPr>
        </p:nvSpPr>
        <p:spPr>
          <a:xfrm>
            <a:off x="1763688" y="2348880"/>
            <a:ext cx="6985000" cy="4176464"/>
          </a:xfrm>
          <a:prstGeom prst="rect">
            <a:avLst/>
          </a:prstGeom>
        </p:spPr>
        <p:txBody>
          <a:bodyPr anchor="ctr"/>
          <a:lstStyle>
            <a:lvl1pPr marL="514350" indent="-514350">
              <a:spcBef>
                <a:spcPts val="1200"/>
              </a:spcBef>
              <a:buFont typeface="+mj-lt"/>
              <a:buAutoNum type="romanUcPeriod"/>
              <a:defRPr lang="nl-NL" sz="2400" b="1" kern="1200" dirty="0" smtClean="0">
                <a:solidFill>
                  <a:schemeClr val="tx1"/>
                </a:solidFill>
                <a:latin typeface="+mn-lt"/>
                <a:ea typeface="+mn-ea"/>
                <a:cs typeface="+mn-cs"/>
              </a:defRPr>
            </a:lvl1pPr>
            <a:lvl2pPr marL="914400" indent="-457200">
              <a:buFont typeface="+mj-lt"/>
              <a:buAutoNum type="alphaLcPeriod"/>
              <a:defRPr lang="nl-NL" sz="2000" kern="1200" dirty="0" smtClean="0">
                <a:solidFill>
                  <a:srgbClr val="006D86"/>
                </a:solidFill>
                <a:latin typeface="Calibri Light" pitchFamily="34" charset="0"/>
                <a:ea typeface="+mn-ea"/>
                <a:cs typeface="+mn-cs"/>
              </a:defRPr>
            </a:lvl2pPr>
            <a:lvl3pPr>
              <a:defRPr sz="2000">
                <a:solidFill>
                  <a:srgbClr val="8A1F38"/>
                </a:solidFill>
                <a:latin typeface="Calibri Light" pitchFamily="34" charset="0"/>
              </a:defRPr>
            </a:lvl3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221241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12" name="Rechthoek 11"/>
          <p:cNvSpPr/>
          <p:nvPr userDrawn="1"/>
        </p:nvSpPr>
        <p:spPr>
          <a:xfrm>
            <a:off x="0" y="0"/>
            <a:ext cx="9144000" cy="6872536"/>
          </a:xfrm>
          <a:prstGeom prst="rect">
            <a:avLst/>
          </a:prstGeom>
          <a:solidFill>
            <a:srgbClr val="00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3600" y="-4612582"/>
            <a:ext cx="23236784" cy="18914790"/>
          </a:xfrm>
          <a:prstGeom prst="rect">
            <a:avLst/>
          </a:prstGeom>
        </p:spPr>
      </p:pic>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901" y="559752"/>
            <a:ext cx="2768400" cy="805741"/>
          </a:xfrm>
          <a:prstGeom prst="rect">
            <a:avLst/>
          </a:prstGeom>
        </p:spPr>
      </p:pic>
      <p:sp>
        <p:nvSpPr>
          <p:cNvPr id="17" name="Tijdelijke aanduiding voor tekst 11"/>
          <p:cNvSpPr>
            <a:spLocks noGrp="1"/>
          </p:cNvSpPr>
          <p:nvPr>
            <p:ph type="body" sz="quarter" idx="14" hasCustomPrompt="1"/>
          </p:nvPr>
        </p:nvSpPr>
        <p:spPr>
          <a:xfrm>
            <a:off x="1259408" y="1844824"/>
            <a:ext cx="6985000" cy="4176464"/>
          </a:xfrm>
          <a:prstGeom prst="rect">
            <a:avLst/>
          </a:prstGeom>
        </p:spPr>
        <p:txBody>
          <a:bodyPr anchor="ctr"/>
          <a:lstStyle>
            <a:lvl1pPr marL="0" indent="0">
              <a:buFont typeface="+mj-lt"/>
              <a:buNone/>
              <a:defRPr lang="nl-NL" sz="2400" b="0" kern="1200" baseline="0" dirty="0" smtClean="0">
                <a:solidFill>
                  <a:schemeClr val="bg1"/>
                </a:solidFill>
                <a:latin typeface="+mn-lt"/>
                <a:ea typeface="+mn-ea"/>
                <a:cs typeface="+mn-cs"/>
              </a:defRPr>
            </a:lvl1pPr>
            <a:lvl2pPr marL="914400" indent="-457200">
              <a:buFont typeface="+mj-lt"/>
              <a:buAutoNum type="alphaLcPeriod"/>
              <a:defRPr lang="nl-NL" sz="2000" kern="1200" dirty="0" smtClean="0">
                <a:solidFill>
                  <a:srgbClr val="006D86"/>
                </a:solidFill>
                <a:latin typeface="Calibri Light" pitchFamily="34" charset="0"/>
                <a:ea typeface="+mn-ea"/>
                <a:cs typeface="+mn-cs"/>
              </a:defRPr>
            </a:lvl2pPr>
            <a:lvl3pPr>
              <a:defRPr sz="2000">
                <a:solidFill>
                  <a:srgbClr val="8A1F38"/>
                </a:solidFill>
                <a:latin typeface="Calibri Light" pitchFamily="34" charset="0"/>
              </a:defRPr>
            </a:lvl3pPr>
          </a:lstStyle>
          <a:p>
            <a:pPr lvl="0"/>
            <a:r>
              <a:rPr lang="nl-NL" dirty="0" smtClean="0"/>
              <a:t>Dankwoord  en contactgegevens</a:t>
            </a:r>
          </a:p>
        </p:txBody>
      </p:sp>
    </p:spTree>
    <p:extLst>
      <p:ext uri="{BB962C8B-B14F-4D97-AF65-F5344CB8AC3E}">
        <p14:creationId xmlns:p14="http://schemas.microsoft.com/office/powerpoint/2010/main" val="34223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htergrond 2">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982" y="-10252520"/>
            <a:ext cx="37441474" cy="30462460"/>
          </a:xfrm>
          <a:prstGeom prst="rect">
            <a:avLst/>
          </a:prstGeom>
        </p:spPr>
      </p:pic>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23" name="Tijdelijke aanduiding voor tekst 21"/>
          <p:cNvSpPr>
            <a:spLocks noGrp="1"/>
          </p:cNvSpPr>
          <p:nvPr>
            <p:ph type="body" sz="quarter" idx="11" hasCustomPrompt="1"/>
          </p:nvPr>
        </p:nvSpPr>
        <p:spPr>
          <a:xfrm>
            <a:off x="1475656" y="1484784"/>
            <a:ext cx="6984776" cy="360040"/>
          </a:xfrm>
          <a:prstGeom prst="rect">
            <a:avLst/>
          </a:prstGeom>
        </p:spPr>
        <p:txBody>
          <a:bodyPr lIns="0" tIns="0" rIns="0" bIns="0">
            <a:noAutofit/>
          </a:bodyPr>
          <a:lstStyle>
            <a:lvl1pPr marL="0" indent="0">
              <a:buNone/>
              <a:defRPr lang="nl-NL" sz="2400" i="1" kern="1200" dirty="0" smtClean="0">
                <a:solidFill>
                  <a:srgbClr val="006D86"/>
                </a:solidFill>
                <a:latin typeface="Calibri Light" pitchFamily="34" charset="0"/>
                <a:ea typeface="+mn-ea"/>
                <a:cs typeface="+mn-cs"/>
              </a:defRPr>
            </a:lvl1pPr>
          </a:lstStyle>
          <a:p>
            <a:pPr lvl="0"/>
            <a:r>
              <a:rPr lang="nl-NL" dirty="0" smtClean="0"/>
              <a:t>Subtitel</a:t>
            </a:r>
          </a:p>
        </p:txBody>
      </p:sp>
      <p:sp>
        <p:nvSpPr>
          <p:cNvPr id="10" name="Tijdelijke aanduiding voor inhoud 25"/>
          <p:cNvSpPr>
            <a:spLocks noGrp="1"/>
          </p:cNvSpPr>
          <p:nvPr>
            <p:ph sz="quarter" idx="12" hasCustomPrompt="1"/>
          </p:nvPr>
        </p:nvSpPr>
        <p:spPr>
          <a:xfrm>
            <a:off x="1475656" y="2060848"/>
            <a:ext cx="6768752" cy="4248472"/>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125774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grond 3">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4544" y="-1755576"/>
            <a:ext cx="7409257" cy="6028187"/>
          </a:xfrm>
          <a:prstGeom prst="rect">
            <a:avLst/>
          </a:prstGeom>
        </p:spPr>
      </p:pic>
      <p:grpSp>
        <p:nvGrpSpPr>
          <p:cNvPr id="7" name="Groep 6"/>
          <p:cNvGrpSpPr/>
          <p:nvPr userDrawn="1"/>
        </p:nvGrpSpPr>
        <p:grpSpPr>
          <a:xfrm>
            <a:off x="395536" y="407132"/>
            <a:ext cx="792088" cy="792088"/>
            <a:chOff x="755576" y="574254"/>
            <a:chExt cx="792088" cy="792088"/>
          </a:xfrm>
        </p:grpSpPr>
        <p:sp>
          <p:nvSpPr>
            <p:cNvPr id="8" name="Rechthoek 7"/>
            <p:cNvSpPr/>
            <p:nvPr/>
          </p:nvSpPr>
          <p:spPr>
            <a:xfrm>
              <a:off x="755576" y="574254"/>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6" y="687363"/>
              <a:ext cx="571500" cy="571500"/>
            </a:xfrm>
            <a:prstGeom prst="rect">
              <a:avLst/>
            </a:prstGeom>
          </p:spPr>
        </p:pic>
      </p:grpSp>
      <p:sp>
        <p:nvSpPr>
          <p:cNvPr id="20" name="Titel 19"/>
          <p:cNvSpPr>
            <a:spLocks noGrp="1"/>
          </p:cNvSpPr>
          <p:nvPr>
            <p:ph type="title" hasCustomPrompt="1"/>
          </p:nvPr>
        </p:nvSpPr>
        <p:spPr>
          <a:xfrm>
            <a:off x="1475656" y="692696"/>
            <a:ext cx="6984776" cy="288032"/>
          </a:xfrm>
          <a:prstGeom prst="rect">
            <a:avLst/>
          </a:prstGeom>
        </p:spPr>
        <p:txBody>
          <a:bodyPr lIns="0" tIns="0" rIns="0" bIns="0">
            <a:noAutofit/>
          </a:bodyPr>
          <a:lstStyle>
            <a:lvl1pPr algn="l">
              <a:defRPr lang="nl-BE" sz="1800" kern="1200" dirty="0">
                <a:solidFill>
                  <a:srgbClr val="8A1F38"/>
                </a:solidFill>
                <a:latin typeface="Calibri Light" pitchFamily="34" charset="0"/>
                <a:ea typeface="+mn-ea"/>
                <a:cs typeface="+mn-cs"/>
              </a:defRPr>
            </a:lvl1pPr>
          </a:lstStyle>
          <a:p>
            <a:r>
              <a:rPr lang="nl-NL" dirty="0" smtClean="0"/>
              <a:t>Titel van de presentatie</a:t>
            </a:r>
            <a:endParaRPr lang="nl-BE" dirty="0"/>
          </a:p>
        </p:txBody>
      </p:sp>
      <p:sp>
        <p:nvSpPr>
          <p:cNvPr id="22" name="Tijdelijke aanduiding voor tekst 21"/>
          <p:cNvSpPr>
            <a:spLocks noGrp="1"/>
          </p:cNvSpPr>
          <p:nvPr>
            <p:ph type="body" sz="quarter" idx="10" hasCustomPrompt="1"/>
          </p:nvPr>
        </p:nvSpPr>
        <p:spPr>
          <a:xfrm>
            <a:off x="1475656" y="1052736"/>
            <a:ext cx="6984776" cy="417820"/>
          </a:xfrm>
          <a:prstGeom prst="rect">
            <a:avLst/>
          </a:prstGeom>
        </p:spPr>
        <p:txBody>
          <a:bodyPr lIns="0" tIns="0" rIns="0" bIns="0">
            <a:noAutofit/>
          </a:bodyPr>
          <a:lstStyle>
            <a:lvl1pPr marL="0" indent="0">
              <a:buNone/>
              <a:defRPr lang="nl-NL" sz="2800" kern="1200" baseline="0" dirty="0" smtClean="0">
                <a:solidFill>
                  <a:schemeClr val="tx1"/>
                </a:solidFill>
                <a:latin typeface="+mn-lt"/>
                <a:ea typeface="+mn-ea"/>
                <a:cs typeface="+mn-cs"/>
              </a:defRPr>
            </a:lvl1pPr>
          </a:lstStyle>
          <a:p>
            <a:pPr lvl="0"/>
            <a:r>
              <a:rPr lang="nl-NL" dirty="0" smtClean="0"/>
              <a:t>Titel van de slide of het hoofdstuk</a:t>
            </a:r>
          </a:p>
        </p:txBody>
      </p:sp>
      <p:sp>
        <p:nvSpPr>
          <p:cNvPr id="23" name="Tijdelijke aanduiding voor tekst 21"/>
          <p:cNvSpPr>
            <a:spLocks noGrp="1"/>
          </p:cNvSpPr>
          <p:nvPr>
            <p:ph type="body" sz="quarter" idx="11" hasCustomPrompt="1"/>
          </p:nvPr>
        </p:nvSpPr>
        <p:spPr>
          <a:xfrm>
            <a:off x="1475656" y="1484784"/>
            <a:ext cx="6984776" cy="360040"/>
          </a:xfrm>
          <a:prstGeom prst="rect">
            <a:avLst/>
          </a:prstGeom>
        </p:spPr>
        <p:txBody>
          <a:bodyPr lIns="0" tIns="0" rIns="0" bIns="0">
            <a:noAutofit/>
          </a:bodyPr>
          <a:lstStyle>
            <a:lvl1pPr marL="0" indent="0">
              <a:buNone/>
              <a:defRPr lang="nl-NL" sz="2400" i="1" kern="1200" dirty="0" smtClean="0">
                <a:solidFill>
                  <a:srgbClr val="006D86"/>
                </a:solidFill>
                <a:latin typeface="Calibri Light" pitchFamily="34" charset="0"/>
                <a:ea typeface="+mn-ea"/>
                <a:cs typeface="+mn-cs"/>
              </a:defRPr>
            </a:lvl1pPr>
          </a:lstStyle>
          <a:p>
            <a:pPr lvl="0"/>
            <a:r>
              <a:rPr lang="nl-NL" dirty="0" smtClean="0"/>
              <a:t>Subtitel</a:t>
            </a:r>
          </a:p>
        </p:txBody>
      </p:sp>
      <p:sp>
        <p:nvSpPr>
          <p:cNvPr id="12" name="Tijdelijke aanduiding voor inhoud 25"/>
          <p:cNvSpPr>
            <a:spLocks noGrp="1"/>
          </p:cNvSpPr>
          <p:nvPr>
            <p:ph sz="quarter" idx="12" hasCustomPrompt="1"/>
          </p:nvPr>
        </p:nvSpPr>
        <p:spPr>
          <a:xfrm>
            <a:off x="1475656" y="2060848"/>
            <a:ext cx="6768752" cy="4248472"/>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buFont typeface="Arial" pitchFamily="34" charset="0"/>
              <a:buChar char="•"/>
              <a:tabLst/>
              <a:defRPr lang="nl-NL" sz="1800" kern="1200" dirty="0" smtClean="0">
                <a:solidFill>
                  <a:schemeClr val="tx1"/>
                </a:solidFill>
                <a:latin typeface="Calibri Light" pitchFamily="34" charset="0"/>
                <a:ea typeface="+mn-ea"/>
                <a:cs typeface="+mn-cs"/>
              </a:defRPr>
            </a:lvl5pPr>
          </a:lstStyle>
          <a:p>
            <a:pPr lvl="0"/>
            <a:r>
              <a:rPr lang="nl-NL" dirty="0" smtClean="0"/>
              <a:t>tekst</a:t>
            </a:r>
          </a:p>
          <a:p>
            <a:pPr lvl="1"/>
            <a:r>
              <a:rPr lang="nl-NL" dirty="0" smtClean="0"/>
              <a:t>Tweede niveau</a:t>
            </a:r>
          </a:p>
          <a:p>
            <a:pPr lvl="2"/>
            <a:r>
              <a:rPr lang="nl-NL" dirty="0" smtClean="0"/>
              <a:t>Derde niveau</a:t>
            </a:r>
          </a:p>
          <a:p>
            <a:pPr lvl="3"/>
            <a:r>
              <a:rPr lang="nl-NL" dirty="0" smtClean="0"/>
              <a:t>Vierde niveau</a:t>
            </a:r>
          </a:p>
          <a:p>
            <a:pPr lvl="4"/>
            <a:r>
              <a:rPr lang="nl-NL" dirty="0" err="1" smtClean="0"/>
              <a:t>fdsfsdf</a:t>
            </a:r>
            <a:endParaRPr lang="nl-NL" dirty="0" smtClean="0"/>
          </a:p>
        </p:txBody>
      </p:sp>
    </p:spTree>
    <p:extLst>
      <p:ext uri="{BB962C8B-B14F-4D97-AF65-F5344CB8AC3E}">
        <p14:creationId xmlns:p14="http://schemas.microsoft.com/office/powerpoint/2010/main" val="407227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14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Achtergrond 1">
    <p:spTree>
      <p:nvGrpSpPr>
        <p:cNvPr id="1" name=""/>
        <p:cNvGrpSpPr/>
        <p:nvPr/>
      </p:nvGrpSpPr>
      <p:grpSpPr>
        <a:xfrm>
          <a:off x="0" y="0"/>
          <a:ext cx="0" cy="0"/>
          <a:chOff x="0" y="0"/>
          <a:chExt cx="0" cy="0"/>
        </a:xfrm>
      </p:grpSpPr>
      <p:sp>
        <p:nvSpPr>
          <p:cNvPr id="3" name="Rechthoek 2"/>
          <p:cNvSpPr/>
          <p:nvPr userDrawn="1"/>
        </p:nvSpPr>
        <p:spPr>
          <a:xfrm>
            <a:off x="0" y="2132856"/>
            <a:ext cx="9144000" cy="4725144"/>
          </a:xfrm>
          <a:prstGeom prst="rect">
            <a:avLst/>
          </a:prstGeom>
          <a:solidFill>
            <a:srgbClr val="D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248" y="-4351498"/>
            <a:ext cx="25892920" cy="21079086"/>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9" name="Tijdelijke aanduiding voor tekst 12"/>
          <p:cNvSpPr>
            <a:spLocks noGrp="1"/>
          </p:cNvSpPr>
          <p:nvPr>
            <p:ph type="body" sz="quarter" idx="13" hasCustomPrompt="1"/>
          </p:nvPr>
        </p:nvSpPr>
        <p:spPr>
          <a:xfrm>
            <a:off x="1187623" y="1412776"/>
            <a:ext cx="7092280" cy="566340"/>
          </a:xfrm>
          <a:prstGeom prst="rect">
            <a:avLst/>
          </a:prstGeom>
        </p:spPr>
        <p:txBody>
          <a:bodyPr/>
          <a:lstStyle>
            <a:lvl1pPr marL="0" indent="0" algn="l">
              <a:buNone/>
              <a:defRPr lang="nl-NL" sz="3200" b="1" kern="1200" dirty="0" smtClean="0">
                <a:solidFill>
                  <a:srgbClr val="006D8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0"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2" name="Tijdelijke aanduiding voor tekst 11"/>
          <p:cNvSpPr>
            <a:spLocks noGrp="1"/>
          </p:cNvSpPr>
          <p:nvPr>
            <p:ph type="body" sz="quarter" idx="14"/>
          </p:nvPr>
        </p:nvSpPr>
        <p:spPr>
          <a:xfrm>
            <a:off x="1763688" y="2348880"/>
            <a:ext cx="6985000" cy="4176464"/>
          </a:xfrm>
          <a:prstGeom prst="rect">
            <a:avLst/>
          </a:prstGeom>
        </p:spPr>
        <p:txBody>
          <a:bodyPr anchor="ctr"/>
          <a:lstStyle>
            <a:lvl1pPr marL="514350" indent="-514350">
              <a:spcBef>
                <a:spcPts val="1200"/>
              </a:spcBef>
              <a:buFont typeface="+mj-lt"/>
              <a:buAutoNum type="romanUcPeriod"/>
              <a:defRPr lang="nl-NL" sz="2400" b="1" kern="1200" dirty="0" smtClean="0">
                <a:solidFill>
                  <a:schemeClr val="tx1"/>
                </a:solidFill>
                <a:latin typeface="+mn-lt"/>
                <a:ea typeface="+mn-ea"/>
                <a:cs typeface="+mn-cs"/>
              </a:defRPr>
            </a:lvl1pPr>
            <a:lvl2pPr marL="914400" indent="-457200">
              <a:buFont typeface="+mj-lt"/>
              <a:buAutoNum type="alphaLcPeriod"/>
              <a:defRPr lang="nl-NL" sz="2000" kern="1200" dirty="0" smtClean="0">
                <a:solidFill>
                  <a:srgbClr val="006D86"/>
                </a:solidFill>
                <a:latin typeface="Calibri Light" pitchFamily="34" charset="0"/>
                <a:ea typeface="+mn-ea"/>
                <a:cs typeface="+mn-cs"/>
              </a:defRPr>
            </a:lvl2pPr>
            <a:lvl3pPr>
              <a:defRPr sz="2000">
                <a:solidFill>
                  <a:srgbClr val="8A1F38"/>
                </a:solidFill>
                <a:latin typeface="Calibri Light" pitchFamily="34" charset="0"/>
              </a:defRPr>
            </a:lvl3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229381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chergrond: venndiagram">
    <p:spTree>
      <p:nvGrpSpPr>
        <p:cNvPr id="1" name=""/>
        <p:cNvGrpSpPr/>
        <p:nvPr/>
      </p:nvGrpSpPr>
      <p:grpSpPr>
        <a:xfrm>
          <a:off x="0" y="0"/>
          <a:ext cx="0" cy="0"/>
          <a:chOff x="0" y="0"/>
          <a:chExt cx="0" cy="0"/>
        </a:xfrm>
      </p:grpSpPr>
      <p:sp>
        <p:nvSpPr>
          <p:cNvPr id="5" name="Rechthoek 4"/>
          <p:cNvSpPr/>
          <p:nvPr userDrawn="1"/>
        </p:nvSpPr>
        <p:spPr>
          <a:xfrm>
            <a:off x="0" y="14536"/>
            <a:ext cx="9144000" cy="6858000"/>
          </a:xfrm>
          <a:prstGeom prst="rect">
            <a:avLst/>
          </a:prstGeom>
          <a:solidFill>
            <a:srgbClr val="00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1680" y="-4889959"/>
            <a:ext cx="23236784" cy="18914790"/>
          </a:xfrm>
          <a:prstGeom prst="rect">
            <a:avLst/>
          </a:prstGeom>
        </p:spPr>
      </p:pic>
      <p:sp>
        <p:nvSpPr>
          <p:cNvPr id="7" name="Rechthoek 6"/>
          <p:cNvSpPr/>
          <p:nvPr userDrawn="1"/>
        </p:nvSpPr>
        <p:spPr>
          <a:xfrm>
            <a:off x="4564" y="-21679"/>
            <a:ext cx="9144000" cy="2298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13"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4" name="Tijdelijke aanduiding voor tekst 12"/>
          <p:cNvSpPr>
            <a:spLocks noGrp="1"/>
          </p:cNvSpPr>
          <p:nvPr>
            <p:ph type="body" sz="quarter" idx="11" hasCustomPrompt="1"/>
          </p:nvPr>
        </p:nvSpPr>
        <p:spPr>
          <a:xfrm>
            <a:off x="2411760" y="1500263"/>
            <a:ext cx="6191944" cy="416569"/>
          </a:xfrm>
          <a:prstGeom prst="rect">
            <a:avLst/>
          </a:prstGeom>
        </p:spPr>
        <p:txBody>
          <a:bodyPr/>
          <a:lstStyle>
            <a:lvl1pPr marL="0" indent="0" algn="r">
              <a:buNone/>
              <a:defRPr lang="nl-NL" sz="2400" kern="1200" dirty="0" smtClean="0">
                <a:solidFill>
                  <a:srgbClr val="006D86"/>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werkgroep</a:t>
            </a:r>
          </a:p>
        </p:txBody>
      </p:sp>
      <p:sp>
        <p:nvSpPr>
          <p:cNvPr id="17" name="Tijdelijke aanduiding voor tekst 12"/>
          <p:cNvSpPr>
            <a:spLocks noGrp="1"/>
          </p:cNvSpPr>
          <p:nvPr>
            <p:ph type="body" sz="quarter" idx="12" hasCustomPrompt="1"/>
          </p:nvPr>
        </p:nvSpPr>
        <p:spPr>
          <a:xfrm>
            <a:off x="1187624" y="2996952"/>
            <a:ext cx="7092280" cy="416569"/>
          </a:xfrm>
          <a:prstGeom prst="rect">
            <a:avLst/>
          </a:prstGeom>
        </p:spPr>
        <p:txBody>
          <a:bodyPr/>
          <a:lstStyle>
            <a:lvl1pPr marL="0" indent="0" algn="l">
              <a:buNone/>
              <a:defRPr lang="nl-NL" sz="2800" kern="1200" baseline="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Thema van de presentatie</a:t>
            </a:r>
          </a:p>
        </p:txBody>
      </p:sp>
      <p:sp>
        <p:nvSpPr>
          <p:cNvPr id="18" name="Tijdelijke aanduiding voor tekst 12"/>
          <p:cNvSpPr>
            <a:spLocks noGrp="1"/>
          </p:cNvSpPr>
          <p:nvPr>
            <p:ph type="body" sz="quarter" idx="13" hasCustomPrompt="1"/>
          </p:nvPr>
        </p:nvSpPr>
        <p:spPr>
          <a:xfrm>
            <a:off x="1187623" y="3429000"/>
            <a:ext cx="7092280" cy="566340"/>
          </a:xfrm>
          <a:prstGeom prst="rect">
            <a:avLst/>
          </a:prstGeom>
        </p:spPr>
        <p:txBody>
          <a:bodyPr/>
          <a:lstStyle>
            <a:lvl1pPr marL="0" indent="0" algn="l">
              <a:buNone/>
              <a:defRPr lang="nl-NL" sz="4000" b="1" kern="1200" dirty="0" smtClean="0">
                <a:solidFill>
                  <a:srgbClr val="F6EA3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9" name="Tijdelijke aanduiding voor tekst 12"/>
          <p:cNvSpPr>
            <a:spLocks noGrp="1"/>
          </p:cNvSpPr>
          <p:nvPr>
            <p:ph type="body" sz="quarter" idx="14" hasCustomPrompt="1"/>
          </p:nvPr>
        </p:nvSpPr>
        <p:spPr>
          <a:xfrm>
            <a:off x="1187623" y="4257765"/>
            <a:ext cx="7092280" cy="416569"/>
          </a:xfrm>
          <a:prstGeom prst="rect">
            <a:avLst/>
          </a:prstGeom>
        </p:spPr>
        <p:txBody>
          <a:bodyPr/>
          <a:lstStyle>
            <a:lvl1pPr marL="0" indent="0" algn="l">
              <a:buNone/>
              <a:defRPr lang="nl-NL" sz="2000" b="1" i="1" kern="1200" dirty="0" smtClean="0">
                <a:solidFill>
                  <a:schemeClr val="bg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auteurs</a:t>
            </a:r>
          </a:p>
        </p:txBody>
      </p:sp>
    </p:spTree>
    <p:extLst>
      <p:ext uri="{BB962C8B-B14F-4D97-AF65-F5344CB8AC3E}">
        <p14:creationId xmlns:p14="http://schemas.microsoft.com/office/powerpoint/2010/main" val="54295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Achtergrond 1">
    <p:spTree>
      <p:nvGrpSpPr>
        <p:cNvPr id="1" name=""/>
        <p:cNvGrpSpPr/>
        <p:nvPr/>
      </p:nvGrpSpPr>
      <p:grpSpPr>
        <a:xfrm>
          <a:off x="0" y="0"/>
          <a:ext cx="0" cy="0"/>
          <a:chOff x="0" y="0"/>
          <a:chExt cx="0" cy="0"/>
        </a:xfrm>
      </p:grpSpPr>
      <p:sp>
        <p:nvSpPr>
          <p:cNvPr id="3" name="Rechthoek 2"/>
          <p:cNvSpPr/>
          <p:nvPr userDrawn="1"/>
        </p:nvSpPr>
        <p:spPr>
          <a:xfrm>
            <a:off x="0" y="2132856"/>
            <a:ext cx="9144000" cy="4725144"/>
          </a:xfrm>
          <a:prstGeom prst="rect">
            <a:avLst/>
          </a:prstGeom>
          <a:solidFill>
            <a:srgbClr val="D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248" y="-4351498"/>
            <a:ext cx="25892920" cy="21079086"/>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9" name="Tijdelijke aanduiding voor tekst 12"/>
          <p:cNvSpPr>
            <a:spLocks noGrp="1"/>
          </p:cNvSpPr>
          <p:nvPr>
            <p:ph type="body" sz="quarter" idx="13" hasCustomPrompt="1"/>
          </p:nvPr>
        </p:nvSpPr>
        <p:spPr>
          <a:xfrm>
            <a:off x="1187623" y="1412776"/>
            <a:ext cx="7092280" cy="566340"/>
          </a:xfrm>
          <a:prstGeom prst="rect">
            <a:avLst/>
          </a:prstGeom>
        </p:spPr>
        <p:txBody>
          <a:bodyPr/>
          <a:lstStyle>
            <a:lvl1pPr marL="0" indent="0" algn="l">
              <a:buNone/>
              <a:defRPr lang="nl-NL" sz="3200" b="1" kern="1200" dirty="0" smtClean="0">
                <a:solidFill>
                  <a:srgbClr val="006D8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0"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2" name="Tijdelijke aanduiding voor tekst 11"/>
          <p:cNvSpPr>
            <a:spLocks noGrp="1"/>
          </p:cNvSpPr>
          <p:nvPr>
            <p:ph type="body" sz="quarter" idx="14"/>
          </p:nvPr>
        </p:nvSpPr>
        <p:spPr>
          <a:xfrm>
            <a:off x="1763688" y="2348880"/>
            <a:ext cx="6985000" cy="4176464"/>
          </a:xfrm>
          <a:prstGeom prst="rect">
            <a:avLst/>
          </a:prstGeom>
        </p:spPr>
        <p:txBody>
          <a:bodyPr anchor="ctr"/>
          <a:lstStyle>
            <a:lvl1pPr marL="514350" indent="-514350">
              <a:spcBef>
                <a:spcPts val="1200"/>
              </a:spcBef>
              <a:buFont typeface="+mj-lt"/>
              <a:buAutoNum type="romanUcPeriod"/>
              <a:defRPr lang="nl-NL" sz="2400" b="1" kern="1200" dirty="0" smtClean="0">
                <a:solidFill>
                  <a:schemeClr val="tx1"/>
                </a:solidFill>
                <a:latin typeface="+mn-lt"/>
                <a:ea typeface="+mn-ea"/>
                <a:cs typeface="+mn-cs"/>
              </a:defRPr>
            </a:lvl1pPr>
            <a:lvl2pPr marL="914400" indent="-457200">
              <a:buFont typeface="+mj-lt"/>
              <a:buAutoNum type="alphaLcPeriod"/>
              <a:defRPr lang="nl-NL" sz="2000" kern="1200" dirty="0" smtClean="0">
                <a:solidFill>
                  <a:srgbClr val="006D86"/>
                </a:solidFill>
                <a:latin typeface="Calibri Light" pitchFamily="34" charset="0"/>
                <a:ea typeface="+mn-ea"/>
                <a:cs typeface="+mn-cs"/>
              </a:defRPr>
            </a:lvl2pPr>
            <a:lvl3pPr>
              <a:defRPr sz="2000">
                <a:solidFill>
                  <a:srgbClr val="8A1F38"/>
                </a:solidFill>
                <a:latin typeface="Calibri Light" pitchFamily="34" charset="0"/>
              </a:defRPr>
            </a:lvl3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33331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Achtergrond 1">
    <p:spTree>
      <p:nvGrpSpPr>
        <p:cNvPr id="1" name=""/>
        <p:cNvGrpSpPr/>
        <p:nvPr/>
      </p:nvGrpSpPr>
      <p:grpSpPr>
        <a:xfrm>
          <a:off x="0" y="0"/>
          <a:ext cx="0" cy="0"/>
          <a:chOff x="0" y="0"/>
          <a:chExt cx="0" cy="0"/>
        </a:xfrm>
      </p:grpSpPr>
      <p:sp>
        <p:nvSpPr>
          <p:cNvPr id="3" name="Rechthoek 2"/>
          <p:cNvSpPr/>
          <p:nvPr userDrawn="1"/>
        </p:nvSpPr>
        <p:spPr>
          <a:xfrm>
            <a:off x="0" y="2132856"/>
            <a:ext cx="9144000" cy="4725144"/>
          </a:xfrm>
          <a:prstGeom prst="rect">
            <a:avLst/>
          </a:prstGeom>
          <a:solidFill>
            <a:srgbClr val="D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248" y="-4351498"/>
            <a:ext cx="25892920" cy="21079086"/>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66" y="559752"/>
            <a:ext cx="2733339" cy="564992"/>
          </a:xfrm>
          <a:prstGeom prst="rect">
            <a:avLst/>
          </a:prstGeom>
        </p:spPr>
      </p:pic>
      <p:sp>
        <p:nvSpPr>
          <p:cNvPr id="9" name="Tijdelijke aanduiding voor tekst 12"/>
          <p:cNvSpPr>
            <a:spLocks noGrp="1"/>
          </p:cNvSpPr>
          <p:nvPr>
            <p:ph type="body" sz="quarter" idx="13" hasCustomPrompt="1"/>
          </p:nvPr>
        </p:nvSpPr>
        <p:spPr>
          <a:xfrm>
            <a:off x="1187623" y="1412776"/>
            <a:ext cx="7092280" cy="566340"/>
          </a:xfrm>
          <a:prstGeom prst="rect">
            <a:avLst/>
          </a:prstGeom>
        </p:spPr>
        <p:txBody>
          <a:bodyPr/>
          <a:lstStyle>
            <a:lvl1pPr marL="0" indent="0" algn="l">
              <a:buNone/>
              <a:defRPr lang="nl-NL" sz="3200" b="1" kern="1200" dirty="0" smtClean="0">
                <a:solidFill>
                  <a:srgbClr val="006D86"/>
                </a:solidFill>
                <a:latin typeface="+mn-lt"/>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Titel van de presentatie</a:t>
            </a:r>
          </a:p>
        </p:txBody>
      </p:sp>
      <p:sp>
        <p:nvSpPr>
          <p:cNvPr id="10" name="Tijdelijke aanduiding voor tekst 12"/>
          <p:cNvSpPr>
            <a:spLocks noGrp="1"/>
          </p:cNvSpPr>
          <p:nvPr>
            <p:ph type="body" sz="quarter" idx="10" hasCustomPrompt="1"/>
          </p:nvPr>
        </p:nvSpPr>
        <p:spPr>
          <a:xfrm>
            <a:off x="5652120" y="692696"/>
            <a:ext cx="2951584" cy="416569"/>
          </a:xfrm>
          <a:prstGeom prst="rect">
            <a:avLst/>
          </a:prstGeom>
        </p:spPr>
        <p:txBody>
          <a:bodyPr/>
          <a:lstStyle>
            <a:lvl1pPr marL="0" indent="0" algn="r">
              <a:buNone/>
              <a:defRPr lang="nl-NL" sz="1800" kern="1200" dirty="0" smtClean="0">
                <a:solidFill>
                  <a:schemeClr val="tx1"/>
                </a:solidFill>
                <a:latin typeface="Calibri Light" pitchFamily="34" charset="0"/>
                <a:ea typeface="+mn-ea"/>
                <a:cs typeface="+mn-cs"/>
              </a:defRPr>
            </a:lvl1pPr>
            <a:lvl2pPr>
              <a:defRPr lang="nl-NL" sz="1800" kern="1200" dirty="0" smtClean="0">
                <a:solidFill>
                  <a:schemeClr val="tx1"/>
                </a:solidFill>
                <a:latin typeface="Calibri Light" pitchFamily="34" charset="0"/>
                <a:ea typeface="+mn-ea"/>
                <a:cs typeface="+mn-cs"/>
              </a:defRPr>
            </a:lvl2pPr>
            <a:lvl3pPr>
              <a:defRPr lang="nl-NL" sz="1800" kern="1200" dirty="0" smtClean="0">
                <a:solidFill>
                  <a:schemeClr val="tx1"/>
                </a:solidFill>
                <a:latin typeface="Calibri Light" pitchFamily="34" charset="0"/>
                <a:ea typeface="+mn-ea"/>
                <a:cs typeface="+mn-cs"/>
              </a:defRPr>
            </a:lvl3pPr>
            <a:lvl4pPr>
              <a:defRPr lang="nl-NL" sz="1800" kern="1200" dirty="0" smtClean="0">
                <a:solidFill>
                  <a:schemeClr val="tx1"/>
                </a:solidFill>
                <a:latin typeface="Calibri Light" pitchFamily="34" charset="0"/>
                <a:ea typeface="+mn-ea"/>
                <a:cs typeface="+mn-cs"/>
              </a:defRPr>
            </a:lvl4pPr>
            <a:lvl5pPr>
              <a:defRPr lang="nl-BE" sz="1800" kern="1200" dirty="0">
                <a:solidFill>
                  <a:schemeClr val="tx1"/>
                </a:solidFill>
                <a:latin typeface="Calibri Light" pitchFamily="34" charset="0"/>
                <a:ea typeface="+mn-ea"/>
                <a:cs typeface="+mn-cs"/>
              </a:defRPr>
            </a:lvl5pPr>
          </a:lstStyle>
          <a:p>
            <a:pPr lvl="0"/>
            <a:r>
              <a:rPr lang="nl-NL" dirty="0" smtClean="0"/>
              <a:t>Datum</a:t>
            </a:r>
          </a:p>
        </p:txBody>
      </p:sp>
      <p:sp>
        <p:nvSpPr>
          <p:cNvPr id="12" name="Tijdelijke aanduiding voor tekst 11"/>
          <p:cNvSpPr>
            <a:spLocks noGrp="1"/>
          </p:cNvSpPr>
          <p:nvPr>
            <p:ph type="body" sz="quarter" idx="14"/>
          </p:nvPr>
        </p:nvSpPr>
        <p:spPr>
          <a:xfrm>
            <a:off x="1763688" y="2348880"/>
            <a:ext cx="6985000" cy="4176464"/>
          </a:xfrm>
          <a:prstGeom prst="rect">
            <a:avLst/>
          </a:prstGeom>
        </p:spPr>
        <p:txBody>
          <a:bodyPr anchor="ctr"/>
          <a:lstStyle>
            <a:lvl1pPr marL="514350" indent="-514350">
              <a:spcBef>
                <a:spcPts val="1200"/>
              </a:spcBef>
              <a:buFont typeface="+mj-lt"/>
              <a:buAutoNum type="romanUcPeriod"/>
              <a:defRPr lang="nl-NL" sz="2400" b="1" kern="1200" dirty="0" smtClean="0">
                <a:solidFill>
                  <a:schemeClr val="tx1"/>
                </a:solidFill>
                <a:latin typeface="+mn-lt"/>
                <a:ea typeface="+mn-ea"/>
                <a:cs typeface="+mn-cs"/>
              </a:defRPr>
            </a:lvl1pPr>
            <a:lvl2pPr marL="914400" indent="-457200">
              <a:buFont typeface="+mj-lt"/>
              <a:buAutoNum type="alphaLcPeriod"/>
              <a:defRPr lang="nl-NL" sz="2000" kern="1200" dirty="0" smtClean="0">
                <a:solidFill>
                  <a:srgbClr val="006D86"/>
                </a:solidFill>
                <a:latin typeface="Calibri Light" pitchFamily="34" charset="0"/>
                <a:ea typeface="+mn-ea"/>
                <a:cs typeface="+mn-cs"/>
              </a:defRPr>
            </a:lvl2pPr>
            <a:lvl3pPr>
              <a:defRPr sz="2000">
                <a:solidFill>
                  <a:srgbClr val="8A1F38"/>
                </a:solidFill>
                <a:latin typeface="Calibri Light" pitchFamily="34" charset="0"/>
              </a:defRPr>
            </a:lvl3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160991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7924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5" r:id="rId5"/>
    <p:sldLayoutId id="2147483689" r:id="rId6"/>
    <p:sldLayoutId id="2147483690"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8999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53950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0" r:id="rId3"/>
    <p:sldLayoutId id="214748369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882566"/>
      </p:ext>
    </p:extLst>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567684"/>
      </p:ext>
    </p:extLst>
  </p:cSld>
  <p:clrMap bg1="lt1" tx1="dk1" bg2="lt2" tx2="dk2" accent1="accent1" accent2="accent2" accent3="accent3" accent4="accent4" accent5="accent5" accent6="accent6" hlink="hlink" folHlink="folHlink"/>
  <p:sldLayoutIdLst>
    <p:sldLayoutId id="214748368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CAcQjRw&amp;url=http://magicadventures.wordpress.com/2011/11/02/ontdek-de-magic-van-de-juiste-vraagstelling/&amp;ei=6TRbVPrUEoKxPMGkgLAF&amp;psig=AFQjCNENM7Negznos5yR_aTuSQsCFgtrGw&amp;ust=1415349820934147" TargetMode="External"/><Relationship Id="rId2" Type="http://schemas.openxmlformats.org/officeDocument/2006/relationships/hyperlink" Target="http://www.google.be/url?sa=i&amp;rct=j&amp;q=&amp;esrc=s&amp;source=images&amp;cd=&amp;cad=rja&amp;uact=8&amp;ved=0CAcQjRw&amp;url=http://magicadventures.wordpress.com/2011/11/02/ontdek-de-magic-van-de-juiste-vraagstelling/&amp;ei=xjRbVJ7HFsXsO76ZgEg&amp;bvm=bv.78677474,d.ZWU&amp;psig=AFQjCNENM7Negznos5yR_aTuSQsCFgtrGw&amp;ust=1415349820934147"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CAcQjRw&amp;url=http://magicadventures.wordpress.com/2011/11/02/ontdek-de-magic-van-de-juiste-vraagstelling/&amp;ei=6TRbVPrUEoKxPMGkgLAF&amp;psig=AFQjCNENM7Negznos5yR_aTuSQsCFgtrGw&amp;ust=1415349820934147" TargetMode="External"/><Relationship Id="rId2" Type="http://schemas.openxmlformats.org/officeDocument/2006/relationships/hyperlink" Target="http://www.google.be/url?sa=i&amp;rct=j&amp;q=&amp;esrc=s&amp;source=images&amp;cd=&amp;cad=rja&amp;uact=8&amp;ved=0CAcQjRw&amp;url=http://magicadventures.wordpress.com/2011/11/02/ontdek-de-magic-van-de-juiste-vraagstelling/&amp;ei=xjRbVJ7HFsXsO76ZgEg&amp;bvm=bv.78677474,d.ZWU&amp;psig=AFQjCNENM7Negznos5yR_aTuSQsCFgtrGw&amp;ust=1415349820934147"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docid=R2FHjCvQ-YvTtM&amp;tbnid=uLCqiiNKpHiUCM:&amp;ved=0CAUQjRw&amp;url=http://www.vvsg.be/sociaal_beleid/Lokaal_Sociaal_Beleid/proactief_handelen/theorie/proactiefhandelen/rechtencirkel/Pages/default.aspx&amp;ei=okQ0U_3HNsi10wXQrYHoBA&amp;bvm=bv.63808443,d.Yms&amp;psig=AFQjCNEQGn3GcDYzI23hRpZFSVagymD0yA&amp;ust=1396020768782719" TargetMode="External"/><Relationship Id="rId2" Type="http://schemas.openxmlformats.org/officeDocument/2006/relationships/hyperlink" Target="http://www.google.be/url?sa=i&amp;rct=j&amp;q=&amp;esrc=s&amp;source=images&amp;cd=&amp;cad=rja&amp;docid=SyDxyAcCxDt40M&amp;tbnid=erYV85ip5DMS3M:&amp;ved=0CAUQjRw&amp;url=http://www.vandergun-zonwering.nl/montage-service/samenwerken.html&amp;ei=PQD-UoD3FaW20wWvhYDwBw&amp;bvm=bv.61190604,d.ZGU&amp;psig=AFQjCNHmEg3d8qDL36pcHnfrm1RQrbH8EA&amp;ust=1392464293799176"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CAcQjRw&amp;url=http://magicadventures.wordpress.com/2011/11/02/ontdek-de-magic-van-de-juiste-vraagstelling/&amp;ei=6TRbVPrUEoKxPMGkgLAF&amp;psig=AFQjCNENM7Negznos5yR_aTuSQsCFgtrGw&amp;ust=1415349820934147" TargetMode="External"/><Relationship Id="rId2" Type="http://schemas.openxmlformats.org/officeDocument/2006/relationships/hyperlink" Target="http://www.google.be/url?sa=i&amp;rct=j&amp;q=&amp;esrc=s&amp;source=images&amp;cd=&amp;cad=rja&amp;uact=8&amp;ved=0CAcQjRw&amp;url=http://magicadventures.wordpress.com/2011/11/02/ontdek-de-magic-van-de-juiste-vraagstelling/&amp;ei=xjRbVJ7HFsXsO76ZgEg&amp;bvm=bv.78677474,d.ZWU&amp;psig=AFQjCNENM7Negznos5yR_aTuSQsCFgtrGw&amp;ust=1415349820934147"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hyperlink" Target="mailto:liesbeth.brusselaers@rimo.be"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1547664" y="692696"/>
            <a:ext cx="7056040" cy="416569"/>
          </a:xfrm>
        </p:spPr>
        <p:txBody>
          <a:bodyPr/>
          <a:lstStyle/>
          <a:p>
            <a:r>
              <a:rPr lang="nl-BE" sz="3200" b="1" dirty="0" smtClean="0"/>
              <a:t>24 januari 2017</a:t>
            </a:r>
          </a:p>
          <a:p>
            <a:r>
              <a:rPr lang="nl-BE" sz="3200" b="1" dirty="0" smtClean="0"/>
              <a:t>Praktijkgroep Sociale Huisvesting</a:t>
            </a:r>
            <a:endParaRPr lang="nl-BE" sz="3200" b="1" dirty="0"/>
          </a:p>
        </p:txBody>
      </p:sp>
      <p:sp>
        <p:nvSpPr>
          <p:cNvPr id="5" name="Tijdelijke aanduiding voor tekst 4"/>
          <p:cNvSpPr>
            <a:spLocks noGrp="1"/>
          </p:cNvSpPr>
          <p:nvPr>
            <p:ph type="body" sz="quarter" idx="13"/>
          </p:nvPr>
        </p:nvSpPr>
        <p:spPr>
          <a:xfrm>
            <a:off x="827584" y="1772816"/>
            <a:ext cx="7632848" cy="648072"/>
          </a:xfrm>
        </p:spPr>
        <p:txBody>
          <a:bodyPr/>
          <a:lstStyle/>
          <a:p>
            <a:endParaRPr lang="nl-BE" dirty="0"/>
          </a:p>
          <a:p>
            <a:r>
              <a:rPr lang="nl-BE" dirty="0" smtClean="0"/>
              <a:t>De Sociale Huisvestingsmaatschappij &amp; bewonersparticipatie. </a:t>
            </a:r>
          </a:p>
          <a:p>
            <a:r>
              <a:rPr lang="nl-BE" dirty="0"/>
              <a:t>S</a:t>
            </a:r>
            <a:r>
              <a:rPr lang="nl-BE" dirty="0" smtClean="0"/>
              <a:t>amenwerking, kader, proces en praktijk in Limburg</a:t>
            </a:r>
          </a:p>
        </p:txBody>
      </p:sp>
      <p:sp>
        <p:nvSpPr>
          <p:cNvPr id="6" name="Tijdelijke aanduiding voor tekst 5"/>
          <p:cNvSpPr>
            <a:spLocks noGrp="1"/>
          </p:cNvSpPr>
          <p:nvPr>
            <p:ph type="body" sz="quarter" idx="14"/>
          </p:nvPr>
        </p:nvSpPr>
        <p:spPr>
          <a:xfrm>
            <a:off x="827584" y="5949280"/>
            <a:ext cx="7092280" cy="416569"/>
          </a:xfrm>
        </p:spPr>
        <p:txBody>
          <a:bodyPr/>
          <a:lstStyle/>
          <a:p>
            <a:r>
              <a:rPr lang="nl-BE" sz="2800" dirty="0" smtClean="0"/>
              <a:t>Liesbeth Brusselaers &amp; Rudi Bloemen</a:t>
            </a:r>
            <a:endParaRPr lang="nl-BE" sz="2800" dirty="0"/>
          </a:p>
        </p:txBody>
      </p:sp>
    </p:spTree>
    <p:extLst>
      <p:ext uri="{BB962C8B-B14F-4D97-AF65-F5344CB8AC3E}">
        <p14:creationId xmlns:p14="http://schemas.microsoft.com/office/powerpoint/2010/main" val="363779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611560" y="2420888"/>
            <a:ext cx="6985000" cy="4176464"/>
          </a:xfrm>
        </p:spPr>
        <p:txBody>
          <a:bodyPr/>
          <a:lstStyle/>
          <a:p>
            <a:pPr marL="0" indent="0">
              <a:buNone/>
            </a:pPr>
            <a:endParaRPr lang="nl-BE" sz="3200" dirty="0" smtClean="0">
              <a:solidFill>
                <a:schemeClr val="accent2">
                  <a:lumMod val="40000"/>
                  <a:lumOff val="60000"/>
                </a:schemeClr>
              </a:solidFill>
              <a:latin typeface="Calibri" pitchFamily="34" charset="0"/>
              <a:cs typeface="Calibri" pitchFamily="34" charset="0"/>
            </a:endParaRPr>
          </a:p>
          <a:p>
            <a:pPr marL="0" indent="0">
              <a:buNone/>
            </a:pPr>
            <a:endParaRPr lang="nl-BE" sz="1600" b="0" dirty="0">
              <a:solidFill>
                <a:schemeClr val="tx2"/>
              </a:solidFill>
            </a:endParaRPr>
          </a:p>
          <a:p>
            <a:pPr marL="0" indent="0">
              <a:buNone/>
            </a:pPr>
            <a:endParaRPr lang="nl-BE" sz="1600" dirty="0">
              <a:solidFill>
                <a:schemeClr val="tx2"/>
              </a:solidFill>
            </a:endParaRPr>
          </a:p>
          <a:p>
            <a:pPr marL="0" indent="0">
              <a:buNone/>
            </a:pPr>
            <a:endParaRPr lang="nl-BE" sz="1600" dirty="0" smtClean="0">
              <a:solidFill>
                <a:schemeClr val="tx2"/>
              </a:solidFill>
            </a:endParaRPr>
          </a:p>
          <a:p>
            <a:pPr marL="0" indent="0">
              <a:buNone/>
            </a:pPr>
            <a:endParaRPr lang="nl-BE" sz="1600" dirty="0" smtClean="0"/>
          </a:p>
          <a:p>
            <a:pPr marL="0" indent="0">
              <a:buNone/>
            </a:pPr>
            <a:endParaRPr lang="nl-BE" sz="1600" dirty="0" smtClean="0"/>
          </a:p>
          <a:p>
            <a:pPr marL="0" indent="0">
              <a:buNone/>
            </a:pPr>
            <a:endParaRPr lang="nl-BE" sz="1600" dirty="0"/>
          </a:p>
        </p:txBody>
      </p:sp>
      <p:sp>
        <p:nvSpPr>
          <p:cNvPr id="4" name="Rechthoek 3"/>
          <p:cNvSpPr/>
          <p:nvPr/>
        </p:nvSpPr>
        <p:spPr>
          <a:xfrm>
            <a:off x="400568" y="2060848"/>
            <a:ext cx="8712968" cy="5509200"/>
          </a:xfrm>
          <a:prstGeom prst="rect">
            <a:avLst/>
          </a:prstGeom>
        </p:spPr>
        <p:txBody>
          <a:bodyPr wrap="square">
            <a:spAutoFit/>
          </a:bodyPr>
          <a:lstStyle/>
          <a:p>
            <a:r>
              <a:rPr lang="nl-BE" sz="3200" b="1" dirty="0" smtClean="0">
                <a:solidFill>
                  <a:schemeClr val="accent2"/>
                </a:solidFill>
                <a:latin typeface="Calibri" pitchFamily="34" charset="0"/>
                <a:cs typeface="Calibri" pitchFamily="34" charset="0"/>
              </a:rPr>
              <a:t>De opdracht van betaalbare huisvesting is steeds meer gekoppeld aan andere maatschappelijke vragen</a:t>
            </a:r>
            <a:endParaRPr lang="nl-BE" sz="3200" b="1" dirty="0">
              <a:solidFill>
                <a:schemeClr val="accent2"/>
              </a:solidFill>
              <a:latin typeface="Calibri" pitchFamily="34" charset="0"/>
              <a:cs typeface="Calibri" pitchFamily="34" charset="0"/>
            </a:endParaRPr>
          </a:p>
          <a:p>
            <a:endParaRPr lang="nl-BE" sz="1100" b="1" dirty="0">
              <a:solidFill>
                <a:srgbClr val="8A1F38"/>
              </a:solidFill>
              <a:latin typeface="Calibri" pitchFamily="34" charset="0"/>
              <a:cs typeface="Calibri" pitchFamily="34" charset="0"/>
            </a:endParaRPr>
          </a:p>
          <a:p>
            <a:r>
              <a:rPr lang="nl-BE" sz="2000" i="1" dirty="0">
                <a:solidFill>
                  <a:srgbClr val="8A1F38"/>
                </a:solidFill>
                <a:latin typeface="Calibri" pitchFamily="34" charset="0"/>
                <a:cs typeface="Calibri" pitchFamily="34" charset="0"/>
              </a:rPr>
              <a:t>→ een reeks van oorzaken van problemen in de sociale huisvesting worden bepaald  door </a:t>
            </a:r>
            <a:r>
              <a:rPr lang="nl-BE" sz="2000" b="1" i="1" dirty="0">
                <a:solidFill>
                  <a:schemeClr val="accent2"/>
                </a:solidFill>
                <a:latin typeface="Calibri" pitchFamily="34" charset="0"/>
                <a:cs typeface="Calibri" pitchFamily="34" charset="0"/>
              </a:rPr>
              <a:t>niet-huisvestingsproblemen</a:t>
            </a:r>
          </a:p>
          <a:p>
            <a:endParaRPr lang="nl-BE" sz="2000" i="1" dirty="0">
              <a:solidFill>
                <a:srgbClr val="8A1F38"/>
              </a:solidFill>
              <a:latin typeface="Calibri" pitchFamily="34" charset="0"/>
              <a:cs typeface="Calibri" pitchFamily="34" charset="0"/>
            </a:endParaRPr>
          </a:p>
          <a:p>
            <a:r>
              <a:rPr lang="nl-BE" sz="2000" i="1" dirty="0">
                <a:solidFill>
                  <a:srgbClr val="8A1F38"/>
                </a:solidFill>
                <a:latin typeface="Calibri" pitchFamily="34" charset="0"/>
                <a:cs typeface="Calibri" pitchFamily="34" charset="0"/>
              </a:rPr>
              <a:t>→ sociale huisvesting wordt meer dan voorheen op haar </a:t>
            </a:r>
            <a:r>
              <a:rPr lang="nl-BE" sz="2000" b="1" i="1" dirty="0">
                <a:solidFill>
                  <a:schemeClr val="accent2"/>
                </a:solidFill>
                <a:latin typeface="Calibri" pitchFamily="34" charset="0"/>
                <a:cs typeface="Calibri" pitchFamily="34" charset="0"/>
              </a:rPr>
              <a:t>‘sociale rol’ </a:t>
            </a:r>
            <a:r>
              <a:rPr lang="nl-BE" sz="2000" i="1" dirty="0">
                <a:solidFill>
                  <a:srgbClr val="8A1F38"/>
                </a:solidFill>
                <a:latin typeface="Calibri" pitchFamily="34" charset="0"/>
                <a:cs typeface="Calibri" pitchFamily="34" charset="0"/>
              </a:rPr>
              <a:t>bevraagd : ofwel neemt men zelf zorgtaken op ofwel gaat men allianties aan met andere instellingen die zorgfuncties aanbieden</a:t>
            </a:r>
          </a:p>
          <a:p>
            <a:endParaRPr lang="nl-BE" sz="2000" i="1" dirty="0">
              <a:solidFill>
                <a:srgbClr val="8A1F38"/>
              </a:solidFill>
              <a:latin typeface="Calibri" pitchFamily="34" charset="0"/>
              <a:cs typeface="Calibri" pitchFamily="34" charset="0"/>
            </a:endParaRPr>
          </a:p>
          <a:p>
            <a:r>
              <a:rPr lang="nl-BE" sz="2000" i="1" dirty="0">
                <a:solidFill>
                  <a:srgbClr val="8A1F38"/>
                </a:solidFill>
                <a:latin typeface="Calibri" pitchFamily="34" charset="0"/>
                <a:cs typeface="Calibri" pitchFamily="34" charset="0"/>
              </a:rPr>
              <a:t>→ wil de sector marginalisatie vermijden dan moet men het </a:t>
            </a:r>
            <a:r>
              <a:rPr lang="nl-BE" sz="2000" i="1" dirty="0" err="1" smtClean="0">
                <a:solidFill>
                  <a:srgbClr val="8A1F38"/>
                </a:solidFill>
                <a:latin typeface="Calibri" pitchFamily="34" charset="0"/>
                <a:cs typeface="Calibri" pitchFamily="34" charset="0"/>
              </a:rPr>
              <a:t>eilanddenken</a:t>
            </a:r>
            <a:r>
              <a:rPr lang="nl-BE" sz="2000" i="1" dirty="0" smtClean="0">
                <a:solidFill>
                  <a:srgbClr val="8A1F38"/>
                </a:solidFill>
                <a:latin typeface="Calibri" pitchFamily="34" charset="0"/>
                <a:cs typeface="Calibri" pitchFamily="34" charset="0"/>
              </a:rPr>
              <a:t> </a:t>
            </a:r>
            <a:r>
              <a:rPr lang="nl-BE" sz="2000" i="1" dirty="0">
                <a:solidFill>
                  <a:srgbClr val="8A1F38"/>
                </a:solidFill>
                <a:latin typeface="Calibri" pitchFamily="34" charset="0"/>
                <a:cs typeface="Calibri" pitchFamily="34" charset="0"/>
              </a:rPr>
              <a:t>verlaten en </a:t>
            </a:r>
            <a:r>
              <a:rPr lang="nl-BE" sz="2000" b="1" i="1" dirty="0">
                <a:solidFill>
                  <a:schemeClr val="accent2"/>
                </a:solidFill>
                <a:latin typeface="Calibri" pitchFamily="34" charset="0"/>
                <a:cs typeface="Calibri" pitchFamily="34" charset="0"/>
              </a:rPr>
              <a:t>samenwerking aangaan </a:t>
            </a:r>
            <a:r>
              <a:rPr lang="nl-BE" sz="2000" i="1" dirty="0">
                <a:solidFill>
                  <a:srgbClr val="8A1F38"/>
                </a:solidFill>
                <a:latin typeface="Calibri" pitchFamily="34" charset="0"/>
                <a:cs typeface="Calibri" pitchFamily="34" charset="0"/>
              </a:rPr>
              <a:t>met de lokale overheid, het welzijnswerk en de huurders</a:t>
            </a:r>
            <a:r>
              <a:rPr lang="nl-BE" i="1" dirty="0">
                <a:solidFill>
                  <a:srgbClr val="8A1F38"/>
                </a:solidFill>
                <a:latin typeface="Calibri" pitchFamily="34" charset="0"/>
                <a:cs typeface="Calibri" pitchFamily="34" charset="0"/>
              </a:rPr>
              <a:t>.</a:t>
            </a:r>
          </a:p>
          <a:p>
            <a:endParaRPr lang="nl-BE" dirty="0">
              <a:solidFill>
                <a:srgbClr val="006D86"/>
              </a:solidFill>
              <a:latin typeface="Calibri" pitchFamily="34" charset="0"/>
              <a:cs typeface="Calibri" pitchFamily="34" charset="0"/>
            </a:endParaRPr>
          </a:p>
          <a:p>
            <a:endParaRPr lang="nl-BE" dirty="0">
              <a:solidFill>
                <a:srgbClr val="8A1F38"/>
              </a:solidFill>
              <a:latin typeface="Calibri" pitchFamily="34" charset="0"/>
              <a:cs typeface="Calibri" pitchFamily="34" charset="0"/>
            </a:endParaRPr>
          </a:p>
        </p:txBody>
      </p:sp>
    </p:spTree>
    <p:extLst>
      <p:ext uri="{BB962C8B-B14F-4D97-AF65-F5344CB8AC3E}">
        <p14:creationId xmlns:p14="http://schemas.microsoft.com/office/powerpoint/2010/main" val="319588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043608" y="4005064"/>
            <a:ext cx="6985000" cy="4176464"/>
          </a:xfrm>
        </p:spPr>
        <p:txBody>
          <a:bodyPr/>
          <a:lstStyle/>
          <a:p>
            <a:pPr marL="0" indent="0">
              <a:buNone/>
            </a:pPr>
            <a:r>
              <a:rPr lang="nl-BE" sz="3200" dirty="0" smtClean="0">
                <a:solidFill>
                  <a:schemeClr val="accent2"/>
                </a:solidFill>
              </a:rPr>
              <a:t>Bewonersparticipatie = meerwaarde</a:t>
            </a:r>
          </a:p>
          <a:p>
            <a:pPr marL="0" indent="0">
              <a:buNone/>
            </a:pPr>
            <a:r>
              <a:rPr lang="nl-BE" sz="2600" b="0" i="1" dirty="0" smtClean="0">
                <a:solidFill>
                  <a:schemeClr val="accent2"/>
                </a:solidFill>
              </a:rPr>
              <a:t> </a:t>
            </a:r>
            <a:r>
              <a:rPr lang="nl-BE" sz="2600" b="0" i="1" dirty="0" smtClean="0">
                <a:solidFill>
                  <a:schemeClr val="accent2"/>
                </a:solidFill>
                <a:latin typeface="Calibri" panose="020F0502020204030204" pitchFamily="34" charset="0"/>
                <a:cs typeface="Calibri" panose="020F0502020204030204" pitchFamily="34" charset="0"/>
              </a:rPr>
              <a:t>→ </a:t>
            </a:r>
            <a:r>
              <a:rPr lang="nl-BE" sz="2600" b="0" i="1" dirty="0" smtClean="0">
                <a:solidFill>
                  <a:schemeClr val="accent2"/>
                </a:solidFill>
              </a:rPr>
              <a:t>de kwaliteit van bestuur verbetert als de huurder meedenkt en meedoet</a:t>
            </a:r>
          </a:p>
          <a:p>
            <a:pPr marL="0" indent="0">
              <a:buNone/>
            </a:pPr>
            <a:r>
              <a:rPr lang="nl-BE" sz="2600" b="0" i="1" dirty="0" smtClean="0">
                <a:solidFill>
                  <a:schemeClr val="accent2"/>
                </a:solidFill>
              </a:rPr>
              <a:t>→ de woonkwaliteit verbetert </a:t>
            </a:r>
          </a:p>
          <a:p>
            <a:pPr marL="0" indent="0">
              <a:buNone/>
            </a:pPr>
            <a:r>
              <a:rPr lang="nl-BE" sz="2600" b="0" i="1" dirty="0" smtClean="0">
                <a:solidFill>
                  <a:schemeClr val="accent2"/>
                </a:solidFill>
              </a:rPr>
              <a:t>→ de tevredenheid van huurders wordt groter als ze gehoor krijgen</a:t>
            </a:r>
          </a:p>
          <a:p>
            <a:pPr marL="0" indent="0">
              <a:buNone/>
            </a:pPr>
            <a:r>
              <a:rPr lang="nl-BE" sz="2600" b="0" i="1" dirty="0" smtClean="0">
                <a:solidFill>
                  <a:schemeClr val="accent2"/>
                </a:solidFill>
              </a:rPr>
              <a:t>→ de onderlinge betrokkenheid wordt gestimuleerd, er worden collectieve afspraken gemaakt</a:t>
            </a:r>
          </a:p>
          <a:p>
            <a:pPr marL="0" indent="0">
              <a:buNone/>
            </a:pPr>
            <a:endParaRPr lang="nl-BE" b="0" dirty="0">
              <a:solidFill>
                <a:schemeClr val="accent2"/>
              </a:solidFill>
            </a:endParaRPr>
          </a:p>
          <a:p>
            <a:pPr marL="0" indent="0">
              <a:buNone/>
            </a:pPr>
            <a:endParaRPr lang="nl-BE" dirty="0">
              <a:solidFill>
                <a:schemeClr val="accent2"/>
              </a:solidFill>
            </a:endParaRPr>
          </a:p>
          <a:p>
            <a:pPr marL="0" indent="0">
              <a:buNone/>
            </a:pPr>
            <a:endParaRPr lang="nl-BE" dirty="0" smtClean="0">
              <a:solidFill>
                <a:schemeClr val="accent2"/>
              </a:solidFill>
            </a:endParaRPr>
          </a:p>
          <a:p>
            <a:pPr marL="0" indent="0">
              <a:buNone/>
            </a:pPr>
            <a:endParaRPr lang="nl-BE"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23446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4"/>
          <p:cNvSpPr txBox="1">
            <a:spLocks/>
          </p:cNvSpPr>
          <p:nvPr/>
        </p:nvSpPr>
        <p:spPr>
          <a:xfrm>
            <a:off x="1331640" y="1916832"/>
            <a:ext cx="7065168" cy="4248472"/>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lgn="l" defTabSz="914400" rtl="0" eaLnBrk="1" latinLnBrk="0" hangingPunct="1">
              <a:spcBef>
                <a:spcPct val="20000"/>
              </a:spcBef>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lgn="l" defTabSz="914400" rtl="0" eaLnBrk="1" latinLnBrk="0" hangingPunct="1">
              <a:spcBef>
                <a:spcPct val="20000"/>
              </a:spcBef>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lgn="l" defTabSz="914400" rtl="0" eaLnBrk="1" latinLnBrk="0" hangingPunct="1">
              <a:spcBef>
                <a:spcPct val="20000"/>
              </a:spcBef>
              <a:buFont typeface="Arial" pitchFamily="34" charset="0"/>
              <a:buChar char="•"/>
              <a:tabLst/>
              <a:defRPr lang="nl-NL" sz="1800" kern="1200" dirty="0" smtClean="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sz="2400" dirty="0" smtClean="0">
              <a:latin typeface="+mn-lt"/>
            </a:endParaRPr>
          </a:p>
          <a:p>
            <a:endParaRPr lang="nl-BE" sz="2400" b="1" dirty="0">
              <a:solidFill>
                <a:srgbClr val="C00000"/>
              </a:solidFill>
              <a:latin typeface="+mn-lt"/>
            </a:endParaRPr>
          </a:p>
        </p:txBody>
      </p:sp>
      <p:sp>
        <p:nvSpPr>
          <p:cNvPr id="7" name="Tijdelijke aanduiding voor tekst 3"/>
          <p:cNvSpPr>
            <a:spLocks noGrp="1"/>
          </p:cNvSpPr>
          <p:nvPr>
            <p:ph type="body" sz="quarter" idx="4294967295"/>
          </p:nvPr>
        </p:nvSpPr>
        <p:spPr>
          <a:xfrm>
            <a:off x="1187624" y="1628800"/>
            <a:ext cx="6985000" cy="3384376"/>
          </a:xfrm>
          <a:prstGeom prst="rect">
            <a:avLst/>
          </a:prstGeom>
        </p:spPr>
        <p:txBody>
          <a:bodyPr/>
          <a:lstStyle/>
          <a:p>
            <a:pPr marL="0" indent="0">
              <a:buFont typeface="Wingdings" pitchFamily="2" charset="2"/>
              <a:buNone/>
            </a:pPr>
            <a:r>
              <a:rPr lang="nl-BE" altLang="nl-BE" sz="2400" b="1" dirty="0" smtClean="0">
                <a:solidFill>
                  <a:schemeClr val="accent2"/>
                </a:solidFill>
                <a:latin typeface="Calibri" pitchFamily="34" charset="0"/>
                <a:ea typeface="Calibri" pitchFamily="34" charset="0"/>
                <a:cs typeface="Calibri" pitchFamily="34" charset="0"/>
              </a:rPr>
              <a:t>Participatief werken begint met het hebben van een visie op participatie, een denkkader.</a:t>
            </a:r>
          </a:p>
          <a:p>
            <a:pPr marL="0" indent="0">
              <a:buFont typeface="Wingdings" pitchFamily="2" charset="2"/>
              <a:buNone/>
            </a:pPr>
            <a:r>
              <a:rPr lang="nl-BE" altLang="nl-BE" sz="2400" b="0" dirty="0" smtClean="0">
                <a:latin typeface="Calibri" pitchFamily="34" charset="0"/>
                <a:ea typeface="Calibri" pitchFamily="34" charset="0"/>
                <a:cs typeface="Calibri" pitchFamily="34" charset="0"/>
              </a:rPr>
              <a:t>Kiezen voor participatie is een principiële keuze. </a:t>
            </a:r>
          </a:p>
          <a:p>
            <a:pPr marL="0" indent="0">
              <a:buFont typeface="Wingdings" pitchFamily="2" charset="2"/>
              <a:buNone/>
            </a:pPr>
            <a:endParaRPr lang="nl-BE" altLang="nl-BE" sz="2400" b="0" dirty="0" smtClean="0">
              <a:latin typeface="Calibri" pitchFamily="34" charset="0"/>
              <a:ea typeface="Calibri" pitchFamily="34" charset="0"/>
              <a:cs typeface="Calibri" pitchFamily="34" charset="0"/>
            </a:endParaRPr>
          </a:p>
          <a:p>
            <a:pPr marL="342900" indent="-342900">
              <a:buFont typeface="Arial" charset="0"/>
              <a:buChar char="•"/>
            </a:pPr>
            <a:r>
              <a:rPr lang="nl-BE" altLang="nl-BE" sz="2400" b="0" dirty="0" smtClean="0">
                <a:latin typeface="Calibri" pitchFamily="34" charset="0"/>
                <a:ea typeface="Calibri" pitchFamily="34" charset="0"/>
                <a:cs typeface="Calibri" pitchFamily="34" charset="0"/>
              </a:rPr>
              <a:t>Kansen bieden aan huurders om inbreng te doen over de woon- en leefomgeving.</a:t>
            </a:r>
          </a:p>
          <a:p>
            <a:pPr marL="342900" indent="-342900">
              <a:buFont typeface="Arial" charset="0"/>
              <a:buChar char="•"/>
            </a:pPr>
            <a:r>
              <a:rPr lang="nl-BE" altLang="nl-BE" sz="2400" b="0" dirty="0" smtClean="0">
                <a:latin typeface="Calibri" pitchFamily="34" charset="0"/>
                <a:ea typeface="Calibri" pitchFamily="34" charset="0"/>
                <a:cs typeface="Calibri" pitchFamily="34" charset="0"/>
              </a:rPr>
              <a:t>Een proces waarbij stakeholders samen vorm geven aan plannen en keuzes.</a:t>
            </a:r>
          </a:p>
          <a:p>
            <a:pPr marL="342900" indent="-342900">
              <a:buFont typeface="Arial" charset="0"/>
              <a:buChar char="•"/>
            </a:pPr>
            <a:r>
              <a:rPr lang="nl-BE" altLang="nl-BE" sz="2400" dirty="0" smtClean="0">
                <a:latin typeface="Calibri" pitchFamily="34" charset="0"/>
                <a:ea typeface="Calibri" pitchFamily="34" charset="0"/>
                <a:cs typeface="Calibri" pitchFamily="34" charset="0"/>
              </a:rPr>
              <a:t>Interne samenwerking realiseren over communicatie, dienstverlening &amp; procedures.</a:t>
            </a:r>
            <a:endParaRPr lang="nl-BE" altLang="nl-BE" sz="2400" b="0" dirty="0" smtClean="0">
              <a:latin typeface="Calibri" pitchFamily="34" charset="0"/>
              <a:ea typeface="Calibri" pitchFamily="34" charset="0"/>
              <a:cs typeface="Calibri" pitchFamily="34" charset="0"/>
            </a:endParaRPr>
          </a:p>
          <a:p>
            <a:pPr marL="342900" indent="-342900">
              <a:buFont typeface="Arial" charset="0"/>
              <a:buChar char="•"/>
            </a:pPr>
            <a:endParaRPr lang="nl-BE" altLang="nl-BE" sz="2400" b="0" dirty="0" smtClean="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14624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3"/>
          <p:cNvSpPr>
            <a:spLocks noGrp="1"/>
          </p:cNvSpPr>
          <p:nvPr>
            <p:ph type="body" sz="quarter" idx="4294967295"/>
          </p:nvPr>
        </p:nvSpPr>
        <p:spPr>
          <a:xfrm>
            <a:off x="1259632" y="1556792"/>
            <a:ext cx="7344816" cy="4176464"/>
          </a:xfrm>
          <a:prstGeom prst="rect">
            <a:avLst/>
          </a:prstGeom>
        </p:spPr>
        <p:txBody>
          <a:bodyPr/>
          <a:lstStyle/>
          <a:p>
            <a:pPr marL="0" indent="0">
              <a:buNone/>
            </a:pPr>
            <a:r>
              <a:rPr lang="nl-BE" sz="2400" b="1" dirty="0" smtClean="0">
                <a:solidFill>
                  <a:schemeClr val="accent2"/>
                </a:solidFill>
                <a:latin typeface="Calibri" pitchFamily="34" charset="0"/>
                <a:cs typeface="Calibri" pitchFamily="34" charset="0"/>
              </a:rPr>
              <a:t>4 stappen op weg naar een visie/denkkader</a:t>
            </a:r>
          </a:p>
          <a:p>
            <a:pPr marL="0" indent="0">
              <a:buNone/>
            </a:pPr>
            <a:endParaRPr lang="nl-BE" sz="900" dirty="0">
              <a:solidFill>
                <a:schemeClr val="accent2"/>
              </a:solidFill>
              <a:latin typeface="Calibri" pitchFamily="34" charset="0"/>
              <a:cs typeface="Calibri" pitchFamily="34" charset="0"/>
            </a:endParaRPr>
          </a:p>
          <a:p>
            <a:pPr marL="0" indent="0">
              <a:buNone/>
            </a:pPr>
            <a:r>
              <a:rPr lang="nl-BE" sz="2400" b="1" dirty="0" smtClean="0">
                <a:latin typeface="Calibri" pitchFamily="34" charset="0"/>
                <a:cs typeface="Calibri" pitchFamily="34" charset="0"/>
              </a:rPr>
              <a:t>→ Ken ik mijn doelgroep?</a:t>
            </a:r>
          </a:p>
          <a:p>
            <a:pPr>
              <a:buFont typeface="Arial" charset="0"/>
              <a:buChar char="•"/>
            </a:pPr>
            <a:r>
              <a:rPr lang="nl-BE" sz="2400" dirty="0" smtClean="0">
                <a:solidFill>
                  <a:schemeClr val="accent2"/>
                </a:solidFill>
                <a:latin typeface="Calibri" pitchFamily="34" charset="0"/>
                <a:cs typeface="Calibri" pitchFamily="34" charset="0"/>
              </a:rPr>
              <a:t>Wat zijn hun behoeften, ervaringen, draagkracht?</a:t>
            </a:r>
          </a:p>
          <a:p>
            <a:pPr>
              <a:buFont typeface="Arial" charset="0"/>
              <a:buChar char="•"/>
            </a:pPr>
            <a:r>
              <a:rPr lang="nl-BE" sz="2400" dirty="0" smtClean="0">
                <a:solidFill>
                  <a:schemeClr val="accent2"/>
                </a:solidFill>
                <a:latin typeface="Calibri" pitchFamily="34" charset="0"/>
                <a:cs typeface="Calibri" pitchFamily="34" charset="0"/>
              </a:rPr>
              <a:t>Hoe kunnen we ze bereiken? Wat zijn kanalen om toe te leiden? </a:t>
            </a:r>
          </a:p>
          <a:p>
            <a:pPr>
              <a:buFont typeface="Arial" charset="0"/>
              <a:buChar char="•"/>
            </a:pPr>
            <a:r>
              <a:rPr lang="nl-BE" sz="2400" dirty="0" smtClean="0">
                <a:solidFill>
                  <a:schemeClr val="accent2"/>
                </a:solidFill>
                <a:latin typeface="Calibri" pitchFamily="34" charset="0"/>
                <a:cs typeface="Calibri" pitchFamily="34" charset="0"/>
              </a:rPr>
              <a:t>Hoe inzetten op crisissituaties (als opportuniteit, niet als bedreiging)?</a:t>
            </a:r>
          </a:p>
          <a:p>
            <a:pPr marL="0" indent="0">
              <a:buNone/>
            </a:pPr>
            <a:endParaRPr lang="nl-BE" sz="900" dirty="0" smtClean="0">
              <a:solidFill>
                <a:schemeClr val="accent2"/>
              </a:solidFill>
              <a:latin typeface="Calibri" pitchFamily="34" charset="0"/>
              <a:cs typeface="Calibri" pitchFamily="34" charset="0"/>
            </a:endParaRPr>
          </a:p>
          <a:p>
            <a:pPr marL="0" indent="0">
              <a:buNone/>
            </a:pPr>
            <a:endParaRPr lang="nl-BE" sz="800" dirty="0" smtClean="0">
              <a:solidFill>
                <a:schemeClr val="accent2"/>
              </a:solidFill>
              <a:latin typeface="Calibri" pitchFamily="34" charset="0"/>
              <a:cs typeface="Calibri" pitchFamily="34" charset="0"/>
            </a:endParaRPr>
          </a:p>
          <a:p>
            <a:pPr marL="0" indent="0">
              <a:buNone/>
            </a:pPr>
            <a:r>
              <a:rPr lang="nl-BE" sz="2400" b="1" dirty="0" smtClean="0">
                <a:latin typeface="Calibri" pitchFamily="34" charset="0"/>
                <a:cs typeface="Calibri" pitchFamily="34" charset="0"/>
              </a:rPr>
              <a:t>→ is het aanbod afgestemd op de doelgroep?</a:t>
            </a:r>
          </a:p>
          <a:p>
            <a:pPr>
              <a:buFont typeface="Arial" charset="0"/>
              <a:buChar char="•"/>
            </a:pPr>
            <a:r>
              <a:rPr lang="nl-BE" sz="2400" dirty="0" smtClean="0">
                <a:solidFill>
                  <a:schemeClr val="accent2"/>
                </a:solidFill>
                <a:latin typeface="Calibri" pitchFamily="34" charset="0"/>
                <a:cs typeface="Calibri" pitchFamily="34" charset="0"/>
              </a:rPr>
              <a:t>Is ons aanbod aantrekkelijk?</a:t>
            </a:r>
          </a:p>
          <a:p>
            <a:pPr>
              <a:buFont typeface="Arial" charset="0"/>
              <a:buChar char="•"/>
            </a:pPr>
            <a:r>
              <a:rPr lang="nl-BE" sz="2400" dirty="0" smtClean="0">
                <a:solidFill>
                  <a:schemeClr val="accent2"/>
                </a:solidFill>
                <a:latin typeface="Calibri" pitchFamily="34" charset="0"/>
                <a:cs typeface="Calibri" pitchFamily="34" charset="0"/>
              </a:rPr>
              <a:t>Is ons aanbod toegankelijk?</a:t>
            </a:r>
          </a:p>
          <a:p>
            <a:pPr>
              <a:buFont typeface="Arial" charset="0"/>
              <a:buChar char="•"/>
            </a:pPr>
            <a:endParaRPr lang="nl-BE" sz="2400" dirty="0" smtClean="0">
              <a:solidFill>
                <a:schemeClr val="accent2"/>
              </a:solidFill>
              <a:latin typeface="Calibri" pitchFamily="34" charset="0"/>
              <a:cs typeface="Calibri" pitchFamily="34" charset="0"/>
            </a:endParaRPr>
          </a:p>
          <a:p>
            <a:pPr>
              <a:buFont typeface="Arial" charset="0"/>
              <a:buChar char="•"/>
            </a:pPr>
            <a:endParaRPr lang="nl-BE" sz="2400" dirty="0" smtClean="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val="119192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3"/>
          <p:cNvSpPr>
            <a:spLocks noGrp="1"/>
          </p:cNvSpPr>
          <p:nvPr>
            <p:ph type="body" sz="quarter" idx="4294967295"/>
          </p:nvPr>
        </p:nvSpPr>
        <p:spPr>
          <a:xfrm>
            <a:off x="1187624" y="1412776"/>
            <a:ext cx="7488832" cy="4176464"/>
          </a:xfrm>
          <a:prstGeom prst="rect">
            <a:avLst/>
          </a:prstGeom>
        </p:spPr>
        <p:txBody>
          <a:bodyPr/>
          <a:lstStyle/>
          <a:p>
            <a:pPr marL="0" indent="0">
              <a:buNone/>
            </a:pPr>
            <a:endParaRPr lang="nl-BE" sz="800" b="1" dirty="0" smtClean="0">
              <a:solidFill>
                <a:schemeClr val="accent2"/>
              </a:solidFill>
              <a:latin typeface="Calibri" pitchFamily="34" charset="0"/>
              <a:cs typeface="Calibri" pitchFamily="34" charset="0"/>
            </a:endParaRPr>
          </a:p>
          <a:p>
            <a:pPr marL="0" indent="0">
              <a:buNone/>
            </a:pPr>
            <a:r>
              <a:rPr lang="nl-BE" sz="2200" b="1" dirty="0" smtClean="0">
                <a:latin typeface="Calibri" pitchFamily="34" charset="0"/>
                <a:cs typeface="Calibri" pitchFamily="34" charset="0"/>
              </a:rPr>
              <a:t>→ Welke participatiekansen bieden we?</a:t>
            </a:r>
          </a:p>
          <a:p>
            <a:pPr>
              <a:buFont typeface="Arial" charset="0"/>
              <a:buChar char="•"/>
            </a:pPr>
            <a:r>
              <a:rPr lang="nl-BE" sz="2200" dirty="0" smtClean="0">
                <a:solidFill>
                  <a:schemeClr val="accent2"/>
                </a:solidFill>
                <a:latin typeface="Calibri" pitchFamily="34" charset="0"/>
                <a:cs typeface="Calibri" pitchFamily="34" charset="0"/>
              </a:rPr>
              <a:t>Sluiten we aan bij de huurders, zijn we er op afgestemd?</a:t>
            </a:r>
          </a:p>
          <a:p>
            <a:pPr>
              <a:buFont typeface="Arial" charset="0"/>
              <a:buChar char="•"/>
            </a:pPr>
            <a:r>
              <a:rPr lang="nl-BE" sz="2200" dirty="0" smtClean="0">
                <a:solidFill>
                  <a:schemeClr val="accent2"/>
                </a:solidFill>
                <a:latin typeface="Calibri" pitchFamily="34" charset="0"/>
                <a:cs typeface="Calibri" pitchFamily="34" charset="0"/>
              </a:rPr>
              <a:t>Op welke terreinen : van informeren, consulteren, adviseren, coproductie tot zelf beslissen?</a:t>
            </a:r>
          </a:p>
          <a:p>
            <a:pPr>
              <a:buFont typeface="Arial" charset="0"/>
              <a:buChar char="•"/>
            </a:pPr>
            <a:r>
              <a:rPr lang="nl-BE" sz="2200" dirty="0" smtClean="0">
                <a:solidFill>
                  <a:schemeClr val="accent2"/>
                </a:solidFill>
                <a:latin typeface="Calibri" pitchFamily="34" charset="0"/>
                <a:cs typeface="Calibri" pitchFamily="34" charset="0"/>
              </a:rPr>
              <a:t>Op welk moment : preventief of enkel bij problemen?</a:t>
            </a:r>
          </a:p>
          <a:p>
            <a:pPr>
              <a:buFont typeface="Arial" charset="0"/>
              <a:buChar char="•"/>
            </a:pPr>
            <a:r>
              <a:rPr lang="nl-BE" sz="2200" dirty="0" smtClean="0">
                <a:solidFill>
                  <a:schemeClr val="accent2"/>
                </a:solidFill>
                <a:latin typeface="Calibri" pitchFamily="34" charset="0"/>
                <a:cs typeface="Calibri" pitchFamily="34" charset="0"/>
              </a:rPr>
              <a:t>Waarover : van inschrijven tot uitschrijven?</a:t>
            </a:r>
          </a:p>
          <a:p>
            <a:pPr>
              <a:buFont typeface="Arial" charset="0"/>
              <a:buChar char="•"/>
            </a:pPr>
            <a:endParaRPr lang="nl-BE" sz="2200" dirty="0" smtClean="0">
              <a:solidFill>
                <a:schemeClr val="accent2"/>
              </a:solidFill>
              <a:latin typeface="Calibri" pitchFamily="34" charset="0"/>
              <a:cs typeface="Calibri" pitchFamily="34" charset="0"/>
            </a:endParaRPr>
          </a:p>
          <a:p>
            <a:pPr marL="0" indent="0">
              <a:buNone/>
            </a:pPr>
            <a:r>
              <a:rPr lang="nl-BE" sz="2200" b="1" dirty="0" smtClean="0">
                <a:latin typeface="Calibri" pitchFamily="34" charset="0"/>
                <a:cs typeface="Calibri" pitchFamily="34" charset="0"/>
              </a:rPr>
              <a:t>→ Welke ondersteuning geven we?</a:t>
            </a:r>
          </a:p>
          <a:p>
            <a:pPr>
              <a:buFont typeface="Arial" charset="0"/>
              <a:buChar char="•"/>
            </a:pPr>
            <a:r>
              <a:rPr lang="nl-BE" sz="2200" dirty="0" smtClean="0">
                <a:solidFill>
                  <a:schemeClr val="accent2"/>
                </a:solidFill>
                <a:latin typeface="Calibri" pitchFamily="34" charset="0"/>
                <a:cs typeface="Calibri" pitchFamily="34" charset="0"/>
              </a:rPr>
              <a:t>Ondersteunen op het vlak van inzicht, vaardigheden en attitude. </a:t>
            </a:r>
            <a:r>
              <a:rPr lang="nl-BE" sz="2200" dirty="0">
                <a:solidFill>
                  <a:schemeClr val="accent2"/>
                </a:solidFill>
                <a:latin typeface="Calibri" pitchFamily="34" charset="0"/>
                <a:cs typeface="Calibri" pitchFamily="34" charset="0"/>
              </a:rPr>
              <a:t> </a:t>
            </a:r>
            <a:r>
              <a:rPr lang="nl-BE" sz="2200" dirty="0" smtClean="0">
                <a:solidFill>
                  <a:schemeClr val="accent2"/>
                </a:solidFill>
                <a:latin typeface="Calibri" pitchFamily="34" charset="0"/>
                <a:cs typeface="Calibri" pitchFamily="34" charset="0"/>
              </a:rPr>
              <a:t>Hebben we de knowhow in huis?</a:t>
            </a:r>
          </a:p>
          <a:p>
            <a:pPr>
              <a:buFont typeface="Arial" charset="0"/>
              <a:buChar char="•"/>
            </a:pPr>
            <a:r>
              <a:rPr lang="nl-BE" sz="2200" dirty="0" smtClean="0">
                <a:solidFill>
                  <a:schemeClr val="accent2"/>
                </a:solidFill>
                <a:latin typeface="Calibri" pitchFamily="34" charset="0"/>
                <a:cs typeface="Calibri" pitchFamily="34" charset="0"/>
              </a:rPr>
              <a:t>Werken in een groeiperspectief op lange termijn.</a:t>
            </a:r>
          </a:p>
        </p:txBody>
      </p:sp>
    </p:spTree>
    <p:extLst>
      <p:ext uri="{BB962C8B-B14F-4D97-AF65-F5344CB8AC3E}">
        <p14:creationId xmlns:p14="http://schemas.microsoft.com/office/powerpoint/2010/main" val="51554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3"/>
          <p:cNvSpPr>
            <a:spLocks noGrp="1"/>
          </p:cNvSpPr>
          <p:nvPr>
            <p:ph type="body" sz="quarter" idx="4294967295"/>
          </p:nvPr>
        </p:nvSpPr>
        <p:spPr>
          <a:xfrm>
            <a:off x="971600" y="3325927"/>
            <a:ext cx="7344816" cy="4176464"/>
          </a:xfrm>
          <a:prstGeom prst="rect">
            <a:avLst/>
          </a:prstGeom>
        </p:spPr>
        <p:txBody>
          <a:bodyPr/>
          <a:lstStyle/>
          <a:p>
            <a:pPr marL="0" indent="0">
              <a:buNone/>
            </a:pPr>
            <a:r>
              <a:rPr lang="nl-BE" sz="2400" dirty="0" smtClean="0">
                <a:solidFill>
                  <a:srgbClr val="C00000"/>
                </a:solidFill>
                <a:latin typeface="Calibri" pitchFamily="34" charset="0"/>
                <a:cs typeface="Calibri" pitchFamily="34" charset="0"/>
              </a:rPr>
              <a:t>     </a:t>
            </a:r>
            <a:endParaRPr lang="nl-BE" sz="2400" dirty="0">
              <a:solidFill>
                <a:srgbClr val="C00000"/>
              </a:solidFill>
              <a:latin typeface="Calibri" pitchFamily="34" charset="0"/>
              <a:cs typeface="Calibri" pitchFamily="34" charset="0"/>
            </a:endParaRPr>
          </a:p>
          <a:p>
            <a:pPr marL="0" indent="0">
              <a:buNone/>
            </a:pPr>
            <a:endParaRPr lang="nl-BE" sz="2400" b="0" dirty="0" smtClean="0">
              <a:solidFill>
                <a:srgbClr val="C00000"/>
              </a:solidFill>
              <a:latin typeface="Calibri" pitchFamily="34" charset="0"/>
              <a:cs typeface="Calibri" pitchFamily="34" charset="0"/>
            </a:endParaRPr>
          </a:p>
        </p:txBody>
      </p:sp>
      <p:sp>
        <p:nvSpPr>
          <p:cNvPr id="6" name="Tijdelijke aanduiding voor tekst 3"/>
          <p:cNvSpPr>
            <a:spLocks noGrp="1"/>
          </p:cNvSpPr>
          <p:nvPr>
            <p:ph type="body" sz="quarter" idx="4294967295"/>
          </p:nvPr>
        </p:nvSpPr>
        <p:spPr>
          <a:xfrm>
            <a:off x="1151508" y="1412776"/>
            <a:ext cx="6985000" cy="3384376"/>
          </a:xfrm>
          <a:prstGeom prst="rect">
            <a:avLst/>
          </a:prstGeom>
        </p:spPr>
        <p:txBody>
          <a:bodyPr/>
          <a:lstStyle/>
          <a:p>
            <a:pPr marL="0" indent="0">
              <a:buFont typeface="Wingdings" pitchFamily="2" charset="2"/>
              <a:buNone/>
            </a:pPr>
            <a:r>
              <a:rPr lang="nl-BE" altLang="nl-BE" sz="2400" b="1" dirty="0" smtClean="0">
                <a:solidFill>
                  <a:schemeClr val="accent2"/>
                </a:solidFill>
                <a:latin typeface="Calibri" pitchFamily="34" charset="0"/>
                <a:ea typeface="Calibri" pitchFamily="34" charset="0"/>
                <a:cs typeface="Calibri" pitchFamily="34" charset="0"/>
              </a:rPr>
              <a:t>Kenmerken van kwaliteitsvolle participatie</a:t>
            </a:r>
          </a:p>
          <a:p>
            <a:pPr>
              <a:buFont typeface="Arial" charset="0"/>
              <a:buChar char="•"/>
            </a:pPr>
            <a:r>
              <a:rPr lang="nl-BE" altLang="nl-BE" sz="2400" dirty="0">
                <a:latin typeface="Calibri" pitchFamily="34" charset="0"/>
                <a:ea typeface="Calibri" pitchFamily="34" charset="0"/>
                <a:cs typeface="Calibri" pitchFamily="34" charset="0"/>
              </a:rPr>
              <a:t>C</a:t>
            </a:r>
            <a:r>
              <a:rPr lang="nl-BE" altLang="nl-BE" sz="2400" dirty="0" smtClean="0">
                <a:latin typeface="Calibri" pitchFamily="34" charset="0"/>
                <a:ea typeface="Calibri" pitchFamily="34" charset="0"/>
                <a:cs typeface="Calibri" pitchFamily="34" charset="0"/>
              </a:rPr>
              <a:t>ontinuïteit</a:t>
            </a:r>
          </a:p>
          <a:p>
            <a:pPr marL="0" indent="0">
              <a:buNone/>
            </a:pPr>
            <a:r>
              <a:rPr lang="nl-BE" altLang="nl-BE" sz="2400" dirty="0">
                <a:latin typeface="Calibri" pitchFamily="34" charset="0"/>
                <a:ea typeface="Calibri" pitchFamily="34" charset="0"/>
                <a:cs typeface="Calibri" pitchFamily="34" charset="0"/>
              </a:rPr>
              <a:t>	</a:t>
            </a:r>
            <a:r>
              <a:rPr lang="nl-BE" altLang="nl-BE" sz="2400" dirty="0" smtClean="0">
                <a:latin typeface="Calibri"/>
                <a:ea typeface="Calibri" pitchFamily="34" charset="0"/>
                <a:cs typeface="Calibri" pitchFamily="34" charset="0"/>
              </a:rPr>
              <a:t>→ groeiproces voor de SHM &amp; zijn huurders</a:t>
            </a:r>
            <a:endParaRPr lang="nl-BE" altLang="nl-BE" sz="2400" dirty="0">
              <a:latin typeface="Calibri" pitchFamily="34" charset="0"/>
              <a:ea typeface="Calibri" pitchFamily="34" charset="0"/>
              <a:cs typeface="Calibri" pitchFamily="34" charset="0"/>
            </a:endParaRPr>
          </a:p>
          <a:p>
            <a:pPr>
              <a:buFont typeface="Arial" charset="0"/>
              <a:buChar char="•"/>
            </a:pPr>
            <a:r>
              <a:rPr lang="nl-BE" altLang="nl-BE" sz="2400" dirty="0" smtClean="0">
                <a:latin typeface="Calibri" pitchFamily="34" charset="0"/>
                <a:ea typeface="Calibri" pitchFamily="34" charset="0"/>
                <a:cs typeface="Calibri" pitchFamily="34" charset="0"/>
              </a:rPr>
              <a:t>Vroeg genoeg beginnen en lang genoeg aanhouden</a:t>
            </a:r>
          </a:p>
          <a:p>
            <a:pPr marL="0" indent="0">
              <a:buNone/>
            </a:pPr>
            <a:r>
              <a:rPr lang="nl-BE" altLang="nl-BE" sz="2400" dirty="0" smtClean="0">
                <a:latin typeface="Calibri"/>
                <a:ea typeface="Calibri" pitchFamily="34" charset="0"/>
                <a:cs typeface="Calibri" pitchFamily="34" charset="0"/>
              </a:rPr>
              <a:t>	→ niet afkomen met kant- en klare plannen</a:t>
            </a:r>
            <a:endParaRPr lang="nl-BE" altLang="nl-BE" sz="2400" dirty="0" smtClean="0">
              <a:latin typeface="Calibri" pitchFamily="34" charset="0"/>
              <a:ea typeface="Calibri" pitchFamily="34" charset="0"/>
              <a:cs typeface="Calibri" pitchFamily="34" charset="0"/>
            </a:endParaRPr>
          </a:p>
          <a:p>
            <a:pPr>
              <a:buFont typeface="Arial" charset="0"/>
              <a:buChar char="•"/>
            </a:pPr>
            <a:r>
              <a:rPr lang="nl-BE" altLang="nl-BE" sz="2400" dirty="0" smtClean="0">
                <a:latin typeface="Calibri" pitchFamily="34" charset="0"/>
                <a:ea typeface="Calibri" pitchFamily="34" charset="0"/>
                <a:cs typeface="Calibri" pitchFamily="34" charset="0"/>
              </a:rPr>
              <a:t>Tijdsfactor</a:t>
            </a:r>
          </a:p>
          <a:p>
            <a:pPr marL="0" indent="0">
              <a:buNone/>
            </a:pPr>
            <a:r>
              <a:rPr lang="nl-BE" altLang="nl-BE" sz="2400" dirty="0">
                <a:latin typeface="Calibri" pitchFamily="34" charset="0"/>
                <a:ea typeface="Calibri" pitchFamily="34" charset="0"/>
                <a:cs typeface="Calibri" pitchFamily="34" charset="0"/>
              </a:rPr>
              <a:t>	</a:t>
            </a:r>
            <a:r>
              <a:rPr lang="nl-BE" altLang="nl-BE" sz="2400" dirty="0" smtClean="0">
                <a:latin typeface="Calibri" pitchFamily="34" charset="0"/>
                <a:ea typeface="Calibri" pitchFamily="34" charset="0"/>
                <a:cs typeface="Calibri" pitchFamily="34" charset="0"/>
              </a:rPr>
              <a:t>→ het moet geen snel-snel-aanpak zijn</a:t>
            </a:r>
          </a:p>
          <a:p>
            <a:pPr>
              <a:buFont typeface="Arial" charset="0"/>
              <a:buChar char="•"/>
            </a:pPr>
            <a:r>
              <a:rPr lang="nl-BE" altLang="nl-BE" sz="2400" dirty="0" smtClean="0">
                <a:latin typeface="Calibri" pitchFamily="34" charset="0"/>
                <a:ea typeface="Calibri" pitchFamily="34" charset="0"/>
                <a:cs typeface="Calibri" pitchFamily="34" charset="0"/>
              </a:rPr>
              <a:t>Communicatie als evenwaardige partners</a:t>
            </a:r>
          </a:p>
          <a:p>
            <a:pPr marL="0" indent="0">
              <a:buNone/>
            </a:pPr>
            <a:r>
              <a:rPr lang="nl-BE" altLang="nl-BE" sz="2400" dirty="0">
                <a:latin typeface="Calibri" pitchFamily="34" charset="0"/>
                <a:ea typeface="Calibri" pitchFamily="34" charset="0"/>
                <a:cs typeface="Calibri" pitchFamily="34" charset="0"/>
              </a:rPr>
              <a:t>	</a:t>
            </a:r>
            <a:r>
              <a:rPr lang="nl-BE" altLang="nl-BE" sz="2400" dirty="0" smtClean="0">
                <a:latin typeface="Calibri"/>
                <a:ea typeface="Calibri" pitchFamily="34" charset="0"/>
                <a:cs typeface="Calibri" pitchFamily="34" charset="0"/>
              </a:rPr>
              <a:t>→ streven naar gelijkwaardigheid</a:t>
            </a:r>
            <a:endParaRPr lang="nl-BE" altLang="nl-BE" sz="2400" dirty="0" smtClean="0">
              <a:latin typeface="Calibri" pitchFamily="34" charset="0"/>
              <a:ea typeface="Calibri" pitchFamily="34" charset="0"/>
              <a:cs typeface="Calibri" pitchFamily="34" charset="0"/>
            </a:endParaRPr>
          </a:p>
          <a:p>
            <a:pPr>
              <a:buFont typeface="Arial" charset="0"/>
              <a:buChar char="•"/>
            </a:pPr>
            <a:endParaRPr lang="nl-BE" altLang="nl-BE" sz="2400" dirty="0" smtClean="0">
              <a:solidFill>
                <a:schemeClr val="accent2"/>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68217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2"/>
          </p:nvPr>
        </p:nvSpPr>
        <p:spPr>
          <a:xfrm>
            <a:off x="1331640" y="2708920"/>
            <a:ext cx="6768752" cy="4248472"/>
          </a:xfrm>
        </p:spPr>
        <p:txBody>
          <a:bodyPr/>
          <a:lstStyle/>
          <a:p>
            <a:r>
              <a:rPr lang="nl-BE" sz="2400" b="1" dirty="0" smtClean="0">
                <a:solidFill>
                  <a:schemeClr val="accent2"/>
                </a:solidFill>
                <a:latin typeface="+mn-lt"/>
              </a:rPr>
              <a:t>Participatie van huurders is maatwerk</a:t>
            </a:r>
          </a:p>
          <a:p>
            <a:pPr marL="342900" indent="-342900">
              <a:buFont typeface="Arial" charset="0"/>
              <a:buChar char="•"/>
            </a:pPr>
            <a:r>
              <a:rPr lang="nl-BE" sz="2400" dirty="0" smtClean="0">
                <a:latin typeface="+mn-lt"/>
              </a:rPr>
              <a:t>Hanteer een diversiteit aan methodieken om verschillende huurders te bereiken.</a:t>
            </a:r>
          </a:p>
          <a:p>
            <a:pPr marL="342900" indent="-342900">
              <a:buFont typeface="Arial" charset="0"/>
              <a:buChar char="•"/>
            </a:pPr>
            <a:r>
              <a:rPr lang="nl-BE" sz="2400" dirty="0" smtClean="0">
                <a:latin typeface="+mn-lt"/>
              </a:rPr>
              <a:t>Participatie is niet enkel een formeel overleg aan een vergadertafel, maar kan ook anders (huisbezoeken, enquête, pop-up kantoor, straattentje).</a:t>
            </a:r>
          </a:p>
          <a:p>
            <a:pPr marL="342900" indent="-342900">
              <a:buFont typeface="Arial" charset="0"/>
              <a:buChar char="•"/>
            </a:pPr>
            <a:r>
              <a:rPr lang="nl-BE" sz="2400" dirty="0" smtClean="0">
                <a:latin typeface="+mn-lt"/>
              </a:rPr>
              <a:t>Non-participatie is niet gelijk aan desinteresse.</a:t>
            </a:r>
          </a:p>
          <a:p>
            <a:pPr marL="342900" indent="-342900">
              <a:buFont typeface="Arial" charset="0"/>
              <a:buChar char="•"/>
            </a:pPr>
            <a:r>
              <a:rPr lang="nl-BE" sz="2400" dirty="0" smtClean="0">
                <a:latin typeface="+mn-lt"/>
              </a:rPr>
              <a:t>Elke bijdrage van huurders, hoe klein ook, stimuleren.</a:t>
            </a:r>
          </a:p>
          <a:p>
            <a:pPr marL="342900" indent="-342900">
              <a:buFont typeface="Arial" charset="0"/>
              <a:buChar char="•"/>
            </a:pPr>
            <a:endParaRPr lang="nl-BE" sz="2400" dirty="0" smtClean="0">
              <a:latin typeface="+mn-lt"/>
            </a:endParaRPr>
          </a:p>
          <a:p>
            <a:pPr marL="342900" indent="-342900">
              <a:buFont typeface="Arial" charset="0"/>
              <a:buChar char="•"/>
            </a:pPr>
            <a:endParaRPr lang="nl-BE" sz="2400" dirty="0" smtClean="0"/>
          </a:p>
          <a:p>
            <a:endParaRPr lang="nl-BE" sz="2400" dirty="0"/>
          </a:p>
          <a:p>
            <a:endParaRPr lang="nl-BE" sz="2400" dirty="0"/>
          </a:p>
        </p:txBody>
      </p:sp>
    </p:spTree>
    <p:extLst>
      <p:ext uri="{BB962C8B-B14F-4D97-AF65-F5344CB8AC3E}">
        <p14:creationId xmlns:p14="http://schemas.microsoft.com/office/powerpoint/2010/main" val="349093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1115616" y="3717032"/>
            <a:ext cx="7092280" cy="566340"/>
          </a:xfrm>
        </p:spPr>
        <p:txBody>
          <a:bodyPr/>
          <a:lstStyle/>
          <a:p>
            <a:pPr fontAlgn="base">
              <a:spcBef>
                <a:spcPct val="0"/>
              </a:spcBef>
              <a:spcAft>
                <a:spcPct val="0"/>
              </a:spcAft>
            </a:pPr>
            <a:r>
              <a:rPr lang="nl-BE" dirty="0">
                <a:latin typeface="Calibri" pitchFamily="34" charset="0"/>
                <a:cs typeface="Arial" pitchFamily="34" charset="0"/>
              </a:rPr>
              <a:t>3</a:t>
            </a:r>
            <a:r>
              <a:rPr lang="nl-BE" dirty="0" smtClean="0">
                <a:latin typeface="Calibri" pitchFamily="34" charset="0"/>
                <a:cs typeface="Arial" pitchFamily="34" charset="0"/>
              </a:rPr>
              <a:t>. </a:t>
            </a:r>
            <a:r>
              <a:rPr lang="nl-BE" dirty="0"/>
              <a:t>De sociale dienst als motor voor participatie en </a:t>
            </a:r>
            <a:r>
              <a:rPr lang="nl-BE" dirty="0" smtClean="0"/>
              <a:t>basisbegeleidingstaken</a:t>
            </a:r>
            <a:endParaRPr lang="nl-BE" dirty="0"/>
          </a:p>
        </p:txBody>
      </p:sp>
      <p:sp>
        <p:nvSpPr>
          <p:cNvPr id="6" name="Tijdelijke aanduiding voor tekst 5"/>
          <p:cNvSpPr>
            <a:spLocks noGrp="1"/>
          </p:cNvSpPr>
          <p:nvPr>
            <p:ph type="body" sz="quarter" idx="10"/>
          </p:nvPr>
        </p:nvSpPr>
        <p:spPr/>
        <p:txBody>
          <a:bodyPr/>
          <a:lstStyle/>
          <a:p>
            <a:endParaRPr lang="nl-BE" sz="2400" dirty="0"/>
          </a:p>
          <a:p>
            <a:endParaRPr lang="nl-BE" dirty="0"/>
          </a:p>
        </p:txBody>
      </p:sp>
    </p:spTree>
    <p:extLst>
      <p:ext uri="{BB962C8B-B14F-4D97-AF65-F5344CB8AC3E}">
        <p14:creationId xmlns:p14="http://schemas.microsoft.com/office/powerpoint/2010/main" val="250552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Grp="1" noChangeArrowheads="1"/>
          </p:cNvSpPr>
          <p:nvPr>
            <p:ph type="body" sz="quarter" idx="14"/>
          </p:nvPr>
        </p:nvSpPr>
        <p:spPr bwMode="auto">
          <a:xfrm>
            <a:off x="1259632" y="2534127"/>
            <a:ext cx="6985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buFont typeface="Wingdings" pitchFamily="2" charset="2"/>
              <a:buNone/>
            </a:pPr>
            <a:r>
              <a:rPr lang="nl-BE" altLang="nl-BE" sz="3200" dirty="0" smtClean="0">
                <a:solidFill>
                  <a:schemeClr val="accent2"/>
                </a:solidFill>
                <a:latin typeface="Calibri" pitchFamily="34" charset="0"/>
                <a:ea typeface="Calibri" pitchFamily="34" charset="0"/>
                <a:cs typeface="Calibri" pitchFamily="34" charset="0"/>
              </a:rPr>
              <a:t>Een </a:t>
            </a:r>
            <a:r>
              <a:rPr lang="nl-BE" altLang="nl-BE" sz="3200" dirty="0">
                <a:solidFill>
                  <a:schemeClr val="accent2"/>
                </a:solidFill>
                <a:latin typeface="Calibri" pitchFamily="34" charset="0"/>
                <a:ea typeface="Calibri" pitchFamily="34" charset="0"/>
                <a:cs typeface="Calibri" pitchFamily="34" charset="0"/>
              </a:rPr>
              <a:t>werkkader met 4  </a:t>
            </a:r>
            <a:r>
              <a:rPr lang="nl-BE" altLang="nl-BE" sz="3200" dirty="0" smtClean="0">
                <a:solidFill>
                  <a:schemeClr val="accent2"/>
                </a:solidFill>
                <a:latin typeface="Calibri" pitchFamily="34" charset="0"/>
                <a:ea typeface="Calibri" pitchFamily="34" charset="0"/>
                <a:cs typeface="Calibri" pitchFamily="34" charset="0"/>
              </a:rPr>
              <a:t>werkdomeinen</a:t>
            </a:r>
          </a:p>
          <a:p>
            <a:pPr>
              <a:buNone/>
            </a:pPr>
            <a:r>
              <a:rPr lang="nl-BE" altLang="nl-BE" sz="2800" b="0" dirty="0" smtClean="0">
                <a:latin typeface="Calibri" pitchFamily="34" charset="0"/>
                <a:ea typeface="Calibri" pitchFamily="34" charset="0"/>
                <a:cs typeface="Calibri" pitchFamily="34" charset="0"/>
              </a:rPr>
              <a:t>1. </a:t>
            </a:r>
            <a:r>
              <a:rPr lang="nl-BE" altLang="nl-BE" sz="2800" b="0" dirty="0">
                <a:latin typeface="Calibri" pitchFamily="34" charset="0"/>
                <a:ea typeface="Calibri" pitchFamily="34" charset="0"/>
                <a:cs typeface="Calibri" pitchFamily="34" charset="0"/>
              </a:rPr>
              <a:t>Onthaal van en communicatie met de (kandidaat) </a:t>
            </a:r>
            <a:r>
              <a:rPr lang="nl-BE" altLang="nl-BE" sz="2800" b="0" dirty="0" smtClean="0">
                <a:latin typeface="Calibri" pitchFamily="34" charset="0"/>
                <a:ea typeface="Calibri" pitchFamily="34" charset="0"/>
                <a:cs typeface="Calibri" pitchFamily="34" charset="0"/>
              </a:rPr>
              <a:t>huurder</a:t>
            </a:r>
          </a:p>
          <a:p>
            <a:pPr>
              <a:buNone/>
            </a:pPr>
            <a:r>
              <a:rPr lang="nl-BE" altLang="nl-BE" sz="2800" b="0" dirty="0" smtClean="0">
                <a:latin typeface="Calibri" pitchFamily="34" charset="0"/>
                <a:ea typeface="Calibri" pitchFamily="34" charset="0"/>
                <a:cs typeface="Calibri" pitchFamily="34" charset="0"/>
              </a:rPr>
              <a:t>2. Participatieprojecten</a:t>
            </a:r>
            <a:endParaRPr lang="nl-BE" altLang="nl-BE" sz="2800" b="0" dirty="0">
              <a:latin typeface="Calibri" pitchFamily="34" charset="0"/>
              <a:ea typeface="Calibri" pitchFamily="34" charset="0"/>
              <a:cs typeface="Calibri" pitchFamily="34" charset="0"/>
            </a:endParaRPr>
          </a:p>
          <a:p>
            <a:pPr>
              <a:buNone/>
            </a:pPr>
            <a:r>
              <a:rPr lang="nl-BE" altLang="nl-BE" sz="2800" b="0" dirty="0" smtClean="0">
                <a:latin typeface="Calibri" pitchFamily="34" charset="0"/>
                <a:ea typeface="Calibri" pitchFamily="34" charset="0"/>
                <a:cs typeface="Calibri" pitchFamily="34" charset="0"/>
              </a:rPr>
              <a:t>3. Individuele </a:t>
            </a:r>
            <a:r>
              <a:rPr lang="nl-BE" altLang="nl-BE" sz="2800" b="0" dirty="0">
                <a:latin typeface="Calibri" pitchFamily="34" charset="0"/>
                <a:ea typeface="Calibri" pitchFamily="34" charset="0"/>
                <a:cs typeface="Calibri" pitchFamily="34" charset="0"/>
              </a:rPr>
              <a:t>knelpunten van </a:t>
            </a:r>
            <a:r>
              <a:rPr lang="nl-BE" altLang="nl-BE" sz="2800" b="0" dirty="0" smtClean="0">
                <a:latin typeface="Calibri" pitchFamily="34" charset="0"/>
                <a:ea typeface="Calibri" pitchFamily="34" charset="0"/>
                <a:cs typeface="Calibri" pitchFamily="34" charset="0"/>
              </a:rPr>
              <a:t>huurders</a:t>
            </a:r>
          </a:p>
          <a:p>
            <a:pPr>
              <a:buNone/>
            </a:pPr>
            <a:r>
              <a:rPr lang="nl-BE" altLang="nl-BE" sz="2800" b="0" dirty="0" smtClean="0">
                <a:latin typeface="Calibri" pitchFamily="34" charset="0"/>
                <a:ea typeface="Calibri" pitchFamily="34" charset="0"/>
                <a:cs typeface="Calibri" pitchFamily="34" charset="0"/>
              </a:rPr>
              <a:t>4. Interne </a:t>
            </a:r>
            <a:r>
              <a:rPr lang="nl-BE" altLang="nl-BE" sz="2800" b="0" dirty="0">
                <a:latin typeface="Calibri" pitchFamily="34" charset="0"/>
                <a:ea typeface="Calibri" pitchFamily="34" charset="0"/>
                <a:cs typeface="Calibri" pitchFamily="34" charset="0"/>
              </a:rPr>
              <a:t>en externe samenwerking</a:t>
            </a:r>
          </a:p>
          <a:p>
            <a:pPr>
              <a:buNone/>
            </a:pPr>
            <a:endParaRPr lang="nl-BE" altLang="nl-BE" sz="2800" b="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44047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29110430"/>
              </p:ext>
            </p:extLst>
          </p:nvPr>
        </p:nvGraphicFramePr>
        <p:xfrm>
          <a:off x="1043608" y="2059706"/>
          <a:ext cx="7531224" cy="4791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7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3995936" y="692696"/>
            <a:ext cx="4607768" cy="576064"/>
          </a:xfrm>
        </p:spPr>
        <p:txBody>
          <a:bodyPr/>
          <a:lstStyle/>
          <a:p>
            <a:r>
              <a:rPr lang="nl-BE" sz="3200" b="1" dirty="0" smtClean="0"/>
              <a:t>Deze presentatie in vogelvlucht</a:t>
            </a:r>
            <a:endParaRPr lang="nl-BE" sz="3200" b="1" dirty="0"/>
          </a:p>
        </p:txBody>
      </p:sp>
      <p:sp>
        <p:nvSpPr>
          <p:cNvPr id="5" name="Tijdelijke aanduiding voor tekst 4"/>
          <p:cNvSpPr>
            <a:spLocks noGrp="1"/>
          </p:cNvSpPr>
          <p:nvPr>
            <p:ph type="body" sz="quarter" idx="13"/>
          </p:nvPr>
        </p:nvSpPr>
        <p:spPr>
          <a:xfrm>
            <a:off x="694256" y="2492896"/>
            <a:ext cx="7909448" cy="648072"/>
          </a:xfrm>
        </p:spPr>
        <p:txBody>
          <a:bodyPr/>
          <a:lstStyle/>
          <a:p>
            <a:pPr marL="342900" indent="-342900">
              <a:buAutoNum type="arabicPeriod"/>
            </a:pPr>
            <a:r>
              <a:rPr lang="nl-BE" sz="2800" dirty="0" smtClean="0">
                <a:latin typeface="Calibri"/>
              </a:rPr>
              <a:t>Start samenwerking in 2009</a:t>
            </a:r>
          </a:p>
          <a:p>
            <a:pPr marL="342900" indent="-342900">
              <a:buAutoNum type="arabicPeriod"/>
            </a:pPr>
            <a:r>
              <a:rPr lang="nl-BE" sz="2800" dirty="0" smtClean="0">
                <a:latin typeface="Calibri"/>
              </a:rPr>
              <a:t>Waarom participatie realiseren?</a:t>
            </a:r>
          </a:p>
          <a:p>
            <a:pPr marL="342900" indent="-342900">
              <a:buAutoNum type="arabicPeriod"/>
            </a:pPr>
            <a:r>
              <a:rPr lang="nl-BE" sz="2800" dirty="0" smtClean="0">
                <a:latin typeface="Calibri"/>
              </a:rPr>
              <a:t>De sociale dienst als motor voor participatie en basisbegeleidingstaken</a:t>
            </a:r>
          </a:p>
          <a:p>
            <a:pPr marL="342900" indent="-342900">
              <a:buAutoNum type="arabicPeriod"/>
            </a:pPr>
            <a:r>
              <a:rPr lang="nl-BE" sz="2800" dirty="0" smtClean="0">
                <a:latin typeface="Calibri"/>
              </a:rPr>
              <a:t> Procesverloop projecten </a:t>
            </a:r>
            <a:endParaRPr lang="nl-BE" sz="2800" dirty="0">
              <a:latin typeface="Calibri"/>
            </a:endParaRPr>
          </a:p>
          <a:p>
            <a:pPr marL="342900" indent="-342900">
              <a:buAutoNum type="arabicPeriod"/>
            </a:pPr>
            <a:r>
              <a:rPr lang="nl-BE" sz="2800" dirty="0" smtClean="0">
                <a:latin typeface="Calibri"/>
              </a:rPr>
              <a:t> Reflectie en zelfreflectie</a:t>
            </a:r>
          </a:p>
          <a:p>
            <a:pPr marL="342900" indent="-342900">
              <a:buAutoNum type="arabicPeriod"/>
            </a:pPr>
            <a:r>
              <a:rPr lang="nl-BE" sz="2800" dirty="0">
                <a:latin typeface="Calibri"/>
              </a:rPr>
              <a:t> </a:t>
            </a:r>
            <a:r>
              <a:rPr lang="nl-BE" sz="2800" dirty="0" smtClean="0">
                <a:latin typeface="Calibri"/>
              </a:rPr>
              <a:t>Concrete handvatten voor bewonersparticipatie</a:t>
            </a:r>
          </a:p>
          <a:p>
            <a:pPr marL="342900" indent="-342900">
              <a:buAutoNum type="arabicPeriod"/>
            </a:pPr>
            <a:endParaRPr lang="nl-BE" sz="3200" dirty="0" smtClean="0">
              <a:latin typeface="Calibri"/>
            </a:endParaRPr>
          </a:p>
          <a:p>
            <a:pPr marL="342900" indent="-342900">
              <a:buAutoNum type="arabicPeriod"/>
            </a:pPr>
            <a:endParaRPr lang="nl-BE" sz="3200" dirty="0" smtClean="0">
              <a:latin typeface="Calibri"/>
            </a:endParaRPr>
          </a:p>
          <a:p>
            <a:endParaRPr lang="nl-BE" sz="1800" dirty="0" smtClean="0"/>
          </a:p>
        </p:txBody>
      </p:sp>
    </p:spTree>
    <p:extLst>
      <p:ext uri="{BB962C8B-B14F-4D97-AF65-F5344CB8AC3E}">
        <p14:creationId xmlns:p14="http://schemas.microsoft.com/office/powerpoint/2010/main" val="36348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Grp="1" noChangeArrowheads="1"/>
          </p:cNvSpPr>
          <p:nvPr>
            <p:ph type="body" sz="quarter" idx="14"/>
          </p:nvPr>
        </p:nvSpPr>
        <p:spPr bwMode="auto">
          <a:xfrm>
            <a:off x="1187624" y="2071301"/>
            <a:ext cx="6985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a:buNone/>
            </a:pPr>
            <a:r>
              <a:rPr lang="nl-BE" altLang="nl-BE" sz="3200" dirty="0" smtClean="0">
                <a:solidFill>
                  <a:schemeClr val="accent2"/>
                </a:solidFill>
                <a:latin typeface="Calibri" pitchFamily="34" charset="0"/>
                <a:ea typeface="Calibri" pitchFamily="34" charset="0"/>
                <a:cs typeface="Calibri" pitchFamily="34" charset="0"/>
              </a:rPr>
              <a:t>1. Onthaal </a:t>
            </a:r>
            <a:r>
              <a:rPr lang="nl-BE" altLang="nl-BE" sz="3200" dirty="0">
                <a:solidFill>
                  <a:schemeClr val="accent2"/>
                </a:solidFill>
                <a:latin typeface="Calibri" pitchFamily="34" charset="0"/>
                <a:ea typeface="Calibri" pitchFamily="34" charset="0"/>
                <a:cs typeface="Calibri" pitchFamily="34" charset="0"/>
              </a:rPr>
              <a:t>van en communicatie met de (kandidaat) huurder</a:t>
            </a:r>
          </a:p>
          <a:p>
            <a:pPr marL="0" indent="0" eaLnBrk="1" hangingPunct="1">
              <a:buNone/>
            </a:pPr>
            <a:r>
              <a:rPr lang="nl-NL" altLang="nl-BE" sz="2400" b="0" dirty="0" smtClean="0">
                <a:latin typeface="Calibri"/>
              </a:rPr>
              <a:t>→  duidelijk onthaal van de kandidaat-huurder</a:t>
            </a:r>
          </a:p>
          <a:p>
            <a:pPr marL="0" indent="0" eaLnBrk="1" hangingPunct="1">
              <a:buNone/>
            </a:pPr>
            <a:r>
              <a:rPr lang="nl-NL" altLang="nl-BE" sz="2400" b="0" dirty="0" smtClean="0">
                <a:latin typeface="Calibri"/>
              </a:rPr>
              <a:t>→  individueel en collectief onthaal, eerste tevredenheidsmeting na 3 of 6 maanden, duidelijkheid over huisregels en contract</a:t>
            </a:r>
          </a:p>
          <a:p>
            <a:pPr marL="0" indent="0" eaLnBrk="1" hangingPunct="1">
              <a:buNone/>
            </a:pPr>
            <a:r>
              <a:rPr lang="nl-NL" altLang="nl-BE" sz="2400" b="0" dirty="0" smtClean="0">
                <a:latin typeface="Calibri"/>
              </a:rPr>
              <a:t>→ beter een brief teveel als te weinig</a:t>
            </a:r>
          </a:p>
          <a:p>
            <a:pPr marL="0" indent="0" eaLnBrk="1" hangingPunct="1">
              <a:buNone/>
            </a:pPr>
            <a:r>
              <a:rPr lang="nl-NL" altLang="nl-BE" sz="2400" b="0" dirty="0" smtClean="0">
                <a:latin typeface="Calibri"/>
              </a:rPr>
              <a:t>→ een SHM die een ‘klare’ taal hanteert : brochure, brieven, website</a:t>
            </a:r>
          </a:p>
          <a:p>
            <a:pPr marL="0" indent="0" eaLnBrk="1" hangingPunct="1">
              <a:buNone/>
            </a:pPr>
            <a:r>
              <a:rPr lang="nl-NL" altLang="nl-BE" sz="2400" b="0" dirty="0" smtClean="0">
                <a:latin typeface="Calibri"/>
              </a:rPr>
              <a:t>→ de vertrekkende huurder</a:t>
            </a:r>
            <a:endParaRPr lang="nl-NL" altLang="nl-BE" sz="2400" b="0" dirty="0">
              <a:latin typeface="Calibri"/>
            </a:endParaRPr>
          </a:p>
          <a:p>
            <a:pPr marL="0" indent="0" eaLnBrk="1" hangingPunct="1">
              <a:buNone/>
            </a:pPr>
            <a:endParaRPr lang="nl-NL" altLang="nl-BE" sz="2000" dirty="0" smtClean="0">
              <a:latin typeface="Calibri"/>
            </a:endParaRPr>
          </a:p>
          <a:p>
            <a:pPr marL="0" indent="0" eaLnBrk="1" hangingPunct="1">
              <a:buNone/>
            </a:pPr>
            <a:endParaRPr lang="nl-NL" altLang="nl-BE" sz="2000" dirty="0">
              <a:solidFill>
                <a:srgbClr val="808000"/>
              </a:solidFill>
              <a:latin typeface="Verdana" pitchFamily="34" charset="0"/>
            </a:endParaRPr>
          </a:p>
          <a:p>
            <a:pPr eaLnBrk="1" hangingPunct="1"/>
            <a:endParaRPr lang="nl-NL" altLang="nl-BE" sz="2000" dirty="0">
              <a:solidFill>
                <a:srgbClr val="808000"/>
              </a:solidFill>
              <a:latin typeface="Verdana" pitchFamily="34" charset="0"/>
            </a:endParaRPr>
          </a:p>
        </p:txBody>
      </p:sp>
    </p:spTree>
    <p:extLst>
      <p:ext uri="{BB962C8B-B14F-4D97-AF65-F5344CB8AC3E}">
        <p14:creationId xmlns:p14="http://schemas.microsoft.com/office/powerpoint/2010/main" val="29815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sz="quarter" idx="12"/>
          </p:nvPr>
        </p:nvSpPr>
        <p:spPr>
          <a:xfrm>
            <a:off x="1475656" y="1196752"/>
            <a:ext cx="6768752" cy="4968552"/>
          </a:xfrm>
        </p:spPr>
        <p:txBody>
          <a:bodyPr/>
          <a:lstStyle/>
          <a:p>
            <a:r>
              <a:rPr lang="nl-NL" altLang="nl-BE" sz="2400" dirty="0">
                <a:latin typeface="Calibri"/>
              </a:rPr>
              <a:t>Voorbeeld casus</a:t>
            </a:r>
          </a:p>
          <a:p>
            <a:r>
              <a:rPr lang="nl-NL" altLang="nl-BE" sz="2400" dirty="0">
                <a:latin typeface="Calibri"/>
              </a:rPr>
              <a:t>Een nieuwe huurder met een allochtone achtergrond neemt zijn intrek in een appartement. De verhuis veroorzaakt stress. Bij de sleuteloverhandiging wordt er veel informatie gegeven. Van die informatie gaat veel verloren of is niet goed begrepen. De huurder is in zijn hoofd vooral bezig met de praktische kant van wonen in het appartement. </a:t>
            </a:r>
          </a:p>
          <a:p>
            <a:r>
              <a:rPr lang="nl-NL" altLang="nl-BE" sz="2400" dirty="0">
                <a:latin typeface="Calibri"/>
              </a:rPr>
              <a:t>Hij heeft nu de sleutel maar de huisregels, de werking van elektrische toestellen en ‘gebruiken’ in de blok zijn hem niet duidelijk. Hij durft niet bij buren aan te bellen.</a:t>
            </a:r>
          </a:p>
          <a:p>
            <a:endParaRPr lang="nl-BE" dirty="0"/>
          </a:p>
        </p:txBody>
      </p:sp>
    </p:spTree>
    <p:extLst>
      <p:ext uri="{BB962C8B-B14F-4D97-AF65-F5344CB8AC3E}">
        <p14:creationId xmlns:p14="http://schemas.microsoft.com/office/powerpoint/2010/main" val="24098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Grp="1" noChangeArrowheads="1"/>
          </p:cNvSpPr>
          <p:nvPr>
            <p:ph type="body" sz="quarter" idx="14"/>
          </p:nvPr>
        </p:nvSpPr>
        <p:spPr bwMode="auto">
          <a:xfrm>
            <a:off x="1073086" y="2285249"/>
            <a:ext cx="6985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buFont typeface="Wingdings" pitchFamily="2" charset="2"/>
              <a:buAutoNum type="arabicPeriod" startAt="2"/>
            </a:pPr>
            <a:r>
              <a:rPr lang="nl-BE" altLang="nl-BE" sz="3200" dirty="0" smtClean="0">
                <a:solidFill>
                  <a:schemeClr val="accent2"/>
                </a:solidFill>
                <a:latin typeface="Calibri" pitchFamily="34" charset="0"/>
                <a:ea typeface="Calibri" pitchFamily="34" charset="0"/>
                <a:cs typeface="Calibri" pitchFamily="34" charset="0"/>
              </a:rPr>
              <a:t>Participatieprojecten</a:t>
            </a:r>
          </a:p>
          <a:p>
            <a:pPr marL="0" indent="0">
              <a:buNone/>
            </a:pPr>
            <a:r>
              <a:rPr lang="nl-NL" altLang="nl-BE" sz="2400" b="0" dirty="0">
                <a:latin typeface="Calibri"/>
              </a:rPr>
              <a:t>→ </a:t>
            </a:r>
            <a:r>
              <a:rPr lang="nl-NL" altLang="nl-BE" sz="2400" b="0" dirty="0" smtClean="0">
                <a:latin typeface="Calibri"/>
              </a:rPr>
              <a:t> </a:t>
            </a:r>
            <a:r>
              <a:rPr lang="nl-NL" altLang="nl-BE" sz="2400" b="0" dirty="0">
                <a:latin typeface="Calibri"/>
              </a:rPr>
              <a:t>(</a:t>
            </a:r>
            <a:r>
              <a:rPr lang="nl-NL" altLang="nl-BE" sz="2400" b="0" dirty="0" smtClean="0">
                <a:latin typeface="Calibri"/>
              </a:rPr>
              <a:t>tijdelijke</a:t>
            </a:r>
            <a:r>
              <a:rPr lang="nl-NL" altLang="nl-BE" sz="2400" b="0" dirty="0">
                <a:latin typeface="Calibri"/>
              </a:rPr>
              <a:t>) huurdersgroepen : participatie en betrokkenheid (renovatie, wijziging wetgeving, beleidsplannen…)</a:t>
            </a:r>
          </a:p>
          <a:p>
            <a:pPr marL="0" indent="0" eaLnBrk="1" hangingPunct="1">
              <a:buNone/>
            </a:pPr>
            <a:r>
              <a:rPr lang="nl-NL" altLang="nl-BE" sz="2400" b="0" dirty="0" smtClean="0">
                <a:latin typeface="Calibri"/>
              </a:rPr>
              <a:t>→  goede afspraken maken voor collectieve voorzieningen</a:t>
            </a:r>
          </a:p>
          <a:p>
            <a:pPr marL="0" indent="0" eaLnBrk="1" hangingPunct="1">
              <a:buNone/>
            </a:pPr>
            <a:r>
              <a:rPr lang="nl-NL" altLang="nl-BE" sz="2400" b="0" dirty="0" smtClean="0">
                <a:latin typeface="Calibri"/>
              </a:rPr>
              <a:t>→ huurdersinitiatieven : samenleven bevorderen</a:t>
            </a:r>
          </a:p>
          <a:p>
            <a:pPr marL="0" indent="0" eaLnBrk="1" hangingPunct="1">
              <a:buNone/>
            </a:pPr>
            <a:r>
              <a:rPr lang="nl-NL" altLang="nl-BE" sz="2400" b="0" dirty="0" smtClean="0">
                <a:latin typeface="Calibri"/>
              </a:rPr>
              <a:t>→ huurderskrant, wijkpermanentie, buurtgroepen…</a:t>
            </a:r>
            <a:endParaRPr lang="nl-NL" altLang="nl-BE" sz="2400" b="0" dirty="0">
              <a:latin typeface="Calibri"/>
            </a:endParaRPr>
          </a:p>
          <a:p>
            <a:pPr marL="0" indent="0" eaLnBrk="1" hangingPunct="1">
              <a:buNone/>
            </a:pPr>
            <a:endParaRPr lang="nl-NL" altLang="nl-BE" sz="2000" dirty="0" smtClean="0">
              <a:latin typeface="Calibri"/>
            </a:endParaRPr>
          </a:p>
          <a:p>
            <a:pPr marL="0" indent="0" eaLnBrk="1" hangingPunct="1">
              <a:buNone/>
            </a:pPr>
            <a:endParaRPr lang="nl-NL" altLang="nl-BE" sz="2000" dirty="0">
              <a:solidFill>
                <a:srgbClr val="808000"/>
              </a:solidFill>
              <a:latin typeface="Verdana" pitchFamily="34" charset="0"/>
            </a:endParaRPr>
          </a:p>
          <a:p>
            <a:pPr eaLnBrk="1" hangingPunct="1"/>
            <a:endParaRPr lang="nl-NL" altLang="nl-BE" sz="2000" dirty="0">
              <a:solidFill>
                <a:srgbClr val="808000"/>
              </a:solidFill>
              <a:latin typeface="Verdana" pitchFamily="34" charset="0"/>
            </a:endParaRPr>
          </a:p>
        </p:txBody>
      </p:sp>
    </p:spTree>
    <p:extLst>
      <p:ext uri="{BB962C8B-B14F-4D97-AF65-F5344CB8AC3E}">
        <p14:creationId xmlns:p14="http://schemas.microsoft.com/office/powerpoint/2010/main" val="373897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sz="quarter" idx="12"/>
          </p:nvPr>
        </p:nvSpPr>
        <p:spPr>
          <a:xfrm>
            <a:off x="1475656" y="1772816"/>
            <a:ext cx="6768752" cy="4248472"/>
          </a:xfrm>
        </p:spPr>
        <p:txBody>
          <a:bodyPr/>
          <a:lstStyle/>
          <a:p>
            <a:endParaRPr lang="nl-BE" sz="2400" dirty="0" smtClean="0">
              <a:latin typeface="+mn-lt"/>
            </a:endParaRPr>
          </a:p>
          <a:p>
            <a:endParaRPr lang="nl-BE" sz="2400" b="1" dirty="0" smtClean="0">
              <a:solidFill>
                <a:srgbClr val="C00000"/>
              </a:solidFill>
              <a:latin typeface="+mn-lt"/>
            </a:endParaRPr>
          </a:p>
        </p:txBody>
      </p:sp>
      <p:sp>
        <p:nvSpPr>
          <p:cNvPr id="6" name="Rechthoek 5"/>
          <p:cNvSpPr/>
          <p:nvPr/>
        </p:nvSpPr>
        <p:spPr>
          <a:xfrm>
            <a:off x="971600" y="1720840"/>
            <a:ext cx="7272808" cy="3785652"/>
          </a:xfrm>
          <a:prstGeom prst="rect">
            <a:avLst/>
          </a:prstGeom>
        </p:spPr>
        <p:txBody>
          <a:bodyPr wrap="square">
            <a:spAutoFit/>
          </a:bodyPr>
          <a:lstStyle/>
          <a:p>
            <a:r>
              <a:rPr lang="nl-NL" altLang="nl-BE" sz="2400" dirty="0" smtClean="0"/>
              <a:t>Voorbeeldcasus</a:t>
            </a:r>
          </a:p>
          <a:p>
            <a:endParaRPr lang="nl-NL" altLang="nl-BE" sz="2400" dirty="0"/>
          </a:p>
          <a:p>
            <a:pPr>
              <a:buClr>
                <a:schemeClr val="tx1"/>
              </a:buClr>
              <a:defRPr/>
            </a:pPr>
            <a:r>
              <a:rPr lang="nl-BE" sz="2400" kern="0" dirty="0"/>
              <a:t>Een betrokken bewoner huurt 15 jaar een appartement en voelt zich betrokken, leeft de regels strikt na en doet moeite doet om het samenleven aangenaam te maken. Haakt na jaren inzet af omdat er enkel nog ‘dreigbrieven’ komen van de afstandelijke huisvestingsmaatschappij omdat ze voor ‘dit en dat’ moeten betalen en nauwelijks gehoor vindt voor aangekaarte knelpunten in de blok. </a:t>
            </a:r>
          </a:p>
          <a:p>
            <a:pPr>
              <a:buClr>
                <a:schemeClr val="tx1"/>
              </a:buClr>
              <a:defRPr/>
            </a:pPr>
            <a:r>
              <a:rPr lang="nl-BE" sz="2400" kern="0" dirty="0"/>
              <a:t>Het ‘goed’ samenleven komt nog meer onder druk staan.</a:t>
            </a:r>
          </a:p>
        </p:txBody>
      </p:sp>
    </p:spTree>
    <p:extLst>
      <p:ext uri="{BB962C8B-B14F-4D97-AF65-F5344CB8AC3E}">
        <p14:creationId xmlns:p14="http://schemas.microsoft.com/office/powerpoint/2010/main" val="391225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Grp="1" noChangeArrowheads="1"/>
          </p:cNvSpPr>
          <p:nvPr>
            <p:ph type="body" sz="quarter" idx="14"/>
          </p:nvPr>
        </p:nvSpPr>
        <p:spPr bwMode="auto">
          <a:xfrm>
            <a:off x="1187624" y="2318102"/>
            <a:ext cx="6985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buFont typeface="Wingdings" pitchFamily="2" charset="2"/>
              <a:buNone/>
            </a:pPr>
            <a:r>
              <a:rPr lang="nl-BE" altLang="nl-BE" sz="3200" dirty="0">
                <a:solidFill>
                  <a:schemeClr val="accent2"/>
                </a:solidFill>
                <a:latin typeface="Calibri" pitchFamily="34" charset="0"/>
                <a:ea typeface="Calibri" pitchFamily="34" charset="0"/>
                <a:cs typeface="Calibri" pitchFamily="34" charset="0"/>
              </a:rPr>
              <a:t>3</a:t>
            </a:r>
            <a:r>
              <a:rPr lang="nl-BE" altLang="nl-BE" sz="3200" dirty="0" smtClean="0">
                <a:solidFill>
                  <a:schemeClr val="accent2"/>
                </a:solidFill>
                <a:latin typeface="Calibri" pitchFamily="34" charset="0"/>
                <a:ea typeface="Calibri" pitchFamily="34" charset="0"/>
                <a:cs typeface="Calibri" pitchFamily="34" charset="0"/>
              </a:rPr>
              <a:t>. Individuele </a:t>
            </a:r>
            <a:r>
              <a:rPr lang="nl-BE" altLang="nl-BE" sz="3200" dirty="0">
                <a:solidFill>
                  <a:schemeClr val="accent2"/>
                </a:solidFill>
                <a:latin typeface="Calibri" pitchFamily="34" charset="0"/>
                <a:ea typeface="Calibri" pitchFamily="34" charset="0"/>
                <a:cs typeface="Calibri" pitchFamily="34" charset="0"/>
              </a:rPr>
              <a:t>knelpunten van huurders</a:t>
            </a:r>
          </a:p>
          <a:p>
            <a:pPr marL="0" indent="0" eaLnBrk="1" hangingPunct="1">
              <a:buNone/>
            </a:pPr>
            <a:r>
              <a:rPr lang="nl-NL" altLang="nl-BE" sz="2400" b="0" dirty="0" smtClean="0">
                <a:latin typeface="Calibri"/>
              </a:rPr>
              <a:t>→ huurachterstal, financiële problemen</a:t>
            </a:r>
          </a:p>
          <a:p>
            <a:pPr marL="0" indent="0" eaLnBrk="1" hangingPunct="1">
              <a:buNone/>
            </a:pPr>
            <a:r>
              <a:rPr lang="nl-NL" altLang="nl-BE" sz="2400" b="0" dirty="0" smtClean="0">
                <a:latin typeface="Calibri"/>
              </a:rPr>
              <a:t>→ burenbemiddeling, overlast, opvolgen huisregels (lawaai, afval)</a:t>
            </a:r>
          </a:p>
          <a:p>
            <a:pPr marL="0" indent="0" eaLnBrk="1" hangingPunct="1">
              <a:buNone/>
            </a:pPr>
            <a:r>
              <a:rPr lang="nl-NL" altLang="nl-BE" sz="2400" b="0" dirty="0" smtClean="0">
                <a:latin typeface="Calibri"/>
              </a:rPr>
              <a:t>→ problemen wooncultuur (hygiëne), knelpunten zorg  </a:t>
            </a:r>
          </a:p>
          <a:p>
            <a:pPr marL="0" indent="0" eaLnBrk="1" hangingPunct="1">
              <a:buNone/>
            </a:pPr>
            <a:r>
              <a:rPr lang="nl-NL" altLang="nl-BE" sz="2400" b="0" dirty="0" smtClean="0">
                <a:latin typeface="Calibri"/>
              </a:rPr>
              <a:t>De sociale dienst is vaak het eerste aanspreekpunt.</a:t>
            </a:r>
          </a:p>
          <a:p>
            <a:pPr marL="0" indent="0" eaLnBrk="1" hangingPunct="1">
              <a:buNone/>
            </a:pPr>
            <a:r>
              <a:rPr lang="nl-NL" altLang="nl-BE" sz="2400" b="0" dirty="0" smtClean="0">
                <a:latin typeface="Calibri"/>
              </a:rPr>
              <a:t>Een gerichte doorverwijzing of samenwerking realiseren.</a:t>
            </a:r>
            <a:endParaRPr lang="nl-NL" altLang="nl-BE" sz="2400" b="0" dirty="0">
              <a:latin typeface="Calibri"/>
            </a:endParaRPr>
          </a:p>
          <a:p>
            <a:pPr marL="0" indent="0" eaLnBrk="1" hangingPunct="1">
              <a:buNone/>
            </a:pPr>
            <a:endParaRPr lang="nl-NL" altLang="nl-BE" sz="2000" dirty="0" smtClean="0">
              <a:latin typeface="Calibri"/>
            </a:endParaRPr>
          </a:p>
          <a:p>
            <a:pPr marL="0" indent="0" eaLnBrk="1" hangingPunct="1">
              <a:buNone/>
            </a:pPr>
            <a:endParaRPr lang="nl-NL" altLang="nl-BE" sz="2000" dirty="0">
              <a:solidFill>
                <a:srgbClr val="808000"/>
              </a:solidFill>
              <a:latin typeface="Verdana" pitchFamily="34" charset="0"/>
            </a:endParaRPr>
          </a:p>
          <a:p>
            <a:pPr eaLnBrk="1" hangingPunct="1"/>
            <a:endParaRPr lang="nl-NL" altLang="nl-BE" sz="2000" dirty="0">
              <a:solidFill>
                <a:srgbClr val="808000"/>
              </a:solidFill>
              <a:latin typeface="Verdana" pitchFamily="34" charset="0"/>
            </a:endParaRPr>
          </a:p>
        </p:txBody>
      </p:sp>
    </p:spTree>
    <p:extLst>
      <p:ext uri="{BB962C8B-B14F-4D97-AF65-F5344CB8AC3E}">
        <p14:creationId xmlns:p14="http://schemas.microsoft.com/office/powerpoint/2010/main" val="138506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sz="quarter" idx="12"/>
          </p:nvPr>
        </p:nvSpPr>
        <p:spPr>
          <a:xfrm>
            <a:off x="1259632" y="1556792"/>
            <a:ext cx="6768752" cy="4248472"/>
          </a:xfrm>
        </p:spPr>
        <p:txBody>
          <a:bodyPr/>
          <a:lstStyle/>
          <a:p>
            <a:r>
              <a:rPr lang="nl-NL" altLang="nl-BE" sz="2400" dirty="0">
                <a:latin typeface="Calibri"/>
              </a:rPr>
              <a:t>Voorbeeld </a:t>
            </a:r>
            <a:r>
              <a:rPr lang="nl-NL" altLang="nl-BE" sz="2400" dirty="0" smtClean="0">
                <a:latin typeface="Calibri"/>
              </a:rPr>
              <a:t>casus</a:t>
            </a:r>
          </a:p>
          <a:p>
            <a:endParaRPr lang="nl-NL" altLang="nl-BE" sz="2400" dirty="0">
              <a:latin typeface="Calibri"/>
            </a:endParaRPr>
          </a:p>
          <a:p>
            <a:r>
              <a:rPr lang="nl-NL" altLang="nl-BE" sz="2400" dirty="0">
                <a:latin typeface="Calibri"/>
              </a:rPr>
              <a:t>Een huurder heeft huurachterstal en reageert niet op de correspondentie van de huisvestingsmaatschappij.</a:t>
            </a:r>
          </a:p>
          <a:p>
            <a:r>
              <a:rPr lang="nl-NL" altLang="nl-BE" sz="2400" dirty="0">
                <a:latin typeface="Calibri"/>
              </a:rPr>
              <a:t>Oorzaak van de niet-betaling van huur blijken onverwachte medische kosten te zijn voor één van de kinderen. Die nemen een grote hap uit het budget. </a:t>
            </a:r>
          </a:p>
          <a:p>
            <a:r>
              <a:rPr lang="nl-NL" altLang="nl-BE" sz="2400" dirty="0">
                <a:latin typeface="Calibri"/>
              </a:rPr>
              <a:t>Voor het betalen van deze medische kosten is er bij het OCMW een oplossing, wat de betrokken huurder niet weet. Hij wil het zonder hulp beredderen.</a:t>
            </a:r>
          </a:p>
          <a:p>
            <a:endParaRPr lang="nl-BE" dirty="0"/>
          </a:p>
        </p:txBody>
      </p:sp>
    </p:spTree>
    <p:extLst>
      <p:ext uri="{BB962C8B-B14F-4D97-AF65-F5344CB8AC3E}">
        <p14:creationId xmlns:p14="http://schemas.microsoft.com/office/powerpoint/2010/main" val="137653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Grp="1" noChangeArrowheads="1"/>
          </p:cNvSpPr>
          <p:nvPr>
            <p:ph type="body" sz="quarter" idx="14"/>
          </p:nvPr>
        </p:nvSpPr>
        <p:spPr bwMode="auto">
          <a:xfrm>
            <a:off x="1259632" y="2564904"/>
            <a:ext cx="69850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buFont typeface="Wingdings" pitchFamily="2" charset="2"/>
              <a:buNone/>
            </a:pPr>
            <a:r>
              <a:rPr lang="nl-BE" altLang="nl-BE" sz="3200" dirty="0" smtClean="0">
                <a:solidFill>
                  <a:schemeClr val="accent2"/>
                </a:solidFill>
                <a:latin typeface="Calibri" pitchFamily="34" charset="0"/>
                <a:ea typeface="Calibri" pitchFamily="34" charset="0"/>
                <a:cs typeface="Calibri" pitchFamily="34" charset="0"/>
              </a:rPr>
              <a:t>4. Interne en externe samenwerking</a:t>
            </a:r>
            <a:endParaRPr lang="nl-BE" altLang="nl-BE" sz="3200" dirty="0">
              <a:solidFill>
                <a:schemeClr val="accent2"/>
              </a:solidFill>
              <a:latin typeface="Calibri" pitchFamily="34" charset="0"/>
              <a:ea typeface="Calibri" pitchFamily="34" charset="0"/>
              <a:cs typeface="Calibri" pitchFamily="34" charset="0"/>
            </a:endParaRPr>
          </a:p>
          <a:p>
            <a:pPr marL="0" indent="0" eaLnBrk="1" hangingPunct="1">
              <a:buNone/>
            </a:pPr>
            <a:r>
              <a:rPr lang="nl-NL" altLang="nl-BE" sz="2400" b="0" dirty="0" smtClean="0">
                <a:latin typeface="Calibri"/>
              </a:rPr>
              <a:t>→ Afstemming met </a:t>
            </a:r>
            <a:r>
              <a:rPr lang="nl-NL" altLang="nl-BE" sz="2400" dirty="0" smtClean="0">
                <a:latin typeface="Calibri"/>
              </a:rPr>
              <a:t>interne</a:t>
            </a:r>
            <a:r>
              <a:rPr lang="nl-NL" altLang="nl-BE" sz="2400" b="0" dirty="0" smtClean="0">
                <a:latin typeface="Calibri"/>
              </a:rPr>
              <a:t> diensten, intern overleg : dienst verhuring, technische dienst, boekhouding , beleid en directie </a:t>
            </a:r>
          </a:p>
          <a:p>
            <a:pPr marL="0" indent="0" eaLnBrk="1" hangingPunct="1">
              <a:buNone/>
            </a:pPr>
            <a:r>
              <a:rPr lang="nl-NL" altLang="nl-BE" sz="2400" b="0" dirty="0" smtClean="0">
                <a:latin typeface="Calibri"/>
              </a:rPr>
              <a:t>→ Samenwerking aangaan met </a:t>
            </a:r>
            <a:r>
              <a:rPr lang="nl-NL" altLang="nl-BE" sz="2400" dirty="0" smtClean="0">
                <a:latin typeface="Calibri"/>
              </a:rPr>
              <a:t>externe</a:t>
            </a:r>
            <a:r>
              <a:rPr lang="nl-NL" altLang="nl-BE" sz="2400" b="0" dirty="0" smtClean="0">
                <a:latin typeface="Calibri"/>
              </a:rPr>
              <a:t> diensten : OCMW, CAW, gemeenten, wijkagent, RIMO Limburg.</a:t>
            </a:r>
          </a:p>
          <a:p>
            <a:pPr marL="0" indent="0" eaLnBrk="1" hangingPunct="1">
              <a:buNone/>
            </a:pPr>
            <a:endParaRPr lang="nl-NL" altLang="nl-BE" sz="2000" dirty="0" smtClean="0">
              <a:latin typeface="Calibri"/>
            </a:endParaRPr>
          </a:p>
          <a:p>
            <a:pPr marL="0" indent="0" eaLnBrk="1" hangingPunct="1">
              <a:buNone/>
            </a:pPr>
            <a:endParaRPr lang="nl-NL" altLang="nl-BE" sz="2000" dirty="0">
              <a:solidFill>
                <a:srgbClr val="808000"/>
              </a:solidFill>
              <a:latin typeface="Verdana" pitchFamily="34" charset="0"/>
            </a:endParaRPr>
          </a:p>
          <a:p>
            <a:pPr eaLnBrk="1" hangingPunct="1"/>
            <a:endParaRPr lang="nl-NL" altLang="nl-BE" sz="2000" dirty="0">
              <a:solidFill>
                <a:srgbClr val="808000"/>
              </a:solidFill>
              <a:latin typeface="Verdana" pitchFamily="34" charset="0"/>
            </a:endParaRPr>
          </a:p>
        </p:txBody>
      </p:sp>
    </p:spTree>
    <p:extLst>
      <p:ext uri="{BB962C8B-B14F-4D97-AF65-F5344CB8AC3E}">
        <p14:creationId xmlns:p14="http://schemas.microsoft.com/office/powerpoint/2010/main" val="33777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4"/>
          <p:cNvSpPr txBox="1">
            <a:spLocks/>
          </p:cNvSpPr>
          <p:nvPr/>
        </p:nvSpPr>
        <p:spPr>
          <a:xfrm>
            <a:off x="1331640" y="1925216"/>
            <a:ext cx="7065168" cy="4248472"/>
          </a:xfrm>
          <a:prstGeom prst="rect">
            <a:avLst/>
          </a:prstGeom>
        </p:spPr>
        <p:txBody>
          <a:bodyPr lIns="0" tIns="0" rIns="0" bIns="0" anchor="ctr">
            <a:noAutofit/>
          </a:bodyPr>
          <a:lstStyle>
            <a:lvl1pPr marL="0" indent="0" algn="l" defTabSz="914400" rtl="0" eaLnBrk="1" latinLnBrk="0" hangingPunct="1">
              <a:spcBef>
                <a:spcPts val="600"/>
              </a:spcBef>
              <a:spcAft>
                <a:spcPts val="600"/>
              </a:spcAft>
              <a:buFontTx/>
              <a:buNone/>
              <a:defRPr lang="nl-NL" sz="1800" kern="1200" dirty="0" smtClean="0">
                <a:solidFill>
                  <a:schemeClr val="tx1"/>
                </a:solidFill>
                <a:latin typeface="Calibri Light" pitchFamily="34" charset="0"/>
                <a:ea typeface="+mn-ea"/>
                <a:cs typeface="+mn-cs"/>
              </a:defRPr>
            </a:lvl1pPr>
            <a:lvl2pPr marL="361950" indent="-276225" algn="l" defTabSz="914400" rtl="0" eaLnBrk="1" latinLnBrk="0" hangingPunct="1">
              <a:spcBef>
                <a:spcPct val="20000"/>
              </a:spcBef>
              <a:buFont typeface="Wingdings" pitchFamily="2" charset="2"/>
              <a:buChar char="§"/>
              <a:defRPr lang="nl-NL" sz="1800" kern="1200" dirty="0" smtClean="0">
                <a:solidFill>
                  <a:schemeClr val="tx1"/>
                </a:solidFill>
                <a:latin typeface="Calibri Light" pitchFamily="34" charset="0"/>
                <a:ea typeface="+mn-ea"/>
                <a:cs typeface="+mn-cs"/>
              </a:defRPr>
            </a:lvl2pPr>
            <a:lvl3pPr marL="628650" indent="-266700" algn="l" defTabSz="914400" rtl="0" eaLnBrk="1" latinLnBrk="0" hangingPunct="1">
              <a:spcBef>
                <a:spcPct val="20000"/>
              </a:spcBef>
              <a:buFont typeface="Wingdings 3" pitchFamily="18" charset="2"/>
              <a:buChar char=""/>
              <a:defRPr lang="nl-NL" sz="1800" i="1" kern="1200" dirty="0" smtClean="0">
                <a:solidFill>
                  <a:srgbClr val="006D86"/>
                </a:solidFill>
                <a:latin typeface="Calibri Light" pitchFamily="34" charset="0"/>
                <a:ea typeface="+mn-ea"/>
                <a:cs typeface="+mn-cs"/>
              </a:defRPr>
            </a:lvl3pPr>
            <a:lvl4pPr marL="895350" marR="0" indent="-266700" algn="l" defTabSz="1076325" rtl="0" eaLnBrk="1" fontAlgn="auto" latinLnBrk="0" hangingPunct="1">
              <a:lnSpc>
                <a:spcPct val="100000"/>
              </a:lnSpc>
              <a:spcBef>
                <a:spcPct val="20000"/>
              </a:spcBef>
              <a:spcAft>
                <a:spcPts val="0"/>
              </a:spcAft>
              <a:buClrTx/>
              <a:buSzTx/>
              <a:buFont typeface="Arial" pitchFamily="34" charset="0"/>
              <a:buChar char="•"/>
              <a:tabLst/>
              <a:defRPr lang="nl-NL" sz="1800" kern="1200" dirty="0" smtClean="0">
                <a:solidFill>
                  <a:srgbClr val="8A1F38"/>
                </a:solidFill>
                <a:latin typeface="Calibri Light" pitchFamily="34" charset="0"/>
                <a:ea typeface="+mn-ea"/>
                <a:cs typeface="+mn-cs"/>
              </a:defRPr>
            </a:lvl4pPr>
            <a:lvl5pPr marL="1257300" indent="-361950" algn="l" defTabSz="914400" rtl="0" eaLnBrk="1" latinLnBrk="0" hangingPunct="1">
              <a:spcBef>
                <a:spcPct val="20000"/>
              </a:spcBef>
              <a:buFont typeface="Arial" pitchFamily="34" charset="0"/>
              <a:buChar char="•"/>
              <a:tabLst/>
              <a:defRPr lang="nl-NL" sz="1800" kern="1200" dirty="0" smtClean="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sz="2400" dirty="0" smtClean="0">
              <a:latin typeface="+mn-lt"/>
            </a:endParaRPr>
          </a:p>
          <a:p>
            <a:endParaRPr lang="nl-BE" sz="2400" b="1" dirty="0">
              <a:solidFill>
                <a:srgbClr val="C00000"/>
              </a:solidFill>
              <a:latin typeface="+mn-lt"/>
            </a:endParaRPr>
          </a:p>
        </p:txBody>
      </p:sp>
      <p:sp>
        <p:nvSpPr>
          <p:cNvPr id="7" name="Tijdelijke aanduiding voor inhoud 6"/>
          <p:cNvSpPr>
            <a:spLocks noGrp="1"/>
          </p:cNvSpPr>
          <p:nvPr>
            <p:ph sz="quarter" idx="12"/>
          </p:nvPr>
        </p:nvSpPr>
        <p:spPr>
          <a:xfrm>
            <a:off x="1331640" y="1851511"/>
            <a:ext cx="6768752" cy="4248472"/>
          </a:xfrm>
        </p:spPr>
        <p:txBody>
          <a:bodyPr/>
          <a:lstStyle/>
          <a:p>
            <a:r>
              <a:rPr lang="nl-NL" altLang="nl-BE" sz="2400" dirty="0">
                <a:latin typeface="Calibri"/>
              </a:rPr>
              <a:t>Voorbeeld casus</a:t>
            </a:r>
          </a:p>
          <a:p>
            <a:r>
              <a:rPr lang="nl-NL" altLang="nl-BE" sz="2400" dirty="0">
                <a:latin typeface="Calibri"/>
              </a:rPr>
              <a:t>Een oudere, kwetsbare huurder isoleert zich in haar woning en heeft nauwelijks sociale contacten. Ze is depressief en brengt haar tijd veelal in bed door.</a:t>
            </a:r>
          </a:p>
          <a:p>
            <a:r>
              <a:rPr lang="nl-NL" altLang="nl-BE" sz="2400" dirty="0">
                <a:latin typeface="Calibri"/>
              </a:rPr>
              <a:t>Afval stapelt zich op en de hygiëne wordt een groot probleem. Een bezorgde buurt geeft een signaal aan de huisvestingsmaatschappij. Een medewerker van de technische dienst treft een rotzooi aan.</a:t>
            </a:r>
          </a:p>
          <a:p>
            <a:endParaRPr lang="nl-BE" dirty="0"/>
          </a:p>
        </p:txBody>
      </p:sp>
    </p:spTree>
    <p:extLst>
      <p:ext uri="{BB962C8B-B14F-4D97-AF65-F5344CB8AC3E}">
        <p14:creationId xmlns:p14="http://schemas.microsoft.com/office/powerpoint/2010/main" val="33317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1511424" y="4293096"/>
            <a:ext cx="7092280" cy="566340"/>
          </a:xfrm>
        </p:spPr>
        <p:txBody>
          <a:bodyPr/>
          <a:lstStyle/>
          <a:p>
            <a:pPr lvl="0" fontAlgn="base">
              <a:spcBef>
                <a:spcPct val="0"/>
              </a:spcBef>
              <a:spcAft>
                <a:spcPct val="0"/>
              </a:spcAft>
            </a:pPr>
            <a:r>
              <a:rPr lang="nl-BE" dirty="0">
                <a:latin typeface="Calibri" pitchFamily="34" charset="0"/>
                <a:cs typeface="Arial" pitchFamily="34" charset="0"/>
              </a:rPr>
              <a:t>4</a:t>
            </a:r>
            <a:r>
              <a:rPr lang="nl-BE" dirty="0" smtClean="0">
                <a:latin typeface="Calibri" pitchFamily="34" charset="0"/>
                <a:cs typeface="Arial" pitchFamily="34" charset="0"/>
              </a:rPr>
              <a:t>. Procesverloop projecten</a:t>
            </a:r>
          </a:p>
          <a:p>
            <a:pPr lvl="0" fontAlgn="base">
              <a:spcBef>
                <a:spcPct val="0"/>
              </a:spcBef>
              <a:spcAft>
                <a:spcPct val="0"/>
              </a:spcAft>
            </a:pPr>
            <a:endParaRPr lang="nl-BE" dirty="0">
              <a:latin typeface="Calibri" pitchFamily="34" charset="0"/>
              <a:cs typeface="Arial" pitchFamily="34" charset="0"/>
            </a:endParaRPr>
          </a:p>
        </p:txBody>
      </p:sp>
      <p:sp>
        <p:nvSpPr>
          <p:cNvPr id="6" name="Tijdelijke aanduiding voor tekst 5"/>
          <p:cNvSpPr>
            <a:spLocks noGrp="1"/>
          </p:cNvSpPr>
          <p:nvPr>
            <p:ph type="body" sz="quarter" idx="10"/>
          </p:nvPr>
        </p:nvSpPr>
        <p:spPr/>
        <p:txBody>
          <a:bodyPr/>
          <a:lstStyle/>
          <a:p>
            <a:endParaRPr lang="nl-BE" sz="2400" dirty="0"/>
          </a:p>
          <a:p>
            <a:endParaRPr lang="nl-BE" dirty="0"/>
          </a:p>
        </p:txBody>
      </p:sp>
      <p:sp>
        <p:nvSpPr>
          <p:cNvPr id="2" name="AutoShape 2"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2"/>
          </p:cNvPr>
          <p:cNvSpPr>
            <a:spLocks noChangeAspect="1" noChangeArrowheads="1"/>
          </p:cNvSpPr>
          <p:nvPr/>
        </p:nvSpPr>
        <p:spPr bwMode="auto">
          <a:xfrm>
            <a:off x="46038" y="-17668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2"/>
          </p:cNvPr>
          <p:cNvSpPr>
            <a:spLocks noChangeAspect="1" noChangeArrowheads="1"/>
          </p:cNvSpPr>
          <p:nvPr/>
        </p:nvSpPr>
        <p:spPr bwMode="auto">
          <a:xfrm>
            <a:off x="198438" y="-16144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3"/>
          </p:cNvPr>
          <p:cNvSpPr>
            <a:spLocks noChangeAspect="1" noChangeArrowheads="1"/>
          </p:cNvSpPr>
          <p:nvPr/>
        </p:nvSpPr>
        <p:spPr bwMode="auto">
          <a:xfrm>
            <a:off x="350838" y="-14620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8"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3"/>
          </p:cNvPr>
          <p:cNvSpPr>
            <a:spLocks noChangeAspect="1" noChangeArrowheads="1"/>
          </p:cNvSpPr>
          <p:nvPr/>
        </p:nvSpPr>
        <p:spPr bwMode="auto">
          <a:xfrm>
            <a:off x="503238" y="-13096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3881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2422525"/>
            <a:ext cx="5476875" cy="504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164529" y="-2187624"/>
            <a:ext cx="5476875" cy="504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Tijdelijke aanduiding voor tekst 3"/>
          <p:cNvSpPr>
            <a:spLocks noGrp="1"/>
          </p:cNvSpPr>
          <p:nvPr>
            <p:ph type="body" sz="quarter" idx="14"/>
          </p:nvPr>
        </p:nvSpPr>
        <p:spPr>
          <a:xfrm>
            <a:off x="467544" y="2238375"/>
            <a:ext cx="8137128" cy="4176464"/>
          </a:xfrm>
        </p:spPr>
        <p:txBody>
          <a:bodyPr/>
          <a:lstStyle/>
          <a:p>
            <a:pPr marL="0" indent="0">
              <a:buNone/>
            </a:pPr>
            <a:r>
              <a:rPr lang="nl-BE" sz="3200" dirty="0" smtClean="0">
                <a:solidFill>
                  <a:srgbClr val="8A1F38"/>
                </a:solidFill>
              </a:rPr>
              <a:t>RIMO Limburg en de Limburgse Sociale Huisvestingsmaatschappijen : veel raakvlakken</a:t>
            </a:r>
          </a:p>
          <a:p>
            <a:pPr marL="0" indent="0">
              <a:buNone/>
            </a:pPr>
            <a:r>
              <a:rPr lang="nl-BE" b="0" dirty="0" smtClean="0">
                <a:latin typeface="Calibri"/>
              </a:rPr>
              <a:t>→ </a:t>
            </a:r>
            <a:r>
              <a:rPr lang="nl-BE" b="0" dirty="0" smtClean="0"/>
              <a:t>Samenwerkingsovereenkomst met Kempisch Tehuis, </a:t>
            </a:r>
            <a:r>
              <a:rPr lang="nl-BE" b="0" dirty="0" err="1" smtClean="0"/>
              <a:t>Cordium</a:t>
            </a:r>
            <a:r>
              <a:rPr lang="nl-BE" b="0" dirty="0" smtClean="0"/>
              <a:t>, Hasseltse Huisvestingsmaatschappij en Maaslands Huis.</a:t>
            </a:r>
          </a:p>
          <a:p>
            <a:pPr marL="0" indent="0">
              <a:buNone/>
            </a:pPr>
            <a:r>
              <a:rPr lang="nl-BE" b="0" dirty="0" smtClean="0">
                <a:latin typeface="Calibri"/>
              </a:rPr>
              <a:t>→ </a:t>
            </a:r>
            <a:r>
              <a:rPr lang="nl-BE" b="0" dirty="0" smtClean="0"/>
              <a:t>Maar ook samenwerking op het terrein in 2015-2016 met Nieuw Dak (</a:t>
            </a:r>
            <a:r>
              <a:rPr lang="nl-BE" b="0" dirty="0" err="1" smtClean="0"/>
              <a:t>Termien</a:t>
            </a:r>
            <a:r>
              <a:rPr lang="nl-BE" b="0" dirty="0" smtClean="0"/>
              <a:t> en Kolderbos),  Ons Dak (Kinrooi), Kantonnale Bouwmaatschappij (Steenveld), </a:t>
            </a:r>
            <a:r>
              <a:rPr lang="nl-BE" b="0" dirty="0" err="1" smtClean="0"/>
              <a:t>Woonzo</a:t>
            </a:r>
            <a:r>
              <a:rPr lang="nl-BE" b="0" dirty="0" smtClean="0"/>
              <a:t> (</a:t>
            </a:r>
            <a:r>
              <a:rPr lang="nl-BE" b="0" dirty="0" err="1" smtClean="0"/>
              <a:t>Paspoel</a:t>
            </a:r>
            <a:r>
              <a:rPr lang="nl-BE" b="0" dirty="0" smtClean="0"/>
              <a:t>), Nieuw Sint-Truiden (</a:t>
            </a:r>
            <a:r>
              <a:rPr lang="nl-BE" b="0" dirty="0" err="1" smtClean="0"/>
              <a:t>wooninfopunt</a:t>
            </a:r>
            <a:r>
              <a:rPr lang="nl-BE" b="0" dirty="0" smtClean="0"/>
              <a:t>) en Kempisch Tehuis (Meulenberg).</a:t>
            </a:r>
            <a:endParaRPr lang="nl-BE" b="0" dirty="0"/>
          </a:p>
        </p:txBody>
      </p:sp>
    </p:spTree>
    <p:extLst>
      <p:ext uri="{BB962C8B-B14F-4D97-AF65-F5344CB8AC3E}">
        <p14:creationId xmlns:p14="http://schemas.microsoft.com/office/powerpoint/2010/main" val="397019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971600" y="3573016"/>
            <a:ext cx="7632848" cy="648072"/>
          </a:xfrm>
        </p:spPr>
        <p:txBody>
          <a:bodyPr/>
          <a:lstStyle/>
          <a:p>
            <a:endParaRPr lang="nl-BE" sz="3200" i="1" dirty="0" smtClean="0"/>
          </a:p>
          <a:p>
            <a:r>
              <a:rPr lang="nl-BE" dirty="0"/>
              <a:t>1</a:t>
            </a:r>
            <a:r>
              <a:rPr lang="nl-BE" dirty="0" smtClean="0"/>
              <a:t>. Start samenwerking in 2009</a:t>
            </a:r>
          </a:p>
          <a:p>
            <a:endParaRPr lang="nl-BE" sz="3200" i="1" dirty="0" smtClean="0"/>
          </a:p>
          <a:p>
            <a:r>
              <a:rPr lang="nl-BE" dirty="0" smtClean="0"/>
              <a:t>			</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548680"/>
            <a:ext cx="2822090" cy="2564904"/>
          </a:xfrm>
          <a:prstGeom prst="rect">
            <a:avLst/>
          </a:prstGeom>
        </p:spPr>
      </p:pic>
    </p:spTree>
    <p:extLst>
      <p:ext uri="{BB962C8B-B14F-4D97-AF65-F5344CB8AC3E}">
        <p14:creationId xmlns:p14="http://schemas.microsoft.com/office/powerpoint/2010/main" val="10069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3"/>
          <p:cNvSpPr>
            <a:spLocks noGrp="1"/>
          </p:cNvSpPr>
          <p:nvPr>
            <p:ph sz="quarter" idx="12"/>
          </p:nvPr>
        </p:nvSpPr>
        <p:spPr>
          <a:xfrm>
            <a:off x="1547664" y="1844824"/>
            <a:ext cx="6984776" cy="4248472"/>
          </a:xfrm>
          <a:prstGeom prst="rect">
            <a:avLst/>
          </a:prstGeom>
        </p:spPr>
        <p:txBody>
          <a:bodyPr/>
          <a:lstStyle/>
          <a:p>
            <a:r>
              <a:rPr lang="nl-BE" sz="2400" b="1" dirty="0" smtClean="0">
                <a:solidFill>
                  <a:srgbClr val="8A1F38"/>
                </a:solidFill>
                <a:latin typeface="Calibri" pitchFamily="34" charset="0"/>
                <a:cs typeface="Calibri" pitchFamily="34" charset="0"/>
              </a:rPr>
              <a:t>Projectuitvoering </a:t>
            </a:r>
          </a:p>
          <a:p>
            <a:r>
              <a:rPr lang="nl-BE" sz="2400" b="1" dirty="0" smtClean="0">
                <a:solidFill>
                  <a:srgbClr val="8A1F38"/>
                </a:solidFill>
                <a:latin typeface="Calibri" pitchFamily="34" charset="0"/>
                <a:cs typeface="Calibri" pitchFamily="34" charset="0"/>
              </a:rPr>
              <a:t>Kempisch Tehuis &amp; Maaslands Huis</a:t>
            </a:r>
          </a:p>
          <a:p>
            <a:endParaRPr lang="nl-BE" sz="1200" b="1" dirty="0">
              <a:solidFill>
                <a:srgbClr val="8A1F38"/>
              </a:solidFill>
              <a:latin typeface="Calibri" pitchFamily="34" charset="0"/>
              <a:cs typeface="Calibri" pitchFamily="34" charset="0"/>
            </a:endParaRPr>
          </a:p>
          <a:p>
            <a:r>
              <a:rPr lang="nl-BE" sz="2400" dirty="0">
                <a:latin typeface="Calibri" pitchFamily="34" charset="0"/>
                <a:cs typeface="Calibri" pitchFamily="34" charset="0"/>
              </a:rPr>
              <a:t>→  </a:t>
            </a:r>
            <a:r>
              <a:rPr lang="nl-BE" sz="2400" dirty="0" smtClean="0">
                <a:latin typeface="Calibri" pitchFamily="34" charset="0"/>
                <a:cs typeface="Calibri" pitchFamily="34" charset="0"/>
              </a:rPr>
              <a:t>uitgebreide bevraging </a:t>
            </a:r>
            <a:r>
              <a:rPr lang="nl-BE" sz="2400" dirty="0">
                <a:latin typeface="Calibri" pitchFamily="34" charset="0"/>
                <a:cs typeface="Calibri" pitchFamily="34" charset="0"/>
              </a:rPr>
              <a:t>van sociale huurders </a:t>
            </a:r>
          </a:p>
          <a:p>
            <a:r>
              <a:rPr lang="nl-BE" sz="2400" dirty="0">
                <a:latin typeface="Calibri" pitchFamily="34" charset="0"/>
                <a:cs typeface="Calibri" pitchFamily="34" charset="0"/>
              </a:rPr>
              <a:t>→  themagericht </a:t>
            </a:r>
            <a:r>
              <a:rPr lang="nl-BE" sz="2400" dirty="0" smtClean="0">
                <a:latin typeface="Calibri" pitchFamily="34" charset="0"/>
                <a:cs typeface="Calibri" pitchFamily="34" charset="0"/>
              </a:rPr>
              <a:t>werken naar verbeteracties toe </a:t>
            </a:r>
            <a:r>
              <a:rPr lang="nl-BE" sz="2400" dirty="0">
                <a:latin typeface="Calibri" pitchFamily="34" charset="0"/>
                <a:cs typeface="Calibri" pitchFamily="34" charset="0"/>
              </a:rPr>
              <a:t>: communicatie, dienstverlening, renovatie, technische dienst  </a:t>
            </a:r>
          </a:p>
          <a:p>
            <a:r>
              <a:rPr lang="nl-BE" sz="2400" dirty="0">
                <a:latin typeface="Calibri" pitchFamily="34" charset="0"/>
                <a:cs typeface="Calibri" pitchFamily="34" charset="0"/>
              </a:rPr>
              <a:t>→  participatieproces met huurders, diensten en/of lokaal beleid</a:t>
            </a:r>
          </a:p>
          <a:p>
            <a:endParaRPr lang="nl-BE" sz="2400" dirty="0">
              <a:solidFill>
                <a:srgbClr val="FFC000"/>
              </a:solidFill>
              <a:latin typeface="Calibri" pitchFamily="34" charset="0"/>
              <a:cs typeface="Calibri" pitchFamily="34" charset="0"/>
            </a:endParaRPr>
          </a:p>
          <a:p>
            <a:pPr marL="0" indent="0">
              <a:buNone/>
            </a:pPr>
            <a:endParaRPr lang="nl-BE" sz="2400" b="1" dirty="0" smtClean="0">
              <a:solidFill>
                <a:srgbClr val="8A1F38"/>
              </a:solidFill>
              <a:latin typeface="Calibri" pitchFamily="34" charset="0"/>
              <a:cs typeface="Calibri" pitchFamily="34" charset="0"/>
            </a:endParaRPr>
          </a:p>
        </p:txBody>
      </p:sp>
    </p:spTree>
    <p:extLst>
      <p:ext uri="{BB962C8B-B14F-4D97-AF65-F5344CB8AC3E}">
        <p14:creationId xmlns:p14="http://schemas.microsoft.com/office/powerpoint/2010/main" val="300766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3"/>
          <p:cNvSpPr>
            <a:spLocks noGrp="1"/>
          </p:cNvSpPr>
          <p:nvPr>
            <p:ph sz="quarter" idx="12"/>
          </p:nvPr>
        </p:nvSpPr>
        <p:spPr>
          <a:xfrm>
            <a:off x="1403648" y="1412776"/>
            <a:ext cx="6984776" cy="4248472"/>
          </a:xfrm>
          <a:prstGeom prst="rect">
            <a:avLst/>
          </a:prstGeom>
        </p:spPr>
        <p:txBody>
          <a:bodyPr/>
          <a:lstStyle/>
          <a:p>
            <a:endParaRPr lang="nl-BE" sz="2400" dirty="0" smtClean="0">
              <a:solidFill>
                <a:srgbClr val="FFC000"/>
              </a:solidFill>
              <a:latin typeface="Calibri" pitchFamily="34" charset="0"/>
              <a:cs typeface="Calibri" pitchFamily="34" charset="0"/>
            </a:endParaRPr>
          </a:p>
          <a:p>
            <a:endParaRPr lang="nl-BE" sz="1600" dirty="0" smtClean="0">
              <a:solidFill>
                <a:srgbClr val="FFC000"/>
              </a:solidFill>
              <a:latin typeface="Calibri" pitchFamily="34" charset="0"/>
              <a:cs typeface="Calibri" pitchFamily="34" charset="0"/>
            </a:endParaRPr>
          </a:p>
          <a:p>
            <a:endParaRPr lang="nl-BE" sz="1600" dirty="0">
              <a:solidFill>
                <a:srgbClr val="FFC000"/>
              </a:solidFill>
              <a:latin typeface="Calibri" pitchFamily="34" charset="0"/>
              <a:cs typeface="Calibri" pitchFamily="34" charset="0"/>
            </a:endParaRPr>
          </a:p>
          <a:p>
            <a:r>
              <a:rPr lang="nl-BE" sz="2400" dirty="0" smtClean="0">
                <a:latin typeface="Calibri" pitchFamily="34" charset="0"/>
                <a:cs typeface="Calibri" pitchFamily="34" charset="0"/>
              </a:rPr>
              <a:t>→   </a:t>
            </a:r>
            <a:r>
              <a:rPr lang="nl-BE" sz="2400" dirty="0">
                <a:latin typeface="Calibri" pitchFamily="34" charset="0"/>
                <a:cs typeface="Calibri" pitchFamily="34" charset="0"/>
              </a:rPr>
              <a:t>mee uittekenen van </a:t>
            </a:r>
            <a:r>
              <a:rPr lang="nl-BE" sz="2400" dirty="0" smtClean="0">
                <a:latin typeface="Calibri" pitchFamily="34" charset="0"/>
                <a:cs typeface="Calibri" pitchFamily="34" charset="0"/>
              </a:rPr>
              <a:t>kader, </a:t>
            </a:r>
            <a:r>
              <a:rPr lang="nl-BE" sz="2400" dirty="0">
                <a:latin typeface="Calibri" pitchFamily="34" charset="0"/>
                <a:cs typeface="Calibri" pitchFamily="34" charset="0"/>
              </a:rPr>
              <a:t>fasering en planning van het project</a:t>
            </a:r>
          </a:p>
          <a:p>
            <a:r>
              <a:rPr lang="nl-BE" sz="2400" dirty="0">
                <a:latin typeface="Calibri" pitchFamily="34" charset="0"/>
                <a:cs typeface="Calibri" pitchFamily="34" charset="0"/>
              </a:rPr>
              <a:t>→   vormgeven aan een dienst </a:t>
            </a:r>
            <a:r>
              <a:rPr lang="nl-BE" sz="2400" dirty="0" smtClean="0">
                <a:latin typeface="Calibri" pitchFamily="34" charset="0"/>
                <a:cs typeface="Calibri" pitchFamily="34" charset="0"/>
              </a:rPr>
              <a:t>bewonerszaken</a:t>
            </a:r>
          </a:p>
          <a:p>
            <a:r>
              <a:rPr lang="nl-BE" sz="2400" dirty="0" smtClean="0">
                <a:latin typeface="Calibri" pitchFamily="34" charset="0"/>
                <a:cs typeface="Calibri" pitchFamily="34" charset="0"/>
              </a:rPr>
              <a:t>→   intern studiemoment</a:t>
            </a:r>
            <a:endParaRPr lang="nl-BE" sz="2400" dirty="0">
              <a:latin typeface="Calibri" pitchFamily="34" charset="0"/>
              <a:cs typeface="Calibri" pitchFamily="34" charset="0"/>
            </a:endParaRPr>
          </a:p>
          <a:p>
            <a:r>
              <a:rPr lang="nl-BE" sz="2400" dirty="0">
                <a:latin typeface="Calibri" pitchFamily="34" charset="0"/>
                <a:cs typeface="Calibri" pitchFamily="34" charset="0"/>
              </a:rPr>
              <a:t>→   coachen van personeelslid die werkt aan participatie</a:t>
            </a:r>
          </a:p>
          <a:p>
            <a:pPr marL="0" indent="0">
              <a:buNone/>
            </a:pPr>
            <a:endParaRPr lang="nl-BE" sz="2400" b="1" dirty="0" smtClean="0">
              <a:solidFill>
                <a:srgbClr val="8A1F38"/>
              </a:solidFill>
              <a:latin typeface="Calibri" pitchFamily="34" charset="0"/>
              <a:cs typeface="Calibri" pitchFamily="34" charset="0"/>
            </a:endParaRPr>
          </a:p>
        </p:txBody>
      </p:sp>
      <p:sp>
        <p:nvSpPr>
          <p:cNvPr id="2" name="Rechthoek 1"/>
          <p:cNvSpPr/>
          <p:nvPr/>
        </p:nvSpPr>
        <p:spPr>
          <a:xfrm>
            <a:off x="1384941" y="1518414"/>
            <a:ext cx="6408712" cy="984885"/>
          </a:xfrm>
          <a:prstGeom prst="rect">
            <a:avLst/>
          </a:prstGeom>
        </p:spPr>
        <p:txBody>
          <a:bodyPr wrap="square">
            <a:spAutoFit/>
          </a:bodyPr>
          <a:lstStyle/>
          <a:p>
            <a:r>
              <a:rPr lang="nl-BE" sz="2400" b="1" dirty="0" smtClean="0">
                <a:solidFill>
                  <a:srgbClr val="8A1F38"/>
                </a:solidFill>
                <a:latin typeface="Calibri" pitchFamily="34" charset="0"/>
                <a:cs typeface="Calibri" pitchFamily="34" charset="0"/>
              </a:rPr>
              <a:t>Project- en procesbegeleiding </a:t>
            </a:r>
            <a:endParaRPr lang="nl-BE" sz="800" b="1" dirty="0" smtClean="0">
              <a:solidFill>
                <a:srgbClr val="8A1F38"/>
              </a:solidFill>
              <a:latin typeface="Calibri" pitchFamily="34" charset="0"/>
              <a:cs typeface="Calibri" pitchFamily="34" charset="0"/>
            </a:endParaRPr>
          </a:p>
          <a:p>
            <a:endParaRPr lang="nl-BE" sz="1000" b="1" dirty="0">
              <a:solidFill>
                <a:srgbClr val="8A1F38"/>
              </a:solidFill>
              <a:latin typeface="Calibri" pitchFamily="34" charset="0"/>
              <a:cs typeface="Calibri" pitchFamily="34" charset="0"/>
            </a:endParaRPr>
          </a:p>
          <a:p>
            <a:r>
              <a:rPr lang="nl-BE" sz="2400" b="1" dirty="0" err="1" smtClean="0">
                <a:solidFill>
                  <a:srgbClr val="8A1F38"/>
                </a:solidFill>
                <a:latin typeface="Calibri" pitchFamily="34" charset="0"/>
                <a:cs typeface="Calibri" pitchFamily="34" charset="0"/>
              </a:rPr>
              <a:t>Cordium</a:t>
            </a:r>
            <a:r>
              <a:rPr lang="nl-BE" sz="2400" b="1" dirty="0" smtClean="0">
                <a:solidFill>
                  <a:srgbClr val="8A1F38"/>
                </a:solidFill>
                <a:latin typeface="Calibri" pitchFamily="34" charset="0"/>
                <a:cs typeface="Calibri" pitchFamily="34" charset="0"/>
              </a:rPr>
              <a:t>  </a:t>
            </a:r>
            <a:r>
              <a:rPr lang="nl-BE" sz="2400" b="1" dirty="0">
                <a:solidFill>
                  <a:srgbClr val="8A1F38"/>
                </a:solidFill>
                <a:latin typeface="Calibri" pitchFamily="34" charset="0"/>
                <a:cs typeface="Calibri" pitchFamily="34" charset="0"/>
              </a:rPr>
              <a:t>&amp; </a:t>
            </a:r>
            <a:r>
              <a:rPr lang="nl-BE" sz="2400" b="1" dirty="0" smtClean="0">
                <a:solidFill>
                  <a:srgbClr val="8A1F38"/>
                </a:solidFill>
                <a:latin typeface="Calibri" pitchFamily="34" charset="0"/>
                <a:cs typeface="Calibri" pitchFamily="34" charset="0"/>
              </a:rPr>
              <a:t>Hasseltse huisvestingsmaatschappij</a:t>
            </a:r>
            <a:endParaRPr lang="nl-BE" sz="2400" b="1" dirty="0">
              <a:solidFill>
                <a:srgbClr val="8A1F38"/>
              </a:solidFill>
              <a:latin typeface="Calibri" pitchFamily="34" charset="0"/>
              <a:cs typeface="Calibri" pitchFamily="34" charset="0"/>
            </a:endParaRPr>
          </a:p>
        </p:txBody>
      </p:sp>
    </p:spTree>
    <p:extLst>
      <p:ext uri="{BB962C8B-B14F-4D97-AF65-F5344CB8AC3E}">
        <p14:creationId xmlns:p14="http://schemas.microsoft.com/office/powerpoint/2010/main" val="7132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1511424" y="4293096"/>
            <a:ext cx="7092280" cy="566340"/>
          </a:xfrm>
        </p:spPr>
        <p:txBody>
          <a:bodyPr/>
          <a:lstStyle/>
          <a:p>
            <a:pPr lvl="0" fontAlgn="base">
              <a:spcBef>
                <a:spcPct val="0"/>
              </a:spcBef>
              <a:spcAft>
                <a:spcPct val="0"/>
              </a:spcAft>
            </a:pPr>
            <a:r>
              <a:rPr lang="nl-BE" dirty="0">
                <a:latin typeface="Calibri" pitchFamily="34" charset="0"/>
                <a:cs typeface="Arial" pitchFamily="34" charset="0"/>
              </a:rPr>
              <a:t>5</a:t>
            </a:r>
            <a:r>
              <a:rPr lang="nl-BE" dirty="0" smtClean="0">
                <a:latin typeface="Calibri" pitchFamily="34" charset="0"/>
                <a:cs typeface="Arial" pitchFamily="34" charset="0"/>
              </a:rPr>
              <a:t>. Reflectie en zelfreflectie</a:t>
            </a:r>
          </a:p>
          <a:p>
            <a:pPr lvl="0" fontAlgn="base">
              <a:spcBef>
                <a:spcPct val="0"/>
              </a:spcBef>
              <a:spcAft>
                <a:spcPct val="0"/>
              </a:spcAft>
            </a:pPr>
            <a:endParaRPr lang="nl-BE" dirty="0">
              <a:latin typeface="Calibri" pitchFamily="34" charset="0"/>
              <a:cs typeface="Arial" pitchFamily="34" charset="0"/>
            </a:endParaRPr>
          </a:p>
        </p:txBody>
      </p:sp>
      <p:sp>
        <p:nvSpPr>
          <p:cNvPr id="6" name="Tijdelijke aanduiding voor tekst 5"/>
          <p:cNvSpPr>
            <a:spLocks noGrp="1"/>
          </p:cNvSpPr>
          <p:nvPr>
            <p:ph type="body" sz="quarter" idx="10"/>
          </p:nvPr>
        </p:nvSpPr>
        <p:spPr/>
        <p:txBody>
          <a:bodyPr/>
          <a:lstStyle/>
          <a:p>
            <a:endParaRPr lang="nl-BE" sz="2400" dirty="0"/>
          </a:p>
          <a:p>
            <a:endParaRPr lang="nl-BE" dirty="0"/>
          </a:p>
        </p:txBody>
      </p:sp>
      <p:sp>
        <p:nvSpPr>
          <p:cNvPr id="2" name="AutoShape 2"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2"/>
          </p:cNvPr>
          <p:cNvSpPr>
            <a:spLocks noChangeAspect="1" noChangeArrowheads="1"/>
          </p:cNvSpPr>
          <p:nvPr/>
        </p:nvSpPr>
        <p:spPr bwMode="auto">
          <a:xfrm>
            <a:off x="46038" y="-17668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2"/>
          </p:cNvPr>
          <p:cNvSpPr>
            <a:spLocks noChangeAspect="1" noChangeArrowheads="1"/>
          </p:cNvSpPr>
          <p:nvPr/>
        </p:nvSpPr>
        <p:spPr bwMode="auto">
          <a:xfrm>
            <a:off x="198438" y="-16144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3"/>
          </p:cNvPr>
          <p:cNvSpPr>
            <a:spLocks noChangeAspect="1" noChangeArrowheads="1"/>
          </p:cNvSpPr>
          <p:nvPr/>
        </p:nvSpPr>
        <p:spPr bwMode="auto">
          <a:xfrm>
            <a:off x="350838" y="-14620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8"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3"/>
          </p:cNvPr>
          <p:cNvSpPr>
            <a:spLocks noChangeAspect="1" noChangeArrowheads="1"/>
          </p:cNvSpPr>
          <p:nvPr/>
        </p:nvSpPr>
        <p:spPr bwMode="auto">
          <a:xfrm>
            <a:off x="503238" y="-13096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97784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a:xfrm>
            <a:off x="1043608" y="3212976"/>
            <a:ext cx="7344816" cy="2880320"/>
          </a:xfrm>
        </p:spPr>
        <p:txBody>
          <a:bodyPr/>
          <a:lstStyle/>
          <a:p>
            <a:pPr marL="0" indent="0">
              <a:buNone/>
            </a:pPr>
            <a:endParaRPr lang="nl-BE" sz="2000" b="0" dirty="0">
              <a:latin typeface="Calibri" pitchFamily="34" charset="0"/>
              <a:cs typeface="Calibri" pitchFamily="34" charset="0"/>
            </a:endParaRPr>
          </a:p>
          <a:p>
            <a:pPr marL="0" indent="0">
              <a:buNone/>
            </a:pPr>
            <a:endParaRPr lang="nl-BE" sz="2000" b="0" dirty="0" smtClean="0">
              <a:latin typeface="Calibri" pitchFamily="34" charset="0"/>
              <a:cs typeface="Calibri" pitchFamily="34" charset="0"/>
            </a:endParaRPr>
          </a:p>
          <a:p>
            <a:pPr marL="342900" indent="-342900">
              <a:buFont typeface="Arial" charset="0"/>
              <a:buChar char="•"/>
            </a:pPr>
            <a:endParaRPr lang="nl-BE" sz="2000" b="0" dirty="0">
              <a:solidFill>
                <a:srgbClr val="C00000"/>
              </a:solidFill>
              <a:latin typeface="Calibri" pitchFamily="34" charset="0"/>
              <a:cs typeface="Calibri" pitchFamily="34" charset="0"/>
            </a:endParaRPr>
          </a:p>
          <a:p>
            <a:pPr marL="0" indent="0">
              <a:buNone/>
            </a:pPr>
            <a:endParaRPr lang="nl-BE" sz="2000" b="0" dirty="0" smtClean="0">
              <a:solidFill>
                <a:srgbClr val="C00000"/>
              </a:solidFill>
              <a:latin typeface="Calibri" pitchFamily="34" charset="0"/>
              <a:cs typeface="Calibri" pitchFamily="34" charset="0"/>
            </a:endParaRPr>
          </a:p>
        </p:txBody>
      </p:sp>
      <p:pic>
        <p:nvPicPr>
          <p:cNvPr id="5" name="Picture 3" descr="C:\Users\bloeru\AppData\Local\Microsoft\Windows\Temporary Internet Files\Content.Outlook\FENB34PK\zijkantvoorbl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0"/>
            <a:ext cx="215348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 y="94320"/>
            <a:ext cx="7020272" cy="6763680"/>
          </a:xfrm>
          <a:prstGeom prst="rect">
            <a:avLst/>
          </a:prstGeom>
        </p:spPr>
      </p:pic>
    </p:spTree>
    <p:extLst>
      <p:ext uri="{BB962C8B-B14F-4D97-AF65-F5344CB8AC3E}">
        <p14:creationId xmlns:p14="http://schemas.microsoft.com/office/powerpoint/2010/main" val="73429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1197793"/>
            <a:ext cx="5056637" cy="1040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Tekstvak 3"/>
          <p:cNvSpPr txBox="1"/>
          <p:nvPr/>
        </p:nvSpPr>
        <p:spPr>
          <a:xfrm>
            <a:off x="1331640" y="2636912"/>
            <a:ext cx="6624736" cy="646331"/>
          </a:xfrm>
          <a:prstGeom prst="rect">
            <a:avLst/>
          </a:prstGeom>
          <a:noFill/>
        </p:spPr>
        <p:txBody>
          <a:bodyPr wrap="square" rtlCol="0">
            <a:spAutoFit/>
          </a:bodyPr>
          <a:lstStyle/>
          <a:p>
            <a:endParaRPr lang="nl-BE" dirty="0" smtClean="0"/>
          </a:p>
          <a:p>
            <a:endParaRPr lang="nl-BE" dirty="0" smtClean="0"/>
          </a:p>
        </p:txBody>
      </p:sp>
      <p:sp>
        <p:nvSpPr>
          <p:cNvPr id="7" name="Tekstvak 6"/>
          <p:cNvSpPr txBox="1"/>
          <p:nvPr/>
        </p:nvSpPr>
        <p:spPr>
          <a:xfrm>
            <a:off x="152400" y="2229231"/>
            <a:ext cx="8991600" cy="4308872"/>
          </a:xfrm>
          <a:prstGeom prst="rect">
            <a:avLst/>
          </a:prstGeom>
          <a:noFill/>
        </p:spPr>
        <p:txBody>
          <a:bodyPr wrap="square" rtlCol="0">
            <a:spAutoFit/>
          </a:bodyPr>
          <a:lstStyle/>
          <a:p>
            <a:endParaRPr lang="nl-BE" dirty="0"/>
          </a:p>
          <a:p>
            <a:r>
              <a:rPr lang="nl-BE" sz="3200" b="1" dirty="0" smtClean="0">
                <a:solidFill>
                  <a:schemeClr val="accent2"/>
                </a:solidFill>
              </a:rPr>
              <a:t>Woonplatform Limburg : “Geen ‘goed-nieuws-studiedag’ maar concrete uitwisseling.”</a:t>
            </a:r>
          </a:p>
          <a:p>
            <a:endParaRPr lang="nl-BE" sz="3200" b="1" dirty="0">
              <a:solidFill>
                <a:schemeClr val="accent2"/>
              </a:solidFill>
            </a:endParaRPr>
          </a:p>
          <a:p>
            <a:pPr marL="285750" indent="-285750">
              <a:buFont typeface="Arial" panose="020B0604020202020204" pitchFamily="34" charset="0"/>
              <a:buChar char="•"/>
            </a:pPr>
            <a:r>
              <a:rPr lang="nl-BE" sz="3200" dirty="0"/>
              <a:t>m</a:t>
            </a:r>
            <a:r>
              <a:rPr lang="nl-BE" sz="3200" dirty="0" smtClean="0"/>
              <a:t>aart 2015 : directeurs en voorzitters</a:t>
            </a:r>
          </a:p>
          <a:p>
            <a:pPr marL="285750" indent="-285750">
              <a:buFont typeface="Arial" panose="020B0604020202020204" pitchFamily="34" charset="0"/>
              <a:buChar char="•"/>
            </a:pPr>
            <a:r>
              <a:rPr lang="nl-BE" sz="3200" dirty="0"/>
              <a:t>a</a:t>
            </a:r>
            <a:r>
              <a:rPr lang="nl-BE" sz="3200" dirty="0" smtClean="0"/>
              <a:t>pril 2015 : medewerkers sociale en technische dienst</a:t>
            </a:r>
          </a:p>
          <a:p>
            <a:pPr marL="285750" indent="-285750">
              <a:buFont typeface="Arial" panose="020B0604020202020204" pitchFamily="34" charset="0"/>
              <a:buChar char="•"/>
            </a:pPr>
            <a:r>
              <a:rPr lang="nl-BE" sz="3200" dirty="0"/>
              <a:t>m</a:t>
            </a:r>
            <a:r>
              <a:rPr lang="nl-BE" sz="3200" dirty="0" smtClean="0"/>
              <a:t>ei 2015 : medewerkers sociale en technische dienst </a:t>
            </a:r>
          </a:p>
        </p:txBody>
      </p:sp>
    </p:spTree>
    <p:extLst>
      <p:ext uri="{BB962C8B-B14F-4D97-AF65-F5344CB8AC3E}">
        <p14:creationId xmlns:p14="http://schemas.microsoft.com/office/powerpoint/2010/main" val="181209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1197793"/>
            <a:ext cx="5056637" cy="1040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1115616" y="909761"/>
            <a:ext cx="7632848" cy="576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600" indent="-609600">
              <a:buClr>
                <a:schemeClr val="tx1"/>
              </a:buClr>
              <a:defRPr/>
            </a:pPr>
            <a:endParaRPr lang="nl-BE" sz="2600" b="1" kern="0" dirty="0">
              <a:solidFill>
                <a:srgbClr val="006D86"/>
              </a:solidFill>
              <a:latin typeface="Calibri" panose="020F0502020204030204" pitchFamily="34" charset="0"/>
            </a:endParaRPr>
          </a:p>
          <a:p>
            <a:pPr marL="609600" indent="-609600">
              <a:buClr>
                <a:schemeClr val="tx1"/>
              </a:buClr>
              <a:defRPr/>
            </a:pPr>
            <a:r>
              <a:rPr lang="nl-BE" sz="3200" b="1" kern="0" dirty="0" smtClean="0">
                <a:solidFill>
                  <a:srgbClr val="006D86"/>
                </a:solidFill>
                <a:latin typeface="Calibri" panose="020F0502020204030204" pitchFamily="34" charset="0"/>
              </a:rPr>
              <a:t>Reflectie &amp; aanbevelingen</a:t>
            </a:r>
            <a:endParaRPr lang="nl-BE" sz="9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p:txBody>
      </p:sp>
      <p:sp>
        <p:nvSpPr>
          <p:cNvPr id="4" name="Tekstvak 3"/>
          <p:cNvSpPr txBox="1"/>
          <p:nvPr/>
        </p:nvSpPr>
        <p:spPr>
          <a:xfrm>
            <a:off x="1331640" y="2636912"/>
            <a:ext cx="6624736" cy="646331"/>
          </a:xfrm>
          <a:prstGeom prst="rect">
            <a:avLst/>
          </a:prstGeom>
          <a:noFill/>
        </p:spPr>
        <p:txBody>
          <a:bodyPr wrap="square" rtlCol="0">
            <a:spAutoFit/>
          </a:bodyPr>
          <a:lstStyle/>
          <a:p>
            <a:endParaRPr lang="nl-BE" dirty="0" smtClean="0"/>
          </a:p>
          <a:p>
            <a:endParaRPr lang="nl-BE" dirty="0" smtClean="0"/>
          </a:p>
        </p:txBody>
      </p:sp>
      <p:sp>
        <p:nvSpPr>
          <p:cNvPr id="7" name="Tekstvak 6"/>
          <p:cNvSpPr txBox="1"/>
          <p:nvPr/>
        </p:nvSpPr>
        <p:spPr>
          <a:xfrm>
            <a:off x="1187624" y="2212136"/>
            <a:ext cx="7560840" cy="6740307"/>
          </a:xfrm>
          <a:prstGeom prst="rect">
            <a:avLst/>
          </a:prstGeom>
          <a:noFill/>
        </p:spPr>
        <p:txBody>
          <a:bodyPr wrap="square" rtlCol="0">
            <a:spAutoFit/>
          </a:bodyPr>
          <a:lstStyle/>
          <a:p>
            <a:endParaRPr lang="nl-BE" dirty="0"/>
          </a:p>
          <a:p>
            <a:r>
              <a:rPr lang="nl-BE" sz="2400" dirty="0" smtClean="0">
                <a:solidFill>
                  <a:srgbClr val="8A1F38"/>
                </a:solidFill>
              </a:rPr>
              <a:t>De </a:t>
            </a:r>
            <a:r>
              <a:rPr lang="nl-BE" sz="2400" b="1" u="sng" dirty="0">
                <a:solidFill>
                  <a:srgbClr val="8A1F38"/>
                </a:solidFill>
              </a:rPr>
              <a:t>v</a:t>
            </a:r>
            <a:r>
              <a:rPr lang="nl-BE" sz="2400" b="1" u="sng" dirty="0" smtClean="0">
                <a:solidFill>
                  <a:srgbClr val="8A1F38"/>
                </a:solidFill>
              </a:rPr>
              <a:t>isitatierapporten</a:t>
            </a:r>
            <a:r>
              <a:rPr lang="nl-BE" sz="2400" dirty="0" smtClean="0">
                <a:solidFill>
                  <a:srgbClr val="8A1F38"/>
                </a:solidFill>
              </a:rPr>
              <a:t> van de Limburgse sociale huisvestingsmaatschappijen : daar kan je mee thuiskomen.</a:t>
            </a:r>
          </a:p>
          <a:p>
            <a:endParaRPr lang="nl-BE" sz="2400" b="1" dirty="0" smtClean="0">
              <a:solidFill>
                <a:srgbClr val="8A1F38"/>
              </a:solidFill>
            </a:endParaRPr>
          </a:p>
          <a:p>
            <a:pPr marL="285750" indent="-285750">
              <a:buFont typeface="Arial" charset="0"/>
              <a:buChar char="•"/>
            </a:pPr>
            <a:r>
              <a:rPr lang="nl-BE" sz="2400" dirty="0" smtClean="0"/>
              <a:t>Analyse van de prestatievelden sociaal beleid &amp; klantvriendelijkheid : hoofdzakelijk ‘goed’ beoordeeld. Waar ‘voor verbetering vatbaar’ naar voor komt, wordt gewerkt aan die verbetering.</a:t>
            </a:r>
          </a:p>
          <a:p>
            <a:endParaRPr lang="nl-BE" sz="2400" dirty="0"/>
          </a:p>
          <a:p>
            <a:pPr marL="285750" indent="-285750">
              <a:buFont typeface="Arial" charset="0"/>
              <a:buChar char="•"/>
            </a:pPr>
            <a:r>
              <a:rPr lang="nl-BE" sz="2400" dirty="0"/>
              <a:t>P</a:t>
            </a:r>
            <a:r>
              <a:rPr lang="nl-BE" sz="2400" dirty="0" smtClean="0"/>
              <a:t>rijzen voor beste praktijken : 3 prijzen (voor sociaal beleid en klantvriendelijkheid) kwamen naar Limburg.</a:t>
            </a:r>
          </a:p>
          <a:p>
            <a:pPr marL="285750" indent="-285750">
              <a:buFont typeface="Arial" charset="0"/>
              <a:buChar char="•"/>
            </a:pPr>
            <a:endParaRPr lang="nl-BE" sz="2400" dirty="0" smtClean="0"/>
          </a:p>
          <a:p>
            <a:pPr marL="285750" indent="-285750">
              <a:buFont typeface="Arial" charset="0"/>
              <a:buChar char="•"/>
            </a:pPr>
            <a:endParaRPr lang="nl-BE" sz="2400" dirty="0" smtClean="0"/>
          </a:p>
          <a:p>
            <a:pPr marL="285750" indent="-285750">
              <a:buFont typeface="Arial" charset="0"/>
              <a:buChar char="•"/>
            </a:pPr>
            <a:endParaRPr lang="nl-BE" sz="2400" dirty="0" smtClean="0"/>
          </a:p>
          <a:p>
            <a:endParaRPr lang="nl-BE" sz="2400" dirty="0" smtClean="0"/>
          </a:p>
          <a:p>
            <a:endParaRPr lang="nl-BE" sz="2400" dirty="0" smtClean="0"/>
          </a:p>
          <a:p>
            <a:endParaRPr lang="nl-BE" dirty="0" smtClean="0"/>
          </a:p>
          <a:p>
            <a:r>
              <a:rPr lang="nl-BE" dirty="0" smtClean="0"/>
              <a:t> </a:t>
            </a:r>
            <a:endParaRPr lang="nl-BE" dirty="0"/>
          </a:p>
          <a:p>
            <a:endParaRPr lang="nl-BE" dirty="0" smtClean="0"/>
          </a:p>
        </p:txBody>
      </p:sp>
    </p:spTree>
    <p:extLst>
      <p:ext uri="{BB962C8B-B14F-4D97-AF65-F5344CB8AC3E}">
        <p14:creationId xmlns:p14="http://schemas.microsoft.com/office/powerpoint/2010/main" val="19075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1197793"/>
            <a:ext cx="5056637" cy="1040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1115616" y="909761"/>
            <a:ext cx="7632848" cy="576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600" indent="-609600">
              <a:buClr>
                <a:schemeClr val="tx1"/>
              </a:buClr>
              <a:defRPr/>
            </a:pPr>
            <a:endParaRPr lang="nl-BE" sz="2600" b="1" kern="0" dirty="0">
              <a:solidFill>
                <a:srgbClr val="006D86"/>
              </a:solidFill>
              <a:latin typeface="Calibri" panose="020F0502020204030204" pitchFamily="34" charset="0"/>
            </a:endParaRPr>
          </a:p>
          <a:p>
            <a:pPr marL="609600" indent="-609600">
              <a:buClr>
                <a:schemeClr val="tx1"/>
              </a:buClr>
              <a:defRPr/>
            </a:pPr>
            <a:r>
              <a:rPr lang="nl-BE" sz="3200" b="1" kern="0" dirty="0" smtClean="0">
                <a:solidFill>
                  <a:srgbClr val="006D86"/>
                </a:solidFill>
                <a:latin typeface="Calibri" panose="020F0502020204030204" pitchFamily="34" charset="0"/>
              </a:rPr>
              <a:t>Reflectie &amp; aanbevelingen</a:t>
            </a:r>
            <a:endParaRPr lang="nl-BE" sz="32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p:txBody>
      </p:sp>
      <p:sp>
        <p:nvSpPr>
          <p:cNvPr id="4" name="Tekstvak 3"/>
          <p:cNvSpPr txBox="1"/>
          <p:nvPr/>
        </p:nvSpPr>
        <p:spPr>
          <a:xfrm>
            <a:off x="1331640" y="2636912"/>
            <a:ext cx="6624736" cy="646331"/>
          </a:xfrm>
          <a:prstGeom prst="rect">
            <a:avLst/>
          </a:prstGeom>
          <a:noFill/>
        </p:spPr>
        <p:txBody>
          <a:bodyPr wrap="square" rtlCol="0">
            <a:spAutoFit/>
          </a:bodyPr>
          <a:lstStyle/>
          <a:p>
            <a:endParaRPr lang="nl-BE" dirty="0" smtClean="0"/>
          </a:p>
          <a:p>
            <a:endParaRPr lang="nl-BE" dirty="0" smtClean="0"/>
          </a:p>
        </p:txBody>
      </p:sp>
      <p:sp>
        <p:nvSpPr>
          <p:cNvPr id="7" name="Tekstvak 6"/>
          <p:cNvSpPr txBox="1"/>
          <p:nvPr/>
        </p:nvSpPr>
        <p:spPr>
          <a:xfrm>
            <a:off x="1187624" y="1988840"/>
            <a:ext cx="7560840" cy="7478970"/>
          </a:xfrm>
          <a:prstGeom prst="rect">
            <a:avLst/>
          </a:prstGeom>
          <a:noFill/>
        </p:spPr>
        <p:txBody>
          <a:bodyPr wrap="square" rtlCol="0">
            <a:spAutoFit/>
          </a:bodyPr>
          <a:lstStyle/>
          <a:p>
            <a:endParaRPr lang="nl-BE" dirty="0"/>
          </a:p>
          <a:p>
            <a:r>
              <a:rPr lang="nl-BE" sz="2400" dirty="0" smtClean="0">
                <a:solidFill>
                  <a:srgbClr val="8A1F38"/>
                </a:solidFill>
              </a:rPr>
              <a:t>Sociale huisvesting moet geen zorgenkind zijn, maar kan </a:t>
            </a:r>
            <a:r>
              <a:rPr lang="nl-BE" sz="2400" b="1" u="sng" dirty="0" smtClean="0">
                <a:solidFill>
                  <a:srgbClr val="8A1F38"/>
                </a:solidFill>
              </a:rPr>
              <a:t>een sterk merk </a:t>
            </a:r>
            <a:r>
              <a:rPr lang="nl-BE" sz="2400" dirty="0" smtClean="0">
                <a:solidFill>
                  <a:srgbClr val="8A1F38"/>
                </a:solidFill>
              </a:rPr>
              <a:t>betekenen op het vlak van wonen in Limburg.</a:t>
            </a:r>
          </a:p>
          <a:p>
            <a:endParaRPr lang="nl-BE" sz="900" dirty="0" smtClean="0">
              <a:solidFill>
                <a:srgbClr val="8A1F38"/>
              </a:solidFill>
            </a:endParaRPr>
          </a:p>
          <a:p>
            <a:pPr marL="285750" indent="-285750">
              <a:buFont typeface="Arial" charset="0"/>
              <a:buChar char="•"/>
            </a:pPr>
            <a:r>
              <a:rPr lang="nl-BE" sz="2400" dirty="0"/>
              <a:t>Z</a:t>
            </a:r>
            <a:r>
              <a:rPr lang="nl-BE" sz="2400" dirty="0" smtClean="0"/>
              <a:t>org voor onderlinge uitwisseling &amp; informeel leren : laat in je kaarten kijken.</a:t>
            </a:r>
          </a:p>
          <a:p>
            <a:pPr marL="285750" indent="-285750">
              <a:buFont typeface="Arial" charset="0"/>
              <a:buChar char="•"/>
            </a:pPr>
            <a:r>
              <a:rPr lang="nl-BE" sz="2400" dirty="0"/>
              <a:t>W</a:t>
            </a:r>
            <a:r>
              <a:rPr lang="nl-BE" sz="2400" dirty="0" smtClean="0"/>
              <a:t>erk samen met buurtcomités en geëngageerde huurders : medestanders zijn waardevol.</a:t>
            </a:r>
          </a:p>
          <a:p>
            <a:pPr marL="285750" indent="-285750">
              <a:buFont typeface="Arial" charset="0"/>
              <a:buChar char="•"/>
            </a:pPr>
            <a:r>
              <a:rPr lang="nl-BE" sz="2400" dirty="0" smtClean="0"/>
              <a:t>Communiceer helder &amp; duidelijk met je huurders en andere stakeholders.</a:t>
            </a:r>
          </a:p>
          <a:p>
            <a:pPr marL="285750" indent="-285750">
              <a:buFont typeface="Arial" charset="0"/>
              <a:buChar char="•"/>
            </a:pPr>
            <a:r>
              <a:rPr lang="nl-BE" sz="2400" dirty="0"/>
              <a:t>K</a:t>
            </a:r>
            <a:r>
              <a:rPr lang="nl-BE" sz="2400" dirty="0" smtClean="0"/>
              <a:t>om naar buiten met goede praktijken, zowel naar huurders toe als naar het ruime publiek. </a:t>
            </a:r>
          </a:p>
          <a:p>
            <a:pPr marL="285750" indent="-285750">
              <a:buFont typeface="Arial" charset="0"/>
              <a:buChar char="•"/>
            </a:pPr>
            <a:endParaRPr lang="nl-BE" sz="2400" dirty="0" smtClean="0"/>
          </a:p>
          <a:p>
            <a:pPr marL="285750" indent="-285750">
              <a:buFont typeface="Arial" charset="0"/>
              <a:buChar char="•"/>
            </a:pPr>
            <a:endParaRPr lang="nl-BE" sz="2400" dirty="0" smtClean="0"/>
          </a:p>
          <a:p>
            <a:pPr marL="285750" indent="-285750">
              <a:buFont typeface="Arial" charset="0"/>
              <a:buChar char="•"/>
            </a:pPr>
            <a:endParaRPr lang="nl-BE" sz="2400" dirty="0" smtClean="0"/>
          </a:p>
          <a:p>
            <a:endParaRPr lang="nl-BE" sz="2400" dirty="0" smtClean="0"/>
          </a:p>
          <a:p>
            <a:endParaRPr lang="nl-BE" sz="2400" dirty="0" smtClean="0"/>
          </a:p>
          <a:p>
            <a:endParaRPr lang="nl-BE" dirty="0" smtClean="0"/>
          </a:p>
          <a:p>
            <a:r>
              <a:rPr lang="nl-BE" dirty="0" smtClean="0"/>
              <a:t> </a:t>
            </a:r>
            <a:endParaRPr lang="nl-BE" dirty="0"/>
          </a:p>
          <a:p>
            <a:endParaRPr lang="nl-BE" dirty="0" smtClean="0"/>
          </a:p>
        </p:txBody>
      </p:sp>
    </p:spTree>
    <p:extLst>
      <p:ext uri="{BB962C8B-B14F-4D97-AF65-F5344CB8AC3E}">
        <p14:creationId xmlns:p14="http://schemas.microsoft.com/office/powerpoint/2010/main" val="290150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1197793"/>
            <a:ext cx="5056637" cy="1040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1115616" y="909761"/>
            <a:ext cx="7632848" cy="576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600" indent="-609600">
              <a:buClr>
                <a:schemeClr val="tx1"/>
              </a:buClr>
              <a:defRPr/>
            </a:pPr>
            <a:endParaRPr lang="nl-BE" sz="2600" b="1" kern="0" dirty="0">
              <a:solidFill>
                <a:srgbClr val="006D86"/>
              </a:solidFill>
              <a:latin typeface="Calibri" panose="020F0502020204030204" pitchFamily="34" charset="0"/>
            </a:endParaRPr>
          </a:p>
          <a:p>
            <a:pPr marL="609600" indent="-609600">
              <a:buClr>
                <a:schemeClr val="tx1"/>
              </a:buClr>
              <a:defRPr/>
            </a:pPr>
            <a:r>
              <a:rPr lang="nl-BE" sz="3200" b="1" kern="0" dirty="0" smtClean="0">
                <a:solidFill>
                  <a:srgbClr val="006D86"/>
                </a:solidFill>
                <a:latin typeface="Calibri" panose="020F0502020204030204" pitchFamily="34" charset="0"/>
              </a:rPr>
              <a:t>Reflectie &amp; aanbevelingen </a:t>
            </a:r>
            <a:endParaRPr lang="nl-BE" sz="32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p:txBody>
      </p:sp>
      <p:sp>
        <p:nvSpPr>
          <p:cNvPr id="4" name="Tekstvak 3"/>
          <p:cNvSpPr txBox="1"/>
          <p:nvPr/>
        </p:nvSpPr>
        <p:spPr>
          <a:xfrm>
            <a:off x="1331640" y="2636912"/>
            <a:ext cx="6624736" cy="646331"/>
          </a:xfrm>
          <a:prstGeom prst="rect">
            <a:avLst/>
          </a:prstGeom>
          <a:noFill/>
        </p:spPr>
        <p:txBody>
          <a:bodyPr wrap="square" rtlCol="0">
            <a:spAutoFit/>
          </a:bodyPr>
          <a:lstStyle/>
          <a:p>
            <a:endParaRPr lang="nl-BE" dirty="0" smtClean="0"/>
          </a:p>
          <a:p>
            <a:endParaRPr lang="nl-BE" dirty="0" smtClean="0"/>
          </a:p>
        </p:txBody>
      </p:sp>
      <p:sp>
        <p:nvSpPr>
          <p:cNvPr id="7" name="Tekstvak 6"/>
          <p:cNvSpPr txBox="1"/>
          <p:nvPr/>
        </p:nvSpPr>
        <p:spPr>
          <a:xfrm>
            <a:off x="1130725" y="2132856"/>
            <a:ext cx="7560840" cy="4693593"/>
          </a:xfrm>
          <a:prstGeom prst="rect">
            <a:avLst/>
          </a:prstGeom>
          <a:noFill/>
        </p:spPr>
        <p:txBody>
          <a:bodyPr wrap="square" rtlCol="0">
            <a:spAutoFit/>
          </a:bodyPr>
          <a:lstStyle/>
          <a:p>
            <a:r>
              <a:rPr lang="nl-BE" sz="2400" dirty="0" smtClean="0">
                <a:solidFill>
                  <a:srgbClr val="8A1F38"/>
                </a:solidFill>
              </a:rPr>
              <a:t>Een kwaliteitsvolle dienstverlening bieden en bewonersparticipatie realiseren is </a:t>
            </a:r>
            <a:r>
              <a:rPr lang="nl-BE" sz="2400" b="1" u="sng" dirty="0" smtClean="0">
                <a:solidFill>
                  <a:srgbClr val="8A1F38"/>
                </a:solidFill>
              </a:rPr>
              <a:t>het werk van iedere medewerker</a:t>
            </a:r>
            <a:r>
              <a:rPr lang="nl-BE" sz="2400" dirty="0" smtClean="0">
                <a:solidFill>
                  <a:srgbClr val="8A1F38"/>
                </a:solidFill>
              </a:rPr>
              <a:t>, permanent. </a:t>
            </a:r>
          </a:p>
          <a:p>
            <a:endParaRPr lang="nl-BE" sz="900" dirty="0" smtClean="0">
              <a:solidFill>
                <a:srgbClr val="8A1F38"/>
              </a:solidFill>
            </a:endParaRPr>
          </a:p>
          <a:p>
            <a:r>
              <a:rPr lang="nl-BE" sz="2400" dirty="0" smtClean="0">
                <a:solidFill>
                  <a:srgbClr val="8A1F38"/>
                </a:solidFill>
              </a:rPr>
              <a:t>Enkele terugkerende knelpunten waar we op gestoten zijn :</a:t>
            </a:r>
          </a:p>
          <a:p>
            <a:endParaRPr lang="nl-BE" sz="800" dirty="0" smtClean="0">
              <a:solidFill>
                <a:srgbClr val="8A1F38"/>
              </a:solidFill>
            </a:endParaRPr>
          </a:p>
          <a:p>
            <a:pPr marL="285750" indent="-285750">
              <a:buFont typeface="Arial" charset="0"/>
              <a:buChar char="•"/>
            </a:pPr>
            <a:r>
              <a:rPr lang="nl-BE" sz="2400" dirty="0"/>
              <a:t>D</a:t>
            </a:r>
            <a:r>
              <a:rPr lang="nl-BE" sz="2400" dirty="0" smtClean="0"/>
              <a:t>e aansturing van een volwaardige sociale dienst : is er een groeitraject?</a:t>
            </a:r>
          </a:p>
          <a:p>
            <a:pPr marL="285750" indent="-285750">
              <a:buFont typeface="Arial" charset="0"/>
              <a:buChar char="•"/>
            </a:pPr>
            <a:r>
              <a:rPr lang="nl-BE" sz="2400" dirty="0" smtClean="0"/>
              <a:t>De afstemming tussen de technische dienst en de sociale dienst kan beter.</a:t>
            </a:r>
          </a:p>
          <a:p>
            <a:pPr marL="285750" indent="-285750">
              <a:buFont typeface="Arial" charset="0"/>
              <a:buChar char="•"/>
            </a:pPr>
            <a:r>
              <a:rPr lang="nl-BE" sz="2400" dirty="0"/>
              <a:t>G</a:t>
            </a:r>
            <a:r>
              <a:rPr lang="nl-BE" sz="2400" dirty="0" smtClean="0"/>
              <a:t>a voor een offensief proces op langere termijn : participatie is geen last.</a:t>
            </a:r>
          </a:p>
          <a:p>
            <a:pPr marL="285750" indent="-285750">
              <a:buFont typeface="Arial" charset="0"/>
              <a:buChar char="•"/>
            </a:pPr>
            <a:r>
              <a:rPr lang="nl-BE" sz="2400" dirty="0" smtClean="0"/>
              <a:t>Er is onvoldoende nabijheid</a:t>
            </a:r>
            <a:r>
              <a:rPr lang="nl-BE" sz="2400" dirty="0"/>
              <a:t>;</a:t>
            </a:r>
            <a:r>
              <a:rPr lang="nl-BE" sz="2400" dirty="0" smtClean="0"/>
              <a:t> ken je huurders.</a:t>
            </a:r>
          </a:p>
          <a:p>
            <a:endParaRPr lang="nl-BE" dirty="0"/>
          </a:p>
        </p:txBody>
      </p:sp>
    </p:spTree>
    <p:extLst>
      <p:ext uri="{BB962C8B-B14F-4D97-AF65-F5344CB8AC3E}">
        <p14:creationId xmlns:p14="http://schemas.microsoft.com/office/powerpoint/2010/main" val="157916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1197793"/>
            <a:ext cx="5056637" cy="1040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1115616" y="909761"/>
            <a:ext cx="7632848" cy="576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600" indent="-609600">
              <a:buClr>
                <a:schemeClr val="tx1"/>
              </a:buClr>
              <a:defRPr/>
            </a:pPr>
            <a:endParaRPr lang="nl-BE" sz="2600" b="1" kern="0" dirty="0">
              <a:solidFill>
                <a:srgbClr val="006D86"/>
              </a:solidFill>
              <a:latin typeface="Calibri" panose="020F0502020204030204" pitchFamily="34" charset="0"/>
            </a:endParaRPr>
          </a:p>
          <a:p>
            <a:pPr marL="609600" indent="-609600">
              <a:buClr>
                <a:schemeClr val="tx1"/>
              </a:buClr>
              <a:defRPr/>
            </a:pPr>
            <a:r>
              <a:rPr lang="nl-BE" sz="3200" b="1" kern="0" dirty="0" smtClean="0">
                <a:solidFill>
                  <a:srgbClr val="006D86"/>
                </a:solidFill>
                <a:latin typeface="Calibri" panose="020F0502020204030204" pitchFamily="34" charset="0"/>
              </a:rPr>
              <a:t>Zelfreflectie &amp; aanbevelingen </a:t>
            </a:r>
            <a:endParaRPr lang="nl-BE" sz="32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p:txBody>
      </p:sp>
      <p:sp>
        <p:nvSpPr>
          <p:cNvPr id="4" name="Tekstvak 3"/>
          <p:cNvSpPr txBox="1"/>
          <p:nvPr/>
        </p:nvSpPr>
        <p:spPr>
          <a:xfrm>
            <a:off x="1331640" y="2636912"/>
            <a:ext cx="6624736" cy="646331"/>
          </a:xfrm>
          <a:prstGeom prst="rect">
            <a:avLst/>
          </a:prstGeom>
          <a:noFill/>
        </p:spPr>
        <p:txBody>
          <a:bodyPr wrap="square" rtlCol="0">
            <a:spAutoFit/>
          </a:bodyPr>
          <a:lstStyle/>
          <a:p>
            <a:endParaRPr lang="nl-BE" dirty="0" smtClean="0"/>
          </a:p>
          <a:p>
            <a:endParaRPr lang="nl-BE" dirty="0" smtClean="0"/>
          </a:p>
        </p:txBody>
      </p:sp>
      <p:sp>
        <p:nvSpPr>
          <p:cNvPr id="7" name="Tekstvak 6"/>
          <p:cNvSpPr txBox="1"/>
          <p:nvPr/>
        </p:nvSpPr>
        <p:spPr>
          <a:xfrm>
            <a:off x="971600" y="2390775"/>
            <a:ext cx="7560840" cy="4401205"/>
          </a:xfrm>
          <a:prstGeom prst="rect">
            <a:avLst/>
          </a:prstGeom>
          <a:noFill/>
        </p:spPr>
        <p:txBody>
          <a:bodyPr wrap="square" rtlCol="0">
            <a:spAutoFit/>
          </a:bodyPr>
          <a:lstStyle/>
          <a:p>
            <a:endParaRPr lang="nl-BE" sz="800" dirty="0">
              <a:solidFill>
                <a:srgbClr val="8A1F38"/>
              </a:solidFill>
            </a:endParaRPr>
          </a:p>
          <a:p>
            <a:r>
              <a:rPr lang="nl-BE" sz="2400" dirty="0" smtClean="0">
                <a:solidFill>
                  <a:srgbClr val="8A1F38"/>
                </a:solidFill>
              </a:rPr>
              <a:t>Werk aan een </a:t>
            </a:r>
            <a:r>
              <a:rPr lang="nl-BE" sz="2400" b="1" u="sng" dirty="0" smtClean="0">
                <a:solidFill>
                  <a:schemeClr val="accent2"/>
                </a:solidFill>
              </a:rPr>
              <a:t>goede verstandhouding </a:t>
            </a:r>
            <a:r>
              <a:rPr lang="nl-BE" sz="2400" dirty="0" smtClean="0">
                <a:solidFill>
                  <a:srgbClr val="8A1F38"/>
                </a:solidFill>
              </a:rPr>
              <a:t>met de sociale huisvestingsmaatschappij</a:t>
            </a:r>
          </a:p>
          <a:p>
            <a:endParaRPr lang="nl-BE" sz="2400" dirty="0">
              <a:solidFill>
                <a:srgbClr val="8A1F38"/>
              </a:solidFill>
            </a:endParaRPr>
          </a:p>
          <a:p>
            <a:endParaRPr lang="nl-BE" sz="1400" dirty="0" smtClean="0">
              <a:solidFill>
                <a:srgbClr val="8A1F38"/>
              </a:solidFill>
            </a:endParaRPr>
          </a:p>
          <a:p>
            <a:pPr marL="285750" indent="-285750">
              <a:buFont typeface="Arial" charset="0"/>
              <a:buChar char="•"/>
            </a:pPr>
            <a:r>
              <a:rPr lang="nl-BE" sz="2400" dirty="0" smtClean="0"/>
              <a:t>Ons tempo ligt vaak hoger : wij hebben één doel, voor de SHM is bewonersparticipatie één van de vele taken.</a:t>
            </a:r>
          </a:p>
          <a:p>
            <a:pPr marL="285750" indent="-285750">
              <a:buFont typeface="Arial" charset="0"/>
              <a:buChar char="•"/>
            </a:pPr>
            <a:r>
              <a:rPr lang="nl-BE" sz="2400" dirty="0" smtClean="0"/>
              <a:t>Koppel tussentijds terug aan het bestuur.</a:t>
            </a:r>
          </a:p>
          <a:p>
            <a:pPr marL="285750" indent="-285750">
              <a:buFont typeface="Arial" charset="0"/>
              <a:buChar char="•"/>
            </a:pPr>
            <a:r>
              <a:rPr lang="nl-BE" sz="2400" dirty="0" smtClean="0"/>
              <a:t>Zorg voor tussentijds overleg met directeur : vinger aan de pols en herhalen van afspraken.</a:t>
            </a:r>
          </a:p>
          <a:p>
            <a:pPr marL="285750" indent="-285750">
              <a:buFont typeface="Arial" charset="0"/>
              <a:buChar char="•"/>
            </a:pPr>
            <a:r>
              <a:rPr lang="nl-BE" sz="2400" dirty="0" smtClean="0"/>
              <a:t>Biedt nazorg aan. Het is niet vanzelfsprekend om participatie in de schoot van de SHM te leggen.</a:t>
            </a:r>
          </a:p>
          <a:p>
            <a:endParaRPr lang="nl-BE" dirty="0"/>
          </a:p>
        </p:txBody>
      </p:sp>
    </p:spTree>
    <p:extLst>
      <p:ext uri="{BB962C8B-B14F-4D97-AF65-F5344CB8AC3E}">
        <p14:creationId xmlns:p14="http://schemas.microsoft.com/office/powerpoint/2010/main" val="281937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1197793"/>
            <a:ext cx="5056637" cy="1040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1115616" y="909761"/>
            <a:ext cx="7632848" cy="576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600" indent="-609600">
              <a:buClr>
                <a:schemeClr val="tx1"/>
              </a:buClr>
              <a:defRPr/>
            </a:pPr>
            <a:endParaRPr lang="nl-BE" sz="2600" b="1" kern="0" dirty="0">
              <a:solidFill>
                <a:srgbClr val="006D86"/>
              </a:solidFill>
              <a:latin typeface="Calibri" panose="020F0502020204030204" pitchFamily="34" charset="0"/>
            </a:endParaRPr>
          </a:p>
          <a:p>
            <a:pPr marL="609600" indent="-609600">
              <a:buClr>
                <a:schemeClr val="tx1"/>
              </a:buClr>
              <a:defRPr/>
            </a:pPr>
            <a:r>
              <a:rPr lang="nl-BE" sz="3200" b="1" kern="0" dirty="0" smtClean="0">
                <a:solidFill>
                  <a:srgbClr val="006D86"/>
                </a:solidFill>
                <a:latin typeface="Calibri" panose="020F0502020204030204" pitchFamily="34" charset="0"/>
              </a:rPr>
              <a:t>Zelfreflectie &amp; aanbevelingen </a:t>
            </a:r>
            <a:endParaRPr lang="nl-BE" sz="32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p:txBody>
      </p:sp>
      <p:sp>
        <p:nvSpPr>
          <p:cNvPr id="4" name="Tekstvak 3"/>
          <p:cNvSpPr txBox="1"/>
          <p:nvPr/>
        </p:nvSpPr>
        <p:spPr>
          <a:xfrm>
            <a:off x="1331640" y="2636912"/>
            <a:ext cx="6624736" cy="646331"/>
          </a:xfrm>
          <a:prstGeom prst="rect">
            <a:avLst/>
          </a:prstGeom>
          <a:noFill/>
        </p:spPr>
        <p:txBody>
          <a:bodyPr wrap="square" rtlCol="0">
            <a:spAutoFit/>
          </a:bodyPr>
          <a:lstStyle/>
          <a:p>
            <a:endParaRPr lang="nl-BE" dirty="0" smtClean="0"/>
          </a:p>
          <a:p>
            <a:endParaRPr lang="nl-BE" dirty="0" smtClean="0"/>
          </a:p>
        </p:txBody>
      </p:sp>
      <p:sp>
        <p:nvSpPr>
          <p:cNvPr id="7" name="Tekstvak 6"/>
          <p:cNvSpPr txBox="1"/>
          <p:nvPr/>
        </p:nvSpPr>
        <p:spPr>
          <a:xfrm>
            <a:off x="971600" y="2390775"/>
            <a:ext cx="7560840" cy="4770537"/>
          </a:xfrm>
          <a:prstGeom prst="rect">
            <a:avLst/>
          </a:prstGeom>
          <a:noFill/>
        </p:spPr>
        <p:txBody>
          <a:bodyPr wrap="square" rtlCol="0">
            <a:spAutoFit/>
          </a:bodyPr>
          <a:lstStyle/>
          <a:p>
            <a:endParaRPr lang="nl-BE" sz="800" dirty="0">
              <a:solidFill>
                <a:srgbClr val="8A1F38"/>
              </a:solidFill>
            </a:endParaRPr>
          </a:p>
          <a:p>
            <a:r>
              <a:rPr lang="nl-BE" sz="2400" b="1" u="sng" dirty="0" smtClean="0">
                <a:solidFill>
                  <a:srgbClr val="8A1F38"/>
                </a:solidFill>
              </a:rPr>
              <a:t>Iedere medewerker </a:t>
            </a:r>
            <a:r>
              <a:rPr lang="nl-BE" sz="2400" dirty="0" smtClean="0">
                <a:solidFill>
                  <a:srgbClr val="8A1F38"/>
                </a:solidFill>
              </a:rPr>
              <a:t>moet mee in het bad van bewonersbetrokkenheid</a:t>
            </a:r>
          </a:p>
          <a:p>
            <a:endParaRPr lang="nl-BE" sz="2400" dirty="0">
              <a:solidFill>
                <a:srgbClr val="8A1F38"/>
              </a:solidFill>
            </a:endParaRPr>
          </a:p>
          <a:p>
            <a:pPr marL="342900" indent="-342900">
              <a:buFont typeface="Arial" panose="020B0604020202020204" pitchFamily="34" charset="0"/>
              <a:buChar char="•"/>
            </a:pPr>
            <a:r>
              <a:rPr lang="nl-BE" sz="2400" dirty="0" smtClean="0"/>
              <a:t>Bewaak dat de rol en het kader van de sociale dienst in het teken van participatie blijf staan.</a:t>
            </a:r>
          </a:p>
          <a:p>
            <a:pPr marL="342900" indent="-342900">
              <a:buFont typeface="Arial" panose="020B0604020202020204" pitchFamily="34" charset="0"/>
              <a:buChar char="•"/>
            </a:pPr>
            <a:r>
              <a:rPr lang="nl-BE" sz="2400" dirty="0" smtClean="0"/>
              <a:t>Organiseer een intern infomoment over bewonersparticipatie voor de telefoniste, de receptioniste, de medewerker van de technische dienst, de boekhouding….</a:t>
            </a:r>
          </a:p>
          <a:p>
            <a:pPr marL="342900" indent="-342900">
              <a:buFont typeface="Arial" panose="020B0604020202020204" pitchFamily="34" charset="0"/>
              <a:buChar char="•"/>
            </a:pPr>
            <a:endParaRPr lang="nl-BE" sz="2400" dirty="0" smtClean="0">
              <a:solidFill>
                <a:srgbClr val="8A1F38"/>
              </a:solidFill>
            </a:endParaRPr>
          </a:p>
          <a:p>
            <a:endParaRPr lang="nl-BE" sz="2400" dirty="0">
              <a:solidFill>
                <a:srgbClr val="8A1F38"/>
              </a:solidFill>
            </a:endParaRPr>
          </a:p>
          <a:p>
            <a:endParaRPr lang="nl-BE" sz="1400" dirty="0" smtClean="0">
              <a:solidFill>
                <a:srgbClr val="8A1F38"/>
              </a:solidFill>
            </a:endParaRPr>
          </a:p>
          <a:p>
            <a:endParaRPr lang="nl-BE" dirty="0"/>
          </a:p>
        </p:txBody>
      </p:sp>
    </p:spTree>
    <p:extLst>
      <p:ext uri="{BB962C8B-B14F-4D97-AF65-F5344CB8AC3E}">
        <p14:creationId xmlns:p14="http://schemas.microsoft.com/office/powerpoint/2010/main" val="24842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539552" y="3933056"/>
            <a:ext cx="8172400" cy="4176464"/>
          </a:xfrm>
        </p:spPr>
        <p:txBody>
          <a:bodyPr/>
          <a:lstStyle/>
          <a:p>
            <a:pPr marL="0" indent="0">
              <a:buNone/>
            </a:pPr>
            <a:r>
              <a:rPr lang="nl-BE" sz="3200" dirty="0" smtClean="0">
                <a:solidFill>
                  <a:schemeClr val="accent2"/>
                </a:solidFill>
                <a:latin typeface="Calibri" pitchFamily="34" charset="0"/>
                <a:cs typeface="Calibri" pitchFamily="34" charset="0"/>
              </a:rPr>
              <a:t>Met voorstel naar de koepel van de 9 Limburgse SHM (Woonplatform Limburg)</a:t>
            </a:r>
          </a:p>
          <a:p>
            <a:pPr marL="0" indent="0">
              <a:buNone/>
            </a:pPr>
            <a:endParaRPr lang="nl-BE" sz="2000" dirty="0" smtClean="0">
              <a:solidFill>
                <a:schemeClr val="accent2"/>
              </a:solidFill>
              <a:latin typeface="Calibri" pitchFamily="34" charset="0"/>
              <a:cs typeface="Calibri" pitchFamily="34" charset="0"/>
            </a:endParaRPr>
          </a:p>
          <a:p>
            <a:pPr marL="0" indent="0">
              <a:buNone/>
            </a:pPr>
            <a:r>
              <a:rPr lang="nl-BE" sz="2800" b="0" i="1" dirty="0" smtClean="0">
                <a:solidFill>
                  <a:schemeClr val="accent2"/>
                </a:solidFill>
                <a:latin typeface="Calibri" pitchFamily="34" charset="0"/>
                <a:cs typeface="Calibri" pitchFamily="34" charset="0"/>
              </a:rPr>
              <a:t>→ RIMO Limburg investeert 1,5 decretale kracht om knowhow over bewonersparticipatie in 2 maatschappijen uit te bouwen. </a:t>
            </a:r>
          </a:p>
          <a:p>
            <a:pPr marL="0" indent="0">
              <a:buNone/>
            </a:pPr>
            <a:r>
              <a:rPr lang="nl-BE" sz="2800" b="0" i="1" dirty="0" smtClean="0">
                <a:solidFill>
                  <a:schemeClr val="accent2"/>
                </a:solidFill>
                <a:latin typeface="Calibri" pitchFamily="34" charset="0"/>
                <a:cs typeface="Calibri" pitchFamily="34" charset="0"/>
              </a:rPr>
              <a:t>→ Wie wil samenwerken?</a:t>
            </a:r>
          </a:p>
          <a:p>
            <a:pPr marL="0" indent="0">
              <a:buNone/>
            </a:pPr>
            <a:r>
              <a:rPr lang="nl-BE" sz="2800" b="0" i="1" dirty="0" smtClean="0">
                <a:solidFill>
                  <a:schemeClr val="accent2"/>
                </a:solidFill>
                <a:latin typeface="Calibri" pitchFamily="34" charset="0"/>
                <a:cs typeface="Calibri" pitchFamily="34" charset="0"/>
              </a:rPr>
              <a:t>→ Ervaring wordt tussentijds teruggekoppeld,</a:t>
            </a:r>
          </a:p>
          <a:p>
            <a:pPr marL="457200" indent="-457200">
              <a:buFont typeface="Arial" panose="020B0604020202020204" pitchFamily="34" charset="0"/>
              <a:buChar char="•"/>
            </a:pPr>
            <a:endParaRPr lang="nl-BE" sz="3200" dirty="0">
              <a:solidFill>
                <a:schemeClr val="accent2"/>
              </a:solidFill>
              <a:latin typeface="Calibri" pitchFamily="34" charset="0"/>
              <a:cs typeface="Calibri" pitchFamily="34" charset="0"/>
            </a:endParaRPr>
          </a:p>
          <a:p>
            <a:pPr marL="0" indent="0">
              <a:buNone/>
            </a:pPr>
            <a:endParaRPr lang="nl-BE" sz="1600" b="0" dirty="0">
              <a:solidFill>
                <a:schemeClr val="tx2"/>
              </a:solidFill>
            </a:endParaRPr>
          </a:p>
          <a:p>
            <a:pPr marL="0" indent="0">
              <a:buNone/>
            </a:pPr>
            <a:endParaRPr lang="nl-BE" sz="1600" dirty="0">
              <a:solidFill>
                <a:schemeClr val="tx2"/>
              </a:solidFill>
            </a:endParaRPr>
          </a:p>
          <a:p>
            <a:pPr marL="0" indent="0">
              <a:buNone/>
            </a:pPr>
            <a:endParaRPr lang="nl-BE" sz="1600" dirty="0" smtClean="0">
              <a:solidFill>
                <a:schemeClr val="tx2"/>
              </a:solidFill>
            </a:endParaRPr>
          </a:p>
          <a:p>
            <a:pPr marL="0" indent="0">
              <a:buNone/>
            </a:pPr>
            <a:endParaRPr lang="nl-BE" sz="1600" dirty="0" smtClean="0"/>
          </a:p>
          <a:p>
            <a:pPr marL="0" indent="0">
              <a:buNone/>
            </a:pPr>
            <a:endParaRPr lang="nl-BE" sz="1600" dirty="0" smtClean="0"/>
          </a:p>
          <a:p>
            <a:pPr marL="0" indent="0">
              <a:buNone/>
            </a:pPr>
            <a:endParaRPr lang="nl-BE" sz="1600" dirty="0"/>
          </a:p>
        </p:txBody>
      </p:sp>
    </p:spTree>
    <p:extLst>
      <p:ext uri="{BB962C8B-B14F-4D97-AF65-F5344CB8AC3E}">
        <p14:creationId xmlns:p14="http://schemas.microsoft.com/office/powerpoint/2010/main" val="324000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0" y="-20574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AQEBAPEBAPEBIQDw8PDw8PDw8PDw8QFBEWFhURFRQYHCggGBolGxQUITEhJSkrLi8uFx8zODMtNyguLysBCgoKBQUFDgUFDisZExkrKysrKysrKysrKysrKysrKysrKysrKysrKysrKysrKysrKysrKysrKysrKysrKysrK//AABEIAOoA1wMBIgACEQEDEQH/xAAbAAEAAgMBAQAAAAAAAAAAAAAABAUCAwYBB//EAD4QAAIBAgMEBwUFCAEFAAAAAAABAgMRBBIhBTFBUQYTYXGBkaEiMlKxwSNCstHhFGJjcoKSosJzMzRDU/D/xAAUAQEAAAAAAAAAAAAAAAAAAAAA/8QAFBEBAAAAAAAAAAAAAAAAAAAAAP/aAAwDAQACEQMRAD8A+4gAAAAAAAAAAAAAAAAAAAAAAAAwqVFFXk0lzbsRpbRh91OXbuXqBMBCWOb+6v7v0NkcVzj5O4EkGEKie5+HEzAAAAAAAAAAELauL6qm2vek8se/n4AZYnHRg8q9qXFcF3s0ftc3xS7l+ZTUJk2nMCfGtP4vNI2RxTXvLxX5ESMz1yAtIyTV1qj0q8PiMkkn7snZ9j4MtAAAAAAAAABGx+MjSjmerekY82STj9rY3rasmn7Mbxj3Le/F/QDbUxMqks0nd8OS7EjfSmVtORKpzAsoTN0ZkCnM3xmBLzcdxLw9bMu1b/zK1TM6FXLOL5vK+5gWoAAAAAAABzfSet9pThyg5f3O3+p0hynS6LVWnPhKm4+MZN/7ICPRmS6dQqKVUlQqgWkapn1hXRqmXXASq09C7wFXPThLjaz71p9Dl6lYv9gP7CL5udv7mBYgAAAAAAAj7RrZKNWa3xpya77aHBQkdxtuN8NW/wCKb8lf6HARmBPhMk05lbCZIhMCyhUN0ahXQqG2NQCeqp5OqQ1UM8N7dSEOcl5b36JgdaAAAAAAAAVHSbBOrQbirypvrI82kvaXl8kW4A+a0qhJhUJvSDYrpSdWmr0pO8kv/G+P9PyKuNwJaqGXWkNzZhKqwJVSq3otW2klzb3I7nA0Orpwp/DFJ9r4vzKDo7sSSkq9ZWa1p03vT+KXLsR0wAAAAAAAAGM4KScXqmmmuxnzPFUXSqTpS3wk4964PxVn4n0453pTsR1vtqSvUirSj/7IrdbtQHKQmb4SIMW07O6a0aejT5NEinICZGZsUyLFmeYCTnLno1hruVZ7l7EO18X9PFlNs/CTrzyR3felwivz7DtsPRjTjGEVZRVl+YGwAAAAAAAA8btq9Lb2elV0kquNB2+9OMX3Xv8AQDDG7ScrwpZbNNOcle9+S/MpY7ItukzPBTvYtUtAKh7MRqwsOpqxqZFPLf2W7cLXT5ot5siVoAdDgcbCtG8bq2+L3oknObFllrJcJRkvHevkzorgegAAAAANGNr9XTlPfZad7dl8zHA4nrI30unZ29GBJAAHN9McDB01WSSqKcY3X30+D7t/gc1Qw1R8C82tj1Wq2WsKbajyb4y/++pswoEChs6T3o219nWS379edi6gK0U0BO2ZCkqaVJWjy+9fjm5sllPs+plklwlo+/gy4AAAAAAAAAFb0jp5sNV5xSmv6ZJ/K5ZEbaUb0aq/hVPwsDjtn1dxf0JXRydKplfeW+GxlgJ1VtS7Gt/aaKjN0MUmJOD3pAQ4Vskoz+GSl5PVHtTbLnVnKN7Kayc7Ky+nqQ8dJOWWOiXbxPcBh4qSk5K6aeq0uncDuQVsNqrio+DsbKe0ot8t3G4E4g1NrUoycW3eLadlpdbyTiq6pwnUabUIuTS32SOVxOKwtRuai1KTu3Cra7fG1mgLfaG1aEqc4uT1i7ey9/D1sVGA2i4NNPvXBrkyvrxj91ya/es35ojpOL0YHfYfGwnFSulwabSs+RB25tSEKM1CcXOXsxyyTavvenZc5CWK7TByclcDbhJFxhWUOFlqXWEkBbUzDE1LJdrse0mRsc9YrvYHkamvivmdMctho3nBc5x+Z1IAAAAAAAAAjbTlajVf8Kf4WSSu6QTthqnaox85JAcVOndEdV5R0fmToowq0EwNcMd2m+GP7fUhPDtGcI80B7PEpyZupVb6bn27jCUE1Zry3o24XZ9aUXOEHUjGWV5X7a0T93jv4Aapwr8J07d8iZgZuMlKag7NPWc2rrsTRoeFhe8uvpvlJfSUTfhMNJTjKn1tR3Vk6MXB9j9myXaB2OAxPWwU+ba03Oz3o57aWJnnnF4a9pSSaw3WJxvo75Xe6OpiktFouS3HoHCThOT0w9RdkcO4LyUUjOnsbE1N1Lq18VWSj6K79DuABx1XofPLm/aI3Sblem8vg8xTRWi7jv8Aa88uHrPlSqW78rOAjuA1wdp95c4ORTfeRb4MC2oyNWI1l3Iypsxjq2+0DLAL7Wn/ADfQ6Q5vDu1SD5Sj8zpAAAAAAAAABUdJ5WoW5zgvr9C3KXpX/wBGP/LH8MgObgjZYwpm2wGtxNM0SZEOvUsBrnMl7H2tKi2k97u09z70VEqt3oR5e9e9r7vAD6pgcZGrHMt/Fcv0JJyXRnC17U6sJwcG7VE7xlGztJWs009670daAAAAAAV/SD/tq38j+ZwkTv8AbEM2HrrnSqW71FtHz6D0A8XvIuMEiop+8XODQE5PQ8w24xrO0X5GeH3AHv8AU6WLuk+epzclr4HQYR3pwf7sfkBtAAAAAAAAKjpRC+Hk/hnCXrb6luaMdQ6ylUp/FCUV320fmBw9CRIRCw75+JNgBhURV47RPyLiSKvaS0XegIsKdkbcNgHFwVSMlGpNuGZNScc1pWT42loZUo3yrnKK82fTHFO10nbdfgBS9GMFWoxnGqktVltJO7WjlpwehdgAAAAAAHk43TT4ppnzFxcW4vfFuL707H084PbGCf7XVgt0mqnhJXfrcCDgoOUnZbkXOGjbeZ0KUYJRSJ+HiBAxMtUvEkUdxr2lTSnFrjG3k/1M6L0AznwLvZz+yj4r/JlFWlp4l5sxfZQ7U35tsCUAAAAAA8zHmYDIGGc8dQDitr0OrxNSPByzrulr87ntJk3pXH7SlPnCUX/S7r8RXUmBvkyp2k9y7SxnMqMZUvLuAmbKp569GH8SLfdF5n6Jn0LOcj0SwnvV5cnCn/tL5LzOlzgSc57nIyke5gJGYZjRmGYCRmPbkbOFMCSctjq8Z1alXTLFZU+cY3182y6x059XNU9ZOLUdUnro7Pna5yO24VKcIRklBTcllunL2bb7acQJmCquaUnpfW3IsqbsUtGeSnm5JfkiZLFWSb4tJd4G/au6D7WvQ1UpaDH1Lxh3/Q0xloBucXUlGnHfKVu5cX5HUwikkluSSXcip2BhdHWlvl7MOyPF+L+RcAAAAAAEZzMXM0uRg6gG5zNcqholVNM6wEDpHO/Vdjn/AKldFm7a9XNOC5J+r/Q0Aa8RUsmQcFh5VqiiuLu38MeLNmNqJWT4mzDu1nB5WtzWjA6+g1CMYRVoxSSXYjdGoc/h9o1Laxi+1NoscNjVLRpxfJ6p9zAslUPesI+Y8bAk9aOsIbkFMCbnPcxEjUM1UAkXKLpbC8KT5Vbecf0LdTIW24Z6E7K7jaolzyu79LgUeLdqdOPxTj5LX8jzFz1pLtuQquNz9XpZRv6m2pPPJNcEt4FnUlfL2Izp03KUYL70lHuu95pw93vLDZsftoeP4WB0lNJJRWiSSS5JGZqRmgMgAAAAFZJGmZJlE1uAEKoQ6ztd8i0nRKrbEZRpydm0ld21AgOnnd3vJMcC3xIeExEZJSTTT3NO6LGnWAqNq7IbeaD1StZ7n+RVpTh70ZLw08zq5VFJ2Mnh1YCjweMXFkipj4qUEveco2S3vXUwxOzqHWJyTWbR5JzhrzsmWWD2fSp604JN75b5Pvb1AsqU7pGzMRUmZpsDc2YMwbPHIDamZKRH6wdagJOYyUiH+0LmVGL2nKTeWTjHgk7Nrm2BXY/CdTWlDhfND+R7vLd4G/DIiYqpKTTcnK3Nt6EnBzAt8LEm0PZnF9q+epFwj1JlSG4C9TM0yNh6mZX47n2M3xA2gxTMgAAAj9WY9WSbCwETqjJUE9GiTY9A5/FdE8POTnBSozbu5UZOGZ85R92XimRKnR7EQ9yrCquVSLpy/ujdeh1R5JgcJVp16b9uhVXbBKpH/HX0MljXayjVb5dVUv8AI7SbI9RAcjRwFarNSnHq4LVKTWeT7luRdQp5VYmyganTAjsKRsdMwcAF0YSQcTXK4CSNUohyZqlWsBGxtKeV5eRQU5z1TjJNaPR7y8r43M8kXbm+w2UcImBz1RvkyRgapcVcEuRGrYO2oFhhKm4tk7q/LUpMHDdqXmFjoBIwFT27fFG/ii0USmw1JqtFp2VpaF2AAAAAAAAAAAA8Z6eAYSiapQNx5YCLKma3TJjiYuIEN0zF0yW4GOUCI6JrlhydlPMgFXPCkWtgW9xe9WFSA4PG4SpRnncZOD95pN5e3TgTMHjE0nFprmmmdkqHYRcR0ew9R5pUo5viissvNagUbr3NNaVyxxPRBP8A6WIr0n/Mqi/zTKXGbB2nSu4Sw+IjylGVKb/qTa9AJNCVi1wlU4qe0cZSdquAq99GpGov8lE34fpBVekcHir/AL6pxXmpMDteu9uFviRd03dHHbGw+JqzVSrHq0t0Fd27W+LOwoxsgNgAAAAAAAAAAAAAeWPQBi0eOJmANWUxcTcYsDXlGUyCA8yGSgEZxAJHoAAAAYTpRe9J96MFhafwx8jcAMYxS3IyAAAAAAAP/9k=">
            <a:hlinkClick r:id="rId2"/>
          </p:cNvPr>
          <p:cNvSpPr>
            <a:spLocks noChangeAspect="1" noChangeArrowheads="1"/>
          </p:cNvSpPr>
          <p:nvPr/>
        </p:nvSpPr>
        <p:spPr bwMode="auto">
          <a:xfrm>
            <a:off x="152400" y="-1905000"/>
            <a:ext cx="3943350"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2"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46038" y="1197793"/>
            <a:ext cx="5056637" cy="1040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4" descr="data:image/jpeg;base64,/9j/4AAQSkZJRgABAQAAAQABAAD/2wCEAAkGBhQQERQQEhQUFBQUGBcWFRcWEBUYFRgWFRgXGBYYFhYXHCYeGBkkGRUUHzsgIykpLCwsGB4yNTAqNSYtLCkBCQoKDAwMDQwMDSkYFBgpKSkpKSkpKSkpKSkpKSkpKSkpKSkpKSkpKSkpKSkpKSkpKSkpKSkpKSkpKSkpKSkpKf/AABEIANgA6gMBIgACEQEDEQH/xAAcAAEAAgMBAQEAAAAAAAAAAAAABAUCAwYBBwj/xABLEAACAQIDAwcIBQgJAwUAAAABAgMAEQQSITFBUQUTIjJhcYEGFDNCUnKRoSNTYoKxFYOSk6KywdIHFiQ0Q2NzwtHD4eIXVISUo//EABUBAQEAAAAAAAAAAAAAAAAAAAAB/8QAFREBAQAAAAAAAAAAAAAAAAAAABH/2gAMAwEAAhEDEQA/APuNKUoFKUoFKUoFKUoFKUoFKUoMZNh7q/M+G5Ji/JxxbQtJIl5HLyToroJxF0HS6MuuUrdZA3SBK6H9MkVyB/ol5NylOZfITmKedYjJm45ectftqK+Ucp+R0JTHNGnNtC8iYZfOSSwwlnxDZJGzSFkf1QQpjOy9SeU/JzBw4pIlh5xGbGocuJxOUeaqWUMzEMJgUYMo6OVlI23r6Fiv6LuTxPCOak6XOk/2vEE7Bex5y4vc3ttvrUz/ANJeTvqZNpb+94nrMLE+k2kaX30hWf8ARRLm5JwzAZQRKQuYnKOeksoLakAWGvCutqHyRyRFhIUw8C5IowQq5mNrksdWJJ1JNTKqFKUoFKUoFKUoFKUoFKUoFKUoFKUoFKUoFKUoFKUoFKUoFK8ZwBckADaTsqn/AK2QHEphVLyPIpYNHGXjAU2bNItwttNvEcaC5qJgeVYpwTG4YC19CNCLg2IBsRsOw0kxoSQq7BRlUi5A1u19T3Cuck8m8OY0QTJmSMJmZy5JBisem5KraN1yg2tI1tpuFryh5OrNiI8QZJFybUV2Ctw2HTttt0FWkmJVSFJFzsG86gHTvZfiK5GbyYjZQvnKWUJYG+UEIUc+kvr0GGuhjGvDKbybhPVxES3BuwVQ92ZWLBg2jHIovQdgDXtUfJSrh4khSRGbPsTZZnuQqliQLE/9qnzcrpGxVw6AesY2yd+cAqB3kUE2la4MSsi5kZWU71YEfEaVsoFKUoFKUoFKUoFKUoFKUoFKUoFKUoFKUoFKVFxuJdbLGhd2va+kagWuXbdt2C5PC1yA2YrFpEud2CjiTvOwDiTwGpqH5xNN6NeaT25Fu592LTL3ub/ZrZheTArc5Iecl9oiwW+0RrsQfEneTU6gr15EjJzSXmbjKc1jxVLBF+6oqeFFe0oFKUoK/FsfOIBc2Il3/ZFWFV+M/vEHdL+6tWFApSlBCxHJETnPlyufXQlH8WSxPcbiteWeLYROvA5UlHcRZH7iE7zVjSgjYPlBJbhSQy2zIwKut9mZTqO/Yd16k1FxnJyy2JuHXqOps634Nw7DcHeDUHkefF87NHiI05tcvMyowu42NziXurXsdNNd2yguKUpQKUpQKUpQKUpQKUpQKw54Zsm+1/Akj+FZ1olwt2zBmU2tpl1F7+spoKXlzkeWSYTRW0EKEF7BlExeTuIARgbbiN9QIMJjtA3O6ZjcTJvVbobud/O2bXUp1QCB0/mrfWyfCL+SqyHlZHxb4JZZjLGgkk+jQIoYgKMxTUm5OlxodaCsljxUbRlmmOeRQqh75UDQ2zkCxshnDa6nXYLjrJZQoBO8geLEAfM1p81b62T4RfyVrxGCcqbSMW2rmVMuYagkKoO0DfQTaVFwGN5wG4yupyuh2q38QdoO8VBxnLpLGPDgOymzO1+aQjaCRq7j2V2bytBaYjErGpd2VFG1mYADvJ0FVUnlFm9BE0n23+ij8CwLt3qpHbUJcFdhJIxlkGxntZf9NB0Y/AX4k1JqDU+IxD9aVYxwiiBP6cuYH9EVrOCJ1aWdv/kOvyiKj5VJpQVc/Jyc7F6T/E24icnYN5e4qV5gB1ZJ17sVMfkzkfKk/pYvzn4CpVBpVp16uILdksSOPigRvmakR8uyJ6WHMPahbN4mNrMO5c9Y0oLPA8pRzgmNw1usNjKeDKekp7CBUqubxGCVyGIIcdV1JWRe5xrbs2HeDW2DliSHSf6SP61V6S/6sa7R9tB3qo1qi/qt5TVpoZFQXIYArmtnVXBdAd2ZQy/erbi+UQqKY7O0nogDo1xe9x6gGpPCkHJtlGdnZtrEO6Ak6k5UIH8dlBzawYpXeOFZIktnRBzJWNX50FbFrZyyIwVWyrmsSK9hbHNmB50ZbK4DQX9FEV5otYXzlyxOliQCbCun/J68ZP18v81RMaqxFS3Oc2TlZ/OJegxtlLDN1Sbi+4kbiSAp2w/KGYdM6h725qwJaUWFyLDLzBGjetfaavsA7qFjkuWs5zEi5VXAW9tLlWU1t8wXjJ+vl/mrKLBqpzDMTa3SkdtDYm2Ym2wfCg30pSgUpSgUpSgUpSgico4wxqMozSOcsa8WNzrwUAFidwU17gMCIlt1nNy7kdJmO0nh3bAAANAKj8njnnbEnq6pD7gPSf77AfdVOJqyoFKVQcrYrn3bDqfol0mI9Y7eZB4WILHgQu9rBC5VmbEvngJVFGVnDFTiFvqisOrHts+0m+Wy6tIwbqUXIAFAsFAtltplyjZbhW4C2lRMRGY2MqC9/SKN4HrD7Q+Y8KgmUrGOQMAwNwdQRwrKgUpSgiz+li/OfgKlVExHpYvzn7oqXQKUpQK1YjEBFzHdsttJOwDtJrN3ABJNgNSTuFRcOhkYSsLAejU7gfXI9o/Id9BpwMD4djOqhs188ItYKTc8zuV76kaBzwOtdThMWsqLIhDK2oP43B1BBuLHUEEGqioyz+auZh6JtZ1G7/OUcQOsN6i+1ekHTVjJGGBVgCCCCCLgg6EEbxXqtcXGoNe1RW8nyGJzhnJNhmiYm5aMWBUk7WS4F94KnU3qyqHynhDIl0sJEOeMnZnF9D9kglT2Ma24LFiWNZBcBhsO0HYVPaCCD2g0G+lKUClKUClUHK/lA8GIWMAFLRlvo3PXeQN9IDlSyxkgEHMeiNSK1P5aoVXLHIGbYHAFjZmXMAb2Kq2uy+m42DpKgcsSHIIlJDTMIwRtAIJdhwIjVyO0CqxPLSPQGOXMcugQXIZSxcLmJyix146C5vbweVcbOp5iUuAoTRNspjyjNmyglXjbU7LjbpQdBFGFUKoAAAAA2ADQAVnWnB4oSxpKt7OqsL7bMARftsa3UFdy3jzEgVLc7IckdxcAkElyN4VQW7bW3iq7DYcRqEW9hvJuSTqWY72JJJO8k1i8vPTyS+ql4Y/un6VvFwF/Ndtb6gUpSgguOZJYejY3YewT6w+yd/DbxqaDQioUZ5khD6NjZD7BPqH7J3Hw4UE6lKUETEeli/OfuipdRJ/SxfnPwFS6BSlQ8Q5kYxKbAekYbh7APtH5DvoMfTt/lKf02H+0H4nuqdWKIAAALAaADcKyoFKUoPeQZ+aY4U9WxeD3AQGj+4SLfZZR6pq8rmMerZRIgu8R5xBxKg5k+8hZPvdldHh51kRXU3VgGU8QwuD8DVGyq7C/RTvF6sg51PeBCyj4mNu0u1WNU/lBydPKYHw8ixtFMjPdQc0ROWVQT1TkJ+G42IC4pSlApSlBzXL3Lwia/MpIpWJszOFvczOgOZbADmWIJPWddN9Vj8ooGBjw2GsqydHol0PORxpmATovmka6X2E68eriwbqoXnBZQALxcNnrdlZ8xJ7a/qv/ACoOQg5bja9sJAStmYhkseaWTpABCb2jOW9gQ41GtdgOTIswfm0zABQci3AUgqAbaAEA+AqNj5/N4nmllRI41Luxi0CqNT1uAqQsch1Ei/q//Kg3Q5QMi2ASy2AsBoCABwsRWjlbG8zDJKNSqkqOLeqvi1h41rbCzKSySJc6sGiNibWuCG00AG/ZVVy/iJ8sUbxoQ8qdSXU83mm6rqLaxDfQe4PDc1Gsd75QATxPrN3k3PjW6on5Qt1kkX82SPil6yTlGM6B1vwJsfgbGoJNK8BvXtArCSMMCrC4OhFZ0oIeHkKNzTm/1bH1gPVP2h8xrxqZWrEQB1ynwI2gjYQdxFasLObmN+uNb7nX2h/EbjQeYj0sX5z8BUuos/pYvzn4Cs8VicgFhdm0VeJ/gBtJoMMVObiNOu2/cq72P8BvNbcPAEUKNnzJO0k7yaxwuGyAkm7NqzcT2cANgFb6BSleUHtK8Y21OnfUZuUoxpnUngpzH4LeglVt8m3skkP1TkL7jgSJ4AOU+5Vf58T1Y5G71Cj9siscBLMMUQqxpzkV+kxb0L8Ftr9Px3UHTzShFLHYBc1x0/LuJimnsGdQzCxBKoM6BWIyplGUtaztm2m2Wuk8wlb0k1xvVYlVT2Em7W7iK3+at9a/6Mf8lUc7iPKbEILmIanRRFIbANKrKWLDpERqQbet1TWgeU+JDH6MMCSQObcBSI4yYhvLKWck2N8p0XXL0saFiwEzkocrdGPQ5Va3U9llPjWzzVvrX/Rj/koOcfyixQLpzSEpfXm5LHJHI+gDHrlFtfZm2NVtP5TwozIS11JB6B2g2NTfNW+tf9GP+SqubyRjdixkluxJOse0m59SgvaUpQVXlRhUlwssciq6sAMrAEXLADQ8CQfCrKGEIoRRZVAAA2ADQAeFQuXvQH3oz8JENWFAqj5cN58OvATN4gIv/UNXlUfLf94g9ycfOE/wNB5WLxhtCAe8A/jWVKginkyPaFynipK/ukV55kR1ZZB3lWH7Qv8AOpdKCJlmHrRt3qyn4gkfKnnMg60RPuSKfk1jUulBE/KSjrB096NgPiARWMrxzAZZFzDVSGBIPdw3Eb6m1BxUiMSgQSvvFhYe8x6v49lBpkxvTRnBBTOHABOpAy5eIbdW6JgpMsrKrnQAsOgvsjt4nj3VFzNGskfRC9HOVBsvOaHKCdbLY68d1bolWHrxoo+sVej97evjcdtBv/KaHq5n9xGb52t86edOerEfvuq/IXNSg1xcajdwr2giZZjvjTuVmPxJA+VPMietLIe4hB+yL/OpdKCKvJke0oGPFrsf2r1IRQNAAO4WrKlArTG1sThzx51figb/AKYrdWkf3nDe9IfhEw/3Cg6OlKVRX4DSfED7UbfGNV/2VYVX4HWfEHtjHwS/+4VYUClKUClKUEDl4f2abiI3I71UkfMCpym+teSRhgVOoIse47ah8hyE4eO/WVQje9H0G/aU0E6qbyhFmw78JGU9zxSW/aCVc1WeUcRbDuV1aO0qjeTEwksO/LbxoItKxVgQCDcHUHiDsPwrKoFKVi7hQSSABtJNhQZVpxGKVLZjqdgAux7gNTWnzh5PRjKvtsNvuLv7zp31tw+EVLnUsdrMbsfHh2DSg1c28nWvGnsg9M+8w6vcPjW9UWNdAFVQTps02mttROUOkFi+sNj7o1f5C3jQeYKHNGcw9LdmHY+weC2HhWfJ8hKZW6yEo3eul/EWPjUiovUm7JR+2n/K/u0BsFlN4jkO9SLxn7vqntHzr2PHahZBkY7Lnot7rbD3aHsqVWEkYYFWAIO0EXFBnSofMPH6M5l9hjqPdfd3H5Vtw+MVzbUMNqsLMPDeO0aUG+lKUCsMGM2Lj+xFK3i7RKvyV6zrLkBM0k8u66xL3RAsx/Tldfu0F3SleE1RA5L1fENuMpA+5HGh/aRqsKr+Qh9AjHbJml7udYyW8M9qsKBSlKBSlKBUDk5Skk0djbMJF4WlF21484sh8RXMQcs4uEXZWfPkID3YWPOkm4RMhJVEydK2ZSM17GTPy3ijnZAuiMCvMSEq5ICrc6M6E3NtDbYNtB1tDXKYfykxLFrRLZTtyPcqCRYWOjMuVgTuYdEixbp8PIWUMVKE+qSpI7ypI+BoObwMfN58Of8ABbKv+mdYj+gQvejVLrV5TzLA6Yi+tskijVmjvcOB9htb7ArPWjmXk9Ici+wp1PvuPwHxNQZSY3UrGM7DbY2Vfebd3C5rxMFchpDnYbBayL3Lx7Tc1IjjCgKoAA2ACwrOgUpSgVEi6crtuQZB3mzP/tHga34iYIrOdign4VrwUJRAD1tre82rfM0Eio3KEZKZl6yEOveutvEXHjUmlBjHIGAYbCAR3HZWVRMB0c8XsHo+42q/DUeFS6BWqfDK46Q2bDsI7QRqK20oIeaSPbeVeIH0g7xsfwsew1IgxCuLqQR+B4Ebj31sqPPggxzC6v7S7fHcw7DQZYvE82jPa+UaDex2Ko7SxA8at+SMFzMKRk3YC7ni7Es7eLlj41zcE5M4Ew+igIZ5FUlDKReNXG1coOc7QCY9RXXRyBgCpBB2EG4I7DVGVU3lXysmHgs7ZefYYdDlY9OW4HVBOzMfC2+p2H5Ujkd4lJzIbMCjgA8LkAHjpu1rKXmnZVbKzRkSLcA5ScyBhwPXHxoN6KAABoBoB2Csq0DGpdVvqwuBY3sN/YNRt41uDA0HtKUoFao5sxYW6pA77qD/ABrbUeTAqxLdIE7bSOt7abFIGyg5USY8sbBxnJzEqos2SMFU0ICA86Q2lyBctsbbhMVjbgOJAt1FxEhfY2W+YAWIEZY62JOq7F6T8nrxf9dJ/NT8nrxf9dJ/NQc9yJJjBJCkgbm8ozlwCxIQ5yxtocwjtYi+ZtDtXoMczdFEbIXNs2UNawJNgdL2B491VPlHzsCRyYeMygSDnlM8q5YcrFnUhjqpCm1jfUAXq3gwiaOLnepMjsNRtFyRsO2g8w3JiRg2GYto7N0mb3ido7NnZVGkJw7+bt1TcwMd6DbGT7aD4rY6kNbpqjcoYBZ0KPfcQQbMrDVWU7mBoKulRkkZH5mawk1KsBZZVG1k4MN6bR2ixqTUClKUETGdJkj4nO3upY/NsvzqXUTCdJ5JN18i9ybfixb4VLoFKUoImJ6MiSbj9G33tVP6Wn3ql1qxUGdGTiNDwO4+Bsa8wc+dFY7TtHBhow+INBupSlAqPipmGWOMBpZLhAdmnWdvsKCCfADVhXuJxWSwALOxsiL1mPZwA2ljoBtqy5I5K5q8khDTPbMR1VA2Il9iC57SSSdtgEjk7ALBGIxc2uWY7WZjdmbtJJPjUeTDpA6up5tWazjNaPUE5suwG4Avpt7qsqVRzXKXJkU0hfziMZmB1ykrpEMyHMMsg5rRt2Y6Gq5PJWIKo86j6JXS5Cmyst7c7cNZr3B2301rplmMs9lJEcPXIPWkYaJ2hVNz2svskVYUHGnyaiOhxEJFiCci52zKFIds/SUW0FtASK28n4NYMU0geHmwspVrxhvpChWNbNcIoQ9GwG8HWw62lBqwzkopO0qCe8jWttKUClKUClKUCqvDnzZxEfROfojuRjqYjwG0r4rpZb2lasThlkUo4uraEf8ABGoN9bjUGg20qtw+LaFhDMb3No5Tsfgr20WT5NtGt1FlQR8dgEmTJILjQjUgqw2MrDVWHEa1RYhZMN6W7xbpguoH+cq9X31GXiE39LSgoFYEAggg6gg3BB3g7xWrGT5EZht2L2sdF+ZFTcR5PLctAxhY6kBbxMd5aLQX7VKk7yap8U0qyrHJEWCfSM0N5BvVLpYONcxsA2zbUE3DQZEVB6oA7+J+NzW2o0HKMbnKrqW9m9nHehsw8RUkigUry9eigVEg6Erpuf6Re/Y4+OU+NbcRi0j1kdU95wvwudagY7FsQJYopH5s5ixUxx5Do3ScAkW1uobZQWtRhiGkYxwKHYGzMT9Eh352G1vsLrxyjWpUPILSa4h7g/4cV1TuZ+u/7IO9TVzDCqKERQqgWAUAADgANBQQ+TOSFhuxJeVh05GAubeqoGiINyjvNzcmfSlUKg8oYtriGL0ri97XEa7DIw+QHrHTYGIxxXKdzzUOV5TffdEAJBaQjYAQRl2kggbCV3YDACIHUs7G7ueszcTwA2ADQDSg2YPCrEgRb2HE3JJNyWO9iSSTvJNbqUoFKUoFKUoFKUoFKUoFKUoNWIhV1KOAytoQRoezWq+SV8PliS8zOzc2JHy5VVbkNJZi1tgJBJuLk6mpuMiLAZbXVg2pIGnaAfwqNjcG0wAeNDY3BGIkRgbEaMiAjQkbdhNBXS+WsQjEipI1xe2QjZG0h12G2XKbX1I21KfyrhBsc4IUtYoQei+RhrsIY2J2bddDXj8hqQFMEVhewE8gAuLECybLaW2WrCXyeRmLmFMxOYkYmYdIsGzCy6NmVdRroKCw5M5SWePnF6tyAeIGxuy41tWHJcZPOSsCDI5sCLEInRQW7gT96sMDCYl5uJIgq7hOxt8UvuqZg4SkaIbXVVBtsuABpQeYrBRyjLIiOODoGHwIqEfJnD+qhTsjlkjHwjYCrSlBVf1bi9qf/wC3P/PT+rMB2iRvexM7D4M5FWtKCJhOSYYTeOKNDxWNQfEgXNSZIwwKkXBFiOIO2sqUEHkgsI+ba94yUufWCmyt23W3jeq+PyrVM/nCiLIWBKs8igKXW7Hm1y5ijADW9t2l7IJIrOVVCGIOshB6qrsCH2eNQp+RFcktDGb5r/2iSxzZibgJYm7sRfYWNrUAeVsBGYFyLHURm11IDKW6oYZgdtrG97VifK6DKWBkItmBEL9JcpYldNQqgk/81HbyXBkDlQQBovnMnWupzl8uYvdV6RN+21gPcb5LiSMRLGkYAy3WZ75SpVlBKaXBP8bi4IT+ROQYcGrJCCOcdpHLSMzPI3WclidT2VZ1EEbs6FggC3OjknUW2FBxqXQKUpQKUpQKUpQKUpQKUpQKUpQKUpQKUpQUuF8koIXllgDQPM2eQxtYFrW6jApxOq7STvNSbYlN8Uw7c0TfEZlY+C17SgflYj0kMydoQSD/APIsfiBQcvwetIE/1A0f74FKUD+sOG/9xB+vj/5oeX4N0qt2Jdz8EvSlQPyvfqRTv+aKfObJTnMQ+xYohxZmkbxRco/aNKVR5+SM3ppJJPs5sifox2zDsYtU+KIKAqgKoFgALAAbAANgrylBnSlKBSlKBSlKBSlKBSlKD//Z">
            <a:hlinkClick r:id="rId3"/>
          </p:cNvPr>
          <p:cNvSpPr>
            <a:spLocks noChangeAspect="1" noChangeArrowheads="1"/>
          </p:cNvSpPr>
          <p:nvPr/>
        </p:nvSpPr>
        <p:spPr bwMode="auto">
          <a:xfrm>
            <a:off x="1115616" y="909761"/>
            <a:ext cx="7632848" cy="576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600" indent="-609600">
              <a:buClr>
                <a:schemeClr val="tx1"/>
              </a:buClr>
              <a:defRPr/>
            </a:pPr>
            <a:endParaRPr lang="nl-BE" sz="2600" b="1" kern="0" dirty="0">
              <a:solidFill>
                <a:srgbClr val="006D86"/>
              </a:solidFill>
              <a:latin typeface="Calibri" panose="020F0502020204030204" pitchFamily="34" charset="0"/>
            </a:endParaRPr>
          </a:p>
          <a:p>
            <a:pPr marL="609600" indent="-609600">
              <a:buClr>
                <a:schemeClr val="tx1"/>
              </a:buClr>
              <a:defRPr/>
            </a:pPr>
            <a:r>
              <a:rPr lang="nl-BE" sz="3200" b="1" kern="0" dirty="0" smtClean="0">
                <a:solidFill>
                  <a:srgbClr val="006D86"/>
                </a:solidFill>
                <a:latin typeface="Calibri" panose="020F0502020204030204" pitchFamily="34" charset="0"/>
              </a:rPr>
              <a:t>Zelfreflectie &amp; aanbevelingen </a:t>
            </a:r>
            <a:endParaRPr lang="nl-BE" sz="32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a:p>
            <a:pPr marL="609600" indent="-609600">
              <a:buClr>
                <a:schemeClr val="tx1"/>
              </a:buClr>
              <a:defRPr/>
            </a:pPr>
            <a:endParaRPr lang="nl-BE" sz="900" kern="0" dirty="0">
              <a:latin typeface="Calibri" panose="020F0502020204030204" pitchFamily="34" charset="0"/>
            </a:endParaRPr>
          </a:p>
        </p:txBody>
      </p:sp>
      <p:sp>
        <p:nvSpPr>
          <p:cNvPr id="4" name="Tekstvak 3"/>
          <p:cNvSpPr txBox="1"/>
          <p:nvPr/>
        </p:nvSpPr>
        <p:spPr>
          <a:xfrm>
            <a:off x="1331640" y="2636912"/>
            <a:ext cx="6624736" cy="646331"/>
          </a:xfrm>
          <a:prstGeom prst="rect">
            <a:avLst/>
          </a:prstGeom>
          <a:noFill/>
        </p:spPr>
        <p:txBody>
          <a:bodyPr wrap="square" rtlCol="0">
            <a:spAutoFit/>
          </a:bodyPr>
          <a:lstStyle/>
          <a:p>
            <a:endParaRPr lang="nl-BE" dirty="0" smtClean="0"/>
          </a:p>
          <a:p>
            <a:endParaRPr lang="nl-BE" dirty="0" smtClean="0"/>
          </a:p>
        </p:txBody>
      </p:sp>
      <p:sp>
        <p:nvSpPr>
          <p:cNvPr id="7" name="Tekstvak 6"/>
          <p:cNvSpPr txBox="1"/>
          <p:nvPr/>
        </p:nvSpPr>
        <p:spPr>
          <a:xfrm>
            <a:off x="818793" y="2152704"/>
            <a:ext cx="7560840" cy="6986528"/>
          </a:xfrm>
          <a:prstGeom prst="rect">
            <a:avLst/>
          </a:prstGeom>
          <a:noFill/>
        </p:spPr>
        <p:txBody>
          <a:bodyPr wrap="square" rtlCol="0">
            <a:spAutoFit/>
          </a:bodyPr>
          <a:lstStyle/>
          <a:p>
            <a:endParaRPr lang="nl-BE" sz="800" dirty="0">
              <a:solidFill>
                <a:srgbClr val="8A1F38"/>
              </a:solidFill>
            </a:endParaRPr>
          </a:p>
          <a:p>
            <a:r>
              <a:rPr lang="nl-BE" sz="2400" dirty="0" smtClean="0">
                <a:solidFill>
                  <a:srgbClr val="8A1F38"/>
                </a:solidFill>
              </a:rPr>
              <a:t>Het werkkader met 4 domeinen vraagt om stap voor stap </a:t>
            </a:r>
            <a:r>
              <a:rPr lang="nl-BE" sz="2400" b="1" u="sng" dirty="0" smtClean="0">
                <a:solidFill>
                  <a:srgbClr val="8A1F38"/>
                </a:solidFill>
              </a:rPr>
              <a:t>de kwaliteit van de dienstverlening </a:t>
            </a:r>
            <a:r>
              <a:rPr lang="nl-BE" sz="2400" dirty="0" smtClean="0">
                <a:solidFill>
                  <a:srgbClr val="8A1F38"/>
                </a:solidFill>
              </a:rPr>
              <a:t>te verbeteren met de huurder die de vruchten draagt. </a:t>
            </a:r>
            <a:endParaRPr lang="nl-BE" sz="2400" dirty="0">
              <a:solidFill>
                <a:srgbClr val="8A1F38"/>
              </a:solidFill>
            </a:endParaRPr>
          </a:p>
          <a:p>
            <a:r>
              <a:rPr lang="nl-BE" sz="2400" dirty="0" smtClean="0">
                <a:solidFill>
                  <a:srgbClr val="8A1F38"/>
                </a:solidFill>
              </a:rPr>
              <a:t>Voor het domein ‘participatieprojecten” :</a:t>
            </a:r>
          </a:p>
          <a:p>
            <a:endParaRPr lang="nl-BE" sz="2400" dirty="0">
              <a:solidFill>
                <a:srgbClr val="8A1F38"/>
              </a:solidFill>
            </a:endParaRPr>
          </a:p>
          <a:p>
            <a:pPr marL="342900" indent="-342900">
              <a:buFont typeface="Arial" panose="020B0604020202020204" pitchFamily="34" charset="0"/>
              <a:buChar char="•"/>
            </a:pPr>
            <a:r>
              <a:rPr lang="nl-BE" sz="2400" dirty="0" smtClean="0"/>
              <a:t>Begeleid methodieken, schrijf ze helder uit in een draaiboek, test ze in de praktijk om zo te implementeren in de dagelijkse werking.</a:t>
            </a:r>
          </a:p>
          <a:p>
            <a:pPr marL="342900" indent="-342900">
              <a:buFont typeface="Arial" panose="020B0604020202020204" pitchFamily="34" charset="0"/>
              <a:buChar char="•"/>
            </a:pPr>
            <a:r>
              <a:rPr lang="nl-BE" sz="2400" dirty="0" smtClean="0"/>
              <a:t>Een vaste huurdersgroep is geen must : terreinwerk, contacten in de woonblokken, tijdelijke participatieve trajecten, rondetafelgesprekken, feestelijke gelegenheden… zijn vaak dynamischer.</a:t>
            </a:r>
          </a:p>
          <a:p>
            <a:pPr marL="342900" indent="-342900">
              <a:buFont typeface="Arial" panose="020B0604020202020204" pitchFamily="34" charset="0"/>
              <a:buChar char="•"/>
            </a:pPr>
            <a:endParaRPr lang="nl-BE" sz="2400" dirty="0" smtClean="0"/>
          </a:p>
          <a:p>
            <a:pPr marL="342900" indent="-342900">
              <a:buFont typeface="Arial" panose="020B0604020202020204" pitchFamily="34" charset="0"/>
              <a:buChar char="•"/>
            </a:pPr>
            <a:endParaRPr lang="nl-BE" sz="2400" dirty="0"/>
          </a:p>
          <a:p>
            <a:endParaRPr lang="nl-BE" sz="2400" dirty="0">
              <a:solidFill>
                <a:srgbClr val="8A1F38"/>
              </a:solidFill>
            </a:endParaRPr>
          </a:p>
          <a:p>
            <a:pPr marL="342900" indent="-342900">
              <a:buFont typeface="Arial" panose="020B0604020202020204" pitchFamily="34" charset="0"/>
              <a:buChar char="•"/>
            </a:pPr>
            <a:endParaRPr lang="nl-BE" sz="2400" dirty="0" smtClean="0">
              <a:solidFill>
                <a:srgbClr val="8A1F38"/>
              </a:solidFill>
            </a:endParaRPr>
          </a:p>
          <a:p>
            <a:endParaRPr lang="nl-BE" sz="2400" dirty="0">
              <a:solidFill>
                <a:srgbClr val="8A1F38"/>
              </a:solidFill>
            </a:endParaRPr>
          </a:p>
          <a:p>
            <a:endParaRPr lang="nl-BE" sz="1400" dirty="0" smtClean="0">
              <a:solidFill>
                <a:srgbClr val="8A1F38"/>
              </a:solidFill>
            </a:endParaRPr>
          </a:p>
          <a:p>
            <a:endParaRPr lang="nl-BE" dirty="0"/>
          </a:p>
        </p:txBody>
      </p:sp>
    </p:spTree>
    <p:extLst>
      <p:ext uri="{BB962C8B-B14F-4D97-AF65-F5344CB8AC3E}">
        <p14:creationId xmlns:p14="http://schemas.microsoft.com/office/powerpoint/2010/main" val="3011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1403648" y="4005064"/>
            <a:ext cx="7092280" cy="566340"/>
          </a:xfrm>
        </p:spPr>
        <p:txBody>
          <a:bodyPr/>
          <a:lstStyle/>
          <a:p>
            <a:pPr lvl="0" fontAlgn="base">
              <a:spcBef>
                <a:spcPct val="0"/>
              </a:spcBef>
              <a:spcAft>
                <a:spcPct val="0"/>
              </a:spcAft>
            </a:pPr>
            <a:r>
              <a:rPr lang="nl-BE" dirty="0">
                <a:latin typeface="Calibri" pitchFamily="34" charset="0"/>
                <a:cs typeface="Arial" pitchFamily="34" charset="0"/>
              </a:rPr>
              <a:t>5</a:t>
            </a:r>
            <a:r>
              <a:rPr lang="nl-BE" dirty="0" smtClean="0">
                <a:latin typeface="Calibri" pitchFamily="34" charset="0"/>
                <a:cs typeface="Arial" pitchFamily="34" charset="0"/>
              </a:rPr>
              <a:t>. Concrete handvatten voor bewonersparticipatie</a:t>
            </a:r>
          </a:p>
          <a:p>
            <a:pPr lvl="0" fontAlgn="base">
              <a:spcBef>
                <a:spcPct val="0"/>
              </a:spcBef>
              <a:spcAft>
                <a:spcPct val="0"/>
              </a:spcAft>
            </a:pPr>
            <a:endParaRPr lang="nl-BE" dirty="0">
              <a:latin typeface="Calibri" pitchFamily="34" charset="0"/>
              <a:cs typeface="Arial" pitchFamily="34" charset="0"/>
            </a:endParaRPr>
          </a:p>
        </p:txBody>
      </p:sp>
      <p:sp>
        <p:nvSpPr>
          <p:cNvPr id="6" name="Tijdelijke aanduiding voor tekst 5"/>
          <p:cNvSpPr>
            <a:spLocks noGrp="1"/>
          </p:cNvSpPr>
          <p:nvPr>
            <p:ph type="body" sz="quarter" idx="10"/>
          </p:nvPr>
        </p:nvSpPr>
        <p:spPr/>
        <p:txBody>
          <a:bodyPr/>
          <a:lstStyle/>
          <a:p>
            <a:endParaRPr lang="nl-BE" sz="2400" dirty="0"/>
          </a:p>
          <a:p>
            <a:endParaRPr lang="nl-BE" dirty="0"/>
          </a:p>
        </p:txBody>
      </p:sp>
      <p:sp>
        <p:nvSpPr>
          <p:cNvPr id="2" name="AutoShape 2"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2"/>
          </p:cNvPr>
          <p:cNvSpPr>
            <a:spLocks noChangeAspect="1" noChangeArrowheads="1"/>
          </p:cNvSpPr>
          <p:nvPr/>
        </p:nvSpPr>
        <p:spPr bwMode="auto">
          <a:xfrm>
            <a:off x="46038" y="-17668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2"/>
          </p:cNvPr>
          <p:cNvSpPr>
            <a:spLocks noChangeAspect="1" noChangeArrowheads="1"/>
          </p:cNvSpPr>
          <p:nvPr/>
        </p:nvSpPr>
        <p:spPr bwMode="auto">
          <a:xfrm>
            <a:off x="198438" y="-16144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4" name="AutoShape 6"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3"/>
          </p:cNvPr>
          <p:cNvSpPr>
            <a:spLocks noChangeAspect="1" noChangeArrowheads="1"/>
          </p:cNvSpPr>
          <p:nvPr/>
        </p:nvSpPr>
        <p:spPr bwMode="auto">
          <a:xfrm>
            <a:off x="350838" y="-14620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8" descr="data:image/jpeg;base64,/9j/4AAQSkZJRgABAQAAAQABAAD/2wCEAAkGBxAQDg8PDxAPDw8NDw8PDw4QDg8PDg0QFBQXGBQUFRUYHCggGBolGxUUITEhJSkrLi4uFx8zODMsNygtLiwBCgoKDg0OGhAQGywkHyQsLCwsLCwsLCwsLCwsLCwsLCwsLCwsLCwsLCwsLCwsLCwsLCwsLCwsLCwsLCwsLCwsLP/AABEIAPsAyQMBEQACEQEDEQH/xAAcAAEAAQUBAQAAAAAAAAAAAAAAAgEDBQYHBAj/xABGEAABAwICBgUIBQoGAwAAAAABAAIDBBEFEgYTITFBUQciYXGBFCMyc5GhscFCUqKy0SUzNENicnSCksIkNVNj4fAWVLP/xAAaAQEAAwEBAQAAAAAAAAAAAAAAAwQFAQIG/8QAKxEBAAICAgEDAwMFAQEAAAAAAAECAxEEMRIhM0EFMlETImEUQlKBkSND/9oADAMBAAIRAxEAPwDuKAgICAgICAgICAgICAgICAgICAgICAgICAgICAgICAgICAghJI1ou4ho5kgBdiJnpybRHbHzaQ0TNjqqnBHDWsJ9gKlrxs1uqygtysNe7Qsf+WUH/tRe0/gpP6LP/jLx/Xcf/OF+HSCjf6NVTk8tcwH2XUduPlr3Wf8AiSvKw26tD3R1DHei9ru5wPwUU1mO4Sxes/K6uPQgICAgICAgICAgICAgICAgICDB4/pTTUd2vdnltcQs2v8AHg3xVnBxMmbqPT8qnI5mPD6T6z+GhYrp7VykiLLTs4BgzSeLj8gFs4vpmKvrb1lkZvqWW/pX0hrVRVSSG8kj5CeL3uf8Sr9MdKfbEQoWva33TMvLLUNbvO3kN67N4giky8smIH6IA79qhnNPwljDHysuqnn6R8Ni8TktL3GOsICZw3OcO5zgvE+vb3Ea6emDGKqP0KmpZ2NqJQPZdRzipPcR/wASRlvHUyzFDp7iURH+IMoH0ZmNkB8dh96htw8VvhNXl5a/LccE6VY3ENrITF/vRXezxZ6Q8Lqnk4Ex9k7W8fPifvh0Cgrop4xLDI2WN257CCO7sPYqNqzWdTC/W0WjcS9K8vQgICAgICAgICAgICChQc90z04yl1NRu2i7ZKgWOU8Wx9v7XsWtw+B5fvyf8Y/M5+v2Y/8ArnZeSSSSSSSSTckneSea249PRjT6+oX22nckyRDxT1ZOxuwc+J/BQ2yT8Jq49dvKokogICCiAgI6yOBY3UUUutp3lpNs7DtjlHJ7ePfvCiy4a5I1ZLiy2xzurtuiGlUOIRXb5udgGtgJuW/tNP0m9qxc+C2KfXpsYORXLH8thUCwICAgICAgICAgICDROkfSgwt8jgdaWRt5XtO2KM7mjk4+4d4WlwOL5z526hmc/leEfp17ly0Fbu2GrmTZp4qibNs4D3qG1tpqU0tLw9iAgICAgogI6IPVheIy00zJ4HZJIzcHg4cWuHFp4heMmOt6+MvdL2pPlDv2i+Ox11KyePYT1ZY73MUoAzN94I7CFg5sU47TEt3DljJXcMuokogICAgICAgICDHaQYq2kpZah+3Vt6rfrvOxrfEqTDinJeKwizZYx0m0uCVdW+aR8shzSSuL3u5k/JfTUrFKxWHzV7Ta02lauvbwtVEnD2rxafh7pX5edRpBAQEBAXAXXRHFEdEBBtnRtjxpK5sbj5irLYngnY15/Nv9uzud2KnzMPnTcdwt8TL4X18S7msVtCAgICAgICAgIOT9LGMZ6iOkaepTgSSbd8rgbDwaftLY+nYtVm7G+o5d2in4aHdabNC6ybNPMSo0sKLgICDI4HgdRWy6qnZmI2uedkcY5udw+JUeXNTHG7JcWG+SdVh1HBOjCkiANU51TJvIu6OIHsDTc+JWVk517fb6NPHwaV+71enSno5oqunyQsbRzMB1U0IygHk9o9Nvv5FQRyMkT6ynnj4/iHz7jeG1VDUPpqjPHLEfrEte07ntPFp5/NW65JmNxKtakROphbp8Te3Y/rj2OCnrntHaC+Cs9ejLwzNeMzTce8d6uVtFo3Clak1nUpr04IHu7eS4PojRPEvKqGmnJu58YD/WN6r/ALQK+fzU8Mkw+gwX88cSy6iSiAgICAgICC3UTBjHvcbNY1z3HkALldiNzpy06jb5zxGudPPLO6+aaR8hvwzHYPAWHgvpcVfCkVh81kt53m0vPde3hGR3BcmXYhBeXpRAQZLR7BpK2pZTxbC7a9/CKMek4/8Ad5CizZYxV8pS4cU5beMO+YHg8NHA2CBuVrd7tmeR3FzjxJWDky2yW3Zu48VcddVZBeEiiDRulrRVtdQumY0eVUYL4iN8jLjWRnncXIHMDmVLhv4218IstNw4SdG63Lm8jqsu+/k8m72K55V/Kp42/DxQSOiedhBBs9hBB7QRwKlx28Z9EWSvlGpZyN4cARuO5X4nyjcKE18Z0kuuCDsPQ5VZqGaI/qag27A9oPxusfn11kifzDX4Ft45j8S35UV4QEBAQEBAQaz0jVphwupI3yNbCOzWODT7iVY4tYnLG1blWmuKdOEgrf2wVbruzSJXHYFwUQF0dr6LsDFPQtncPPVgEpNtrYrebb7Ot/MsPmZfO+viG1w8XhTy+Zbmqi4IPNiNYyCJ8r/RYL9pPADtJsg0d+KSVD80hsL9WMHqtH49qDJU0oCDEaXaLU+IRO6rY6lo81UAWNxua+3pN793BS48k1lFkxRaHG6Rj43SQyAtfE8tc072uBs4e0LYwW3DH5FZidvUrCuqujp3Qm83r28B5K4d51oPwCy/qPdf9tL6fP3OorNaYgICAgICAgoRcWO0HhzQ01vGNBcOqSXOgEUh/WQOMLr8yG9V3iCpaZ8lOpQ3wY7dw0fGOiapZd1FVRzcoqpmrd3ayPZ9kK3Tn3jtWvwKT00nFcHrqT9Lo54m/wCqxuug8XsuB4q3TmUt2q34V69erwxTteLscHDsIKsxeJ6lVtS1e4TXp4e3A6A1NVT04/XSsY7sZfrnwbcqPLfwpNkmKvleKvo+Nga0NAsGgADkBuXzvb6GI0kjog0/pIqC2GnZwfKXHtyt2D7XuQapR1FkGTirEF9tb2oOY6ZNAxSVzf1scb3fvZQD9261eFPoyuZHqxq0FBVHHTuhIdbED2Ug/wDssz6j3X/bS+n/ANzqSzWmICAgICAgICAgIKEIMFiehmG1JLpaKnLzvlbGI5T3vZYleq3tXqXmaRPcNcreiejJvBPUw8mOc2eMf1DP9pWac3JXv1Vr8PHbr0V0R6P5KKubUPmjmjZG8MsxzHiR1gCQbi1s3HkvWfmfqU8dPGDh/p38tugBUl4QEGtafYY6ejLowTJTu1oA2lzQCHAeBv4IOXwVXag9ba3tQXW1vag0rH5M9fI7f1WDu6jdi1uHGqsnmT+6VhX1FVB1foVitBWP+tNGz+ll/wC5ZX1Cf3Vj+Gp9Pj9sz/LpKz2gICAgICAgICAgICAgIKIKoPHiOIMhbd21x9Fg3u/AINWxHSKpN8hbGOxocfaUGuVePV99lTIO4M/BBq1aXZnPcRmcS51g1g77DYEiNm3mhqXOIDAXX5bl2Yms6lyJiY3C7XVzadpzEOlI6rOR5nsUuHDN5/hDmzRSP5azTkue5xJJO0k7yStjFGmRltM9vUp0KqOO19EdNkwwP/15pX94acn9pWNzrby6bPBjWLbdVTXBAQEBAQEBAQEBAQEBAQY7EsTEd2ss5/2Wd/b2INLxjGGx3c92Z53klBq78aL3E8OCC3JWXQeRsrcxe7cL+N+CROpJjaeHwAMl1YsWxvMY32OUlvvspInyvE2RzEVpqrSXvLiXOJJdtJO8lbERER6MiZmZ9Xopm2b3qakIbz6ry9vCoBOwAknYAN5J3AJvXq5rfo+j9HcP8mo6en4xRMa79613e+6+dy28rzL6HFXxpEMivCQQEBAQEBAQEBAQEBAQYzSGuMFO6Qb7tbf6uY2v/wB5oNIxXFTqc0fE2J5X4oNIrZi4kuNz2oPNGbIMphOES1Od4IjghBdNUyXEUTQLnbxNuAXYiZnUOTMRG5a/JVtdPZpdqsxEeawNuBIHE/NX8vFiuL07UMXKm2T16ltGC+l2EBZ6/MbaLWU2SeWLdq5ZGeAcR8Ft458ohi5P22leAVmIV9qhdcbZ0a4J5ViDHOF4qS00mzYXA+bb/Vt/lKqczL4Y9R3KzxMXnk3PUO6rFbYgICAgICAgICAgICAgILNZTNljfE8XZI0tcOw/NBzCponU08lJPta4dR314yeq4duz2hBgK/CyxxaT3HmOBQePyWyD26T4/NPSwUcEQip4mM1rWEXmkHE/s8bbdu9XeJOOvrbtS5dclvSvTR5SWmxBaRwIsVoTatoUIrast00fqA9rX8xt7CN6xslfC0w2MV/OsSxGlNOG1j3D9axknuyn3tK1OHO8bL5kayMWFcU02NJIABJcQABtJJ3AJvRrbvmgmjwoaJsbh56W0s5/bIHV7mjZ7TxWFyMv6l9/Dc42H9OmvlsagWBAQEBAQEBAQEBAQEBAQEGldIdOHaiS4DhmYNouDvAI5b13UubhrtOG1MeR2yWPYL7+5cdWZNHJTuLe4kj32QY6rwuaG5fHdrdpcwhwA5niAg8vmZBlcGuHIgEL1W016eZrFu0qLDNWTqC0NcbljnGwPYu2yTbW3K44rvTwaQYXVl+tezOxrQ0OiJeGtBJ2i1xvPBaXEy44r4xLN5WPJNvKYYIK+oOmdFWieZwxCdvVb+iscPSPGXuG4eJ5LO5vI/8AnX/bR4WDf/pb/TqoWY01UBAQEBAQEBAQEBAQEBAQcE0z0jrfL6uEVU4ijnkY2NsrmNDQdgs21/FbHHxU8InTHz5b+cxtqklRIXawPdrB9MuJd7Spb0i0a0ipeazvbKYZpPIx7dd1TuEzBs/nHzCzcvFmvTSx8qLdt2p9J3AAuAc07nDa0+IVSdx2txMT09keMtnPUka1xH5qUAxv7AeF/FBz3SWEwzB8N4mS5rw3uIpGmzmgHcNoI7yr2ClclfWFHPktjt6T2sUuMyt32PdcKS3CiepR15sx3DZ8Bx4vda5BHAqplw2x9reLNXJ02Cg0Kira4VDsraYNa+aJuwyy3NgANzTa58ealpy7Vx+PyhvxK2yeXw6hGwNAa0BrWgBrQLBoG4AcAqc/lciNRpJHRAQEBAQEBAQEBAQEBAQEHzjpqPypXfxMnxW3x/ahicj3JYRTIlqdt7LxaNvVZZLR6vfFLGz0o5HtaWHaBmIFxy3qtmwVtWZ+VnDmtW0R8N70hkHkUjmhofDlex1toIIB9xKz8NYteIloZrTWkzDnlVUPleXyEuc7efwWxTHWkaqx75LXndlsD37u0qTp4bthWh9VBTOr5xqWjIGQuHnXtc4dZ23qjsO3uWby89bR4x6tDiYbVnyn0b7oTU2fl+u0jxG38VQaDdUBAQEBAQEBAQEBAQEBAQEBB856cD8qV38Q9bfG9qrE5Hu2YRTIUHhcl2HqweO9TAP96M+xwPyUWX0pKXF63iG9Y9+h1Hq/7gsvje7DU5HtWc84LaYrvmh2hVJRsjmDddUOY12uksS0kX6jdzfj2rGzci9518NjDx6Ujfyy2lsWbD6oconP/o63yVdZaRo1U5Hxu+q4Hw4oOnICAgICAgICCiAgICAgICAgIPnfToflWu9e74BbfG9qrE5HuywSmQouSSGR0bZerh7C4+xpVfkz/wCcrHGjeSG4Y7+h1Hq/mFm8b3YaXJ9qXPnbj3LaYr6fw/8AMxeqj+6F8/buW/XqFMSjzwTM+tFI32tK49OWYO/YEHUsMmzwRu5tAPeNh+CD1ICAgIKoCAgogogXQLoF0FLoF0C6BdB88abm+KV38Q/5Lb43tQw+R7ksJZToUHrkuwzOiDL1V/qRPd8B81U5k6xrfDjeRtONj/CVHqz8lQ4/uQ0OT7UueO3HuW0xH09h58zD6qP7oWBbuW/XqF6U9V1/qn4Ly9OR4bsQdF0VnvCW8WO2dx/5ugzV0C6CqAgICAgjdBS6BdAugpdAugXQUugXQYTGtFKGsJdPAwyH9ay8cvi5u/xupaZr06lDkwUv3DRsY6KHC7qOoDuUU4se7O35hXac7/KFO/Bn+2WnVWh2JMk1Ro5nO22LG54z/OOr7SrP9RjmN7Vv0MkTrTOYFozVUZdJVRiMysysbnY52w3dcNJtwVLlZq3iIqu8XDakzNmaZQiZronlzWSgse5tszWu2Ei+y4VOlvG0WhcvWLVmss7RdGmGR2zslnI4yTPAPgywVi3LyT/CvXh44/luLAGgNAsGgADkBuVVaYjSzEdRSSOBs+TzTP3nA3PgA4oOd0LwCAg3PBajJYtPf2oNlgqQ8cjyQXroK3QLoK3QLoF0ELoKXQUugXQUugXQUzIGZBTMg0jH+kiGmnlp2wSySQuLHEuYxhd2bSSNvIK7i4c3rvalk5kUtrTU8Q6Vq119VFTwjta+V48SQPcp44VI72gnmZJ69GtYhpxiU1w+qmAP0Yzqh9i117jFjr1DxOTJbuWc6O6p0xnEjnPdmjN3OLnEWPEqpy/jS3xOp26PT0zQNgVNcRrtMIKJ8UNW2RjXtOSoDc8Ry72ut1gRccDvU2PDa8bhDkzRSdS2ZkgIBBuCAQeYO5QpnkxXDYqqPVTAloOZpabOY61rg89pQabiWhs0V3079e0fQPVmHdwd7kHgoK9zHZXXaWmxa4EOaeRB3INqw7EA4Cx2oNgpajOO0b0F+6Ct0FboAKCqC1dBS6Cl0FLoKXQUzIKZkFMyCmdBwXTf/NK31x+AW5x/bhh8j3JYMhTIlt7ByXmYh2JlmtDKzU1beDZQWHv3t+Y8VU5VN03Hwt8W/jfU/LsNHUBzQVlNVjtNMJFXQysA85GNZEeIe3bbxFx4qbBk8LxKDkY/Omm1UbvNR+rZ90KO3cpa9Qv5l5elQ5B4cTwmCoHnWdYbpG9WRvjxHYUGvS6O1MJvA5szeDSRHJ3bdh9oQZrAY6i7nTs1QAsGlzXOcefVJsEGaBQVugrdBK6BdBZJQUugjmQULkFC5BEuQRLkFC9BEvQcM02/zOs9d/aFucf24YfI9yWEUyJFwXJIGEggjYWkEHkQbhcmNxp2J1O3RdHdImuYMxAcB1m33Hs7Fi58M0tP4bWDNGSsfllK/S2GFhJdc22NBu49y5jxXvPpDuTLSkestzp5LsZwu1uzlsUcxqdJIncbXQ9cdSDkEg5BIOQSzIKhyCuZBLMgqHIGZBaJQRJQRJQRLkES5BEvQQL0Ft0iCDpUHFdMj+Uqv1o+61bnG9uGJyPclhlMhURwsgqE1vs3rocNhTURBvfbv9NJ1Gfut+C+fv8AdL6Cn2wvCYLy9JCZBMSoJCRBISIJB6CQegkHoJByCuZBAlBElBElBAlBAlBbc5Bbc5Bae9B5pZLIOQaVuvX1J5yD7rVt8b2oYnI92WKU6AC6SlZHBdAhcno+XYaau6re4fBfPW+6X0Nfth646gleXp6GSoLzZUFxsqC4JEE2vQTDkFwOQTDkFcyCRQRKCBCCJCC24ILbggtPCDzyFB4amcjcEGkY7gIlkfKCWvebni0m1t3DcreHl2xx4z0qZeJW87jtrFXhksV7tuB9Ju0f8K/j5OO/yoZONkp8PI1WYV5Ta0ncCe4XSbRHbkVmeoemLD5Xbmkd+xV7cvFX5WKcTLb4ZCm0fc70nW7hdVr8+OqwsU4E/wB0t3pLADsHFZ0zudtKI1GnuY9cdX2PQXmuQXmOQX2FBdaUF1qC41BcagkgvEIIkIIkIIEIIOCC04ILL2oLD40Hmkp7oPNJQgoPNJhjDvF0Hhl0bpnG5hbfnbf3qWM+SI1EopwY5ncwDAox6LQOwBeJtM9ykisR1CowoDgvLq6yhtwQX2U1kHoZCUF9kSC8yJBfZGgvMjQXmsQXGtQTDUEwEFbIPQQgiQgiQgiWoIFqCBYggWIIOjQW3RoLboUEDAgiadBHyZA8mQV8lQVFKgkKZBMQIJtiQXGxoLgYgmGoJBqCQagkAgrZB6LIKEIIkIKEIIlqCJagiWII6tBTVoKatBQxIKapA1SBqkFdWgatA1aBq0DVoJBiCoYgkGoJAIJAIKgIK2QXigogiUBBFBRBRBSyAQgoQgWQUsgWQECyBZAsgWQLIK2QLIKoKoKoJBAQf//Z">
            <a:hlinkClick r:id="rId3"/>
          </p:cNvPr>
          <p:cNvSpPr>
            <a:spLocks noChangeAspect="1" noChangeArrowheads="1"/>
          </p:cNvSpPr>
          <p:nvPr/>
        </p:nvSpPr>
        <p:spPr bwMode="auto">
          <a:xfrm>
            <a:off x="503238" y="-1309688"/>
            <a:ext cx="29527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3812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a:xfrm>
            <a:off x="1043608" y="4077072"/>
            <a:ext cx="7344816" cy="2880320"/>
          </a:xfrm>
        </p:spPr>
        <p:txBody>
          <a:bodyPr/>
          <a:lstStyle/>
          <a:p>
            <a:pPr marL="457200" indent="-457200">
              <a:buAutoNum type="arabicPeriod"/>
              <a:defRPr/>
            </a:pPr>
            <a:r>
              <a:rPr lang="nl-BE" sz="3200" b="0" kern="0" dirty="0">
                <a:solidFill>
                  <a:schemeClr val="accent2"/>
                </a:solidFill>
              </a:rPr>
              <a:t>Bewonersbetrokkenheid</a:t>
            </a:r>
          </a:p>
          <a:p>
            <a:pPr marL="457200" indent="-457200">
              <a:buAutoNum type="arabicPeriod"/>
              <a:defRPr/>
            </a:pPr>
            <a:r>
              <a:rPr lang="nl-BE" sz="3200" b="0" kern="0" dirty="0">
                <a:solidFill>
                  <a:schemeClr val="accent2"/>
                </a:solidFill>
              </a:rPr>
              <a:t>Communicatie </a:t>
            </a:r>
            <a:endParaRPr lang="nl-BE" sz="3200" b="0" kern="0" dirty="0" smtClean="0">
              <a:solidFill>
                <a:schemeClr val="accent2"/>
              </a:solidFill>
            </a:endParaRPr>
          </a:p>
          <a:p>
            <a:pPr marL="457200" indent="-457200">
              <a:buAutoNum type="arabicPeriod"/>
              <a:defRPr/>
            </a:pPr>
            <a:r>
              <a:rPr lang="nl-BE" sz="3200" b="0" kern="0" dirty="0" smtClean="0">
                <a:solidFill>
                  <a:schemeClr val="accent2"/>
                </a:solidFill>
              </a:rPr>
              <a:t>Onderhoud </a:t>
            </a:r>
            <a:r>
              <a:rPr lang="nl-BE" sz="3200" b="0" kern="0" dirty="0">
                <a:solidFill>
                  <a:schemeClr val="accent2"/>
                </a:solidFill>
              </a:rPr>
              <a:t>&amp; herstellingen</a:t>
            </a:r>
          </a:p>
          <a:p>
            <a:pPr marL="457200" indent="-457200">
              <a:buAutoNum type="arabicPeriod"/>
              <a:defRPr/>
            </a:pPr>
            <a:r>
              <a:rPr lang="nl-BE" sz="3200" b="0" kern="0" dirty="0">
                <a:solidFill>
                  <a:schemeClr val="accent2"/>
                </a:solidFill>
              </a:rPr>
              <a:t>Renovatie &amp; verhuis</a:t>
            </a:r>
          </a:p>
          <a:p>
            <a:pPr marL="457200" indent="-457200">
              <a:buAutoNum type="arabicPeriod"/>
              <a:defRPr/>
            </a:pPr>
            <a:r>
              <a:rPr lang="nl-BE" sz="3200" b="0" kern="0" dirty="0">
                <a:solidFill>
                  <a:schemeClr val="accent2"/>
                </a:solidFill>
              </a:rPr>
              <a:t>Samenleven &amp; </a:t>
            </a:r>
            <a:r>
              <a:rPr lang="nl-BE" sz="3200" b="0" kern="0" dirty="0" smtClean="0">
                <a:solidFill>
                  <a:schemeClr val="accent2"/>
                </a:solidFill>
              </a:rPr>
              <a:t>leefbaarheid</a:t>
            </a:r>
            <a:endParaRPr lang="nl-BE" sz="3200" b="0" kern="0" dirty="0">
              <a:solidFill>
                <a:schemeClr val="accent2"/>
              </a:solidFill>
            </a:endParaRPr>
          </a:p>
          <a:p>
            <a:pPr marL="342900" indent="-342900">
              <a:buFont typeface="Arial" charset="0"/>
              <a:buChar char="•"/>
            </a:pPr>
            <a:endParaRPr lang="nl-BE" sz="2000" b="0" dirty="0">
              <a:latin typeface="Calibri" pitchFamily="34" charset="0"/>
              <a:cs typeface="Calibri" pitchFamily="34" charset="0"/>
            </a:endParaRPr>
          </a:p>
          <a:p>
            <a:pPr marL="0" indent="0">
              <a:buNone/>
            </a:pPr>
            <a:endParaRPr lang="nl-BE" sz="2000" b="0" dirty="0" smtClean="0">
              <a:latin typeface="Calibri" pitchFamily="34" charset="0"/>
              <a:cs typeface="Calibri" pitchFamily="34" charset="0"/>
            </a:endParaRPr>
          </a:p>
          <a:p>
            <a:pPr marL="342900" indent="-342900">
              <a:buFont typeface="Arial" charset="0"/>
              <a:buChar char="•"/>
            </a:pPr>
            <a:endParaRPr lang="nl-BE" sz="2000" b="0" dirty="0">
              <a:solidFill>
                <a:srgbClr val="C00000"/>
              </a:solidFill>
              <a:latin typeface="Calibri" pitchFamily="34" charset="0"/>
              <a:cs typeface="Calibri" pitchFamily="34" charset="0"/>
            </a:endParaRPr>
          </a:p>
          <a:p>
            <a:pPr marL="0" indent="0">
              <a:buNone/>
            </a:pPr>
            <a:endParaRPr lang="nl-BE" sz="2000" b="0" dirty="0" smtClean="0">
              <a:solidFill>
                <a:srgbClr val="C00000"/>
              </a:solidFill>
              <a:latin typeface="Calibri" pitchFamily="34" charset="0"/>
              <a:cs typeface="Calibri" pitchFamily="34" charset="0"/>
            </a:endParaRPr>
          </a:p>
        </p:txBody>
      </p:sp>
      <p:sp>
        <p:nvSpPr>
          <p:cNvPr id="3" name="Rechthoek 2"/>
          <p:cNvSpPr/>
          <p:nvPr/>
        </p:nvSpPr>
        <p:spPr>
          <a:xfrm>
            <a:off x="899592" y="1772816"/>
            <a:ext cx="6552728" cy="1077218"/>
          </a:xfrm>
          <a:prstGeom prst="rect">
            <a:avLst/>
          </a:prstGeom>
        </p:spPr>
        <p:txBody>
          <a:bodyPr wrap="square">
            <a:spAutoFit/>
          </a:bodyPr>
          <a:lstStyle/>
          <a:p>
            <a:pPr algn="r"/>
            <a:endParaRPr lang="nl-BE" sz="3200" b="1" dirty="0" smtClean="0">
              <a:solidFill>
                <a:srgbClr val="006D86"/>
              </a:solidFill>
            </a:endParaRPr>
          </a:p>
          <a:p>
            <a:pPr algn="r"/>
            <a:r>
              <a:rPr lang="nl-BE" sz="3200" b="1" dirty="0" smtClean="0">
                <a:solidFill>
                  <a:srgbClr val="006D86"/>
                </a:solidFill>
              </a:rPr>
              <a:t>Indeling van de mappen in 5 thema’s</a:t>
            </a:r>
            <a:endParaRPr lang="nl-BE" sz="3200" b="1" dirty="0">
              <a:solidFill>
                <a:srgbClr val="006D86"/>
              </a:solidFill>
            </a:endParaRPr>
          </a:p>
        </p:txBody>
      </p:sp>
    </p:spTree>
    <p:extLst>
      <p:ext uri="{BB962C8B-B14F-4D97-AF65-F5344CB8AC3E}">
        <p14:creationId xmlns:p14="http://schemas.microsoft.com/office/powerpoint/2010/main" val="83687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a:xfrm>
            <a:off x="1043608" y="3212976"/>
            <a:ext cx="7344816" cy="2880320"/>
          </a:xfrm>
        </p:spPr>
        <p:txBody>
          <a:bodyPr/>
          <a:lstStyle/>
          <a:p>
            <a:pPr marL="342900" indent="-342900">
              <a:buFont typeface="Arial" charset="0"/>
              <a:buChar char="•"/>
            </a:pPr>
            <a:endParaRPr lang="nl-BE" sz="2000" b="0" dirty="0">
              <a:latin typeface="Calibri" pitchFamily="34" charset="0"/>
              <a:cs typeface="Calibri" pitchFamily="34" charset="0"/>
            </a:endParaRPr>
          </a:p>
          <a:p>
            <a:pPr marL="0" indent="0">
              <a:buNone/>
            </a:pPr>
            <a:endParaRPr lang="nl-BE" sz="2000" b="0" dirty="0" smtClean="0">
              <a:latin typeface="Calibri" pitchFamily="34" charset="0"/>
              <a:cs typeface="Calibri" pitchFamily="34" charset="0"/>
            </a:endParaRPr>
          </a:p>
          <a:p>
            <a:pPr marL="342900" indent="-342900">
              <a:buFont typeface="Arial" charset="0"/>
              <a:buChar char="•"/>
            </a:pPr>
            <a:endParaRPr lang="nl-BE" sz="2000" b="0" dirty="0">
              <a:solidFill>
                <a:srgbClr val="C00000"/>
              </a:solidFill>
              <a:latin typeface="Calibri" pitchFamily="34" charset="0"/>
              <a:cs typeface="Calibri" pitchFamily="34" charset="0"/>
            </a:endParaRPr>
          </a:p>
          <a:p>
            <a:pPr marL="0" indent="0">
              <a:buNone/>
            </a:pPr>
            <a:endParaRPr lang="nl-BE" sz="2000" b="0" dirty="0" smtClean="0">
              <a:solidFill>
                <a:srgbClr val="C00000"/>
              </a:solidFill>
              <a:latin typeface="Calibri" pitchFamily="34" charset="0"/>
              <a:cs typeface="Calibri" pitchFamily="34" charset="0"/>
            </a:endParaRPr>
          </a:p>
        </p:txBody>
      </p:sp>
      <p:sp>
        <p:nvSpPr>
          <p:cNvPr id="2" name="Tekstvak 1"/>
          <p:cNvSpPr txBox="1"/>
          <p:nvPr/>
        </p:nvSpPr>
        <p:spPr>
          <a:xfrm>
            <a:off x="904128" y="2276872"/>
            <a:ext cx="7560840" cy="4401205"/>
          </a:xfrm>
          <a:prstGeom prst="rect">
            <a:avLst/>
          </a:prstGeom>
          <a:noFill/>
        </p:spPr>
        <p:txBody>
          <a:bodyPr wrap="square" rtlCol="0">
            <a:spAutoFit/>
          </a:bodyPr>
          <a:lstStyle/>
          <a:p>
            <a:r>
              <a:rPr lang="nl-BE" sz="2000" dirty="0" smtClean="0">
                <a:solidFill>
                  <a:schemeClr val="accent2"/>
                </a:solidFill>
              </a:rPr>
              <a:t>De handvatten van Kempisch Tehuis (</a:t>
            </a:r>
            <a:r>
              <a:rPr lang="nl-BE" sz="2000" b="1" dirty="0" smtClean="0">
                <a:solidFill>
                  <a:schemeClr val="accent2"/>
                </a:solidFill>
              </a:rPr>
              <a:t>KT</a:t>
            </a:r>
            <a:r>
              <a:rPr lang="nl-BE" sz="2000" dirty="0" smtClean="0">
                <a:solidFill>
                  <a:schemeClr val="accent2"/>
                </a:solidFill>
              </a:rPr>
              <a:t>) zijn geordend volgens de 5 thema’s.</a:t>
            </a:r>
          </a:p>
          <a:p>
            <a:r>
              <a:rPr lang="nl-BE" sz="2000" dirty="0" smtClean="0">
                <a:solidFill>
                  <a:schemeClr val="accent2"/>
                </a:solidFill>
              </a:rPr>
              <a:t>De andere documenten zijn geordend per sociale huisvestingsmaatschappij, waarbij elk document voorafgegaan wordt door de afkorting van de desbetreffende SHM.</a:t>
            </a:r>
          </a:p>
          <a:p>
            <a:endParaRPr lang="nl-BE" sz="2000" dirty="0" smtClean="0">
              <a:solidFill>
                <a:schemeClr val="accent2"/>
              </a:solidFill>
            </a:endParaRPr>
          </a:p>
          <a:p>
            <a:r>
              <a:rPr lang="nl-BE" sz="2000" b="1" dirty="0" smtClean="0">
                <a:solidFill>
                  <a:schemeClr val="accent2"/>
                </a:solidFill>
              </a:rPr>
              <a:t>CO</a:t>
            </a:r>
            <a:r>
              <a:rPr lang="nl-BE" sz="2000" dirty="0" smtClean="0">
                <a:solidFill>
                  <a:schemeClr val="accent2"/>
                </a:solidFill>
              </a:rPr>
              <a:t> 	 </a:t>
            </a:r>
            <a:r>
              <a:rPr lang="nl-BE" sz="2000" dirty="0" err="1" smtClean="0">
                <a:solidFill>
                  <a:schemeClr val="accent2"/>
                </a:solidFill>
              </a:rPr>
              <a:t>Cordium</a:t>
            </a:r>
            <a:endParaRPr lang="nl-BE" sz="2000" dirty="0" smtClean="0">
              <a:solidFill>
                <a:schemeClr val="accent2"/>
              </a:solidFill>
            </a:endParaRPr>
          </a:p>
          <a:p>
            <a:r>
              <a:rPr lang="nl-BE" sz="2000" b="1" dirty="0" smtClean="0">
                <a:solidFill>
                  <a:schemeClr val="accent2"/>
                </a:solidFill>
              </a:rPr>
              <a:t>HHM</a:t>
            </a:r>
            <a:r>
              <a:rPr lang="nl-BE" sz="2000" dirty="0" smtClean="0">
                <a:solidFill>
                  <a:schemeClr val="accent2"/>
                </a:solidFill>
              </a:rPr>
              <a:t> 	 Hasseltse Huisvestingsmaatschappij</a:t>
            </a:r>
          </a:p>
          <a:p>
            <a:r>
              <a:rPr lang="nl-BE" sz="2000" b="1" dirty="0" smtClean="0">
                <a:solidFill>
                  <a:schemeClr val="accent2"/>
                </a:solidFill>
              </a:rPr>
              <a:t>KBM</a:t>
            </a:r>
            <a:r>
              <a:rPr lang="nl-BE" sz="2000" dirty="0" smtClean="0">
                <a:solidFill>
                  <a:schemeClr val="accent2"/>
                </a:solidFill>
              </a:rPr>
              <a:t> 	 Kantonnale Bouwmaatschappij</a:t>
            </a:r>
          </a:p>
          <a:p>
            <a:r>
              <a:rPr lang="nl-BE" sz="2000" b="1" dirty="0" smtClean="0">
                <a:solidFill>
                  <a:schemeClr val="accent2"/>
                </a:solidFill>
              </a:rPr>
              <a:t>MH</a:t>
            </a:r>
            <a:r>
              <a:rPr lang="nl-BE" sz="2000" dirty="0" smtClean="0">
                <a:solidFill>
                  <a:schemeClr val="accent2"/>
                </a:solidFill>
              </a:rPr>
              <a:t> 	 Maaslands Huis</a:t>
            </a:r>
          </a:p>
          <a:p>
            <a:r>
              <a:rPr lang="nl-BE" sz="2000" b="1" dirty="0" smtClean="0">
                <a:solidFill>
                  <a:schemeClr val="accent2"/>
                </a:solidFill>
              </a:rPr>
              <a:t>ND</a:t>
            </a:r>
            <a:r>
              <a:rPr lang="nl-BE" sz="2000" dirty="0" smtClean="0">
                <a:solidFill>
                  <a:schemeClr val="accent2"/>
                </a:solidFill>
              </a:rPr>
              <a:t> 	 Nieuw Dak</a:t>
            </a:r>
          </a:p>
          <a:p>
            <a:r>
              <a:rPr lang="nl-BE" sz="2000" b="1" dirty="0" smtClean="0">
                <a:solidFill>
                  <a:schemeClr val="accent2"/>
                </a:solidFill>
              </a:rPr>
              <a:t>NST</a:t>
            </a:r>
            <a:r>
              <a:rPr lang="nl-BE" sz="2000" dirty="0" smtClean="0">
                <a:solidFill>
                  <a:schemeClr val="accent2"/>
                </a:solidFill>
              </a:rPr>
              <a:t> 	 Nieuw Sint-Truiden</a:t>
            </a:r>
          </a:p>
          <a:p>
            <a:r>
              <a:rPr lang="nl-BE" sz="2000" b="1" dirty="0" smtClean="0">
                <a:solidFill>
                  <a:schemeClr val="accent2"/>
                </a:solidFill>
              </a:rPr>
              <a:t>OD</a:t>
            </a:r>
            <a:r>
              <a:rPr lang="nl-BE" sz="2000" dirty="0" smtClean="0">
                <a:solidFill>
                  <a:schemeClr val="accent2"/>
                </a:solidFill>
              </a:rPr>
              <a:t> 	 Ons Dak</a:t>
            </a:r>
          </a:p>
          <a:p>
            <a:r>
              <a:rPr lang="nl-BE" sz="2000" b="1" dirty="0" smtClean="0">
                <a:solidFill>
                  <a:schemeClr val="accent2"/>
                </a:solidFill>
              </a:rPr>
              <a:t>WZ</a:t>
            </a:r>
            <a:r>
              <a:rPr lang="nl-BE" sz="2000" dirty="0" smtClean="0">
                <a:solidFill>
                  <a:schemeClr val="accent2"/>
                </a:solidFill>
              </a:rPr>
              <a:t>	 </a:t>
            </a:r>
            <a:r>
              <a:rPr lang="nl-BE" sz="2000" dirty="0" err="1" smtClean="0">
                <a:solidFill>
                  <a:schemeClr val="accent2"/>
                </a:solidFill>
              </a:rPr>
              <a:t>Woonzo</a:t>
            </a:r>
            <a:endParaRPr lang="nl-BE" sz="2000" dirty="0" smtClean="0">
              <a:solidFill>
                <a:schemeClr val="accent2"/>
              </a:solidFill>
            </a:endParaRPr>
          </a:p>
        </p:txBody>
      </p:sp>
    </p:spTree>
    <p:extLst>
      <p:ext uri="{BB962C8B-B14F-4D97-AF65-F5344CB8AC3E}">
        <p14:creationId xmlns:p14="http://schemas.microsoft.com/office/powerpoint/2010/main" val="15878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a:xfrm>
            <a:off x="1115616" y="3573016"/>
            <a:ext cx="7344816" cy="2880320"/>
          </a:xfrm>
        </p:spPr>
        <p:txBody>
          <a:bodyPr/>
          <a:lstStyle/>
          <a:p>
            <a:pPr marL="0" indent="0">
              <a:buNone/>
              <a:defRPr/>
            </a:pPr>
            <a:r>
              <a:rPr lang="nl-BE" sz="3200" b="0" kern="0" dirty="0" smtClean="0">
                <a:solidFill>
                  <a:schemeClr val="accent2"/>
                </a:solidFill>
              </a:rPr>
              <a:t>Op zoek naar een handvat of methodiek? Misschien zit er wel iets bruikbaars in de mappen</a:t>
            </a:r>
            <a:r>
              <a:rPr lang="nl-BE" sz="3200" b="0" kern="0" dirty="0" smtClean="0">
                <a:solidFill>
                  <a:schemeClr val="accent2"/>
                </a:solidFill>
              </a:rPr>
              <a:t>.</a:t>
            </a:r>
          </a:p>
          <a:p>
            <a:pPr marL="0" indent="0">
              <a:buNone/>
              <a:defRPr/>
            </a:pPr>
            <a:r>
              <a:rPr lang="nl-BE" sz="3200" b="0" kern="0" dirty="0" smtClean="0">
                <a:solidFill>
                  <a:schemeClr val="accent2"/>
                </a:solidFill>
              </a:rPr>
              <a:t>Vragen of verwachtingen?</a:t>
            </a:r>
            <a:endParaRPr lang="nl-BE" sz="3200" b="0" kern="0" dirty="0" smtClean="0">
              <a:solidFill>
                <a:schemeClr val="accent2"/>
              </a:solidFill>
            </a:endParaRPr>
          </a:p>
          <a:p>
            <a:pPr marL="0" indent="0">
              <a:buNone/>
              <a:defRPr/>
            </a:pPr>
            <a:r>
              <a:rPr lang="nl-BE" sz="3200" b="0" kern="0" dirty="0" smtClean="0">
                <a:solidFill>
                  <a:schemeClr val="accent2"/>
                </a:solidFill>
              </a:rPr>
              <a:t>Altijd </a:t>
            </a:r>
            <a:r>
              <a:rPr lang="nl-BE" sz="3200" b="0" kern="0" dirty="0" smtClean="0">
                <a:solidFill>
                  <a:schemeClr val="accent2"/>
                </a:solidFill>
              </a:rPr>
              <a:t>welkom in Limburg om te grasduinen in de praktijk </a:t>
            </a:r>
            <a:r>
              <a:rPr lang="nl-BE" sz="3200" b="0" kern="0" dirty="0" smtClean="0">
                <a:solidFill>
                  <a:schemeClr val="accent2"/>
                </a:solidFill>
              </a:rPr>
              <a:t>;-) </a:t>
            </a:r>
            <a:endParaRPr lang="nl-BE" sz="3200" b="0" kern="0" dirty="0" smtClean="0">
              <a:solidFill>
                <a:schemeClr val="accent2"/>
              </a:solidFill>
            </a:endParaRPr>
          </a:p>
          <a:p>
            <a:pPr marL="0" indent="0">
              <a:buNone/>
            </a:pPr>
            <a:endParaRPr lang="nl-BE" sz="2000" b="0" dirty="0">
              <a:latin typeface="Calibri" pitchFamily="34" charset="0"/>
              <a:cs typeface="Calibri" pitchFamily="34" charset="0"/>
            </a:endParaRPr>
          </a:p>
          <a:p>
            <a:pPr marL="0" indent="0">
              <a:buNone/>
            </a:pPr>
            <a:endParaRPr lang="nl-BE" sz="2000" b="0" dirty="0" smtClean="0">
              <a:latin typeface="Calibri" pitchFamily="34" charset="0"/>
              <a:cs typeface="Calibri" pitchFamily="34" charset="0"/>
            </a:endParaRPr>
          </a:p>
          <a:p>
            <a:pPr marL="342900" indent="-342900">
              <a:buFont typeface="Arial" charset="0"/>
              <a:buChar char="•"/>
            </a:pPr>
            <a:endParaRPr lang="nl-BE" sz="2000" b="0" dirty="0">
              <a:solidFill>
                <a:srgbClr val="C00000"/>
              </a:solidFill>
              <a:latin typeface="Calibri" pitchFamily="34" charset="0"/>
              <a:cs typeface="Calibri" pitchFamily="34" charset="0"/>
            </a:endParaRPr>
          </a:p>
          <a:p>
            <a:pPr marL="0" indent="0">
              <a:buNone/>
            </a:pPr>
            <a:endParaRPr lang="nl-BE" sz="2000" b="0" dirty="0" smtClean="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248406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a:xfrm>
            <a:off x="1187624" y="1916832"/>
            <a:ext cx="7272808" cy="3796785"/>
          </a:xfrm>
        </p:spPr>
        <p:txBody>
          <a:bodyPr/>
          <a:lstStyle/>
          <a:p>
            <a:r>
              <a:rPr lang="nl-BE" sz="4000" b="1" dirty="0">
                <a:solidFill>
                  <a:schemeClr val="accent6"/>
                </a:solidFill>
              </a:rPr>
              <a:t>V</a:t>
            </a:r>
            <a:r>
              <a:rPr lang="nl-BE" sz="4000" b="1" dirty="0" smtClean="0">
                <a:solidFill>
                  <a:schemeClr val="accent6"/>
                </a:solidFill>
              </a:rPr>
              <a:t>ragen?</a:t>
            </a:r>
          </a:p>
          <a:p>
            <a:r>
              <a:rPr lang="nl-BE" sz="4000" b="1" dirty="0" smtClean="0">
                <a:solidFill>
                  <a:schemeClr val="accent6"/>
                </a:solidFill>
              </a:rPr>
              <a:t>Bedankt voor uw aandacht.</a:t>
            </a:r>
          </a:p>
          <a:p>
            <a:endParaRPr lang="nl-BE" sz="2000" b="1" dirty="0">
              <a:solidFill>
                <a:schemeClr val="accent6"/>
              </a:solidFill>
            </a:endParaRPr>
          </a:p>
          <a:p>
            <a:r>
              <a:rPr lang="nl-BE" sz="2000" b="1" dirty="0" smtClean="0">
                <a:solidFill>
                  <a:schemeClr val="accent6"/>
                </a:solidFill>
              </a:rPr>
              <a:t>Contact</a:t>
            </a:r>
          </a:p>
          <a:p>
            <a:endParaRPr lang="nl-BE" sz="2000" b="1" dirty="0">
              <a:solidFill>
                <a:schemeClr val="accent6"/>
              </a:solidFill>
            </a:endParaRPr>
          </a:p>
          <a:p>
            <a:r>
              <a:rPr lang="nl-BE" sz="1800" dirty="0" smtClean="0"/>
              <a:t>Liesbeth Brusselaers &amp; Rudi Bloemen</a:t>
            </a:r>
            <a:br>
              <a:rPr lang="nl-BE" sz="1800" dirty="0" smtClean="0"/>
            </a:br>
            <a:r>
              <a:rPr lang="nl-BE" sz="1800" dirty="0" smtClean="0"/>
              <a:t>Marktplein 9 bus 21</a:t>
            </a:r>
          </a:p>
          <a:p>
            <a:r>
              <a:rPr lang="en-US" sz="1800" dirty="0" smtClean="0"/>
              <a:t>3550 </a:t>
            </a:r>
            <a:r>
              <a:rPr lang="en-US" sz="1800" dirty="0" err="1" smtClean="0"/>
              <a:t>Heusden-Zolder</a:t>
            </a:r>
            <a:endParaRPr lang="nl-BE" sz="1800" dirty="0" smtClean="0"/>
          </a:p>
          <a:p>
            <a:pPr marL="285750" indent="-285750">
              <a:buFont typeface="Wingdings" pitchFamily="2" charset="2"/>
              <a:buChar char="("/>
            </a:pPr>
            <a:r>
              <a:rPr lang="nl-BE" sz="1800" dirty="0" smtClean="0">
                <a:sym typeface="Wingdings"/>
              </a:rPr>
              <a:t>0497 584366</a:t>
            </a:r>
          </a:p>
          <a:p>
            <a:r>
              <a:rPr lang="nl-BE" sz="1800" dirty="0">
                <a:sym typeface="Wingdings"/>
                <a:hlinkClick r:id="rId2"/>
              </a:rPr>
              <a:t>l</a:t>
            </a:r>
            <a:r>
              <a:rPr lang="nl-BE" sz="1800" dirty="0" smtClean="0">
                <a:sym typeface="Wingdings"/>
                <a:hlinkClick r:id="rId2"/>
              </a:rPr>
              <a:t>iesbeth.brusselaers@rimo.be</a:t>
            </a:r>
            <a:endParaRPr lang="nl-BE" sz="1800" dirty="0">
              <a:sym typeface="Wingdings"/>
            </a:endParaRPr>
          </a:p>
          <a:p>
            <a:endParaRPr lang="nl-BE" sz="1800" dirty="0" smtClean="0">
              <a:sym typeface="Wingdings"/>
            </a:endParaRPr>
          </a:p>
          <a:p>
            <a:endParaRPr lang="nl-BE" sz="1800" dirty="0"/>
          </a:p>
        </p:txBody>
      </p:sp>
    </p:spTree>
    <p:extLst>
      <p:ext uri="{BB962C8B-B14F-4D97-AF65-F5344CB8AC3E}">
        <p14:creationId xmlns:p14="http://schemas.microsoft.com/office/powerpoint/2010/main" val="18993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539552" y="3356992"/>
            <a:ext cx="6985000" cy="4176464"/>
          </a:xfrm>
        </p:spPr>
        <p:txBody>
          <a:bodyPr/>
          <a:lstStyle/>
          <a:p>
            <a:pPr marL="0" indent="0">
              <a:buNone/>
            </a:pPr>
            <a:r>
              <a:rPr lang="nl-BE" sz="3200" dirty="0" smtClean="0">
                <a:solidFill>
                  <a:schemeClr val="accent2"/>
                </a:solidFill>
                <a:latin typeface="Calibri" pitchFamily="34" charset="0"/>
                <a:cs typeface="Calibri" pitchFamily="34" charset="0"/>
              </a:rPr>
              <a:t>Participatie als uitgangspunt…</a:t>
            </a:r>
          </a:p>
          <a:p>
            <a:pPr marL="0" indent="0">
              <a:buNone/>
            </a:pPr>
            <a:r>
              <a:rPr lang="nl-BE" sz="2800" b="0" i="1" dirty="0" smtClean="0">
                <a:solidFill>
                  <a:schemeClr val="accent2"/>
                </a:solidFill>
                <a:latin typeface="Calibri" pitchFamily="34" charset="0"/>
                <a:cs typeface="Calibri" pitchFamily="34" charset="0"/>
              </a:rPr>
              <a:t>“We proberen sociale huurders zo vaak mogelijk te betrekken.”</a:t>
            </a:r>
          </a:p>
          <a:p>
            <a:pPr marL="0" indent="0">
              <a:buNone/>
            </a:pPr>
            <a:r>
              <a:rPr lang="nl-BE" sz="3200" dirty="0" smtClean="0">
                <a:solidFill>
                  <a:schemeClr val="accent2"/>
                </a:solidFill>
                <a:latin typeface="Calibri" pitchFamily="34" charset="0"/>
                <a:cs typeface="Calibri" pitchFamily="34" charset="0"/>
              </a:rPr>
              <a:t>                       … maar geen dogma</a:t>
            </a:r>
          </a:p>
          <a:p>
            <a:pPr marL="0" indent="0">
              <a:buNone/>
            </a:pPr>
            <a:r>
              <a:rPr lang="nl-BE" sz="3200" dirty="0">
                <a:solidFill>
                  <a:schemeClr val="accent2"/>
                </a:solidFill>
                <a:latin typeface="Calibri" panose="020F0502020204030204" pitchFamily="34" charset="0"/>
                <a:cs typeface="Calibri" pitchFamily="34" charset="0"/>
              </a:rPr>
              <a:t>P</a:t>
            </a:r>
            <a:r>
              <a:rPr lang="nl-BE" sz="3200" dirty="0" smtClean="0">
                <a:solidFill>
                  <a:schemeClr val="accent2"/>
                </a:solidFill>
                <a:latin typeface="Calibri" panose="020F0502020204030204" pitchFamily="34" charset="0"/>
                <a:cs typeface="Calibri" pitchFamily="34" charset="0"/>
              </a:rPr>
              <a:t>ositionering tussen sociale huisvestingsmaatschappij en huurders…</a:t>
            </a:r>
          </a:p>
          <a:p>
            <a:pPr marL="0" indent="0">
              <a:buNone/>
            </a:pPr>
            <a:r>
              <a:rPr lang="nl-BE" sz="2800" b="0" i="1" dirty="0">
                <a:solidFill>
                  <a:schemeClr val="accent2"/>
                </a:solidFill>
                <a:latin typeface="Calibri" panose="020F0502020204030204" pitchFamily="34" charset="0"/>
                <a:cs typeface="Calibri" pitchFamily="34" charset="0"/>
              </a:rPr>
              <a:t>M</a:t>
            </a:r>
            <a:r>
              <a:rPr lang="nl-BE" sz="2800" b="0" i="1" dirty="0" smtClean="0">
                <a:solidFill>
                  <a:schemeClr val="accent2"/>
                </a:solidFill>
                <a:latin typeface="Calibri" panose="020F0502020204030204" pitchFamily="34" charset="0"/>
                <a:cs typeface="Calibri" pitchFamily="34" charset="0"/>
              </a:rPr>
              <a:t>aar aan de zijde van de huurders.</a:t>
            </a:r>
            <a:endParaRPr lang="nl-BE" sz="2800" b="0" i="1" dirty="0">
              <a:solidFill>
                <a:schemeClr val="accent2"/>
              </a:solidFill>
              <a:latin typeface="Calibri" pitchFamily="34" charset="0"/>
              <a:cs typeface="Calibri" pitchFamily="34" charset="0"/>
            </a:endParaRPr>
          </a:p>
          <a:p>
            <a:pPr marL="0" indent="0">
              <a:buNone/>
            </a:pPr>
            <a:endParaRPr lang="nl-BE" sz="1600" b="0" dirty="0">
              <a:solidFill>
                <a:schemeClr val="tx2"/>
              </a:solidFill>
            </a:endParaRPr>
          </a:p>
          <a:p>
            <a:pPr marL="0" indent="0">
              <a:buNone/>
            </a:pPr>
            <a:endParaRPr lang="nl-BE" sz="1600" dirty="0">
              <a:solidFill>
                <a:schemeClr val="tx2"/>
              </a:solidFill>
            </a:endParaRPr>
          </a:p>
          <a:p>
            <a:pPr marL="0" indent="0">
              <a:buNone/>
            </a:pPr>
            <a:endParaRPr lang="nl-BE" sz="1600" dirty="0" smtClean="0">
              <a:solidFill>
                <a:schemeClr val="tx2"/>
              </a:solidFill>
            </a:endParaRPr>
          </a:p>
          <a:p>
            <a:pPr marL="0" indent="0">
              <a:buNone/>
            </a:pPr>
            <a:endParaRPr lang="nl-BE" sz="1600" dirty="0" smtClean="0"/>
          </a:p>
          <a:p>
            <a:pPr marL="0" indent="0">
              <a:buNone/>
            </a:pPr>
            <a:endParaRPr lang="nl-BE" sz="1600" dirty="0" smtClean="0"/>
          </a:p>
          <a:p>
            <a:pPr marL="0" indent="0">
              <a:buNone/>
            </a:pPr>
            <a:endParaRPr lang="nl-BE" sz="1600" dirty="0"/>
          </a:p>
        </p:txBody>
      </p:sp>
    </p:spTree>
    <p:extLst>
      <p:ext uri="{BB962C8B-B14F-4D97-AF65-F5344CB8AC3E}">
        <p14:creationId xmlns:p14="http://schemas.microsoft.com/office/powerpoint/2010/main" val="224334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539552" y="3573016"/>
            <a:ext cx="7411856" cy="4176464"/>
          </a:xfrm>
        </p:spPr>
        <p:txBody>
          <a:bodyPr/>
          <a:lstStyle/>
          <a:p>
            <a:pPr marL="0" indent="0">
              <a:buNone/>
            </a:pPr>
            <a:r>
              <a:rPr lang="nl-BE" sz="3200" dirty="0" smtClean="0">
                <a:solidFill>
                  <a:schemeClr val="accent2"/>
                </a:solidFill>
                <a:latin typeface="Calibri" pitchFamily="34" charset="0"/>
                <a:cs typeface="Calibri" pitchFamily="34" charset="0"/>
              </a:rPr>
              <a:t>Met een </a:t>
            </a:r>
            <a:r>
              <a:rPr lang="nl-BE" sz="3200" i="1" dirty="0" smtClean="0">
                <a:solidFill>
                  <a:schemeClr val="accent2"/>
                </a:solidFill>
                <a:latin typeface="Calibri" pitchFamily="34" charset="0"/>
                <a:cs typeface="Calibri" pitchFamily="34" charset="0"/>
              </a:rPr>
              <a:t>‘verhaal</a:t>
            </a:r>
            <a:r>
              <a:rPr lang="nl-BE" sz="3200" dirty="0" smtClean="0">
                <a:solidFill>
                  <a:schemeClr val="accent2"/>
                </a:solidFill>
                <a:latin typeface="Calibri" pitchFamily="34" charset="0"/>
                <a:cs typeface="Calibri" pitchFamily="34" charset="0"/>
              </a:rPr>
              <a:t>’ naar de raden van bestuur</a:t>
            </a:r>
          </a:p>
          <a:p>
            <a:pPr marL="0" indent="0">
              <a:buNone/>
            </a:pPr>
            <a:endParaRPr lang="nl-BE" sz="1400" dirty="0" smtClean="0">
              <a:solidFill>
                <a:schemeClr val="accent2"/>
              </a:solidFill>
              <a:latin typeface="Calibri" pitchFamily="34" charset="0"/>
              <a:cs typeface="Calibri" pitchFamily="34" charset="0"/>
            </a:endParaRPr>
          </a:p>
          <a:p>
            <a:pPr marL="0" indent="0">
              <a:buNone/>
            </a:pPr>
            <a:r>
              <a:rPr lang="nl-BE" sz="2800" b="0" i="1" dirty="0" smtClean="0">
                <a:solidFill>
                  <a:schemeClr val="accent2"/>
                </a:solidFill>
                <a:latin typeface="Calibri" panose="020F0502020204030204" pitchFamily="34" charset="0"/>
                <a:cs typeface="Calibri" pitchFamily="34" charset="0"/>
              </a:rPr>
              <a:t>→ medestanders maken van bestuurders</a:t>
            </a:r>
          </a:p>
          <a:p>
            <a:pPr marL="0" indent="0">
              <a:buNone/>
            </a:pPr>
            <a:r>
              <a:rPr lang="nl-BE" sz="2800" b="0" i="1" dirty="0" smtClean="0">
                <a:solidFill>
                  <a:schemeClr val="accent2"/>
                </a:solidFill>
                <a:latin typeface="Calibri" panose="020F0502020204030204" pitchFamily="34" charset="0"/>
                <a:cs typeface="Calibri" pitchFamily="34" charset="0"/>
              </a:rPr>
              <a:t>→ de meerwaarde van onze inzet schetsen</a:t>
            </a:r>
          </a:p>
          <a:p>
            <a:pPr marL="0" indent="0">
              <a:buNone/>
            </a:pPr>
            <a:endParaRPr lang="nl-BE" sz="2800" b="0" i="1" dirty="0" smtClean="0">
              <a:solidFill>
                <a:schemeClr val="accent2"/>
              </a:solidFill>
              <a:latin typeface="Calibri" panose="020F0502020204030204" pitchFamily="34" charset="0"/>
              <a:cs typeface="Calibri" pitchFamily="34" charset="0"/>
            </a:endParaRPr>
          </a:p>
          <a:p>
            <a:pPr marL="0" indent="0">
              <a:buNone/>
            </a:pPr>
            <a:r>
              <a:rPr lang="nl-BE" sz="2800" b="0" i="1" dirty="0" smtClean="0">
                <a:solidFill>
                  <a:schemeClr val="accent2"/>
                </a:solidFill>
                <a:latin typeface="Calibri" panose="020F0502020204030204" pitchFamily="34" charset="0"/>
                <a:cs typeface="Calibri" pitchFamily="34" charset="0"/>
              </a:rPr>
              <a:t>→ afspraken over betrokkenheid sociale dienst </a:t>
            </a:r>
          </a:p>
          <a:p>
            <a:pPr marL="0" indent="0">
              <a:buNone/>
            </a:pPr>
            <a:r>
              <a:rPr lang="nl-BE" sz="2800" b="0" i="1" dirty="0" smtClean="0">
                <a:solidFill>
                  <a:schemeClr val="accent2"/>
                </a:solidFill>
                <a:latin typeface="Calibri" panose="020F0502020204030204" pitchFamily="34" charset="0"/>
                <a:cs typeface="Calibri" pitchFamily="34" charset="0"/>
              </a:rPr>
              <a:t>→ garanties over uitbouw bewonersparticipatie</a:t>
            </a:r>
          </a:p>
          <a:p>
            <a:pPr marL="0" indent="0">
              <a:buNone/>
            </a:pPr>
            <a:endParaRPr lang="nl-BE" sz="2800" b="0" i="1" dirty="0">
              <a:solidFill>
                <a:schemeClr val="tx2"/>
              </a:solidFill>
            </a:endParaRPr>
          </a:p>
          <a:p>
            <a:pPr marL="0" indent="0">
              <a:buNone/>
            </a:pPr>
            <a:endParaRPr lang="nl-BE" sz="1600" dirty="0">
              <a:solidFill>
                <a:schemeClr val="tx2"/>
              </a:solidFill>
            </a:endParaRPr>
          </a:p>
          <a:p>
            <a:pPr marL="0" indent="0">
              <a:buNone/>
            </a:pPr>
            <a:endParaRPr lang="nl-BE" sz="1600" dirty="0" smtClean="0">
              <a:solidFill>
                <a:schemeClr val="tx2"/>
              </a:solidFill>
            </a:endParaRPr>
          </a:p>
          <a:p>
            <a:pPr marL="0" indent="0">
              <a:buNone/>
            </a:pPr>
            <a:endParaRPr lang="nl-BE" sz="1600" dirty="0" smtClean="0"/>
          </a:p>
          <a:p>
            <a:pPr marL="0" indent="0">
              <a:buNone/>
            </a:pPr>
            <a:endParaRPr lang="nl-BE" sz="1600" dirty="0" smtClean="0"/>
          </a:p>
          <a:p>
            <a:pPr marL="0" indent="0">
              <a:buNone/>
            </a:pPr>
            <a:endParaRPr lang="nl-BE" sz="1600" dirty="0"/>
          </a:p>
        </p:txBody>
      </p:sp>
      <p:sp>
        <p:nvSpPr>
          <p:cNvPr id="5" name="Pijl-omlaag 4"/>
          <p:cNvSpPr/>
          <p:nvPr/>
        </p:nvSpPr>
        <p:spPr>
          <a:xfrm>
            <a:off x="3347864" y="4941168"/>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8706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899592" y="2852936"/>
            <a:ext cx="7632848" cy="648072"/>
          </a:xfrm>
        </p:spPr>
        <p:txBody>
          <a:bodyPr/>
          <a:lstStyle/>
          <a:p>
            <a:endParaRPr lang="nl-BE" sz="3200" i="1" dirty="0" smtClean="0"/>
          </a:p>
          <a:p>
            <a:r>
              <a:rPr lang="nl-BE" dirty="0" smtClean="0"/>
              <a:t>2. Waarom participatie realiseren?</a:t>
            </a:r>
          </a:p>
          <a:p>
            <a:pPr marL="571500" indent="-571500">
              <a:buFont typeface="Arial" panose="020B0604020202020204" pitchFamily="34" charset="0"/>
              <a:buChar char="•"/>
            </a:pPr>
            <a:r>
              <a:rPr lang="nl-BE" dirty="0" smtClean="0"/>
              <a:t>de nood aankaarten</a:t>
            </a:r>
          </a:p>
          <a:p>
            <a:pPr marL="571500" indent="-571500">
              <a:buFont typeface="Arial" panose="020B0604020202020204" pitchFamily="34" charset="0"/>
              <a:buChar char="•"/>
            </a:pPr>
            <a:r>
              <a:rPr lang="nl-BE" dirty="0"/>
              <a:t>d</a:t>
            </a:r>
            <a:r>
              <a:rPr lang="nl-BE" dirty="0" smtClean="0"/>
              <a:t>e meerwaarde schetsen</a:t>
            </a:r>
          </a:p>
          <a:p>
            <a:pPr marL="571500" indent="-571500">
              <a:buFont typeface="Arial" panose="020B0604020202020204" pitchFamily="34" charset="0"/>
              <a:buChar char="•"/>
            </a:pPr>
            <a:endParaRPr lang="nl-BE" dirty="0" smtClean="0"/>
          </a:p>
          <a:p>
            <a:pPr marL="571500" indent="-571500">
              <a:buFont typeface="Arial" panose="020B0604020202020204" pitchFamily="34" charset="0"/>
              <a:buChar char="•"/>
            </a:pPr>
            <a:endParaRPr lang="nl-BE" dirty="0" smtClean="0"/>
          </a:p>
          <a:p>
            <a:endParaRPr lang="nl-BE" dirty="0" smtClean="0"/>
          </a:p>
          <a:p>
            <a:endParaRPr lang="nl-BE" dirty="0" smtClean="0"/>
          </a:p>
          <a:p>
            <a:r>
              <a:rPr lang="nl-BE" dirty="0" smtClean="0"/>
              <a:t>			</a:t>
            </a:r>
          </a:p>
        </p:txBody>
      </p:sp>
    </p:spTree>
    <p:extLst>
      <p:ext uri="{BB962C8B-B14F-4D97-AF65-F5344CB8AC3E}">
        <p14:creationId xmlns:p14="http://schemas.microsoft.com/office/powerpoint/2010/main" val="794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611560" y="2420888"/>
            <a:ext cx="6985000" cy="4176464"/>
          </a:xfrm>
        </p:spPr>
        <p:txBody>
          <a:bodyPr/>
          <a:lstStyle/>
          <a:p>
            <a:pPr marL="0" indent="0">
              <a:buNone/>
            </a:pPr>
            <a:endParaRPr lang="nl-BE" sz="3200" dirty="0" smtClean="0">
              <a:solidFill>
                <a:schemeClr val="accent2">
                  <a:lumMod val="40000"/>
                  <a:lumOff val="60000"/>
                </a:schemeClr>
              </a:solidFill>
              <a:latin typeface="Calibri" pitchFamily="34" charset="0"/>
              <a:cs typeface="Calibri" pitchFamily="34" charset="0"/>
            </a:endParaRPr>
          </a:p>
          <a:p>
            <a:pPr marL="0" indent="0">
              <a:buNone/>
            </a:pPr>
            <a:endParaRPr lang="nl-BE" sz="1600" b="0" dirty="0">
              <a:solidFill>
                <a:schemeClr val="tx2"/>
              </a:solidFill>
            </a:endParaRPr>
          </a:p>
          <a:p>
            <a:pPr marL="0" indent="0">
              <a:buNone/>
            </a:pPr>
            <a:endParaRPr lang="nl-BE" sz="1600" dirty="0">
              <a:solidFill>
                <a:schemeClr val="tx2"/>
              </a:solidFill>
            </a:endParaRPr>
          </a:p>
          <a:p>
            <a:pPr marL="0" indent="0">
              <a:buNone/>
            </a:pPr>
            <a:endParaRPr lang="nl-BE" sz="1600" dirty="0" smtClean="0">
              <a:solidFill>
                <a:schemeClr val="tx2"/>
              </a:solidFill>
            </a:endParaRPr>
          </a:p>
          <a:p>
            <a:pPr marL="0" indent="0">
              <a:buNone/>
            </a:pPr>
            <a:endParaRPr lang="nl-BE" sz="1600" dirty="0" smtClean="0"/>
          </a:p>
          <a:p>
            <a:pPr marL="0" indent="0">
              <a:buNone/>
            </a:pPr>
            <a:endParaRPr lang="nl-BE" sz="1600" dirty="0" smtClean="0"/>
          </a:p>
          <a:p>
            <a:pPr marL="0" indent="0">
              <a:buNone/>
            </a:pPr>
            <a:endParaRPr lang="nl-BE" sz="1600" dirty="0"/>
          </a:p>
        </p:txBody>
      </p:sp>
      <p:sp>
        <p:nvSpPr>
          <p:cNvPr id="4" name="Rechthoek 3"/>
          <p:cNvSpPr/>
          <p:nvPr/>
        </p:nvSpPr>
        <p:spPr>
          <a:xfrm>
            <a:off x="323528" y="2204864"/>
            <a:ext cx="8712968" cy="5139869"/>
          </a:xfrm>
          <a:prstGeom prst="rect">
            <a:avLst/>
          </a:prstGeom>
        </p:spPr>
        <p:txBody>
          <a:bodyPr wrap="square">
            <a:spAutoFit/>
          </a:bodyPr>
          <a:lstStyle/>
          <a:p>
            <a:r>
              <a:rPr lang="nl-BE" sz="3200" b="1" dirty="0" smtClean="0">
                <a:solidFill>
                  <a:schemeClr val="accent2"/>
                </a:solidFill>
                <a:latin typeface="Calibri" pitchFamily="34" charset="0"/>
                <a:cs typeface="Calibri" pitchFamily="34" charset="0"/>
              </a:rPr>
              <a:t>Het profiel van de huurder is door de jaren heen gewijzigd </a:t>
            </a:r>
          </a:p>
          <a:p>
            <a:endParaRPr lang="nl-BE" sz="2400" b="1" dirty="0">
              <a:solidFill>
                <a:srgbClr val="006D86"/>
              </a:solidFill>
              <a:latin typeface="Calibri" pitchFamily="34" charset="0"/>
              <a:cs typeface="Calibri" pitchFamily="34" charset="0"/>
            </a:endParaRPr>
          </a:p>
          <a:p>
            <a:r>
              <a:rPr lang="nl-BE" sz="2800" i="1" dirty="0" smtClean="0">
                <a:solidFill>
                  <a:schemeClr val="accent2"/>
                </a:solidFill>
                <a:latin typeface="Calibri" pitchFamily="34" charset="0"/>
                <a:cs typeface="Calibri" pitchFamily="34" charset="0"/>
              </a:rPr>
              <a:t>→ </a:t>
            </a:r>
            <a:r>
              <a:rPr lang="nl-BE" sz="2800" i="1" dirty="0" err="1" smtClean="0">
                <a:solidFill>
                  <a:schemeClr val="accent2"/>
                </a:solidFill>
                <a:latin typeface="Calibri" pitchFamily="34" charset="0"/>
                <a:cs typeface="Calibri" pitchFamily="34" charset="0"/>
              </a:rPr>
              <a:t>socio</a:t>
            </a:r>
            <a:r>
              <a:rPr lang="nl-BE" sz="2800" i="1" dirty="0" smtClean="0">
                <a:solidFill>
                  <a:schemeClr val="accent2"/>
                </a:solidFill>
                <a:latin typeface="Calibri" pitchFamily="34" charset="0"/>
                <a:cs typeface="Calibri" pitchFamily="34" charset="0"/>
              </a:rPr>
              <a:t>-demografisch : toename van alleenstaanden en éénoudergezinnen, diversiteit herkomst…</a:t>
            </a:r>
          </a:p>
          <a:p>
            <a:pPr marL="342900" indent="-342900">
              <a:buFont typeface="Arial" panose="020B0604020202020204" pitchFamily="34" charset="0"/>
              <a:buChar char="•"/>
            </a:pPr>
            <a:endParaRPr lang="nl-BE" sz="2800" i="1" dirty="0" smtClean="0">
              <a:solidFill>
                <a:schemeClr val="accent2"/>
              </a:solidFill>
              <a:latin typeface="Calibri" pitchFamily="34" charset="0"/>
              <a:cs typeface="Calibri" pitchFamily="34" charset="0"/>
            </a:endParaRPr>
          </a:p>
          <a:p>
            <a:r>
              <a:rPr lang="nl-BE" sz="2800" i="1" dirty="0" smtClean="0">
                <a:solidFill>
                  <a:schemeClr val="accent2"/>
                </a:solidFill>
                <a:latin typeface="Calibri" pitchFamily="34" charset="0"/>
                <a:cs typeface="Calibri" pitchFamily="34" charset="0"/>
              </a:rPr>
              <a:t>→ socio-economisch : laag scholingsniveau, hoge werkloosheidscijfers, hoog aandeel invaliditeit…</a:t>
            </a:r>
          </a:p>
          <a:p>
            <a:pPr marL="342900" indent="-342900">
              <a:buFont typeface="Arial" panose="020B0604020202020204" pitchFamily="34" charset="0"/>
              <a:buChar char="•"/>
            </a:pPr>
            <a:endParaRPr lang="nl-BE" sz="2800" b="1" dirty="0">
              <a:solidFill>
                <a:srgbClr val="006D86"/>
              </a:solidFill>
              <a:latin typeface="Calibri" pitchFamily="34" charset="0"/>
              <a:cs typeface="Calibri" pitchFamily="34" charset="0"/>
            </a:endParaRPr>
          </a:p>
          <a:p>
            <a:endParaRPr lang="nl-BE" sz="2400" b="1" dirty="0" smtClean="0">
              <a:solidFill>
                <a:srgbClr val="006D86"/>
              </a:solidFill>
              <a:latin typeface="Calibri" pitchFamily="34" charset="0"/>
              <a:cs typeface="Calibri" pitchFamily="34" charset="0"/>
            </a:endParaRPr>
          </a:p>
          <a:p>
            <a:pPr marL="342900" indent="-342900">
              <a:buFont typeface="Arial" panose="020B0604020202020204" pitchFamily="34" charset="0"/>
              <a:buChar char="•"/>
            </a:pPr>
            <a:endParaRPr lang="nl-BE" sz="2400" b="1" dirty="0" smtClean="0">
              <a:solidFill>
                <a:srgbClr val="006D86"/>
              </a:solidFill>
              <a:latin typeface="Calibri" pitchFamily="34" charset="0"/>
              <a:cs typeface="Calibri" pitchFamily="34" charset="0"/>
            </a:endParaRPr>
          </a:p>
          <a:p>
            <a:endParaRPr lang="nl-BE" sz="2400" b="1" dirty="0">
              <a:solidFill>
                <a:srgbClr val="006D86"/>
              </a:solidFill>
              <a:latin typeface="Calibri" pitchFamily="34" charset="0"/>
              <a:cs typeface="Calibri" pitchFamily="34" charset="0"/>
            </a:endParaRPr>
          </a:p>
        </p:txBody>
      </p:sp>
    </p:spTree>
    <p:extLst>
      <p:ext uri="{BB962C8B-B14F-4D97-AF65-F5344CB8AC3E}">
        <p14:creationId xmlns:p14="http://schemas.microsoft.com/office/powerpoint/2010/main" val="12159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611560" y="2420888"/>
            <a:ext cx="6985000" cy="4176464"/>
          </a:xfrm>
        </p:spPr>
        <p:txBody>
          <a:bodyPr/>
          <a:lstStyle/>
          <a:p>
            <a:pPr marL="0" indent="0">
              <a:buNone/>
            </a:pPr>
            <a:endParaRPr lang="nl-BE" sz="3200" dirty="0" smtClean="0">
              <a:solidFill>
                <a:schemeClr val="accent2">
                  <a:lumMod val="40000"/>
                  <a:lumOff val="60000"/>
                </a:schemeClr>
              </a:solidFill>
              <a:latin typeface="Calibri" pitchFamily="34" charset="0"/>
              <a:cs typeface="Calibri" pitchFamily="34" charset="0"/>
            </a:endParaRPr>
          </a:p>
          <a:p>
            <a:pPr marL="0" indent="0">
              <a:buNone/>
            </a:pPr>
            <a:endParaRPr lang="nl-BE" sz="1600" b="0" dirty="0">
              <a:solidFill>
                <a:schemeClr val="tx2"/>
              </a:solidFill>
            </a:endParaRPr>
          </a:p>
          <a:p>
            <a:pPr marL="0" indent="0">
              <a:buNone/>
            </a:pPr>
            <a:endParaRPr lang="nl-BE" sz="1600" dirty="0">
              <a:solidFill>
                <a:schemeClr val="tx2"/>
              </a:solidFill>
            </a:endParaRPr>
          </a:p>
          <a:p>
            <a:pPr marL="0" indent="0">
              <a:buNone/>
            </a:pPr>
            <a:endParaRPr lang="nl-BE" sz="1600" dirty="0" smtClean="0">
              <a:solidFill>
                <a:schemeClr val="tx2"/>
              </a:solidFill>
            </a:endParaRPr>
          </a:p>
          <a:p>
            <a:pPr marL="0" indent="0">
              <a:buNone/>
            </a:pPr>
            <a:endParaRPr lang="nl-BE" sz="1600" dirty="0" smtClean="0"/>
          </a:p>
          <a:p>
            <a:pPr marL="0" indent="0">
              <a:buNone/>
            </a:pPr>
            <a:endParaRPr lang="nl-BE" sz="1600" dirty="0" smtClean="0"/>
          </a:p>
          <a:p>
            <a:pPr marL="0" indent="0">
              <a:buNone/>
            </a:pPr>
            <a:endParaRPr lang="nl-BE" sz="1600" dirty="0"/>
          </a:p>
        </p:txBody>
      </p:sp>
      <p:sp>
        <p:nvSpPr>
          <p:cNvPr id="4" name="Rechthoek 3"/>
          <p:cNvSpPr/>
          <p:nvPr/>
        </p:nvSpPr>
        <p:spPr>
          <a:xfrm>
            <a:off x="323528" y="2184851"/>
            <a:ext cx="8712968" cy="4708981"/>
          </a:xfrm>
          <a:prstGeom prst="rect">
            <a:avLst/>
          </a:prstGeom>
        </p:spPr>
        <p:txBody>
          <a:bodyPr wrap="square">
            <a:spAutoFit/>
          </a:bodyPr>
          <a:lstStyle/>
          <a:p>
            <a:r>
              <a:rPr lang="nl-BE" sz="3200" b="1" dirty="0" smtClean="0">
                <a:solidFill>
                  <a:schemeClr val="accent2"/>
                </a:solidFill>
                <a:latin typeface="Calibri" pitchFamily="34" charset="0"/>
                <a:cs typeface="Calibri" pitchFamily="34" charset="0"/>
              </a:rPr>
              <a:t>Een </a:t>
            </a:r>
            <a:r>
              <a:rPr lang="nl-BE" sz="3200" b="1" dirty="0">
                <a:solidFill>
                  <a:schemeClr val="accent2"/>
                </a:solidFill>
                <a:latin typeface="Calibri" pitchFamily="34" charset="0"/>
                <a:cs typeface="Calibri" pitchFamily="34" charset="0"/>
              </a:rPr>
              <a:t>historische context voor sociaal </a:t>
            </a:r>
            <a:r>
              <a:rPr lang="nl-BE" sz="3200" b="1" dirty="0" smtClean="0">
                <a:solidFill>
                  <a:schemeClr val="accent2"/>
                </a:solidFill>
                <a:latin typeface="Calibri" pitchFamily="34" charset="0"/>
                <a:cs typeface="Calibri" pitchFamily="34" charset="0"/>
              </a:rPr>
              <a:t>huren als verklaring voor het gewijzigd profiel</a:t>
            </a:r>
            <a:endParaRPr lang="nl-BE" sz="3200" b="1" dirty="0">
              <a:solidFill>
                <a:schemeClr val="accent2"/>
              </a:solidFill>
              <a:latin typeface="Calibri" pitchFamily="34" charset="0"/>
              <a:cs typeface="Calibri" pitchFamily="34" charset="0"/>
            </a:endParaRPr>
          </a:p>
          <a:p>
            <a:endParaRPr lang="nl-BE" dirty="0">
              <a:solidFill>
                <a:srgbClr val="006D86"/>
              </a:solidFill>
              <a:latin typeface="Calibri" pitchFamily="34" charset="0"/>
              <a:cs typeface="Calibri" pitchFamily="34" charset="0"/>
            </a:endParaRPr>
          </a:p>
          <a:p>
            <a:r>
              <a:rPr lang="nl-BE" sz="2000" dirty="0">
                <a:solidFill>
                  <a:srgbClr val="006D86"/>
                </a:solidFill>
                <a:latin typeface="Calibri" pitchFamily="34" charset="0"/>
                <a:cs typeface="Calibri" pitchFamily="34" charset="0"/>
              </a:rPr>
              <a:t> </a:t>
            </a:r>
            <a:r>
              <a:rPr lang="nl-BE" sz="2000" i="1" dirty="0">
                <a:solidFill>
                  <a:srgbClr val="8A1F38"/>
                </a:solidFill>
                <a:latin typeface="Calibri" pitchFamily="34" charset="0"/>
                <a:cs typeface="Calibri" pitchFamily="34" charset="0"/>
              </a:rPr>
              <a:t>→ een sociale woning was er in het verleden voor de ‘gelukkige </a:t>
            </a:r>
            <a:r>
              <a:rPr lang="nl-BE" sz="2000" i="1" dirty="0" smtClean="0">
                <a:solidFill>
                  <a:srgbClr val="8A1F38"/>
                </a:solidFill>
                <a:latin typeface="Calibri" pitchFamily="34" charset="0"/>
                <a:cs typeface="Calibri" pitchFamily="34" charset="0"/>
              </a:rPr>
              <a:t>winnaar’</a:t>
            </a:r>
            <a:endParaRPr lang="nl-BE" sz="2000" i="1" dirty="0">
              <a:solidFill>
                <a:srgbClr val="8A1F38"/>
              </a:solidFill>
              <a:latin typeface="Calibri" pitchFamily="34" charset="0"/>
              <a:cs typeface="Calibri" pitchFamily="34" charset="0"/>
            </a:endParaRPr>
          </a:p>
          <a:p>
            <a:endParaRPr lang="nl-BE" sz="2000" i="1" dirty="0" smtClean="0">
              <a:solidFill>
                <a:srgbClr val="8A1F38"/>
              </a:solidFill>
              <a:latin typeface="Calibri" pitchFamily="34" charset="0"/>
              <a:cs typeface="Calibri" pitchFamily="34" charset="0"/>
            </a:endParaRPr>
          </a:p>
          <a:p>
            <a:r>
              <a:rPr lang="nl-BE" sz="2000" i="1" dirty="0" smtClean="0">
                <a:solidFill>
                  <a:srgbClr val="8A1F38"/>
                </a:solidFill>
                <a:latin typeface="Calibri" pitchFamily="34" charset="0"/>
                <a:cs typeface="Calibri" pitchFamily="34" charset="0"/>
              </a:rPr>
              <a:t>→ toename </a:t>
            </a:r>
            <a:r>
              <a:rPr lang="nl-BE" sz="2000" i="1" dirty="0">
                <a:solidFill>
                  <a:srgbClr val="8A1F38"/>
                </a:solidFill>
                <a:latin typeface="Calibri" pitchFamily="34" charset="0"/>
                <a:cs typeface="Calibri" pitchFamily="34" charset="0"/>
              </a:rPr>
              <a:t>van welvaart  in een economisch stabiel </a:t>
            </a:r>
            <a:r>
              <a:rPr lang="nl-BE" sz="2000" i="1" dirty="0" smtClean="0">
                <a:solidFill>
                  <a:srgbClr val="8A1F38"/>
                </a:solidFill>
                <a:latin typeface="Calibri" pitchFamily="34" charset="0"/>
                <a:cs typeface="Calibri" pitchFamily="34" charset="0"/>
              </a:rPr>
              <a:t>klimaat : meer gezinnen worden eigenaar</a:t>
            </a:r>
            <a:endParaRPr lang="nl-BE" sz="2000" i="1" dirty="0">
              <a:solidFill>
                <a:srgbClr val="8A1F38"/>
              </a:solidFill>
              <a:latin typeface="Calibri" pitchFamily="34" charset="0"/>
              <a:cs typeface="Calibri" pitchFamily="34" charset="0"/>
            </a:endParaRPr>
          </a:p>
          <a:p>
            <a:endParaRPr lang="nl-BE" sz="2000" i="1" dirty="0">
              <a:solidFill>
                <a:srgbClr val="8A1F38"/>
              </a:solidFill>
              <a:latin typeface="Calibri" pitchFamily="34" charset="0"/>
              <a:cs typeface="Calibri" pitchFamily="34" charset="0"/>
            </a:endParaRPr>
          </a:p>
          <a:p>
            <a:r>
              <a:rPr lang="nl-BE" sz="2000" i="1" dirty="0">
                <a:solidFill>
                  <a:srgbClr val="8A1F38"/>
                </a:solidFill>
                <a:latin typeface="Calibri" pitchFamily="34" charset="0"/>
                <a:cs typeface="Calibri" pitchFamily="34" charset="0"/>
              </a:rPr>
              <a:t>→ de publieke sector wordt meer en meer toeverlaat voor relatief armere gezinnen die sociale en psychische problemen cumuleren</a:t>
            </a:r>
          </a:p>
          <a:p>
            <a:endParaRPr lang="nl-BE" sz="2000" i="1" dirty="0">
              <a:solidFill>
                <a:srgbClr val="8A1F38"/>
              </a:solidFill>
              <a:latin typeface="Calibri" pitchFamily="34" charset="0"/>
              <a:cs typeface="Calibri" pitchFamily="34" charset="0"/>
            </a:endParaRPr>
          </a:p>
          <a:p>
            <a:r>
              <a:rPr lang="nl-BE" sz="2000" i="1" dirty="0">
                <a:solidFill>
                  <a:srgbClr val="8A1F38"/>
                </a:solidFill>
                <a:latin typeface="Calibri" pitchFamily="34" charset="0"/>
                <a:cs typeface="Calibri" pitchFamily="34" charset="0"/>
              </a:rPr>
              <a:t>→ de ooit gewaardeerde sociale woonwijken worden anders geapprecieerd : ze demoderen als er andere en betere woonconcepten gaan domineren</a:t>
            </a:r>
          </a:p>
          <a:p>
            <a:endParaRPr lang="nl-BE" dirty="0">
              <a:solidFill>
                <a:srgbClr val="8A1F38"/>
              </a:solidFill>
              <a:latin typeface="Calibri" pitchFamily="34" charset="0"/>
              <a:cs typeface="Calibri" pitchFamily="34" charset="0"/>
            </a:endParaRPr>
          </a:p>
        </p:txBody>
      </p:sp>
    </p:spTree>
    <p:extLst>
      <p:ext uri="{BB962C8B-B14F-4D97-AF65-F5344CB8AC3E}">
        <p14:creationId xmlns:p14="http://schemas.microsoft.com/office/powerpoint/2010/main" val="15269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houdspagina met subtitel">
  <a:themeElements>
    <a:clrScheme name="Samenlevingsopbouw">
      <a:dk1>
        <a:sysClr val="windowText" lastClr="000000"/>
      </a:dk1>
      <a:lt1>
        <a:sysClr val="window" lastClr="FFFFFF"/>
      </a:lt1>
      <a:dk2>
        <a:srgbClr val="006D87"/>
      </a:dk2>
      <a:lt2>
        <a:srgbClr val="D1E6E9"/>
      </a:lt2>
      <a:accent1>
        <a:srgbClr val="55A099"/>
      </a:accent1>
      <a:accent2>
        <a:srgbClr val="8A1F38"/>
      </a:accent2>
      <a:accent3>
        <a:srgbClr val="9DCCDA"/>
      </a:accent3>
      <a:accent4>
        <a:srgbClr val="009FBB"/>
      </a:accent4>
      <a:accent5>
        <a:srgbClr val="C30045"/>
      </a:accent5>
      <a:accent6>
        <a:srgbClr val="F6EA36"/>
      </a:accent6>
      <a:hlink>
        <a:srgbClr val="ABC434"/>
      </a:hlink>
      <a:folHlink>
        <a:srgbClr val="55A09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houdspagina zonder subtitel">
  <a:themeElements>
    <a:clrScheme name="Samenlevingsopbouw">
      <a:dk1>
        <a:sysClr val="windowText" lastClr="000000"/>
      </a:dk1>
      <a:lt1>
        <a:sysClr val="window" lastClr="FFFFFF"/>
      </a:lt1>
      <a:dk2>
        <a:srgbClr val="006D87"/>
      </a:dk2>
      <a:lt2>
        <a:srgbClr val="D1E6E9"/>
      </a:lt2>
      <a:accent1>
        <a:srgbClr val="55A099"/>
      </a:accent1>
      <a:accent2>
        <a:srgbClr val="8A1F38"/>
      </a:accent2>
      <a:accent3>
        <a:srgbClr val="9DCCDA"/>
      </a:accent3>
      <a:accent4>
        <a:srgbClr val="009FBB"/>
      </a:accent4>
      <a:accent5>
        <a:srgbClr val="C30045"/>
      </a:accent5>
      <a:accent6>
        <a:srgbClr val="F6EA36"/>
      </a:accent6>
      <a:hlink>
        <a:srgbClr val="ABC434"/>
      </a:hlink>
      <a:folHlink>
        <a:srgbClr val="55A09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elpagina's">
  <a:themeElements>
    <a:clrScheme name="Samenlevingsopbouw">
      <a:dk1>
        <a:sysClr val="windowText" lastClr="000000"/>
      </a:dk1>
      <a:lt1>
        <a:sysClr val="window" lastClr="FFFFFF"/>
      </a:lt1>
      <a:dk2>
        <a:srgbClr val="006D87"/>
      </a:dk2>
      <a:lt2>
        <a:srgbClr val="D1E6E9"/>
      </a:lt2>
      <a:accent1>
        <a:srgbClr val="55A099"/>
      </a:accent1>
      <a:accent2>
        <a:srgbClr val="8A1F38"/>
      </a:accent2>
      <a:accent3>
        <a:srgbClr val="9DCCDA"/>
      </a:accent3>
      <a:accent4>
        <a:srgbClr val="009FBB"/>
      </a:accent4>
      <a:accent5>
        <a:srgbClr val="C30045"/>
      </a:accent5>
      <a:accent6>
        <a:srgbClr val="F6EA36"/>
      </a:accent6>
      <a:hlink>
        <a:srgbClr val="ABC434"/>
      </a:hlink>
      <a:folHlink>
        <a:srgbClr val="55A09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houdsopgave">
  <a:themeElements>
    <a:clrScheme name="Samenlevingsopbouw">
      <a:dk1>
        <a:sysClr val="windowText" lastClr="000000"/>
      </a:dk1>
      <a:lt1>
        <a:sysClr val="window" lastClr="FFFFFF"/>
      </a:lt1>
      <a:dk2>
        <a:srgbClr val="006D87"/>
      </a:dk2>
      <a:lt2>
        <a:srgbClr val="D1E6E9"/>
      </a:lt2>
      <a:accent1>
        <a:srgbClr val="55A099"/>
      </a:accent1>
      <a:accent2>
        <a:srgbClr val="8A1F38"/>
      </a:accent2>
      <a:accent3>
        <a:srgbClr val="9DCCDA"/>
      </a:accent3>
      <a:accent4>
        <a:srgbClr val="009FBB"/>
      </a:accent4>
      <a:accent5>
        <a:srgbClr val="C30045"/>
      </a:accent5>
      <a:accent6>
        <a:srgbClr val="F6EA36"/>
      </a:accent6>
      <a:hlink>
        <a:srgbClr val="ABC434"/>
      </a:hlink>
      <a:folHlink>
        <a:srgbClr val="55A09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fsluiter">
  <a:themeElements>
    <a:clrScheme name="Samenlevingsopbouw">
      <a:dk1>
        <a:sysClr val="windowText" lastClr="000000"/>
      </a:dk1>
      <a:lt1>
        <a:sysClr val="window" lastClr="FFFFFF"/>
      </a:lt1>
      <a:dk2>
        <a:srgbClr val="006D87"/>
      </a:dk2>
      <a:lt2>
        <a:srgbClr val="D1E6E9"/>
      </a:lt2>
      <a:accent1>
        <a:srgbClr val="55A099"/>
      </a:accent1>
      <a:accent2>
        <a:srgbClr val="8A1F38"/>
      </a:accent2>
      <a:accent3>
        <a:srgbClr val="9DCCDA"/>
      </a:accent3>
      <a:accent4>
        <a:srgbClr val="009FBB"/>
      </a:accent4>
      <a:accent5>
        <a:srgbClr val="C30045"/>
      </a:accent5>
      <a:accent6>
        <a:srgbClr val="F6EA36"/>
      </a:accent6>
      <a:hlink>
        <a:srgbClr val="ABC434"/>
      </a:hlink>
      <a:folHlink>
        <a:srgbClr val="55A09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ma:contentTypeID="0x010100953DFA348FC59A40A6430982606E710F0094FCA5191E92A2439A462485EBA2D572" ma:contentTypeVersion="20" ma:contentTypeDescription="" ma:contentTypeScope="" ma:versionID="294d417a05513701949c51d46809fc86">
  <xsd:schema xmlns:xsd="http://www.w3.org/2001/XMLSchema" xmlns:xs="http://www.w3.org/2001/XMLSchema" xmlns:p="http://schemas.microsoft.com/office/2006/metadata/properties" xmlns:ns2="1ebea683-dcac-4d1e-a4c8-dc96b1693c9b" xmlns:ns3="e9f2a6a8-ac9e-44eb-b056-b9e444269dc5" xmlns:ns4="228be142-0bba-41d2-9737-932d4852427c" targetNamespace="http://schemas.microsoft.com/office/2006/metadata/properties" ma:root="true" ma:fieldsID="a669e152ac8cc65f8f712a1f84f8f32d" ns2:_="" ns3:_="" ns4:_="">
    <xsd:import namespace="1ebea683-dcac-4d1e-a4c8-dc96b1693c9b"/>
    <xsd:import namespace="e9f2a6a8-ac9e-44eb-b056-b9e444269dc5"/>
    <xsd:import namespace="228be142-0bba-41d2-9737-932d4852427c"/>
    <xsd:element name="properties">
      <xsd:complexType>
        <xsd:sequence>
          <xsd:element name="documentManagement">
            <xsd:complexType>
              <xsd:all>
                <xsd:element ref="ns2:Jaar"/>
                <xsd:element ref="ns3:type_x0020_doc"/>
                <xsd:element ref="ns4:categorie"/>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2:SharedWithUsers" minOccurs="0"/>
                <xsd:element ref="ns2:SharedWithDetail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ea683-dcac-4d1e-a4c8-dc96b1693c9b" elementFormDefault="qualified">
    <xsd:import namespace="http://schemas.microsoft.com/office/2006/documentManagement/types"/>
    <xsd:import namespace="http://schemas.microsoft.com/office/infopath/2007/PartnerControls"/>
    <xsd:element name="Jaar" ma:index="8" ma:displayName="Jaar" ma:default="2019" ma:description="Geef het huidig jaartal in" ma:internalName="Jaar" ma:percentage="FALSE">
      <xsd:simpleType>
        <xsd:restriction base="dms:Number">
          <xsd:maxInclusive value="2040"/>
          <xsd:minInclusive value="2000"/>
        </xsd:restriction>
      </xsd:simple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f2a6a8-ac9e-44eb-b056-b9e444269dc5" elementFormDefault="qualified">
    <xsd:import namespace="http://schemas.microsoft.com/office/2006/documentManagement/types"/>
    <xsd:import namespace="http://schemas.microsoft.com/office/infopath/2007/PartnerControls"/>
    <xsd:element name="type_x0020_doc" ma:index="9" ma:displayName="type doc" ma:description="Type doc voor wonen" ma:format="Dropdown" ma:internalName="type_x0020_doc">
      <xsd:simpleType>
        <xsd:restriction base="dms:Choice">
          <xsd:enumeration value="verslag"/>
          <xsd:enumeration value="nota"/>
          <xsd:enumeration value="draaiboek"/>
          <xsd:enumeration value="sjabloon"/>
          <xsd:enumeration value="adressen"/>
          <xsd:enumeration value="handleiding"/>
          <xsd:enumeration value="vorming"/>
          <xsd:enumeration value="achtergrondinfo"/>
          <xsd:enumeration value="rapport"/>
          <xsd:enumeration value="vorming"/>
          <xsd:enumeration value="dossier"/>
          <xsd:enumeration value="fiche"/>
        </xsd:restriction>
      </xsd:simpleType>
    </xsd:element>
  </xsd:schema>
  <xsd:schema xmlns:xsd="http://www.w3.org/2001/XMLSchema" xmlns:xs="http://www.w3.org/2001/XMLSchema" xmlns:dms="http://schemas.microsoft.com/office/2006/documentManagement/types" xmlns:pc="http://schemas.microsoft.com/office/infopath/2007/PartnerControls" targetNamespace="228be142-0bba-41d2-9737-932d4852427c" elementFormDefault="qualified">
    <xsd:import namespace="http://schemas.microsoft.com/office/2006/documentManagement/types"/>
    <xsd:import namespace="http://schemas.microsoft.com/office/infopath/2007/PartnerControls"/>
    <xsd:element name="categorie" ma:index="10" ma:displayName="categorie" ma:format="Dropdown" ma:internalName="categorie">
      <xsd:simpleType>
        <xsd:restriction base="dms:Choice">
          <xsd:enumeration value="projectgroep"/>
          <xsd:enumeration value="werkgroepen"/>
          <xsd:enumeration value="huurders"/>
          <xsd:enumeration value="vrijwilligers"/>
          <xsd:enumeration value="communicatie"/>
          <xsd:enumeration value="partners"/>
          <xsd:enumeration value="activiteiten"/>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doc xmlns="e9f2a6a8-ac9e-44eb-b056-b9e444269dc5"/>
    <categorie xmlns="228be142-0bba-41d2-9737-932d4852427c"/>
    <Jaar xmlns="1ebea683-dcac-4d1e-a4c8-dc96b1693c9b">2018</Jaar>
  </documentManagement>
</p:properties>
</file>

<file path=customXml/itemProps1.xml><?xml version="1.0" encoding="utf-8"?>
<ds:datastoreItem xmlns:ds="http://schemas.openxmlformats.org/officeDocument/2006/customXml" ds:itemID="{94920107-30A4-41F6-B2E7-6D68128F6375}"/>
</file>

<file path=customXml/itemProps2.xml><?xml version="1.0" encoding="utf-8"?>
<ds:datastoreItem xmlns:ds="http://schemas.openxmlformats.org/officeDocument/2006/customXml" ds:itemID="{A4695EFA-F0C5-4FC9-8028-18D5E26774F1}"/>
</file>

<file path=customXml/itemProps3.xml><?xml version="1.0" encoding="utf-8"?>
<ds:datastoreItem xmlns:ds="http://schemas.openxmlformats.org/officeDocument/2006/customXml" ds:itemID="{232297D1-0DF8-4652-B923-02B772AA0BFC}"/>
</file>

<file path=docProps/app.xml><?xml version="1.0" encoding="utf-8"?>
<Properties xmlns="http://schemas.openxmlformats.org/officeDocument/2006/extended-properties" xmlns:vt="http://schemas.openxmlformats.org/officeDocument/2006/docPropsVTypes">
  <Template/>
  <TotalTime>1680</TotalTime>
  <Words>2020</Words>
  <Application>Microsoft Office PowerPoint</Application>
  <PresentationFormat>Diavoorstelling (4:3)</PresentationFormat>
  <Paragraphs>352</Paragraphs>
  <Slides>45</Slides>
  <Notes>0</Notes>
  <HiddenSlides>0</HiddenSlides>
  <MMClips>0</MMClips>
  <ScaleCrop>false</ScaleCrop>
  <HeadingPairs>
    <vt:vector size="6" baseType="variant">
      <vt:variant>
        <vt:lpstr>Gebruikte lettertypen</vt:lpstr>
      </vt:variant>
      <vt:variant>
        <vt:i4>6</vt:i4>
      </vt:variant>
      <vt:variant>
        <vt:lpstr>Thema</vt:lpstr>
      </vt:variant>
      <vt:variant>
        <vt:i4>5</vt:i4>
      </vt:variant>
      <vt:variant>
        <vt:lpstr>Diatitels</vt:lpstr>
      </vt:variant>
      <vt:variant>
        <vt:i4>45</vt:i4>
      </vt:variant>
    </vt:vector>
  </HeadingPairs>
  <TitlesOfParts>
    <vt:vector size="56" baseType="lpstr">
      <vt:lpstr>Arial</vt:lpstr>
      <vt:lpstr>Calibri Light</vt:lpstr>
      <vt:lpstr>Calibri</vt:lpstr>
      <vt:lpstr>Wingdings</vt:lpstr>
      <vt:lpstr>Verdana</vt:lpstr>
      <vt:lpstr>Wingdings 3</vt:lpstr>
      <vt:lpstr>Inhoudspagina met subtitel</vt:lpstr>
      <vt:lpstr>Inhoudspagina zonder subtitel</vt:lpstr>
      <vt:lpstr>Titelpagina's</vt:lpstr>
      <vt:lpstr>Inhoudsopgave</vt:lpstr>
      <vt:lpstr>Afsluiter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Bram</dc:creator>
  <cp:lastModifiedBy>Rudi Bloemen</cp:lastModifiedBy>
  <cp:revision>248</cp:revision>
  <cp:lastPrinted>2015-01-26T12:20:21Z</cp:lastPrinted>
  <dcterms:created xsi:type="dcterms:W3CDTF">2013-03-08T11:03:54Z</dcterms:created>
  <dcterms:modified xsi:type="dcterms:W3CDTF">2017-01-16T12:55:54Z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0x010100953DFA348FC59A40A6430982606E710F0094FCA5191E92A2439A462485EBA2D572</vt:lpwstr>
  </property>
  <property fmtid="{D5CDD505-2E9C-101B-9397-08002B2CF9AE}" pid="3" name="Order">
    <vt:r8>12900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