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61" r:id="rId3"/>
    <p:sldId id="260" r:id="rId4"/>
    <p:sldId id="277" r:id="rId5"/>
    <p:sldId id="266" r:id="rId6"/>
    <p:sldId id="278" r:id="rId7"/>
    <p:sldId id="280" r:id="rId8"/>
    <p:sldId id="300" r:id="rId9"/>
    <p:sldId id="301" r:id="rId10"/>
    <p:sldId id="304" r:id="rId11"/>
    <p:sldId id="305" r:id="rId12"/>
    <p:sldId id="310" r:id="rId13"/>
    <p:sldId id="287" r:id="rId14"/>
    <p:sldId id="311" r:id="rId15"/>
    <p:sldId id="297" r:id="rId16"/>
    <p:sldId id="313" r:id="rId17"/>
    <p:sldId id="275" r:id="rId18"/>
  </p:sldIdLst>
  <p:sldSz cx="12192000" cy="6858000"/>
  <p:notesSz cx="6669088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776C"/>
    <a:srgbClr val="F78981"/>
    <a:srgbClr val="FCDEDC"/>
    <a:srgbClr val="AEBDC4"/>
    <a:srgbClr val="A7B6BD"/>
    <a:srgbClr val="B6C3D6"/>
    <a:srgbClr val="AFBDC6"/>
    <a:srgbClr val="A6B9C0"/>
    <a:srgbClr val="A59C95"/>
    <a:srgbClr val="9FB4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872" autoAdjust="0"/>
  </p:normalViewPr>
  <p:slideViewPr>
    <p:cSldViewPr snapToGrid="0">
      <p:cViewPr varScale="1">
        <p:scale>
          <a:sx n="122" d="100"/>
          <a:sy n="122" d="100"/>
        </p:scale>
        <p:origin x="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6CF9B-069D-4D42-8D19-1EFD359CB5B6}" type="datetimeFigureOut">
              <a:rPr lang="nl-BE" smtClean="0"/>
              <a:t>31/01/2023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AEE3D-F04A-4CE6-B01A-65B4943E5D8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5178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AEE3D-F04A-4CE6-B01A-65B4943E5D8D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0714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AEE3D-F04A-4CE6-B01A-65B4943E5D8D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3141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AEE3D-F04A-4CE6-B01A-65B4943E5D8D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2004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AEE3D-F04A-4CE6-B01A-65B4943E5D8D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6624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AEE3D-F04A-4CE6-B01A-65B4943E5D8D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36795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AEE3D-F04A-4CE6-B01A-65B4943E5D8D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2656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3975" y="749300"/>
            <a:ext cx="6651625" cy="37417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27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3975" y="749300"/>
            <a:ext cx="6651625" cy="37417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8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AEE3D-F04A-4CE6-B01A-65B4943E5D8D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0881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AEE3D-F04A-4CE6-B01A-65B4943E5D8D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27145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AEE3D-F04A-4CE6-B01A-65B4943E5D8D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93059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AEE3D-F04A-4CE6-B01A-65B4943E5D8D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5722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AEE3D-F04A-4CE6-B01A-65B4943E5D8D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5033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E81EB-5C0B-4F6F-9352-076EB6CCC592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7071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AEE3D-F04A-4CE6-B01A-65B4943E5D8D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51067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AEE3D-F04A-4CE6-B01A-65B4943E5D8D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809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AEE3D-F04A-4CE6-B01A-65B4943E5D8D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1993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39AE-929A-4C3D-BC39-A2D485C99927}" type="datetimeFigureOut">
              <a:rPr lang="nl-BE" smtClean="0"/>
              <a:t>31/01/2023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BC24-C29B-484D-87FE-B40EE88DBF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043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39AE-929A-4C3D-BC39-A2D485C99927}" type="datetimeFigureOut">
              <a:rPr lang="nl-BE" smtClean="0"/>
              <a:t>31/01/2023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BC24-C29B-484D-87FE-B40EE88DBF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373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39AE-929A-4C3D-BC39-A2D485C99927}" type="datetimeFigureOut">
              <a:rPr lang="nl-BE" smtClean="0"/>
              <a:t>31/01/2023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BC24-C29B-484D-87FE-B40EE88DBF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663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39AE-929A-4C3D-BC39-A2D485C99927}" type="datetimeFigureOut">
              <a:rPr lang="nl-BE" smtClean="0"/>
              <a:t>31/01/2023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BC24-C29B-484D-87FE-B40EE88DBF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542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39AE-929A-4C3D-BC39-A2D485C99927}" type="datetimeFigureOut">
              <a:rPr lang="nl-BE" smtClean="0"/>
              <a:t>31/01/2023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BC24-C29B-484D-87FE-B40EE88DBF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826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39AE-929A-4C3D-BC39-A2D485C99927}" type="datetimeFigureOut">
              <a:rPr lang="nl-BE" smtClean="0"/>
              <a:t>31/01/2023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BC24-C29B-484D-87FE-B40EE88DBF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4290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39AE-929A-4C3D-BC39-A2D485C99927}" type="datetimeFigureOut">
              <a:rPr lang="nl-BE" smtClean="0"/>
              <a:t>31/01/2023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BC24-C29B-484D-87FE-B40EE88DBF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727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39AE-929A-4C3D-BC39-A2D485C99927}" type="datetimeFigureOut">
              <a:rPr lang="nl-BE" smtClean="0"/>
              <a:t>31/01/2023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BC24-C29B-484D-87FE-B40EE88DBF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802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39AE-929A-4C3D-BC39-A2D485C99927}" type="datetimeFigureOut">
              <a:rPr lang="nl-BE" smtClean="0"/>
              <a:t>31/01/2023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BC24-C29B-484D-87FE-B40EE88DBF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744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39AE-929A-4C3D-BC39-A2D485C99927}" type="datetimeFigureOut">
              <a:rPr lang="nl-BE" smtClean="0"/>
              <a:t>31/01/2023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BC24-C29B-484D-87FE-B40EE88DBF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082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39AE-929A-4C3D-BC39-A2D485C99927}" type="datetimeFigureOut">
              <a:rPr lang="nl-BE" smtClean="0"/>
              <a:t>31/01/2023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BC24-C29B-484D-87FE-B40EE88DBF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482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F39AE-929A-4C3D-BC39-A2D485C99927}" type="datetimeFigureOut">
              <a:rPr lang="nl-BE" smtClean="0"/>
              <a:t>31/01/2023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2BC24-C29B-484D-87FE-B40EE88DBF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575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openxmlformats.org/officeDocument/2006/relationships/image" Target="../media/image24.jpeg"/><Relationship Id="rId3" Type="http://schemas.openxmlformats.org/officeDocument/2006/relationships/image" Target="../media/image1.jpeg"/><Relationship Id="rId21" Type="http://schemas.openxmlformats.org/officeDocument/2006/relationships/image" Target="../media/image19.jpe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17" Type="http://schemas.openxmlformats.org/officeDocument/2006/relationships/image" Target="../media/image15.jpeg"/><Relationship Id="rId25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2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1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JP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20.jpeg"/><Relationship Id="rId27" Type="http://schemas.openxmlformats.org/officeDocument/2006/relationships/image" Target="../media/image2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2.jpg"/><Relationship Id="rId5" Type="http://schemas.openxmlformats.org/officeDocument/2006/relationships/image" Target="../media/image47.jpeg"/><Relationship Id="rId10" Type="http://schemas.openxmlformats.org/officeDocument/2006/relationships/image" Target="../media/image51.jpeg"/><Relationship Id="rId4" Type="http://schemas.openxmlformats.org/officeDocument/2006/relationships/image" Target="../media/image46.png"/><Relationship Id="rId9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63" y="5593545"/>
            <a:ext cx="761827" cy="647650"/>
          </a:xfrm>
          <a:prstGeom prst="rect">
            <a:avLst/>
          </a:prstGeom>
        </p:spPr>
      </p:pic>
      <p:pic>
        <p:nvPicPr>
          <p:cNvPr id="39" name="Afbeelding 3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2" r="6094" b="15503"/>
          <a:stretch/>
        </p:blipFill>
        <p:spPr>
          <a:xfrm>
            <a:off x="2556925" y="-85968"/>
            <a:ext cx="9664556" cy="6893921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6686063" y="6142033"/>
            <a:ext cx="4496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400" dirty="0">
                <a:solidFill>
                  <a:srgbClr val="F0776C"/>
                </a:solidFill>
              </a:rPr>
              <a:t>Lieven Detavernier - Vzw Mariënstede</a:t>
            </a:r>
            <a:br>
              <a:rPr lang="nl-BE" sz="1400" dirty="0">
                <a:solidFill>
                  <a:srgbClr val="F0776C"/>
                </a:solidFill>
              </a:rPr>
            </a:br>
            <a:r>
              <a:rPr lang="nl-BE" sz="1400" dirty="0">
                <a:solidFill>
                  <a:srgbClr val="F0776C"/>
                </a:solidFill>
              </a:rPr>
              <a:t>Zorgzame Buurten Antwerpen - 9 februari 2023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4512504" y="2422567"/>
            <a:ext cx="2636838" cy="3100283"/>
            <a:chOff x="830733" y="713922"/>
            <a:chExt cx="2636838" cy="3100283"/>
          </a:xfrm>
        </p:grpSpPr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830733" y="2309255"/>
              <a:ext cx="2636838" cy="1504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BE" altLang="nl-BE" b="1" dirty="0">
                  <a:solidFill>
                    <a:srgbClr val="85E075"/>
                  </a:solidFill>
                </a:rPr>
                <a:t>is een </a:t>
              </a:r>
              <a:r>
                <a:rPr lang="nl-BE" altLang="nl-BE" b="1" dirty="0">
                  <a:solidFill>
                    <a:srgbClr val="FCCF40"/>
                  </a:solidFill>
                </a:rPr>
                <a:t>kleurrijk</a:t>
              </a:r>
              <a:r>
                <a:rPr lang="nl-BE" altLang="nl-BE" b="1" dirty="0">
                  <a:solidFill>
                    <a:srgbClr val="FFFFFF"/>
                  </a:solidFill>
                </a:rPr>
                <a:t> </a:t>
              </a:r>
              <a:r>
                <a:rPr lang="nl-BE" altLang="nl-BE" b="1" dirty="0">
                  <a:solidFill>
                    <a:srgbClr val="85E075"/>
                  </a:solidFill>
                </a:rPr>
                <a:t>plekje </a:t>
              </a:r>
              <a:br>
                <a:rPr lang="nl-BE" altLang="nl-BE" b="1" dirty="0">
                  <a:solidFill>
                    <a:srgbClr val="FFFFFF"/>
                  </a:solidFill>
                </a:rPr>
              </a:br>
              <a:r>
                <a:rPr lang="nl-BE" altLang="nl-BE" b="1" dirty="0">
                  <a:solidFill>
                    <a:srgbClr val="66D8E0"/>
                  </a:solidFill>
                </a:rPr>
                <a:t>van warmte </a:t>
              </a:r>
              <a:br>
                <a:rPr lang="nl-BE" altLang="nl-BE" b="1" dirty="0">
                  <a:solidFill>
                    <a:srgbClr val="FFFFFF"/>
                  </a:solidFill>
                </a:rPr>
              </a:br>
              <a:r>
                <a:rPr lang="nl-BE" altLang="nl-BE" b="1" dirty="0">
                  <a:solidFill>
                    <a:srgbClr val="F1766B"/>
                  </a:solidFill>
                </a:rPr>
                <a:t>en ontmoeting</a:t>
              </a:r>
              <a:endParaRPr lang="nl-BE" altLang="nl-BE" b="1" dirty="0"/>
            </a:p>
          </p:txBody>
        </p:sp>
        <p:pic>
          <p:nvPicPr>
            <p:cNvPr id="14" name="Picture 10" descr="Mariënstede_logo_FC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289" y="713922"/>
              <a:ext cx="2005726" cy="1564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 descr="003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2" r="16882"/>
          <a:stretch>
            <a:fillRect/>
          </a:stretch>
        </p:blipFill>
        <p:spPr bwMode="auto">
          <a:xfrm>
            <a:off x="5746397" y="154272"/>
            <a:ext cx="1440000" cy="1440000"/>
          </a:xfrm>
          <a:prstGeom prst="rect">
            <a:avLst/>
          </a:prstGeom>
          <a:noFill/>
          <a:ln w="4445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</p:pic>
      <p:pic>
        <p:nvPicPr>
          <p:cNvPr id="1027" name="Picture 3" descr="006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4" t="328" r="21097" b="19748"/>
          <a:stretch>
            <a:fillRect/>
          </a:stretch>
        </p:blipFill>
        <p:spPr bwMode="auto">
          <a:xfrm>
            <a:off x="7894914" y="1636314"/>
            <a:ext cx="1440000" cy="1440000"/>
          </a:xfrm>
          <a:prstGeom prst="rect">
            <a:avLst/>
          </a:prstGeom>
          <a:noFill/>
          <a:ln w="4445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</p:pic>
      <p:pic>
        <p:nvPicPr>
          <p:cNvPr id="1028" name="Picture 4" descr="046-1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4" t="5814" r="2757" b="18314"/>
          <a:stretch>
            <a:fillRect/>
          </a:stretch>
        </p:blipFill>
        <p:spPr bwMode="auto">
          <a:xfrm>
            <a:off x="-3439" y="3752824"/>
            <a:ext cx="1440000" cy="1440000"/>
          </a:xfrm>
          <a:prstGeom prst="rect">
            <a:avLst/>
          </a:prstGeom>
          <a:noFill/>
          <a:ln w="4445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</p:pic>
      <p:pic>
        <p:nvPicPr>
          <p:cNvPr id="1029" name="Picture 5" descr="DSC_1047-2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6666"/>
          <a:stretch>
            <a:fillRect/>
          </a:stretch>
        </p:blipFill>
        <p:spPr bwMode="auto">
          <a:xfrm>
            <a:off x="3476025" y="5228630"/>
            <a:ext cx="1440000" cy="1440000"/>
          </a:xfrm>
          <a:prstGeom prst="rect">
            <a:avLst/>
          </a:prstGeom>
          <a:noFill/>
          <a:ln w="4445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</p:pic>
      <p:pic>
        <p:nvPicPr>
          <p:cNvPr id="1031" name="Picture 7" descr="022-1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8" t="5823" r="499" b="36163"/>
          <a:stretch>
            <a:fillRect/>
          </a:stretch>
        </p:blipFill>
        <p:spPr bwMode="auto">
          <a:xfrm>
            <a:off x="8695130" y="164833"/>
            <a:ext cx="1440000" cy="1440000"/>
          </a:xfrm>
          <a:prstGeom prst="rect">
            <a:avLst/>
          </a:prstGeom>
          <a:noFill/>
          <a:ln w="4445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</p:pic>
      <p:pic>
        <p:nvPicPr>
          <p:cNvPr id="1032" name="Picture 8" descr="009-1"/>
          <p:cNvPicPr preferRelativeResize="0"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6666"/>
          <a:stretch>
            <a:fillRect/>
          </a:stretch>
        </p:blipFill>
        <p:spPr bwMode="auto">
          <a:xfrm>
            <a:off x="7220761" y="159142"/>
            <a:ext cx="1440000" cy="1440000"/>
          </a:xfrm>
          <a:prstGeom prst="rect">
            <a:avLst/>
          </a:prstGeom>
          <a:noFill/>
          <a:ln w="4445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</p:pic>
      <p:pic>
        <p:nvPicPr>
          <p:cNvPr id="1034" name="Picture 10" descr="018"/>
          <p:cNvPicPr preferRelativeResize="0">
            <a:picLocks noChangeArrowheads="1"/>
          </p:cNvPicPr>
          <p:nvPr/>
        </p:nvPicPr>
        <p:blipFill>
          <a:blip r:embed="rId12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1" r="14011"/>
          <a:stretch>
            <a:fillRect/>
          </a:stretch>
        </p:blipFill>
        <p:spPr bwMode="auto">
          <a:xfrm>
            <a:off x="10169499" y="163297"/>
            <a:ext cx="1440000" cy="1440000"/>
          </a:xfrm>
          <a:prstGeom prst="rect">
            <a:avLst/>
          </a:prstGeom>
          <a:noFill/>
          <a:ln w="4445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</p:pic>
      <p:pic>
        <p:nvPicPr>
          <p:cNvPr id="1036" name="Picture 12" descr="094"/>
          <p:cNvPicPr preferRelativeResize="0"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6" t="13106" r="18307"/>
          <a:stretch>
            <a:fillRect/>
          </a:stretch>
        </p:blipFill>
        <p:spPr bwMode="auto">
          <a:xfrm>
            <a:off x="8717490" y="4596720"/>
            <a:ext cx="1440000" cy="1440000"/>
          </a:xfrm>
          <a:prstGeom prst="rect">
            <a:avLst/>
          </a:prstGeom>
          <a:noFill/>
          <a:ln w="4445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</p:pic>
      <p:pic>
        <p:nvPicPr>
          <p:cNvPr id="1037" name="Picture 13" descr="004-001"/>
          <p:cNvPicPr preferRelativeResize="0"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6666"/>
          <a:stretch>
            <a:fillRect/>
          </a:stretch>
        </p:blipFill>
        <p:spPr bwMode="auto">
          <a:xfrm>
            <a:off x="9376431" y="1636314"/>
            <a:ext cx="1440000" cy="1440000"/>
          </a:xfrm>
          <a:prstGeom prst="rect">
            <a:avLst/>
          </a:prstGeom>
          <a:noFill/>
          <a:ln w="4445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</p:pic>
      <p:pic>
        <p:nvPicPr>
          <p:cNvPr id="1039" name="Picture 15" descr="038-1"/>
          <p:cNvPicPr preferRelativeResize="0"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r="34264" b="14000"/>
          <a:stretch>
            <a:fillRect/>
          </a:stretch>
        </p:blipFill>
        <p:spPr bwMode="auto">
          <a:xfrm>
            <a:off x="8159250" y="3125239"/>
            <a:ext cx="1440000" cy="1440000"/>
          </a:xfrm>
          <a:prstGeom prst="rect">
            <a:avLst/>
          </a:prstGeom>
          <a:noFill/>
          <a:ln w="4445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</p:pic>
      <p:pic>
        <p:nvPicPr>
          <p:cNvPr id="1041" name="Picture 17" descr="021"/>
          <p:cNvPicPr preferRelativeResize="0">
            <a:picLocks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2" r="16882"/>
          <a:stretch>
            <a:fillRect/>
          </a:stretch>
        </p:blipFill>
        <p:spPr bwMode="auto">
          <a:xfrm>
            <a:off x="7243418" y="4596720"/>
            <a:ext cx="1440000" cy="1440000"/>
          </a:xfrm>
          <a:prstGeom prst="rect">
            <a:avLst/>
          </a:prstGeom>
          <a:noFill/>
          <a:ln w="4445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</p:pic>
      <p:pic>
        <p:nvPicPr>
          <p:cNvPr id="1042" name="Picture 18" descr="007"/>
          <p:cNvPicPr preferRelativeResize="0">
            <a:picLocks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1" r="16881"/>
          <a:stretch>
            <a:fillRect/>
          </a:stretch>
        </p:blipFill>
        <p:spPr bwMode="auto">
          <a:xfrm>
            <a:off x="4944032" y="5228630"/>
            <a:ext cx="1440000" cy="1440000"/>
          </a:xfrm>
          <a:prstGeom prst="rect">
            <a:avLst/>
          </a:prstGeom>
          <a:noFill/>
          <a:ln w="4445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</p:pic>
      <p:pic>
        <p:nvPicPr>
          <p:cNvPr id="1046" name="Picture 22" descr="011"/>
          <p:cNvPicPr preferRelativeResize="0">
            <a:picLocks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2" r="16882"/>
          <a:stretch>
            <a:fillRect/>
          </a:stretch>
        </p:blipFill>
        <p:spPr bwMode="auto">
          <a:xfrm>
            <a:off x="2008018" y="5228630"/>
            <a:ext cx="1440000" cy="1440000"/>
          </a:xfrm>
          <a:prstGeom prst="rect">
            <a:avLst/>
          </a:prstGeom>
          <a:noFill/>
          <a:ln w="4445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</p:pic>
      <p:pic>
        <p:nvPicPr>
          <p:cNvPr id="1047" name="Picture 23" descr="011"/>
          <p:cNvPicPr preferRelativeResize="0">
            <a:picLocks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0" t="15173" r="29495"/>
          <a:stretch>
            <a:fillRect/>
          </a:stretch>
        </p:blipFill>
        <p:spPr bwMode="auto">
          <a:xfrm>
            <a:off x="9635955" y="3122640"/>
            <a:ext cx="1440000" cy="1440000"/>
          </a:xfrm>
          <a:prstGeom prst="rect">
            <a:avLst/>
          </a:prstGeom>
          <a:noFill/>
          <a:ln w="4445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</p:pic>
      <p:pic>
        <p:nvPicPr>
          <p:cNvPr id="36" name="Picture 6" descr="135"/>
          <p:cNvPicPr preferRelativeResize="0">
            <a:picLocks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14622" r="33911"/>
          <a:stretch>
            <a:fillRect/>
          </a:stretch>
        </p:blipFill>
        <p:spPr bwMode="auto">
          <a:xfrm>
            <a:off x="1962816" y="2277018"/>
            <a:ext cx="1440000" cy="1440000"/>
          </a:xfrm>
          <a:prstGeom prst="rect">
            <a:avLst/>
          </a:prstGeom>
          <a:noFill/>
          <a:ln w="4445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</p:pic>
      <p:pic>
        <p:nvPicPr>
          <p:cNvPr id="37" name="Picture 9" descr="036"/>
          <p:cNvPicPr preferRelativeResize="0">
            <a:picLocks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3" t="7729" r="22189" b="8211"/>
          <a:stretch>
            <a:fillRect/>
          </a:stretch>
        </p:blipFill>
        <p:spPr bwMode="auto">
          <a:xfrm>
            <a:off x="1473266" y="3752824"/>
            <a:ext cx="1440000" cy="1440000"/>
          </a:xfrm>
          <a:prstGeom prst="rect">
            <a:avLst/>
          </a:prstGeom>
          <a:noFill/>
          <a:ln w="4445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</p:pic>
      <p:pic>
        <p:nvPicPr>
          <p:cNvPr id="38" name="Picture 11" descr="015"/>
          <p:cNvPicPr preferRelativeResize="0">
            <a:picLocks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2" r="4701"/>
          <a:stretch>
            <a:fillRect/>
          </a:stretch>
        </p:blipFill>
        <p:spPr bwMode="auto">
          <a:xfrm rot="21600000">
            <a:off x="10848688" y="1636314"/>
            <a:ext cx="1440000" cy="1440000"/>
          </a:xfrm>
          <a:prstGeom prst="rect">
            <a:avLst/>
          </a:prstGeom>
          <a:noFill/>
          <a:ln w="4445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</p:pic>
      <p:pic>
        <p:nvPicPr>
          <p:cNvPr id="1049" name="Picture 25" descr="005"/>
          <p:cNvPicPr preferRelativeResize="0">
            <a:picLocks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7" t="18932" r="28520" b="8566"/>
          <a:stretch>
            <a:fillRect/>
          </a:stretch>
        </p:blipFill>
        <p:spPr bwMode="auto">
          <a:xfrm>
            <a:off x="533946" y="5228630"/>
            <a:ext cx="1440000" cy="1440000"/>
          </a:xfrm>
          <a:prstGeom prst="rect">
            <a:avLst/>
          </a:prstGeom>
          <a:noFill/>
          <a:ln w="4445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</p:pic>
      <p:pic>
        <p:nvPicPr>
          <p:cNvPr id="1050" name="Picture 26" descr="2016-08-19_JOC'n'Roll_2016"/>
          <p:cNvPicPr preferRelativeResize="0">
            <a:picLocks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6" r="16626"/>
          <a:stretch>
            <a:fillRect/>
          </a:stretch>
        </p:blipFill>
        <p:spPr bwMode="auto">
          <a:xfrm>
            <a:off x="2940644" y="3752824"/>
            <a:ext cx="1440000" cy="1440000"/>
          </a:xfrm>
          <a:prstGeom prst="rect">
            <a:avLst/>
          </a:prstGeom>
          <a:noFill/>
          <a:ln w="4445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</p:pic>
      <p:pic>
        <p:nvPicPr>
          <p:cNvPr id="1051" name="Picture 27" descr="018"/>
          <p:cNvPicPr preferRelativeResize="0">
            <a:picLocks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8" t="15312" r="16376" b="14565"/>
          <a:stretch>
            <a:fillRect/>
          </a:stretch>
        </p:blipFill>
        <p:spPr bwMode="auto">
          <a:xfrm>
            <a:off x="1468818" y="801212"/>
            <a:ext cx="1440000" cy="1440000"/>
          </a:xfrm>
          <a:prstGeom prst="rect">
            <a:avLst/>
          </a:prstGeom>
          <a:noFill/>
          <a:ln w="4445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</p:pic>
      <p:pic>
        <p:nvPicPr>
          <p:cNvPr id="1052" name="Picture 28" descr="025"/>
          <p:cNvPicPr preferRelativeResize="0">
            <a:picLocks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6" t="21976" r="24754"/>
          <a:stretch>
            <a:fillRect/>
          </a:stretch>
        </p:blipFill>
        <p:spPr bwMode="auto">
          <a:xfrm>
            <a:off x="-3439" y="811949"/>
            <a:ext cx="1440000" cy="1440000"/>
          </a:xfrm>
          <a:prstGeom prst="rect">
            <a:avLst/>
          </a:prstGeom>
          <a:noFill/>
          <a:ln w="4445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</p:pic>
      <p:pic>
        <p:nvPicPr>
          <p:cNvPr id="1053" name="Picture 29" descr="2015-04-30 lenteschoonmaak 142"/>
          <p:cNvPicPr preferRelativeResize="0">
            <a:picLocks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0" t="18500" r="10393" b="8400"/>
          <a:stretch>
            <a:fillRect/>
          </a:stretch>
        </p:blipFill>
        <p:spPr bwMode="auto">
          <a:xfrm>
            <a:off x="481008" y="2277018"/>
            <a:ext cx="1440000" cy="1440000"/>
          </a:xfrm>
          <a:prstGeom prst="rect">
            <a:avLst/>
          </a:prstGeom>
          <a:noFill/>
          <a:ln w="4445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16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1" cy="1143000"/>
          </a:xfrm>
        </p:spPr>
        <p:txBody>
          <a:bodyPr/>
          <a:lstStyle/>
          <a:p>
            <a:pPr algn="l"/>
            <a:r>
              <a:rPr lang="nl-BE" b="1" dirty="0" err="1">
                <a:solidFill>
                  <a:srgbClr val="F1766B"/>
                </a:solidFill>
                <a:latin typeface="+mn-lt"/>
              </a:rPr>
              <a:t>Château</a:t>
            </a:r>
            <a:r>
              <a:rPr lang="nl-BE" b="1" dirty="0">
                <a:solidFill>
                  <a:srgbClr val="F1766B"/>
                </a:solidFill>
                <a:latin typeface="+mn-lt"/>
              </a:rPr>
              <a:t> Superette - Inhoud</a:t>
            </a: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981200" y="1600201"/>
            <a:ext cx="9201307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nl-BE" sz="2800" dirty="0">
                <a:solidFill>
                  <a:schemeClr val="bg1">
                    <a:lumMod val="50000"/>
                  </a:schemeClr>
                </a:solidFill>
              </a:rPr>
              <a:t>Eigen ambachtelijke producten + van collega’s</a:t>
            </a:r>
          </a:p>
          <a:p>
            <a:pPr>
              <a:buFontTx/>
              <a:buChar char="-"/>
            </a:pPr>
            <a:r>
              <a:rPr lang="nl-BE" sz="2800" dirty="0" err="1">
                <a:solidFill>
                  <a:schemeClr val="bg1">
                    <a:lumMod val="50000"/>
                  </a:schemeClr>
                </a:solidFill>
              </a:rPr>
              <a:t>Oxfam</a:t>
            </a:r>
            <a:endParaRPr lang="nl-BE" sz="28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nl-BE" sz="2800" dirty="0">
                <a:solidFill>
                  <a:schemeClr val="bg1">
                    <a:lumMod val="50000"/>
                  </a:schemeClr>
                </a:solidFill>
              </a:rPr>
              <a:t>Korte keten : groenten, fruit, zuivel</a:t>
            </a:r>
          </a:p>
          <a:p>
            <a:pPr>
              <a:buFontTx/>
              <a:buChar char="-"/>
            </a:pPr>
            <a:r>
              <a:rPr lang="nl-BE" sz="2800" dirty="0">
                <a:solidFill>
                  <a:schemeClr val="bg1">
                    <a:lumMod val="50000"/>
                  </a:schemeClr>
                </a:solidFill>
              </a:rPr>
              <a:t>Afhaal </a:t>
            </a:r>
            <a:r>
              <a:rPr lang="nl-BE" sz="2800" dirty="0" err="1">
                <a:solidFill>
                  <a:schemeClr val="bg1">
                    <a:lumMod val="50000"/>
                  </a:schemeClr>
                </a:solidFill>
              </a:rPr>
              <a:t>biopakketten</a:t>
            </a:r>
            <a:endParaRPr lang="nl-BE" sz="28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nl-BE" sz="2800" dirty="0">
                <a:solidFill>
                  <a:schemeClr val="bg1">
                    <a:lumMod val="50000"/>
                  </a:schemeClr>
                </a:solidFill>
              </a:rPr>
              <a:t>West-Vlaamse streekproducten</a:t>
            </a:r>
          </a:p>
          <a:p>
            <a:pPr>
              <a:buFontTx/>
              <a:buChar char="-"/>
            </a:pPr>
            <a:r>
              <a:rPr lang="nl-BE" sz="2800" dirty="0">
                <a:solidFill>
                  <a:schemeClr val="bg1">
                    <a:lumMod val="50000"/>
                  </a:schemeClr>
                </a:solidFill>
              </a:rPr>
              <a:t>Producten van lokale talenten (zalm/keramiek)</a:t>
            </a:r>
          </a:p>
          <a:p>
            <a:pPr marL="0" indent="0">
              <a:buNone/>
            </a:pPr>
            <a:r>
              <a:rPr lang="nl-BE" sz="2800" dirty="0">
                <a:solidFill>
                  <a:schemeClr val="bg1">
                    <a:lumMod val="50000"/>
                  </a:schemeClr>
                </a:solidFill>
              </a:rPr>
              <a:t>+ vuilniszakken, postzegels, </a:t>
            </a:r>
            <a:r>
              <a:rPr lang="nl-BE" sz="2800" dirty="0" err="1">
                <a:solidFill>
                  <a:schemeClr val="bg1">
                    <a:lumMod val="50000"/>
                  </a:schemeClr>
                </a:solidFill>
              </a:rPr>
              <a:t>copies</a:t>
            </a:r>
            <a:r>
              <a:rPr lang="nl-BE" sz="2800" dirty="0">
                <a:solidFill>
                  <a:schemeClr val="bg1">
                    <a:lumMod val="50000"/>
                  </a:schemeClr>
                </a:solidFill>
              </a:rPr>
              <a:t>, …</a:t>
            </a:r>
          </a:p>
          <a:p>
            <a:pPr marL="0" indent="0">
              <a:buNone/>
            </a:pPr>
            <a:r>
              <a:rPr lang="nl-BE" sz="2800" dirty="0">
                <a:solidFill>
                  <a:schemeClr val="bg1">
                    <a:lumMod val="50000"/>
                  </a:schemeClr>
                </a:solidFill>
              </a:rPr>
              <a:t>+ VVV toerisme</a:t>
            </a:r>
          </a:p>
          <a:p>
            <a:pPr marL="0" indent="0">
              <a:buNone/>
            </a:pPr>
            <a:r>
              <a:rPr lang="nl-BE" sz="2800" dirty="0">
                <a:solidFill>
                  <a:schemeClr val="bg1">
                    <a:lumMod val="50000"/>
                  </a:schemeClr>
                </a:solidFill>
              </a:rPr>
              <a:t>+ !! Kleine cafetaria !!      	</a:t>
            </a:r>
            <a:r>
              <a:rPr lang="nl-BE" sz="2800" b="1" dirty="0">
                <a:solidFill>
                  <a:schemeClr val="bg1">
                    <a:lumMod val="50000"/>
                  </a:schemeClr>
                </a:solidFill>
              </a:rPr>
              <a:t>ONTMOETING</a:t>
            </a:r>
          </a:p>
          <a:p>
            <a:pPr lvl="2" indent="-342900"/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Lokale dranken</a:t>
            </a:r>
          </a:p>
          <a:p>
            <a:pPr lvl="2" indent="-342900"/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Koffie/thee </a:t>
            </a:r>
            <a:r>
              <a:rPr lang="nl-BE" sz="2000" b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br>
              <a:rPr lang="nl-BE" sz="2000" b="1" dirty="0">
                <a:solidFill>
                  <a:schemeClr val="bg1">
                    <a:lumMod val="50000"/>
                  </a:schemeClr>
                </a:solidFill>
              </a:rPr>
            </a:br>
            <a:endParaRPr lang="nl-B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5" t="25325" r="47798" b="58258"/>
          <a:stretch/>
        </p:blipFill>
        <p:spPr>
          <a:xfrm rot="1424426">
            <a:off x="4760466" y="4892541"/>
            <a:ext cx="1377789" cy="136119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8"/>
          <a:stretch/>
        </p:blipFill>
        <p:spPr>
          <a:xfrm>
            <a:off x="9313134" y="0"/>
            <a:ext cx="2510119" cy="173163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" t="16" r="20558" b="23688"/>
          <a:stretch/>
        </p:blipFill>
        <p:spPr>
          <a:xfrm>
            <a:off x="9313134" y="1790586"/>
            <a:ext cx="2510119" cy="163491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062" y="3476415"/>
            <a:ext cx="2510119" cy="167364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" t="2596" r="648" b="12085"/>
          <a:stretch/>
        </p:blipFill>
        <p:spPr>
          <a:xfrm>
            <a:off x="9303062" y="5191773"/>
            <a:ext cx="2520191" cy="16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6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1" cy="1143000"/>
          </a:xfrm>
        </p:spPr>
        <p:txBody>
          <a:bodyPr/>
          <a:lstStyle/>
          <a:p>
            <a:pPr algn="l"/>
            <a:r>
              <a:rPr lang="nl-BE" b="1" dirty="0" err="1">
                <a:solidFill>
                  <a:srgbClr val="F1766B"/>
                </a:solidFill>
                <a:latin typeface="+mn-lt"/>
              </a:rPr>
              <a:t>Château</a:t>
            </a:r>
            <a:r>
              <a:rPr lang="nl-BE" b="1" dirty="0">
                <a:solidFill>
                  <a:srgbClr val="F1766B"/>
                </a:solidFill>
                <a:latin typeface="+mn-lt"/>
              </a:rPr>
              <a:t> Superette - Inhoud</a:t>
            </a: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981200" y="1600201"/>
            <a:ext cx="9201307" cy="50230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nl-BE" sz="2800" dirty="0">
                <a:solidFill>
                  <a:schemeClr val="bg1">
                    <a:lumMod val="50000"/>
                  </a:schemeClr>
                </a:solidFill>
              </a:rPr>
              <a:t>Openingsuren :</a:t>
            </a:r>
          </a:p>
          <a:p>
            <a:pPr lvl="1">
              <a:buFontTx/>
              <a:buChar char="-"/>
            </a:pPr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Ma – Vr 	8u30 tot 17u</a:t>
            </a:r>
          </a:p>
          <a:p>
            <a:pPr lvl="1">
              <a:buFontTx/>
              <a:buChar char="-"/>
            </a:pPr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Zat	11u tot 17u</a:t>
            </a:r>
          </a:p>
          <a:p>
            <a:pPr>
              <a:buFontTx/>
              <a:buChar char="-"/>
            </a:pPr>
            <a:r>
              <a:rPr lang="nl-BE" sz="2800" dirty="0">
                <a:solidFill>
                  <a:schemeClr val="bg1">
                    <a:lumMod val="50000"/>
                  </a:schemeClr>
                </a:solidFill>
              </a:rPr>
              <a:t>Uitbating :</a:t>
            </a:r>
          </a:p>
          <a:p>
            <a:pPr lvl="1">
              <a:buFontTx/>
              <a:buChar char="-"/>
            </a:pPr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7 personen met een beperking + 1 begeleider + 1 vrijwilliger (NM)</a:t>
            </a:r>
          </a:p>
          <a:p>
            <a:pPr>
              <a:buFontTx/>
              <a:buChar char="-"/>
            </a:pPr>
            <a:r>
              <a:rPr lang="nl-BE" sz="2800" dirty="0">
                <a:solidFill>
                  <a:schemeClr val="bg1">
                    <a:lumMod val="50000"/>
                  </a:schemeClr>
                </a:solidFill>
              </a:rPr>
              <a:t>Financieel :</a:t>
            </a:r>
          </a:p>
          <a:p>
            <a:pPr lvl="1">
              <a:buFontTx/>
              <a:buChar char="-"/>
            </a:pPr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Begeleider is gesubsidieerd door VAPH</a:t>
            </a:r>
          </a:p>
          <a:p>
            <a:pPr lvl="1">
              <a:buFontTx/>
              <a:buChar char="-"/>
            </a:pPr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Infrastructuur : zit in de ingang van het kasteel (onthaal + winkel)</a:t>
            </a:r>
          </a:p>
          <a:p>
            <a:pPr lvl="1">
              <a:buFontTx/>
              <a:buChar char="-"/>
            </a:pPr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Inrichting winkel : frigo’s, tafels en stoelen, bar, …</a:t>
            </a:r>
            <a:br>
              <a:rPr lang="nl-BE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	via LEADER, KBS, CERA, VLM	</a:t>
            </a:r>
          </a:p>
          <a:p>
            <a:pPr>
              <a:buFontTx/>
              <a:buChar char="-"/>
            </a:pPr>
            <a:r>
              <a:rPr lang="nl-BE" sz="2800" dirty="0">
                <a:solidFill>
                  <a:schemeClr val="bg1">
                    <a:lumMod val="50000"/>
                  </a:schemeClr>
                </a:solidFill>
              </a:rPr>
              <a:t>Klanten :</a:t>
            </a:r>
          </a:p>
          <a:p>
            <a:pPr lvl="1">
              <a:buFontTx/>
              <a:buChar char="-"/>
            </a:pPr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± 60 per dag met een dagomzet van ± 450 euro</a:t>
            </a:r>
          </a:p>
          <a:p>
            <a:pPr>
              <a:buFontTx/>
              <a:buChar char="-"/>
            </a:pPr>
            <a:r>
              <a:rPr lang="nl-BE" sz="2800" dirty="0">
                <a:solidFill>
                  <a:schemeClr val="bg1">
                    <a:lumMod val="50000"/>
                  </a:schemeClr>
                </a:solidFill>
              </a:rPr>
              <a:t>Regelgeving :</a:t>
            </a:r>
          </a:p>
          <a:p>
            <a:pPr lvl="1">
              <a:buFontTx/>
              <a:buChar char="-"/>
            </a:pPr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Mariënstede is een VZW erkend binnen VAPH</a:t>
            </a:r>
          </a:p>
          <a:p>
            <a:pPr lvl="1">
              <a:buFontTx/>
              <a:buChar char="-"/>
            </a:pPr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Niet </a:t>
            </a:r>
            <a:r>
              <a:rPr lang="nl-BE" sz="14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BTW-plichtig</a:t>
            </a:r>
            <a:endParaRPr lang="nl-BE" sz="1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1">
              <a:buFontTx/>
              <a:buChar char="-"/>
            </a:pPr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FAVV (voedselagentschap) wel keuring</a:t>
            </a:r>
            <a:endParaRPr lang="nl-BE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1">
              <a:buFontTx/>
              <a:buChar char="-"/>
            </a:pPr>
            <a:endParaRPr lang="nl-BE" sz="1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endParaRPr lang="nl-BE" sz="18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Tx/>
              <a:buChar char="-"/>
            </a:pPr>
            <a:endParaRPr lang="nl-BE" sz="1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endParaRPr lang="nl-BE" sz="18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endParaRPr lang="nl-BE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7" t="9271" r="9271" b="11737"/>
          <a:stretch/>
        </p:blipFill>
        <p:spPr>
          <a:xfrm>
            <a:off x="9313134" y="34544"/>
            <a:ext cx="2510119" cy="166254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4" t="7296" r="9001" b="13898"/>
          <a:stretch/>
        </p:blipFill>
        <p:spPr>
          <a:xfrm>
            <a:off x="9342171" y="1790586"/>
            <a:ext cx="2452045" cy="163491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062" y="3481964"/>
            <a:ext cx="2510119" cy="166254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6" t="9778" r="19487" b="22574"/>
          <a:stretch/>
        </p:blipFill>
        <p:spPr>
          <a:xfrm>
            <a:off x="9305319" y="5191773"/>
            <a:ext cx="2515676" cy="16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-17037" y="0"/>
            <a:ext cx="12192000" cy="6858000"/>
          </a:xfrm>
          <a:prstGeom prst="rect">
            <a:avLst/>
          </a:prstGeom>
          <a:solidFill>
            <a:srgbClr val="1713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25" y="-22718"/>
            <a:ext cx="10321076" cy="688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4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886073" y="2446084"/>
            <a:ext cx="1029643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BE" sz="32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“Wie hard werkt,</a:t>
            </a:r>
          </a:p>
          <a:p>
            <a:pPr algn="ctr">
              <a:spcAft>
                <a:spcPts val="600"/>
              </a:spcAft>
            </a:pPr>
            <a:r>
              <a:rPr lang="nl-BE" sz="32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telt op.</a:t>
            </a:r>
          </a:p>
          <a:p>
            <a:pPr algn="ctr">
              <a:spcAft>
                <a:spcPts val="600"/>
              </a:spcAft>
            </a:pPr>
            <a:r>
              <a:rPr lang="nl-BE" sz="32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samenwerkt,</a:t>
            </a:r>
          </a:p>
          <a:p>
            <a:pPr algn="ctr">
              <a:spcAft>
                <a:spcPts val="600"/>
              </a:spcAft>
            </a:pPr>
            <a:r>
              <a:rPr lang="nl-BE" sz="32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vermenigvuldigt.”</a:t>
            </a:r>
          </a:p>
          <a:p>
            <a:pPr algn="ctr">
              <a:spcAft>
                <a:spcPts val="600"/>
              </a:spcAft>
            </a:pPr>
            <a:br>
              <a:rPr lang="nl-BE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Jef Colruyt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3212" y="398209"/>
            <a:ext cx="10309296" cy="1143000"/>
          </a:xfrm>
        </p:spPr>
        <p:txBody>
          <a:bodyPr>
            <a:normAutofit/>
          </a:bodyPr>
          <a:lstStyle/>
          <a:p>
            <a:pPr algn="l"/>
            <a:r>
              <a:rPr lang="nl-BE" sz="3400" b="1" dirty="0">
                <a:solidFill>
                  <a:srgbClr val="F1766B"/>
                </a:solidFill>
                <a:latin typeface="+mn-lt"/>
              </a:rPr>
              <a:t>Inclusie is samenwerken, samenwerken, samenwerken</a:t>
            </a:r>
          </a:p>
        </p:txBody>
      </p:sp>
      <p:grpSp>
        <p:nvGrpSpPr>
          <p:cNvPr id="12" name="Groep 11"/>
          <p:cNvGrpSpPr/>
          <p:nvPr/>
        </p:nvGrpSpPr>
        <p:grpSpPr>
          <a:xfrm>
            <a:off x="6686063" y="6020980"/>
            <a:ext cx="4496444" cy="647650"/>
            <a:chOff x="4362751" y="6021288"/>
            <a:chExt cx="4496444" cy="647650"/>
          </a:xfrm>
        </p:grpSpPr>
        <p:pic>
          <p:nvPicPr>
            <p:cNvPr id="13" name="Afbeelding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0333" y="6021288"/>
              <a:ext cx="761827" cy="647650"/>
            </a:xfrm>
            <a:prstGeom prst="rect">
              <a:avLst/>
            </a:prstGeom>
          </p:spPr>
        </p:pic>
        <p:sp>
          <p:nvSpPr>
            <p:cNvPr id="14" name="Tekstvak 13"/>
            <p:cNvSpPr txBox="1"/>
            <p:nvPr/>
          </p:nvSpPr>
          <p:spPr>
            <a:xfrm>
              <a:off x="4362751" y="6228308"/>
              <a:ext cx="44964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BE" sz="1400" dirty="0">
                  <a:solidFill>
                    <a:srgbClr val="F0776C"/>
                  </a:solidFill>
                </a:rPr>
                <a:t>Lieven Detavernier - Vzw Mariënstede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90"/>
            <a:ext cx="12224692" cy="68763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3443" y="3933056"/>
            <a:ext cx="7125113" cy="924475"/>
          </a:xfrm>
        </p:spPr>
        <p:txBody>
          <a:bodyPr>
            <a:normAutofit/>
          </a:bodyPr>
          <a:lstStyle/>
          <a:p>
            <a:pPr algn="l"/>
            <a:r>
              <a:rPr lang="nl-BE" sz="1800" dirty="0" err="1">
                <a:solidFill>
                  <a:schemeClr val="bg2"/>
                </a:solidFill>
              </a:rPr>
              <a:t>Indignados</a:t>
            </a:r>
            <a:endParaRPr lang="nl-BE" sz="1800" dirty="0">
              <a:solidFill>
                <a:schemeClr val="bg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33443" y="2780929"/>
            <a:ext cx="7125112" cy="22512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gaan langzaam …</a:t>
            </a:r>
            <a:br>
              <a:rPr lang="nl-BE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omdat we ver zullen gaan !</a:t>
            </a:r>
          </a:p>
        </p:txBody>
      </p:sp>
      <p:grpSp>
        <p:nvGrpSpPr>
          <p:cNvPr id="8" name="Groep 7"/>
          <p:cNvGrpSpPr/>
          <p:nvPr/>
        </p:nvGrpSpPr>
        <p:grpSpPr>
          <a:xfrm>
            <a:off x="6686063" y="6020980"/>
            <a:ext cx="4496444" cy="647650"/>
            <a:chOff x="4362751" y="6021288"/>
            <a:chExt cx="4496444" cy="647650"/>
          </a:xfrm>
        </p:grpSpPr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0333" y="6021288"/>
              <a:ext cx="761827" cy="647650"/>
            </a:xfrm>
            <a:prstGeom prst="rect">
              <a:avLst/>
            </a:prstGeom>
          </p:spPr>
        </p:pic>
        <p:sp>
          <p:nvSpPr>
            <p:cNvPr id="10" name="Tekstvak 9"/>
            <p:cNvSpPr txBox="1"/>
            <p:nvPr/>
          </p:nvSpPr>
          <p:spPr>
            <a:xfrm>
              <a:off x="4362751" y="6228308"/>
              <a:ext cx="44964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BE" sz="1400" dirty="0">
                  <a:solidFill>
                    <a:srgbClr val="F0776C"/>
                  </a:solidFill>
                </a:rPr>
                <a:t>Lieven Detavernier - Vzw Mariënstede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407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 26">
            <a:extLst>
              <a:ext uri="{FF2B5EF4-FFF2-40B4-BE49-F238E27FC236}">
                <a16:creationId xmlns:a16="http://schemas.microsoft.com/office/drawing/2014/main" id="{C53E392D-30B5-4CF4-91B3-3445B5AD49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052"/>
          <a:stretch/>
        </p:blipFill>
        <p:spPr>
          <a:xfrm>
            <a:off x="8186278" y="4101257"/>
            <a:ext cx="1947469" cy="1897907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A2478753-E9D3-450B-B11D-47C7212E5F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14" r="7261"/>
          <a:stretch/>
        </p:blipFill>
        <p:spPr>
          <a:xfrm>
            <a:off x="8192645" y="2044953"/>
            <a:ext cx="1979577" cy="1970455"/>
          </a:xfrm>
          <a:prstGeom prst="rect">
            <a:avLst/>
          </a:prstGeom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400" b="1" dirty="0">
                <a:solidFill>
                  <a:srgbClr val="F1766B"/>
                </a:solidFill>
                <a:latin typeface="+mn-lt"/>
              </a:rPr>
              <a:t>Sociaal ondernemen</a:t>
            </a:r>
            <a:endParaRPr lang="nl-NL" sz="3400" dirty="0">
              <a:solidFill>
                <a:srgbClr val="F1766B"/>
              </a:solidFill>
              <a:latin typeface="+mn-lt"/>
            </a:endParaRPr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838200" y="1833031"/>
            <a:ext cx="5485579" cy="4184928"/>
          </a:xfrm>
        </p:spPr>
        <p:txBody>
          <a:bodyPr>
            <a:normAutofit fontScale="92500" lnSpcReduction="10000"/>
          </a:bodyPr>
          <a:lstStyle/>
          <a:p>
            <a:pPr marL="0" indent="0">
              <a:buClr>
                <a:srgbClr val="660033"/>
              </a:buClr>
              <a:buNone/>
            </a:pPr>
            <a:r>
              <a:rPr lang="nl-NL" sz="2700" dirty="0">
                <a:solidFill>
                  <a:schemeClr val="bg1">
                    <a:lumMod val="50000"/>
                  </a:schemeClr>
                </a:solidFill>
              </a:rPr>
              <a:t>Wat :</a:t>
            </a:r>
          </a:p>
          <a:p>
            <a:pPr lvl="1">
              <a:buClr>
                <a:schemeClr val="bg1">
                  <a:lumMod val="50000"/>
                </a:schemeClr>
              </a:buClr>
            </a:pPr>
            <a:r>
              <a:rPr lang="nl-NL" sz="1900" dirty="0">
                <a:solidFill>
                  <a:schemeClr val="bg1">
                    <a:lumMod val="50000"/>
                  </a:schemeClr>
                </a:solidFill>
              </a:rPr>
              <a:t>- tewerkstelling kansengroepen </a:t>
            </a:r>
            <a:br>
              <a:rPr lang="nl-NL" sz="19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nl-NL" sz="1900" dirty="0">
                <a:solidFill>
                  <a:schemeClr val="bg1">
                    <a:lumMod val="50000"/>
                  </a:schemeClr>
                </a:solidFill>
              </a:rPr>
              <a:t>- verdienmodel </a:t>
            </a:r>
            <a:br>
              <a:rPr lang="nl-NL" sz="1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1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nl-NL" sz="1900" dirty="0">
                <a:solidFill>
                  <a:schemeClr val="bg1">
                    <a:lumMod val="50000"/>
                  </a:schemeClr>
                </a:solidFill>
              </a:rPr>
              <a:t>maatschappelijke meerwaarde </a:t>
            </a:r>
            <a:br>
              <a:rPr lang="nl-NL" sz="1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1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nl-NL" sz="1900" dirty="0">
                <a:solidFill>
                  <a:schemeClr val="bg1">
                    <a:lumMod val="50000"/>
                  </a:schemeClr>
                </a:solidFill>
              </a:rPr>
              <a:t>naast subsidies zelf inkomsten zoeken </a:t>
            </a:r>
            <a:br>
              <a:rPr lang="nl-NL" sz="1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1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nl-NL" sz="1900" dirty="0">
                <a:solidFill>
                  <a:schemeClr val="bg1">
                    <a:lumMod val="50000"/>
                  </a:schemeClr>
                </a:solidFill>
              </a:rPr>
              <a:t> …</a:t>
            </a:r>
            <a:endParaRPr lang="nl-NL" sz="1900" dirty="0">
              <a:solidFill>
                <a:schemeClr val="bg1">
                  <a:lumMod val="50000"/>
                </a:schemeClr>
              </a:solidFill>
              <a:sym typeface="Wingdings 3" panose="05040102010807070707" pitchFamily="18" charset="2"/>
            </a:endParaRPr>
          </a:p>
          <a:p>
            <a:pPr lvl="1">
              <a:buClr>
                <a:schemeClr val="bg1">
                  <a:lumMod val="50000"/>
                </a:schemeClr>
              </a:buClr>
            </a:pPr>
            <a:endParaRPr lang="nl-NL" sz="19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Clr>
                <a:schemeClr val="bg1">
                  <a:lumMod val="50000"/>
                </a:schemeClr>
              </a:buClr>
            </a:pPr>
            <a:r>
              <a:rPr lang="nl-BE" sz="1900" dirty="0">
                <a:solidFill>
                  <a:schemeClr val="bg1">
                    <a:lumMod val="50000"/>
                  </a:schemeClr>
                </a:solidFill>
              </a:rPr>
              <a:t>Hoe :</a:t>
            </a:r>
          </a:p>
          <a:p>
            <a:pPr lvl="2">
              <a:buClr>
                <a:schemeClr val="bg1">
                  <a:lumMod val="50000"/>
                </a:schemeClr>
              </a:buClr>
            </a:pPr>
            <a:r>
              <a:rPr lang="nl-BE" sz="1600" dirty="0">
                <a:solidFill>
                  <a:schemeClr val="bg1">
                    <a:lumMod val="50000"/>
                  </a:schemeClr>
                </a:solidFill>
              </a:rPr>
              <a:t>HIP Terrasje</a:t>
            </a:r>
          </a:p>
          <a:p>
            <a:pPr lvl="2">
              <a:buClr>
                <a:schemeClr val="bg1">
                  <a:lumMod val="50000"/>
                </a:schemeClr>
              </a:buClr>
            </a:pPr>
            <a:r>
              <a:rPr lang="nl-BE" sz="1600" dirty="0" err="1">
                <a:solidFill>
                  <a:schemeClr val="bg1">
                    <a:lumMod val="50000"/>
                  </a:schemeClr>
                </a:solidFill>
              </a:rPr>
              <a:t>team@work</a:t>
            </a:r>
            <a:endParaRPr lang="nl-BE" sz="1600" dirty="0">
              <a:solidFill>
                <a:schemeClr val="bg1">
                  <a:lumMod val="50000"/>
                </a:schemeClr>
              </a:solidFill>
            </a:endParaRPr>
          </a:p>
          <a:p>
            <a:pPr lvl="2">
              <a:buClr>
                <a:schemeClr val="bg1">
                  <a:lumMod val="50000"/>
                </a:schemeClr>
              </a:buClr>
            </a:pPr>
            <a:r>
              <a:rPr lang="nl-BE" sz="1600" dirty="0">
                <a:solidFill>
                  <a:schemeClr val="bg1">
                    <a:lumMod val="50000"/>
                  </a:schemeClr>
                </a:solidFill>
              </a:rPr>
              <a:t>Begeleid werk &amp; Bruggensteun</a:t>
            </a:r>
          </a:p>
          <a:p>
            <a:pPr lvl="2">
              <a:buClr>
                <a:schemeClr val="bg1">
                  <a:lumMod val="50000"/>
                </a:schemeClr>
              </a:buClr>
            </a:pPr>
            <a:r>
              <a:rPr lang="nl-BE" sz="1600" dirty="0">
                <a:solidFill>
                  <a:schemeClr val="bg1">
                    <a:lumMod val="50000"/>
                  </a:schemeClr>
                </a:solidFill>
              </a:rPr>
              <a:t>Chateau-superette en Superette Capellehof (DORV)</a:t>
            </a:r>
          </a:p>
          <a:p>
            <a:pPr lvl="2">
              <a:buClr>
                <a:schemeClr val="bg1">
                  <a:lumMod val="50000"/>
                </a:schemeClr>
              </a:buClr>
            </a:pPr>
            <a:r>
              <a:rPr lang="nl-BE" sz="1600" dirty="0">
                <a:solidFill>
                  <a:schemeClr val="bg1">
                    <a:lumMod val="50000"/>
                  </a:schemeClr>
                </a:solidFill>
              </a:rPr>
              <a:t>Kassa nova</a:t>
            </a:r>
          </a:p>
          <a:p>
            <a:pPr lvl="2">
              <a:buClr>
                <a:schemeClr val="bg1">
                  <a:lumMod val="50000"/>
                </a:schemeClr>
              </a:buClr>
            </a:pPr>
            <a:r>
              <a:rPr lang="nl-BE" sz="1600" dirty="0">
                <a:solidFill>
                  <a:schemeClr val="bg1">
                    <a:lumMod val="50000"/>
                  </a:schemeClr>
                </a:solidFill>
              </a:rPr>
              <a:t>De kleinste cinemazaal</a:t>
            </a:r>
          </a:p>
          <a:p>
            <a:pPr lvl="2">
              <a:buClr>
                <a:schemeClr val="bg1">
                  <a:lumMod val="50000"/>
                </a:schemeClr>
              </a:buClr>
            </a:pPr>
            <a:r>
              <a:rPr lang="nl-NL" sz="1600" dirty="0">
                <a:solidFill>
                  <a:schemeClr val="bg1">
                    <a:lumMod val="50000"/>
                  </a:schemeClr>
                </a:solidFill>
              </a:rPr>
              <a:t>‘t Klooster: artistieke ontmoetingsplek + co-</a:t>
            </a:r>
            <a:r>
              <a:rPr lang="nl-NL" sz="1600" dirty="0" err="1">
                <a:solidFill>
                  <a:schemeClr val="bg1">
                    <a:lumMod val="50000"/>
                  </a:schemeClr>
                </a:solidFill>
              </a:rPr>
              <a:t>housing</a:t>
            </a:r>
            <a:endParaRPr lang="nl-NL" sz="1600" dirty="0">
              <a:solidFill>
                <a:schemeClr val="bg1">
                  <a:lumMod val="50000"/>
                </a:schemeClr>
              </a:solidFill>
            </a:endParaRPr>
          </a:p>
          <a:p>
            <a:pPr lvl="2">
              <a:buClr>
                <a:schemeClr val="bg1">
                  <a:lumMod val="50000"/>
                </a:schemeClr>
              </a:buClr>
            </a:pPr>
            <a:r>
              <a:rPr lang="nl-NL" sz="1600" dirty="0" err="1">
                <a:solidFill>
                  <a:schemeClr val="bg1">
                    <a:lumMod val="50000"/>
                  </a:schemeClr>
                </a:solidFill>
              </a:rPr>
              <a:t>Carabane</a:t>
            </a:r>
            <a:r>
              <a:rPr lang="nl-NL" sz="1600" dirty="0">
                <a:solidFill>
                  <a:schemeClr val="bg1">
                    <a:lumMod val="50000"/>
                  </a:schemeClr>
                </a:solidFill>
              </a:rPr>
              <a:t>: de ‘andere’ </a:t>
            </a:r>
            <a:r>
              <a:rPr lang="nl-NL" sz="1600" dirty="0" err="1">
                <a:solidFill>
                  <a:schemeClr val="bg1">
                    <a:lumMod val="50000"/>
                  </a:schemeClr>
                </a:solidFill>
              </a:rPr>
              <a:t>overnachingsplek</a:t>
            </a:r>
            <a:endParaRPr lang="nl-BE" sz="1600" dirty="0">
              <a:solidFill>
                <a:schemeClr val="bg1">
                  <a:lumMod val="50000"/>
                </a:schemeClr>
              </a:solidFill>
            </a:endParaRPr>
          </a:p>
          <a:p>
            <a:pPr lvl="2">
              <a:buClr>
                <a:schemeClr val="bg1">
                  <a:lumMod val="50000"/>
                </a:schemeClr>
              </a:buClr>
            </a:pPr>
            <a:endParaRPr lang="nl-BE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404" y="0"/>
            <a:ext cx="1959596" cy="195959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405" y="2055813"/>
            <a:ext cx="1959595" cy="195959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44"/>
          <a:stretch/>
        </p:blipFill>
        <p:spPr>
          <a:xfrm>
            <a:off x="10233348" y="4111626"/>
            <a:ext cx="1947468" cy="1909354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2" r="15524"/>
          <a:stretch/>
        </p:blipFill>
        <p:spPr>
          <a:xfrm>
            <a:off x="8186278" y="-5804"/>
            <a:ext cx="1950415" cy="1959595"/>
          </a:xfrm>
          <a:prstGeom prst="rect">
            <a:avLst/>
          </a:prstGeom>
        </p:spPr>
      </p:pic>
      <p:grpSp>
        <p:nvGrpSpPr>
          <p:cNvPr id="12" name="Groep 11"/>
          <p:cNvGrpSpPr/>
          <p:nvPr/>
        </p:nvGrpSpPr>
        <p:grpSpPr>
          <a:xfrm>
            <a:off x="6686063" y="6020980"/>
            <a:ext cx="4496444" cy="647650"/>
            <a:chOff x="4362751" y="6021288"/>
            <a:chExt cx="4496444" cy="647650"/>
          </a:xfrm>
        </p:grpSpPr>
        <p:pic>
          <p:nvPicPr>
            <p:cNvPr id="13" name="Afbeelding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0333" y="6021288"/>
              <a:ext cx="761827" cy="647650"/>
            </a:xfrm>
            <a:prstGeom prst="rect">
              <a:avLst/>
            </a:prstGeom>
          </p:spPr>
        </p:pic>
        <p:sp>
          <p:nvSpPr>
            <p:cNvPr id="14" name="Tekstvak 13"/>
            <p:cNvSpPr txBox="1"/>
            <p:nvPr/>
          </p:nvSpPr>
          <p:spPr>
            <a:xfrm>
              <a:off x="4362751" y="6228308"/>
              <a:ext cx="44964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BE" sz="1400" dirty="0">
                  <a:solidFill>
                    <a:srgbClr val="F0776C"/>
                  </a:solidFill>
                </a:rPr>
                <a:t>Lieven Detavernier - Vzw Mariënstede</a:t>
              </a:r>
            </a:p>
          </p:txBody>
        </p:sp>
      </p:grp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r="23479" b="301"/>
          <a:stretch/>
        </p:blipFill>
        <p:spPr>
          <a:xfrm>
            <a:off x="6137017" y="-5804"/>
            <a:ext cx="1953550" cy="195959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FB873D3-E801-4518-B1FF-C6827406B876}"/>
              </a:ext>
            </a:extLst>
          </p:cNvPr>
          <p:cNvSpPr txBox="1"/>
          <p:nvPr/>
        </p:nvSpPr>
        <p:spPr>
          <a:xfrm>
            <a:off x="6137017" y="1702226"/>
            <a:ext cx="1664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</a:rPr>
              <a:t>Begeleid werk</a:t>
            </a:r>
            <a:endParaRPr lang="nl-BE" sz="1100" dirty="0">
              <a:solidFill>
                <a:schemeClr val="bg1"/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FB5A637B-6691-48B4-940A-F5497F5E107E}"/>
              </a:ext>
            </a:extLst>
          </p:cNvPr>
          <p:cNvSpPr txBox="1"/>
          <p:nvPr/>
        </p:nvSpPr>
        <p:spPr>
          <a:xfrm>
            <a:off x="8186278" y="1697950"/>
            <a:ext cx="1664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</a:rPr>
              <a:t>Kassa nova</a:t>
            </a:r>
            <a:endParaRPr lang="nl-BE" sz="1100" dirty="0">
              <a:solidFill>
                <a:schemeClr val="bg1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AFD228A-9355-405B-8286-B35671C1B2A4}"/>
              </a:ext>
            </a:extLst>
          </p:cNvPr>
          <p:cNvSpPr txBox="1"/>
          <p:nvPr/>
        </p:nvSpPr>
        <p:spPr>
          <a:xfrm>
            <a:off x="10232404" y="1697950"/>
            <a:ext cx="1664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</a:rPr>
              <a:t>HIP Terrasje</a:t>
            </a:r>
            <a:endParaRPr lang="nl-BE" sz="1100" dirty="0">
              <a:solidFill>
                <a:schemeClr val="bg1"/>
              </a:solidFill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F3925C0B-1A37-4235-8757-BC5F092947C6}"/>
              </a:ext>
            </a:extLst>
          </p:cNvPr>
          <p:cNvSpPr txBox="1"/>
          <p:nvPr/>
        </p:nvSpPr>
        <p:spPr>
          <a:xfrm>
            <a:off x="10232404" y="3753798"/>
            <a:ext cx="1664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</a:rPr>
              <a:t>Team@work</a:t>
            </a:r>
            <a:endParaRPr lang="nl-BE" sz="1100" dirty="0">
              <a:solidFill>
                <a:schemeClr val="bg1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457D1D7F-19EF-46D9-9D2B-F7B46083A087}"/>
              </a:ext>
            </a:extLst>
          </p:cNvPr>
          <p:cNvSpPr txBox="1"/>
          <p:nvPr/>
        </p:nvSpPr>
        <p:spPr>
          <a:xfrm>
            <a:off x="10232404" y="5759878"/>
            <a:ext cx="1664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</a:rPr>
              <a:t>Begeleid werk</a:t>
            </a:r>
            <a:endParaRPr lang="nl-BE" sz="1100" dirty="0">
              <a:solidFill>
                <a:schemeClr val="bg1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149BECD-709B-47A1-96DD-EC9ECDC1E6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3"/>
          <a:stretch/>
        </p:blipFill>
        <p:spPr>
          <a:xfrm>
            <a:off x="6137017" y="2055814"/>
            <a:ext cx="1959916" cy="19579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A4AE94B7-B8F6-4824-AA1D-02E0CDBB0E5D}"/>
              </a:ext>
            </a:extLst>
          </p:cNvPr>
          <p:cNvSpPr txBox="1"/>
          <p:nvPr/>
        </p:nvSpPr>
        <p:spPr>
          <a:xfrm>
            <a:off x="6096000" y="3762263"/>
            <a:ext cx="1664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</a:rPr>
              <a:t>De kleinste cinemazaal</a:t>
            </a:r>
            <a:endParaRPr lang="nl-BE" sz="1100" dirty="0">
              <a:solidFill>
                <a:schemeClr val="bg1"/>
              </a:solidFill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FC590D06-2554-4E29-B871-116CAA2168E1}"/>
              </a:ext>
            </a:extLst>
          </p:cNvPr>
          <p:cNvSpPr txBox="1"/>
          <p:nvPr/>
        </p:nvSpPr>
        <p:spPr>
          <a:xfrm>
            <a:off x="8145261" y="3757987"/>
            <a:ext cx="1664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</a:rPr>
              <a:t>‘t Klooster</a:t>
            </a:r>
            <a:endParaRPr lang="nl-BE" sz="1100" dirty="0">
              <a:solidFill>
                <a:schemeClr val="bg1"/>
              </a:solidFill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68A04AD4-B4D0-4BAA-A113-292E02434A31}"/>
              </a:ext>
            </a:extLst>
          </p:cNvPr>
          <p:cNvSpPr txBox="1"/>
          <p:nvPr/>
        </p:nvSpPr>
        <p:spPr>
          <a:xfrm>
            <a:off x="8145261" y="5756349"/>
            <a:ext cx="1664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</a:rPr>
              <a:t>Carabane</a:t>
            </a:r>
            <a:endParaRPr lang="nl-B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48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400" b="1" dirty="0">
                <a:solidFill>
                  <a:srgbClr val="F1766B"/>
                </a:solidFill>
                <a:latin typeface="+mn-lt"/>
              </a:rPr>
              <a:t>Enkele tips</a:t>
            </a:r>
            <a:endParaRPr lang="nl-NL" sz="3400" dirty="0">
              <a:solidFill>
                <a:srgbClr val="F1766B"/>
              </a:solidFill>
              <a:latin typeface="+mn-lt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43" y="1991669"/>
            <a:ext cx="2944358" cy="196317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307" y="3998475"/>
            <a:ext cx="2928693" cy="195273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197" y="-6905"/>
            <a:ext cx="2934803" cy="1952977"/>
          </a:xfrm>
          <a:prstGeom prst="rect">
            <a:avLst/>
          </a:prstGeom>
        </p:spPr>
      </p:pic>
      <p:grpSp>
        <p:nvGrpSpPr>
          <p:cNvPr id="12" name="Groep 11"/>
          <p:cNvGrpSpPr/>
          <p:nvPr/>
        </p:nvGrpSpPr>
        <p:grpSpPr>
          <a:xfrm>
            <a:off x="6686063" y="6020980"/>
            <a:ext cx="4496444" cy="647650"/>
            <a:chOff x="4362751" y="6021288"/>
            <a:chExt cx="4496444" cy="647650"/>
          </a:xfrm>
        </p:grpSpPr>
        <p:pic>
          <p:nvPicPr>
            <p:cNvPr id="13" name="Afbeelding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0333" y="6021288"/>
              <a:ext cx="761827" cy="647650"/>
            </a:xfrm>
            <a:prstGeom prst="rect">
              <a:avLst/>
            </a:prstGeom>
          </p:spPr>
        </p:pic>
        <p:sp>
          <p:nvSpPr>
            <p:cNvPr id="14" name="Tekstvak 13"/>
            <p:cNvSpPr txBox="1"/>
            <p:nvPr/>
          </p:nvSpPr>
          <p:spPr>
            <a:xfrm>
              <a:off x="4362751" y="6228308"/>
              <a:ext cx="44964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BE" sz="1400" dirty="0">
                  <a:solidFill>
                    <a:srgbClr val="F0776C"/>
                  </a:solidFill>
                </a:rPr>
                <a:t>Lieven Detavernier - Vzw Mariënstede</a:t>
              </a:r>
            </a:p>
          </p:txBody>
        </p:sp>
      </p:grp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r="19305"/>
          <a:stretch/>
        </p:blipFill>
        <p:spPr>
          <a:xfrm>
            <a:off x="6222728" y="0"/>
            <a:ext cx="2966633" cy="298765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" t="16395" r="327" b="11908"/>
          <a:stretch/>
        </p:blipFill>
        <p:spPr>
          <a:xfrm>
            <a:off x="6222728" y="4839096"/>
            <a:ext cx="2957383" cy="1112109"/>
          </a:xfrm>
          <a:prstGeom prst="rect">
            <a:avLst/>
          </a:prstGeom>
        </p:spPr>
      </p:pic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838200" y="1375719"/>
            <a:ext cx="9202783" cy="480865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buClr>
                <a:schemeClr val="bg1">
                  <a:lumMod val="50000"/>
                </a:schemeClr>
              </a:buClr>
              <a:buFontTx/>
              <a:buChar char="-"/>
            </a:pPr>
            <a:r>
              <a:rPr lang="nl-BE" sz="2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Locatie:	een kleurrijk plekje van warmte en ontmoeting </a:t>
            </a:r>
            <a:br>
              <a:rPr lang="nl-BE" sz="2700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nl-BE" sz="2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		maak het verschil…</a:t>
            </a:r>
          </a:p>
          <a:p>
            <a:pPr>
              <a:lnSpc>
                <a:spcPct val="120000"/>
              </a:lnSpc>
              <a:buClr>
                <a:schemeClr val="bg1">
                  <a:lumMod val="50000"/>
                </a:schemeClr>
              </a:buClr>
              <a:buFontTx/>
              <a:buChar char="-"/>
            </a:pPr>
            <a:r>
              <a:rPr lang="nl-BE" sz="2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Inventariseer de vragen: wat leeft er in het dorp</a:t>
            </a:r>
          </a:p>
          <a:p>
            <a:pPr>
              <a:lnSpc>
                <a:spcPct val="120000"/>
              </a:lnSpc>
              <a:buClr>
                <a:schemeClr val="bg1">
                  <a:lumMod val="50000"/>
                </a:schemeClr>
              </a:buClr>
              <a:buFontTx/>
              <a:buChar char="-"/>
            </a:pPr>
            <a:r>
              <a:rPr lang="nl-BE" sz="2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Samenwerken… samenwerken… samenwerken…</a:t>
            </a:r>
            <a:br>
              <a:rPr lang="nl-BE" sz="2700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nl-BE" sz="2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maak voortdurend vrienden</a:t>
            </a:r>
          </a:p>
          <a:p>
            <a:pPr>
              <a:lnSpc>
                <a:spcPct val="120000"/>
              </a:lnSpc>
              <a:buClr>
                <a:schemeClr val="bg1">
                  <a:lumMod val="50000"/>
                </a:schemeClr>
              </a:buClr>
              <a:buFontTx/>
              <a:buChar char="-"/>
            </a:pPr>
            <a:r>
              <a:rPr lang="nl-B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Preventief werken… strategie</a:t>
            </a:r>
            <a:br>
              <a:rPr lang="nl-BE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nl-B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Zoek win-win situaties (bv. gemeentelijke kopiedienst, </a:t>
            </a:r>
            <a:r>
              <a:rPr lang="nl-BE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pompeschitterchocolade</a:t>
            </a:r>
            <a:r>
              <a:rPr lang="nl-B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…)</a:t>
            </a:r>
          </a:p>
          <a:p>
            <a:pPr>
              <a:lnSpc>
                <a:spcPct val="120000"/>
              </a:lnSpc>
              <a:buClr>
                <a:schemeClr val="bg1">
                  <a:lumMod val="50000"/>
                </a:schemeClr>
              </a:buClr>
              <a:buFontTx/>
              <a:buChar char="-"/>
            </a:pPr>
            <a:r>
              <a:rPr lang="nl-B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Zoek een VAPH-partner in de buurt (gratis uitbating + nadruk op talent)</a:t>
            </a:r>
          </a:p>
          <a:p>
            <a:pPr>
              <a:lnSpc>
                <a:spcPct val="120000"/>
              </a:lnSpc>
              <a:buClr>
                <a:schemeClr val="bg1">
                  <a:lumMod val="50000"/>
                </a:schemeClr>
              </a:buClr>
              <a:buFontTx/>
              <a:buChar char="-"/>
            </a:pPr>
            <a:r>
              <a:rPr lang="nl-B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Zoek financiële middelen via projectoproepen (KBS, CERA, LEADER, …)</a:t>
            </a:r>
          </a:p>
          <a:p>
            <a:pPr>
              <a:lnSpc>
                <a:spcPct val="120000"/>
              </a:lnSpc>
              <a:buClr>
                <a:schemeClr val="bg1">
                  <a:lumMod val="50000"/>
                </a:schemeClr>
              </a:buClr>
              <a:buFontTx/>
              <a:buChar char="-"/>
            </a:pPr>
            <a:r>
              <a:rPr lang="nl-B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Verwonderlijke, lokale producten (chocolade, bieren, kaas)… maar ook alledaags (ei, boter, melk, brood)</a:t>
            </a:r>
            <a:br>
              <a:rPr lang="nl-BE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nl-B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Geschenkpakketten</a:t>
            </a:r>
          </a:p>
          <a:p>
            <a:pPr>
              <a:lnSpc>
                <a:spcPct val="120000"/>
              </a:lnSpc>
              <a:buClr>
                <a:schemeClr val="bg1">
                  <a:lumMod val="50000"/>
                </a:schemeClr>
              </a:buClr>
              <a:buFontTx/>
              <a:buChar char="-"/>
            </a:pPr>
            <a:r>
              <a:rPr lang="nl-B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ONTMOETING: cafetaria</a:t>
            </a:r>
          </a:p>
          <a:p>
            <a:pPr>
              <a:lnSpc>
                <a:spcPct val="120000"/>
              </a:lnSpc>
              <a:buClr>
                <a:schemeClr val="bg1">
                  <a:lumMod val="50000"/>
                </a:schemeClr>
              </a:buClr>
              <a:buFontTx/>
              <a:buChar char="-"/>
            </a:pPr>
            <a:r>
              <a:rPr lang="nl-B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Laat het buurtpunt ‘organisch’ groeien én geloof in toevalstreffers! </a:t>
            </a:r>
          </a:p>
          <a:p>
            <a:pPr>
              <a:lnSpc>
                <a:spcPct val="120000"/>
              </a:lnSpc>
              <a:buClr>
                <a:schemeClr val="bg1">
                  <a:lumMod val="50000"/>
                </a:schemeClr>
              </a:buClr>
              <a:buFontTx/>
              <a:buChar char="-"/>
            </a:pPr>
            <a:r>
              <a:rPr lang="nl-B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Gun het project tijd!</a:t>
            </a:r>
          </a:p>
          <a:p>
            <a:pPr>
              <a:lnSpc>
                <a:spcPct val="120000"/>
              </a:lnSpc>
              <a:buClr>
                <a:schemeClr val="bg1">
                  <a:lumMod val="50000"/>
                </a:schemeClr>
              </a:buClr>
              <a:buFontTx/>
              <a:buChar char="-"/>
            </a:pPr>
            <a:r>
              <a:rPr lang="nl-B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Inclusie/ontmoeting is een geweldige BONUS… durf hierin investeren!</a:t>
            </a:r>
          </a:p>
        </p:txBody>
      </p:sp>
    </p:spTree>
    <p:extLst>
      <p:ext uri="{BB962C8B-B14F-4D97-AF65-F5344CB8AC3E}">
        <p14:creationId xmlns:p14="http://schemas.microsoft.com/office/powerpoint/2010/main" val="5637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t="18860" r="-202" b="8718"/>
          <a:stretch/>
        </p:blipFill>
        <p:spPr>
          <a:xfrm>
            <a:off x="0" y="-10197"/>
            <a:ext cx="12192000" cy="6912768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183974" y="4196040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BE" sz="1800" b="1" dirty="0" err="1">
                <a:solidFill>
                  <a:srgbClr val="F0776C"/>
                </a:solidFill>
              </a:rPr>
              <a:t>Chuang</a:t>
            </a:r>
            <a:r>
              <a:rPr lang="nl-BE" sz="1800" b="1" dirty="0">
                <a:solidFill>
                  <a:srgbClr val="F0776C"/>
                </a:solidFill>
              </a:rPr>
              <a:t> </a:t>
            </a:r>
            <a:r>
              <a:rPr lang="nl-BE" sz="1800" b="1" dirty="0" err="1">
                <a:solidFill>
                  <a:srgbClr val="F0776C"/>
                </a:solidFill>
              </a:rPr>
              <a:t>Tzu</a:t>
            </a:r>
            <a:endParaRPr lang="nl-BE" sz="1800" b="1" dirty="0">
              <a:solidFill>
                <a:srgbClr val="F0776C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3287688" y="1088067"/>
            <a:ext cx="8240860" cy="4032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BE" sz="2600" b="1" dirty="0">
                <a:solidFill>
                  <a:srgbClr val="F0776C"/>
                </a:solidFill>
              </a:rPr>
              <a:t>Een fuik dient om de vis te vangen.</a:t>
            </a:r>
            <a:br>
              <a:rPr lang="nl-BE" sz="2600" b="1" dirty="0">
                <a:solidFill>
                  <a:srgbClr val="F0776C"/>
                </a:solidFill>
              </a:rPr>
            </a:br>
            <a:r>
              <a:rPr lang="nl-BE" sz="2600" b="1" dirty="0">
                <a:solidFill>
                  <a:srgbClr val="F0776C"/>
                </a:solidFill>
              </a:rPr>
              <a:t>Als de vis gevangen is, vergeet dan de fuik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nl-BE" sz="2600" b="1" dirty="0">
                <a:solidFill>
                  <a:srgbClr val="F0776C"/>
                </a:solidFill>
              </a:rPr>
              <a:t>De strik dient om de haas te vangen.</a:t>
            </a:r>
            <a:br>
              <a:rPr lang="nl-BE" sz="2600" b="1" dirty="0">
                <a:solidFill>
                  <a:srgbClr val="F0776C"/>
                </a:solidFill>
              </a:rPr>
            </a:br>
            <a:r>
              <a:rPr lang="nl-BE" sz="2600" b="1" dirty="0">
                <a:solidFill>
                  <a:srgbClr val="F0776C"/>
                </a:solidFill>
              </a:rPr>
              <a:t>Als de haas gevangen is, vergeet dan de strik.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nl-BE" sz="2600" b="1" dirty="0">
                <a:solidFill>
                  <a:srgbClr val="F0776C"/>
                </a:solidFill>
              </a:rPr>
              <a:t>Het woord dient om de gedachte te vangen.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nl-BE" sz="2600" b="1" dirty="0">
                <a:solidFill>
                  <a:srgbClr val="F0776C"/>
                </a:solidFill>
              </a:rPr>
              <a:t>Als de gedachte gevangen is, </a:t>
            </a:r>
            <a:br>
              <a:rPr lang="nl-BE" sz="2600" b="1" dirty="0">
                <a:solidFill>
                  <a:srgbClr val="F0776C"/>
                </a:solidFill>
              </a:rPr>
            </a:br>
            <a:r>
              <a:rPr lang="nl-BE" sz="2600" b="1" dirty="0">
                <a:solidFill>
                  <a:srgbClr val="F0776C"/>
                </a:solidFill>
              </a:rPr>
              <a:t>vergeet dan het woord.</a:t>
            </a:r>
          </a:p>
        </p:txBody>
      </p:sp>
      <p:grpSp>
        <p:nvGrpSpPr>
          <p:cNvPr id="7" name="Groep 6"/>
          <p:cNvGrpSpPr/>
          <p:nvPr/>
        </p:nvGrpSpPr>
        <p:grpSpPr>
          <a:xfrm>
            <a:off x="6888088" y="6020980"/>
            <a:ext cx="4496444" cy="647650"/>
            <a:chOff x="4362751" y="6021288"/>
            <a:chExt cx="4496444" cy="647650"/>
          </a:xfrm>
        </p:grpSpPr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0333" y="6021288"/>
              <a:ext cx="761827" cy="647650"/>
            </a:xfrm>
            <a:prstGeom prst="rect">
              <a:avLst/>
            </a:prstGeom>
          </p:spPr>
        </p:pic>
        <p:sp>
          <p:nvSpPr>
            <p:cNvPr id="9" name="Tekstvak 8"/>
            <p:cNvSpPr txBox="1"/>
            <p:nvPr/>
          </p:nvSpPr>
          <p:spPr>
            <a:xfrm>
              <a:off x="4362751" y="6228308"/>
              <a:ext cx="44964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BE" sz="1400" dirty="0">
                  <a:solidFill>
                    <a:srgbClr val="F0776C"/>
                  </a:solidFill>
                </a:rPr>
                <a:t>Lieven Detavernier - Vzw Mariënstede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976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>
                <a:solidFill>
                  <a:srgbClr val="F0776C"/>
                </a:solidFill>
                <a:latin typeface="+mn-lt"/>
              </a:rPr>
              <a:t>Kort voorstellen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142204" y="1537043"/>
            <a:ext cx="4211595" cy="4639920"/>
          </a:xfrm>
        </p:spPr>
        <p:txBody>
          <a:bodyPr/>
          <a:lstStyle/>
          <a:p>
            <a:r>
              <a:rPr lang="nl-BE" dirty="0">
                <a:solidFill>
                  <a:schemeClr val="bg1">
                    <a:lumMod val="50000"/>
                  </a:schemeClr>
                </a:solidFill>
              </a:rPr>
              <a:t>Dadizele</a:t>
            </a:r>
          </a:p>
          <a:p>
            <a:r>
              <a:rPr lang="nl-BE" dirty="0">
                <a:solidFill>
                  <a:schemeClr val="bg1">
                    <a:lumMod val="50000"/>
                  </a:schemeClr>
                </a:solidFill>
              </a:rPr>
              <a:t>Volwassenen</a:t>
            </a:r>
          </a:p>
          <a:p>
            <a:r>
              <a:rPr lang="nl-BE" dirty="0">
                <a:solidFill>
                  <a:schemeClr val="bg1">
                    <a:lumMod val="50000"/>
                  </a:schemeClr>
                </a:solidFill>
              </a:rPr>
              <a:t>Wonen-dagbesteding </a:t>
            </a:r>
            <a:br>
              <a:rPr lang="nl-B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(straal 12 km)</a:t>
            </a:r>
          </a:p>
          <a:p>
            <a:r>
              <a:rPr lang="nl-BE" dirty="0">
                <a:solidFill>
                  <a:schemeClr val="bg1">
                    <a:lumMod val="50000"/>
                  </a:schemeClr>
                </a:solidFill>
              </a:rPr>
              <a:t>Lokaal</a:t>
            </a:r>
          </a:p>
          <a:p>
            <a:r>
              <a:rPr lang="nl-BE" dirty="0">
                <a:solidFill>
                  <a:schemeClr val="bg1">
                    <a:lumMod val="50000"/>
                  </a:schemeClr>
                </a:solidFill>
              </a:rPr>
              <a:t>Brede waaier van beperkingen</a:t>
            </a:r>
          </a:p>
        </p:txBody>
      </p:sp>
      <p:grpSp>
        <p:nvGrpSpPr>
          <p:cNvPr id="4" name="Groep 3"/>
          <p:cNvGrpSpPr/>
          <p:nvPr/>
        </p:nvGrpSpPr>
        <p:grpSpPr>
          <a:xfrm>
            <a:off x="6686063" y="6020980"/>
            <a:ext cx="4496444" cy="647650"/>
            <a:chOff x="4362751" y="6021288"/>
            <a:chExt cx="4496444" cy="64765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0333" y="6021288"/>
              <a:ext cx="761827" cy="647650"/>
            </a:xfrm>
            <a:prstGeom prst="rect">
              <a:avLst/>
            </a:prstGeom>
          </p:spPr>
        </p:pic>
        <p:sp>
          <p:nvSpPr>
            <p:cNvPr id="6" name="Tekstvak 5"/>
            <p:cNvSpPr txBox="1"/>
            <p:nvPr/>
          </p:nvSpPr>
          <p:spPr>
            <a:xfrm>
              <a:off x="4362751" y="6228308"/>
              <a:ext cx="44964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BE" sz="1400" dirty="0">
                  <a:solidFill>
                    <a:srgbClr val="F0776C"/>
                  </a:solidFill>
                </a:rPr>
                <a:t>Lieven Detavernier - Vzw Mariënstede</a:t>
              </a:r>
            </a:p>
          </p:txBody>
        </p:sp>
      </p:grpSp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043"/>
            <a:ext cx="6959881" cy="463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5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874519" y="1497290"/>
            <a:ext cx="1029643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VISIE zonder actie</a:t>
            </a:r>
            <a:br>
              <a:rPr lang="nl-BE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niet meer dan een droom</a:t>
            </a:r>
            <a:br>
              <a:rPr lang="nl-BE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nl-BE" sz="20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BE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ACTIE zonder visie</a:t>
            </a:r>
            <a:br>
              <a:rPr lang="nl-BE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doet gewoon de tijd passeren</a:t>
            </a:r>
            <a:br>
              <a:rPr lang="nl-BE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nl-BE" sz="20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BE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VISIE met ACTIE</a:t>
            </a:r>
            <a:br>
              <a:rPr lang="nl-BE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 de wereld veranderen</a:t>
            </a:r>
            <a:br>
              <a:rPr lang="nl-BE" sz="3200" dirty="0">
                <a:solidFill>
                  <a:schemeClr val="bg1">
                    <a:lumMod val="50000"/>
                  </a:schemeClr>
                </a:solidFill>
              </a:rPr>
            </a:br>
            <a:endParaRPr lang="nl-BE" sz="20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Joel Barker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3212" y="398209"/>
            <a:ext cx="10309296" cy="1143000"/>
          </a:xfrm>
        </p:spPr>
        <p:txBody>
          <a:bodyPr/>
          <a:lstStyle/>
          <a:p>
            <a:pPr algn="l"/>
            <a:r>
              <a:rPr lang="nl-BE" b="1" dirty="0">
                <a:solidFill>
                  <a:srgbClr val="F1766B"/>
                </a:solidFill>
                <a:latin typeface="+mn-lt"/>
              </a:rPr>
              <a:t>Visie</a:t>
            </a:r>
          </a:p>
        </p:txBody>
      </p:sp>
      <p:grpSp>
        <p:nvGrpSpPr>
          <p:cNvPr id="12" name="Groep 11"/>
          <p:cNvGrpSpPr/>
          <p:nvPr/>
        </p:nvGrpSpPr>
        <p:grpSpPr>
          <a:xfrm>
            <a:off x="6686063" y="6020980"/>
            <a:ext cx="4496444" cy="647650"/>
            <a:chOff x="4362751" y="6021288"/>
            <a:chExt cx="4496444" cy="647650"/>
          </a:xfrm>
        </p:grpSpPr>
        <p:pic>
          <p:nvPicPr>
            <p:cNvPr id="13" name="Afbeelding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0333" y="6021288"/>
              <a:ext cx="761827" cy="647650"/>
            </a:xfrm>
            <a:prstGeom prst="rect">
              <a:avLst/>
            </a:prstGeom>
          </p:spPr>
        </p:pic>
        <p:sp>
          <p:nvSpPr>
            <p:cNvPr id="14" name="Tekstvak 13"/>
            <p:cNvSpPr txBox="1"/>
            <p:nvPr/>
          </p:nvSpPr>
          <p:spPr>
            <a:xfrm>
              <a:off x="4362751" y="6228308"/>
              <a:ext cx="44964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BE" sz="1400" dirty="0">
                  <a:solidFill>
                    <a:srgbClr val="F0776C"/>
                  </a:solidFill>
                </a:rPr>
                <a:t>Lieven Detavernier - Vzw Mariënstede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811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5338958"/>
              </p:ext>
            </p:extLst>
          </p:nvPr>
        </p:nvGraphicFramePr>
        <p:xfrm>
          <a:off x="2135558" y="1124747"/>
          <a:ext cx="7992888" cy="372556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98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8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2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1595">
                <a:tc>
                  <a:txBody>
                    <a:bodyPr/>
                    <a:lstStyle/>
                    <a:p>
                      <a:pPr algn="ctr"/>
                      <a:r>
                        <a:rPr lang="nl-BE" dirty="0"/>
                        <a:t>Vroeger</a:t>
                      </a:r>
                      <a:endParaRPr lang="nl-B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077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/>
                        <a:t>Nu</a:t>
                      </a:r>
                      <a:endParaRPr lang="nl-B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077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/>
                        <a:t>Toekomst</a:t>
                      </a:r>
                      <a:endParaRPr lang="nl-B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077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/>
                        <a:t>Droom</a:t>
                      </a:r>
                      <a:endParaRPr lang="nl-B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077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838">
                <a:tc>
                  <a:txBody>
                    <a:bodyPr/>
                    <a:lstStyle/>
                    <a:p>
                      <a:pPr algn="ctr"/>
                      <a:r>
                        <a:rPr lang="nl-BE" spc="-100" dirty="0">
                          <a:solidFill>
                            <a:srgbClr val="F0776C"/>
                          </a:solidFill>
                        </a:rPr>
                        <a:t>KLASSIEKE</a:t>
                      </a:r>
                      <a:r>
                        <a:rPr lang="nl-BE" spc="-100" baseline="0" dirty="0">
                          <a:solidFill>
                            <a:srgbClr val="F0776C"/>
                          </a:solidFill>
                        </a:rPr>
                        <a:t> INSTELLING</a:t>
                      </a:r>
                      <a:endParaRPr lang="nl-BE" spc="-100" dirty="0">
                        <a:solidFill>
                          <a:srgbClr val="F0776C"/>
                        </a:solidFill>
                      </a:endParaRPr>
                    </a:p>
                  </a:txBody>
                  <a:tcPr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pc="-100" baseline="0" dirty="0">
                          <a:solidFill>
                            <a:srgbClr val="F0776C"/>
                          </a:solidFill>
                        </a:rPr>
                        <a:t>DIENSTENCENTRUM</a:t>
                      </a:r>
                    </a:p>
                  </a:txBody>
                  <a:tcPr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pc="-100" dirty="0">
                          <a:solidFill>
                            <a:srgbClr val="F0776C"/>
                          </a:solidFill>
                        </a:rPr>
                        <a:t>WARM DORP</a:t>
                      </a:r>
                    </a:p>
                  </a:txBody>
                  <a:tcPr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pc="-100" dirty="0">
                          <a:solidFill>
                            <a:srgbClr val="F0776C"/>
                          </a:solidFill>
                        </a:rPr>
                        <a:t>WARME &amp;</a:t>
                      </a:r>
                      <a:r>
                        <a:rPr lang="nl-BE" spc="-100" baseline="0" dirty="0">
                          <a:solidFill>
                            <a:srgbClr val="F0776C"/>
                          </a:solidFill>
                        </a:rPr>
                        <a:t> TOEGANKELIJKE SAMENLEVING</a:t>
                      </a:r>
                      <a:endParaRPr lang="nl-BE" spc="-100" dirty="0">
                        <a:solidFill>
                          <a:srgbClr val="F0776C"/>
                        </a:solidFill>
                      </a:endParaRPr>
                    </a:p>
                  </a:txBody>
                  <a:tcPr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9572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nl-BE" spc="-100" dirty="0">
                          <a:solidFill>
                            <a:srgbClr val="F0776C"/>
                          </a:solidFill>
                        </a:rPr>
                        <a:t>Alles gebeurt IN de organisatie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pc="-100" dirty="0">
                          <a:solidFill>
                            <a:srgbClr val="F0776C"/>
                          </a:solidFill>
                        </a:rPr>
                        <a:t>OPEN sfeer ( </a:t>
                      </a:r>
                      <a:r>
                        <a:rPr lang="nl-BE" spc="-100" dirty="0">
                          <a:solidFill>
                            <a:srgbClr val="F0776C"/>
                          </a:solidFill>
                          <a:sym typeface="Wingdings 3"/>
                        </a:rPr>
                        <a:t></a:t>
                      </a:r>
                      <a:r>
                        <a:rPr lang="nl-BE" spc="-100" dirty="0">
                          <a:solidFill>
                            <a:srgbClr val="F0776C"/>
                          </a:solidFill>
                        </a:rPr>
                        <a:t> 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pc="-100" dirty="0">
                          <a:solidFill>
                            <a:srgbClr val="F0776C"/>
                          </a:solidFill>
                        </a:rPr>
                        <a:t>Talenten inzetten in omgeving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pc="-100" dirty="0">
                          <a:solidFill>
                            <a:srgbClr val="F0776C"/>
                          </a:solidFill>
                        </a:rPr>
                        <a:t>Voor iedereen…</a:t>
                      </a:r>
                      <a:br>
                        <a:rPr lang="nl-BE" spc="-100" dirty="0">
                          <a:solidFill>
                            <a:srgbClr val="F0776C"/>
                          </a:solidFill>
                        </a:rPr>
                      </a:br>
                      <a:r>
                        <a:rPr lang="nl-BE" spc="-100" dirty="0" err="1">
                          <a:solidFill>
                            <a:srgbClr val="F0776C"/>
                          </a:solidFill>
                        </a:rPr>
                        <a:t>ontschotten</a:t>
                      </a:r>
                      <a:endParaRPr lang="nl-BE" spc="-100" dirty="0">
                        <a:solidFill>
                          <a:srgbClr val="F0776C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pc="-100" dirty="0">
                          <a:solidFill>
                            <a:srgbClr val="F0776C"/>
                          </a:solidFill>
                        </a:rPr>
                        <a:t>Samen krachten bundelen met alle (sociale) actoren</a:t>
                      </a:r>
                      <a:endParaRPr lang="nl-BE" sz="1600" spc="-100" dirty="0">
                        <a:solidFill>
                          <a:srgbClr val="F0776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pc="-100" dirty="0">
                          <a:solidFill>
                            <a:srgbClr val="F0776C"/>
                          </a:solidFill>
                        </a:rPr>
                        <a:t>Slow care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pc="-100" dirty="0">
                          <a:solidFill>
                            <a:srgbClr val="F0776C"/>
                          </a:solidFill>
                        </a:rPr>
                        <a:t>Slow </a:t>
                      </a:r>
                      <a:r>
                        <a:rPr lang="nl-BE" spc="-100" dirty="0" err="1">
                          <a:solidFill>
                            <a:srgbClr val="F0776C"/>
                          </a:solidFill>
                        </a:rPr>
                        <a:t>city</a:t>
                      </a:r>
                      <a:endParaRPr lang="nl-BE" spc="-100" dirty="0">
                        <a:solidFill>
                          <a:srgbClr val="F0776C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pc="-100" dirty="0">
                          <a:solidFill>
                            <a:srgbClr val="F0776C"/>
                          </a:solidFill>
                        </a:rPr>
                        <a:t>TRANSITIE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pc="-100" dirty="0">
                          <a:solidFill>
                            <a:srgbClr val="F0776C"/>
                          </a:solidFill>
                        </a:rPr>
                        <a:t>Universeel design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kstvak 6"/>
          <p:cNvSpPr txBox="1"/>
          <p:nvPr/>
        </p:nvSpPr>
        <p:spPr>
          <a:xfrm>
            <a:off x="2135558" y="5277394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>
                    <a:lumMod val="50000"/>
                  </a:schemeClr>
                </a:solidFill>
              </a:rPr>
              <a:t>Slow care = de tijd van de cliënt is de maatstaf (niet van de zorgaanbieder)</a:t>
            </a:r>
          </a:p>
        </p:txBody>
      </p:sp>
      <p:grpSp>
        <p:nvGrpSpPr>
          <p:cNvPr id="8" name="Groep 7"/>
          <p:cNvGrpSpPr/>
          <p:nvPr/>
        </p:nvGrpSpPr>
        <p:grpSpPr>
          <a:xfrm>
            <a:off x="6686063" y="6020980"/>
            <a:ext cx="4496444" cy="647650"/>
            <a:chOff x="4362751" y="6021288"/>
            <a:chExt cx="4496444" cy="647650"/>
          </a:xfrm>
        </p:grpSpPr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0333" y="6021288"/>
              <a:ext cx="761827" cy="647650"/>
            </a:xfrm>
            <a:prstGeom prst="rect">
              <a:avLst/>
            </a:prstGeom>
          </p:spPr>
        </p:pic>
        <p:sp>
          <p:nvSpPr>
            <p:cNvPr id="10" name="Tekstvak 9"/>
            <p:cNvSpPr txBox="1"/>
            <p:nvPr/>
          </p:nvSpPr>
          <p:spPr>
            <a:xfrm>
              <a:off x="4362751" y="6228308"/>
              <a:ext cx="44964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BE" sz="1400" dirty="0">
                  <a:solidFill>
                    <a:srgbClr val="F0776C"/>
                  </a:solidFill>
                </a:rPr>
                <a:t>Lieven Detavernier - Vzw Mariënstede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903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/>
          <p:cNvGrpSpPr/>
          <p:nvPr/>
        </p:nvGrpSpPr>
        <p:grpSpPr>
          <a:xfrm>
            <a:off x="6686063" y="6020980"/>
            <a:ext cx="4496444" cy="647650"/>
            <a:chOff x="4362751" y="6021288"/>
            <a:chExt cx="4496444" cy="647650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0333" y="6021288"/>
              <a:ext cx="761827" cy="647650"/>
            </a:xfrm>
            <a:prstGeom prst="rect">
              <a:avLst/>
            </a:prstGeom>
          </p:spPr>
        </p:pic>
        <p:sp>
          <p:nvSpPr>
            <p:cNvPr id="7" name="Tekstvak 6"/>
            <p:cNvSpPr txBox="1"/>
            <p:nvPr/>
          </p:nvSpPr>
          <p:spPr>
            <a:xfrm>
              <a:off x="4362751" y="6228308"/>
              <a:ext cx="44964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BE" sz="1400" dirty="0">
                  <a:solidFill>
                    <a:srgbClr val="F0776C"/>
                  </a:solidFill>
                </a:rPr>
                <a:t>Lieven Detavernier - Vzw Mariënstede</a:t>
              </a:r>
            </a:p>
          </p:txBody>
        </p:sp>
      </p:grp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71"/>
          <a:stretch/>
        </p:blipFill>
        <p:spPr>
          <a:xfrm>
            <a:off x="841070" y="2517675"/>
            <a:ext cx="3253136" cy="3307595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996154" y="1673548"/>
            <a:ext cx="294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2800" dirty="0">
                <a:solidFill>
                  <a:schemeClr val="bg1">
                    <a:lumMod val="50000"/>
                  </a:schemeClr>
                </a:solidFill>
              </a:rPr>
              <a:t>The Golden </a:t>
            </a:r>
            <a:r>
              <a:rPr lang="nl-BE" sz="2800" dirty="0" err="1">
                <a:solidFill>
                  <a:schemeClr val="bg1">
                    <a:lumMod val="50000"/>
                  </a:schemeClr>
                </a:solidFill>
              </a:rPr>
              <a:t>Circle</a:t>
            </a:r>
            <a:br>
              <a:rPr lang="nl-BE" sz="2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nl-BE" sz="2800" dirty="0">
                <a:solidFill>
                  <a:schemeClr val="bg1">
                    <a:lumMod val="50000"/>
                  </a:schemeClr>
                </a:solidFill>
              </a:rPr>
              <a:t>Simon </a:t>
            </a:r>
            <a:r>
              <a:rPr lang="nl-BE" sz="2800" dirty="0" err="1">
                <a:solidFill>
                  <a:schemeClr val="bg1">
                    <a:lumMod val="50000"/>
                  </a:schemeClr>
                </a:solidFill>
              </a:rPr>
              <a:t>Sinek</a:t>
            </a:r>
            <a:endParaRPr lang="nl-BE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3" name="Tabel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546035"/>
              </p:ext>
            </p:extLst>
          </p:nvPr>
        </p:nvGraphicFramePr>
        <p:xfrm>
          <a:off x="4830997" y="1702592"/>
          <a:ext cx="7008950" cy="246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3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5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022">
                <a:tc>
                  <a:txBody>
                    <a:bodyPr/>
                    <a:lstStyle/>
                    <a:p>
                      <a:r>
                        <a:rPr lang="nl-NL" sz="24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Why</a:t>
                      </a:r>
                      <a:r>
                        <a:rPr lang="nl-NL" sz="24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:</a:t>
                      </a:r>
                      <a:endParaRPr lang="nl-BE" sz="2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drijfveer, passie: </a:t>
                      </a:r>
                      <a:br>
                        <a:rPr lang="nl-NL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</a:br>
                      <a:r>
                        <a:rPr lang="nl-NL" sz="2400" b="1" dirty="0">
                          <a:solidFill>
                            <a:srgbClr val="F0776C"/>
                          </a:solidFill>
                        </a:rPr>
                        <a:t>SAMEN bouwen aan een inclusieve samenleving</a:t>
                      </a:r>
                      <a:endParaRPr lang="nl-BE" sz="2400" b="1" dirty="0">
                        <a:solidFill>
                          <a:srgbClr val="F0776C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5220375"/>
                  </a:ext>
                </a:extLst>
              </a:tr>
              <a:tr h="379022">
                <a:tc>
                  <a:txBody>
                    <a:bodyPr/>
                    <a:lstStyle/>
                    <a:p>
                      <a:r>
                        <a:rPr lang="nl-BE" sz="24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Hoe 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BE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Lokaal – diversiteit – duurzaam – innovatie – ontmoetingen – win-win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022">
                <a:tc>
                  <a:txBody>
                    <a:bodyPr/>
                    <a:lstStyle/>
                    <a:p>
                      <a:r>
                        <a:rPr lang="nl-BE" sz="24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Wat 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BE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Buurtwinkel – dorpsbioscoop</a:t>
                      </a:r>
                      <a:r>
                        <a:rPr lang="nl-BE" sz="24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- …</a:t>
                      </a:r>
                      <a:endParaRPr lang="nl-BE" sz="2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80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855640" y="3889367"/>
            <a:ext cx="6642100" cy="1416050"/>
            <a:chOff x="110643776" y="110572518"/>
            <a:chExt cx="6642847" cy="1415310"/>
          </a:xfrm>
        </p:grpSpPr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10643776" y="110572518"/>
              <a:ext cx="6642847" cy="1415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1400" b="0" i="0" u="none" strike="noStrike" cap="none" normalizeH="0" baseline="0" dirty="0">
                  <a:ln>
                    <a:noFill/>
                  </a:ln>
                  <a:solidFill>
                    <a:srgbClr val="808080"/>
                  </a:solidFill>
                  <a:effectLst/>
                </a:rPr>
                <a:t>Wie ?	99 mensen met een beperking</a:t>
              </a:r>
              <a:br>
                <a:rPr kumimoji="0" lang="nl-BE" altLang="nl-BE" sz="1400" b="0" i="0" u="none" strike="noStrike" cap="none" normalizeH="0" baseline="0" dirty="0">
                  <a:ln>
                    <a:noFill/>
                  </a:ln>
                  <a:solidFill>
                    <a:srgbClr val="808080"/>
                  </a:solidFill>
                  <a:effectLst/>
                </a:rPr>
              </a:br>
              <a:r>
                <a:rPr kumimoji="0" lang="nl-BE" altLang="nl-BE" sz="1400" b="0" i="0" u="none" strike="noStrike" cap="none" normalizeH="0" baseline="0" dirty="0">
                  <a:ln>
                    <a:noFill/>
                  </a:ln>
                  <a:solidFill>
                    <a:srgbClr val="808080"/>
                  </a:solidFill>
                  <a:effectLst/>
                </a:rPr>
                <a:t>	72 personeelsleden</a:t>
              </a:r>
              <a:br>
                <a:rPr kumimoji="0" lang="nl-BE" altLang="nl-BE" sz="1400" b="0" i="0" u="none" strike="noStrike" cap="none" normalizeH="0" baseline="0" dirty="0">
                  <a:ln>
                    <a:noFill/>
                  </a:ln>
                  <a:solidFill>
                    <a:srgbClr val="808080"/>
                  </a:solidFill>
                  <a:effectLst/>
                </a:rPr>
              </a:br>
              <a:r>
                <a:rPr kumimoji="0" lang="nl-BE" altLang="nl-BE" sz="1400" b="0" i="0" u="none" strike="noStrike" cap="none" normalizeH="0" baseline="0" dirty="0">
                  <a:ln>
                    <a:noFill/>
                  </a:ln>
                  <a:solidFill>
                    <a:srgbClr val="808080"/>
                  </a:solidFill>
                  <a:effectLst/>
                </a:rPr>
                <a:t>	132 vrijwilligers</a:t>
              </a:r>
              <a:br>
                <a:rPr kumimoji="0" lang="nl-BE" altLang="nl-BE" sz="1400" b="0" i="0" u="none" strike="noStrike" cap="none" normalizeH="0" baseline="0" dirty="0">
                  <a:ln>
                    <a:noFill/>
                  </a:ln>
                  <a:solidFill>
                    <a:srgbClr val="808080"/>
                  </a:solidFill>
                  <a:effectLst/>
                </a:rPr>
              </a:br>
              <a:r>
                <a:rPr kumimoji="0" lang="nl-BE" altLang="nl-BE" sz="1400" b="0" i="0" u="none" strike="noStrike" cap="none" normalizeH="0" baseline="0" dirty="0">
                  <a:ln>
                    <a:noFill/>
                  </a:ln>
                  <a:solidFill>
                    <a:srgbClr val="808080"/>
                  </a:solidFill>
                  <a:effectLst/>
                </a:rPr>
                <a:t>	4520 dorpsinwoners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br>
                <a:rPr kumimoji="0" lang="nl-BE" altLang="nl-BE" sz="1400" b="0" i="0" u="none" strike="noStrike" cap="none" normalizeH="0" baseline="0" dirty="0">
                  <a:ln>
                    <a:noFill/>
                  </a:ln>
                  <a:solidFill>
                    <a:srgbClr val="808080"/>
                  </a:solidFill>
                  <a:effectLst/>
                </a:rPr>
              </a:br>
              <a:r>
                <a:rPr kumimoji="0" lang="nl-BE" altLang="nl-BE" sz="1400" b="0" i="0" u="none" strike="noStrike" cap="none" normalizeH="0" baseline="0" dirty="0">
                  <a:ln>
                    <a:noFill/>
                  </a:ln>
                  <a:solidFill>
                    <a:srgbClr val="808080"/>
                  </a:solidFill>
                  <a:effectLst/>
                </a:rPr>
                <a:t>Hoe ? 	Lokaal – diversiteit – duurzaam – innovatie – ontmoeting – win-win</a:t>
              </a:r>
              <a:endParaRPr kumimoji="0" lang="nl-BE" altLang="nl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14125568" y="110875077"/>
              <a:ext cx="3161055" cy="483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2000" b="0" i="0" u="none" strike="noStrike" cap="none" normalizeH="0" baseline="0" dirty="0">
                  <a:ln>
                    <a:noFill/>
                  </a:ln>
                  <a:solidFill>
                    <a:srgbClr val="808080"/>
                  </a:solidFill>
                  <a:effectLst/>
                </a:rPr>
                <a:t>=</a:t>
              </a:r>
              <a:r>
                <a:rPr kumimoji="0" lang="nl-BE" altLang="nl-BE" sz="2000" b="0" i="0" u="none" strike="noStrike" cap="none" normalizeH="0" baseline="0" dirty="0">
                  <a:ln>
                    <a:noFill/>
                  </a:ln>
                  <a:solidFill>
                    <a:srgbClr val="E9ECEC"/>
                  </a:solidFill>
                  <a:effectLst/>
                </a:rPr>
                <a:t> </a:t>
              </a:r>
              <a:r>
                <a:rPr kumimoji="0" lang="nl-BE" altLang="nl-BE" sz="2000" b="0" i="0" u="none" strike="noStrike" cap="none" normalizeH="0" baseline="0" dirty="0">
                  <a:ln>
                    <a:noFill/>
                  </a:ln>
                  <a:solidFill>
                    <a:srgbClr val="F1766B"/>
                  </a:solidFill>
                  <a:effectLst/>
                </a:rPr>
                <a:t>4823</a:t>
              </a:r>
              <a:r>
                <a:rPr kumimoji="0" lang="nl-BE" altLang="nl-BE" sz="2000" b="0" i="0" u="none" strike="noStrike" cap="none" normalizeH="0" baseline="0" dirty="0">
                  <a:ln>
                    <a:noFill/>
                  </a:ln>
                  <a:solidFill>
                    <a:srgbClr val="E9ECEC"/>
                  </a:solidFill>
                  <a:effectLst/>
                </a:rPr>
                <a:t> </a:t>
              </a:r>
              <a:r>
                <a:rPr kumimoji="0" lang="nl-BE" altLang="nl-BE" sz="2000" b="0" i="0" u="none" strike="noStrike" cap="none" normalizeH="0" baseline="0" dirty="0">
                  <a:ln>
                    <a:noFill/>
                  </a:ln>
                  <a:solidFill>
                    <a:srgbClr val="808080"/>
                  </a:solidFill>
                  <a:effectLst/>
                </a:rPr>
                <a:t>mensen met passie</a:t>
              </a:r>
              <a:endParaRPr kumimoji="0" lang="nl-BE" altLang="nl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11" name="Groep 10"/>
          <p:cNvGrpSpPr/>
          <p:nvPr/>
        </p:nvGrpSpPr>
        <p:grpSpPr>
          <a:xfrm>
            <a:off x="1670488" y="585509"/>
            <a:ext cx="2636838" cy="3359325"/>
            <a:chOff x="830733" y="454880"/>
            <a:chExt cx="2636838" cy="3359325"/>
          </a:xfrm>
        </p:grpSpPr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830733" y="2309255"/>
              <a:ext cx="2636838" cy="1504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1800" b="1" i="0" u="none" strike="noStrike" cap="none" normalizeH="0" baseline="0" dirty="0">
                  <a:ln>
                    <a:noFill/>
                  </a:ln>
                  <a:solidFill>
                    <a:srgbClr val="85E075"/>
                  </a:solidFill>
                  <a:effectLst/>
                </a:rPr>
                <a:t>is een </a:t>
              </a:r>
              <a:r>
                <a:rPr kumimoji="0" lang="nl-BE" altLang="nl-BE" sz="1800" b="1" i="0" u="none" strike="noStrike" cap="none" normalizeH="0" baseline="0" dirty="0">
                  <a:ln>
                    <a:noFill/>
                  </a:ln>
                  <a:solidFill>
                    <a:srgbClr val="FCCF40"/>
                  </a:solidFill>
                  <a:effectLst/>
                </a:rPr>
                <a:t>kleurrijk</a:t>
              </a:r>
              <a:r>
                <a:rPr kumimoji="0" lang="nl-BE" altLang="nl-BE" sz="18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</a:rPr>
                <a:t> </a:t>
              </a:r>
              <a:r>
                <a:rPr kumimoji="0" lang="nl-BE" altLang="nl-BE" sz="1800" b="1" i="0" u="none" strike="noStrike" cap="none" normalizeH="0" baseline="0" dirty="0">
                  <a:ln>
                    <a:noFill/>
                  </a:ln>
                  <a:solidFill>
                    <a:srgbClr val="85E075"/>
                  </a:solidFill>
                  <a:effectLst/>
                </a:rPr>
                <a:t>plekje </a:t>
              </a:r>
              <a:br>
                <a:rPr kumimoji="0" lang="nl-BE" altLang="nl-BE" sz="18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</a:rPr>
              </a:br>
              <a:r>
                <a:rPr kumimoji="0" lang="nl-BE" altLang="nl-BE" sz="1800" b="1" i="0" u="none" strike="noStrike" cap="none" normalizeH="0" baseline="0" dirty="0">
                  <a:ln>
                    <a:noFill/>
                  </a:ln>
                  <a:solidFill>
                    <a:srgbClr val="66D8E0"/>
                  </a:solidFill>
                  <a:effectLst/>
                </a:rPr>
                <a:t>van warmte </a:t>
              </a:r>
              <a:br>
                <a:rPr kumimoji="0" lang="nl-BE" altLang="nl-BE" sz="18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</a:rPr>
              </a:br>
              <a:r>
                <a:rPr kumimoji="0" lang="nl-BE" altLang="nl-BE" sz="1800" b="1" i="0" u="none" strike="noStrike" cap="none" normalizeH="0" baseline="0" dirty="0">
                  <a:ln>
                    <a:noFill/>
                  </a:ln>
                  <a:solidFill>
                    <a:srgbClr val="F1766B"/>
                  </a:solidFill>
                  <a:effectLst/>
                </a:rPr>
                <a:t>en ontmoeting</a:t>
              </a:r>
              <a:endParaRPr kumimoji="0" lang="nl-BE" altLang="nl-B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pic>
          <p:nvPicPr>
            <p:cNvPr id="1034" name="Picture 10" descr="Mariënstede_logo_F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152" y="454880"/>
              <a:ext cx="2286000" cy="1782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Groep 14"/>
          <p:cNvGrpSpPr/>
          <p:nvPr/>
        </p:nvGrpSpPr>
        <p:grpSpPr>
          <a:xfrm>
            <a:off x="6686063" y="6020980"/>
            <a:ext cx="4496444" cy="647650"/>
            <a:chOff x="4362751" y="6021288"/>
            <a:chExt cx="4496444" cy="647650"/>
          </a:xfrm>
        </p:grpSpPr>
        <p:pic>
          <p:nvPicPr>
            <p:cNvPr id="16" name="Afbeelding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0333" y="6021288"/>
              <a:ext cx="761827" cy="647650"/>
            </a:xfrm>
            <a:prstGeom prst="rect">
              <a:avLst/>
            </a:prstGeom>
          </p:spPr>
        </p:pic>
        <p:sp>
          <p:nvSpPr>
            <p:cNvPr id="17" name="Tekstvak 16"/>
            <p:cNvSpPr txBox="1"/>
            <p:nvPr/>
          </p:nvSpPr>
          <p:spPr>
            <a:xfrm>
              <a:off x="4362751" y="6228308"/>
              <a:ext cx="44964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BE" sz="1400" dirty="0">
                  <a:solidFill>
                    <a:srgbClr val="F0776C"/>
                  </a:solidFill>
                </a:rPr>
                <a:t>Lieven Detavernier - Vzw Mariënstede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598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2"/>
          <a:stretch/>
        </p:blipFill>
        <p:spPr>
          <a:xfrm>
            <a:off x="7320136" y="1758935"/>
            <a:ext cx="4608512" cy="3273476"/>
          </a:xfrm>
          <a:prstGeom prst="parallelogram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81075" y="1895474"/>
            <a:ext cx="9291389" cy="4773885"/>
          </a:xfrm>
        </p:spPr>
        <p:txBody>
          <a:bodyPr>
            <a:norm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nl-BE" sz="2400" i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“Je maakt geen samenleving op papier</a:t>
            </a:r>
            <a:br>
              <a:rPr lang="nl-BE" sz="2400" i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</a:br>
            <a:r>
              <a:rPr lang="nl-BE" sz="2400" i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Je bouwt een samenleving op al doende</a:t>
            </a:r>
            <a:br>
              <a:rPr lang="nl-BE" sz="2400" i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</a:br>
            <a:r>
              <a:rPr lang="nl-BE" sz="2400" i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door op zoek te gaan naar voorbeelden</a:t>
            </a:r>
            <a:br>
              <a:rPr lang="nl-BE" sz="2400" i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</a:br>
            <a:r>
              <a:rPr lang="nl-BE" sz="2400" i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die aantonen dat het kan.”</a:t>
            </a:r>
            <a:br>
              <a:rPr lang="nl-BE" sz="2400" i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</a:br>
            <a:r>
              <a:rPr lang="nl-BE" sz="24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	</a:t>
            </a:r>
            <a:r>
              <a:rPr lang="nl-BE" sz="1600" dirty="0" err="1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Douwe</a:t>
            </a:r>
            <a:r>
              <a:rPr lang="nl-BE" sz="16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 Van Houten</a:t>
            </a:r>
            <a:endParaRPr lang="nl-BE" sz="1400" i="1" dirty="0">
              <a:solidFill>
                <a:schemeClr val="bg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endParaRPr lang="nl-BE" sz="2400" dirty="0">
              <a:solidFill>
                <a:schemeClr val="bg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nl-BE" sz="24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Personen met een beperking willen </a:t>
            </a:r>
            <a:br>
              <a:rPr lang="nl-BE" sz="24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</a:br>
            <a:r>
              <a:rPr lang="nl-BE" sz="24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meer contact met de samenleving. </a:t>
            </a:r>
            <a:br>
              <a:rPr lang="nl-BE" sz="24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</a:br>
            <a:r>
              <a:rPr lang="nl-BE" sz="24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Ze willen er deel van uitmaken. </a:t>
            </a:r>
            <a:br>
              <a:rPr lang="nl-BE" sz="24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</a:br>
            <a:r>
              <a:rPr lang="nl-BE" sz="24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Ze willen IN  de samenleving werken-wonen-vrije tijd beleven.</a:t>
            </a:r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4799856" y="3140968"/>
            <a:ext cx="55530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1000"/>
              <a:buFont typeface="Courier New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tx2">
                  <a:lumMod val="75000"/>
                </a:schemeClr>
              </a:buClr>
              <a:buFont typeface="Wingdings 2" panose="05020102010507070707" pitchFamily="18" charset="2"/>
              <a:buChar char=""/>
            </a:pPr>
            <a:endParaRPr lang="nl-BE" sz="1500" dirty="0">
              <a:solidFill>
                <a:schemeClr val="tx2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981075" y="188640"/>
            <a:ext cx="10229850" cy="1224136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400" b="1" dirty="0">
                <a:solidFill>
                  <a:srgbClr val="F1766B"/>
                </a:solidFill>
                <a:latin typeface="+mn-lt"/>
              </a:rPr>
              <a:t>Het praktijkverhaal van vermaatschappelijken</a:t>
            </a:r>
          </a:p>
        </p:txBody>
      </p:sp>
      <p:grpSp>
        <p:nvGrpSpPr>
          <p:cNvPr id="12" name="Groep 11"/>
          <p:cNvGrpSpPr/>
          <p:nvPr/>
        </p:nvGrpSpPr>
        <p:grpSpPr>
          <a:xfrm>
            <a:off x="6686063" y="6020980"/>
            <a:ext cx="4496444" cy="647650"/>
            <a:chOff x="4362751" y="6021288"/>
            <a:chExt cx="4496444" cy="647650"/>
          </a:xfrm>
        </p:grpSpPr>
        <p:pic>
          <p:nvPicPr>
            <p:cNvPr id="13" name="Afbeelding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0333" y="6021288"/>
              <a:ext cx="761827" cy="647650"/>
            </a:xfrm>
            <a:prstGeom prst="rect">
              <a:avLst/>
            </a:prstGeom>
          </p:spPr>
        </p:pic>
        <p:sp>
          <p:nvSpPr>
            <p:cNvPr id="14" name="Tekstvak 13"/>
            <p:cNvSpPr txBox="1"/>
            <p:nvPr/>
          </p:nvSpPr>
          <p:spPr>
            <a:xfrm>
              <a:off x="4362751" y="6228308"/>
              <a:ext cx="44964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BE" sz="1400" dirty="0">
                  <a:solidFill>
                    <a:srgbClr val="F0776C"/>
                  </a:solidFill>
                </a:rPr>
                <a:t>Lieven Detavernier - Vzw Mariënstede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929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 err="1">
                <a:solidFill>
                  <a:srgbClr val="F0776C"/>
                </a:solidFill>
                <a:latin typeface="+mn-lt"/>
              </a:rPr>
              <a:t>Château</a:t>
            </a:r>
            <a:r>
              <a:rPr lang="nl-BE" b="1" dirty="0">
                <a:solidFill>
                  <a:srgbClr val="F0776C"/>
                </a:solidFill>
                <a:latin typeface="+mn-lt"/>
              </a:rPr>
              <a:t> Superette</a:t>
            </a:r>
          </a:p>
        </p:txBody>
      </p:sp>
      <p:grpSp>
        <p:nvGrpSpPr>
          <p:cNvPr id="4" name="Groep 3"/>
          <p:cNvGrpSpPr/>
          <p:nvPr/>
        </p:nvGrpSpPr>
        <p:grpSpPr>
          <a:xfrm>
            <a:off x="6686063" y="6020980"/>
            <a:ext cx="4496444" cy="647650"/>
            <a:chOff x="4362751" y="6021288"/>
            <a:chExt cx="4496444" cy="64765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0333" y="6021288"/>
              <a:ext cx="761827" cy="647650"/>
            </a:xfrm>
            <a:prstGeom prst="rect">
              <a:avLst/>
            </a:prstGeom>
          </p:spPr>
        </p:pic>
        <p:sp>
          <p:nvSpPr>
            <p:cNvPr id="6" name="Tekstvak 5"/>
            <p:cNvSpPr txBox="1"/>
            <p:nvPr/>
          </p:nvSpPr>
          <p:spPr>
            <a:xfrm>
              <a:off x="4362751" y="6228308"/>
              <a:ext cx="44964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BE" sz="1400" dirty="0">
                  <a:solidFill>
                    <a:srgbClr val="F0776C"/>
                  </a:solidFill>
                </a:rPr>
                <a:t>Lieven Detavernier - Vzw Mariënstede</a:t>
              </a:r>
            </a:p>
          </p:txBody>
        </p:sp>
      </p:grp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4"/>
          <a:stretch/>
        </p:blipFill>
        <p:spPr>
          <a:xfrm>
            <a:off x="838198" y="1690687"/>
            <a:ext cx="4982879" cy="2750073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838199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BE" b="1" dirty="0">
                <a:solidFill>
                  <a:srgbClr val="F0776C"/>
                </a:solidFill>
                <a:latin typeface="+mn-lt"/>
              </a:rPr>
              <a:t>Superette Capellehof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4"/>
          <a:stretch/>
        </p:blipFill>
        <p:spPr>
          <a:xfrm>
            <a:off x="6370922" y="1690687"/>
            <a:ext cx="4982877" cy="2750073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838199" y="46138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dirty="0">
                <a:solidFill>
                  <a:srgbClr val="F0776C"/>
                </a:solidFill>
                <a:latin typeface="+mn-lt"/>
              </a:rPr>
              <a:t>Het praktijkverhaal van</a:t>
            </a:r>
            <a:br>
              <a:rPr lang="nl-BE" dirty="0">
                <a:solidFill>
                  <a:srgbClr val="F0776C"/>
                </a:solidFill>
                <a:latin typeface="+mn-lt"/>
              </a:rPr>
            </a:br>
            <a:r>
              <a:rPr lang="nl-BE" dirty="0">
                <a:solidFill>
                  <a:srgbClr val="F0776C"/>
                </a:solidFill>
                <a:latin typeface="+mn-lt"/>
              </a:rPr>
              <a:t>‘</a:t>
            </a:r>
            <a:r>
              <a:rPr lang="nl-BE" i="1" dirty="0">
                <a:solidFill>
                  <a:srgbClr val="F0776C"/>
                </a:solidFill>
                <a:latin typeface="+mn-lt"/>
              </a:rPr>
              <a:t>de andere buurtwinkel met tijd voor u</a:t>
            </a:r>
            <a:r>
              <a:rPr lang="nl-BE" dirty="0">
                <a:solidFill>
                  <a:srgbClr val="F0776C"/>
                </a:solidFill>
                <a:latin typeface="+mn-lt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15775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/>
          <p:cNvGrpSpPr/>
          <p:nvPr/>
        </p:nvGrpSpPr>
        <p:grpSpPr>
          <a:xfrm>
            <a:off x="6686063" y="6020980"/>
            <a:ext cx="4496444" cy="647650"/>
            <a:chOff x="4362751" y="6021288"/>
            <a:chExt cx="4496444" cy="64765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0333" y="6021288"/>
              <a:ext cx="761827" cy="647650"/>
            </a:xfrm>
            <a:prstGeom prst="rect">
              <a:avLst/>
            </a:prstGeom>
          </p:spPr>
        </p:pic>
        <p:sp>
          <p:nvSpPr>
            <p:cNvPr id="6" name="Tekstvak 5"/>
            <p:cNvSpPr txBox="1"/>
            <p:nvPr/>
          </p:nvSpPr>
          <p:spPr>
            <a:xfrm>
              <a:off x="4362751" y="6228308"/>
              <a:ext cx="44964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BE" sz="1400" dirty="0">
                  <a:solidFill>
                    <a:srgbClr val="F0776C"/>
                  </a:solidFill>
                </a:rPr>
                <a:t>Lieven Detavernier - Vzw Mariënstede</a:t>
              </a:r>
            </a:p>
          </p:txBody>
        </p:sp>
      </p:grpSp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39" y="1690686"/>
            <a:ext cx="4125109" cy="275007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37" y="1690685"/>
            <a:ext cx="4124568" cy="2750073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838199" y="46138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dirty="0">
                <a:solidFill>
                  <a:srgbClr val="F0776C"/>
                </a:solidFill>
                <a:latin typeface="+mn-lt"/>
              </a:rPr>
              <a:t>Hoe het ene verhaal </a:t>
            </a:r>
            <a:br>
              <a:rPr lang="nl-BE" dirty="0">
                <a:solidFill>
                  <a:srgbClr val="F0776C"/>
                </a:solidFill>
                <a:latin typeface="+mn-lt"/>
              </a:rPr>
            </a:br>
            <a:r>
              <a:rPr lang="nl-BE" dirty="0">
                <a:solidFill>
                  <a:srgbClr val="F0776C"/>
                </a:solidFill>
                <a:latin typeface="+mn-lt"/>
              </a:rPr>
              <a:t>verbonden is met het andere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273" y="1690684"/>
            <a:ext cx="4124605" cy="2750073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838199" y="536954"/>
            <a:ext cx="10515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4400" dirty="0">
                <a:solidFill>
                  <a:srgbClr val="F0776C"/>
                </a:solidFill>
              </a:rPr>
              <a:t>Geen buurtwinkel zonder Mariënstede</a:t>
            </a:r>
            <a:br>
              <a:rPr lang="nl-BE" sz="4400" dirty="0">
                <a:solidFill>
                  <a:srgbClr val="F0776C"/>
                </a:solidFill>
              </a:rPr>
            </a:br>
            <a:r>
              <a:rPr lang="nl-BE" sz="4400" b="1" dirty="0">
                <a:solidFill>
                  <a:srgbClr val="F07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17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Aangepast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F1766B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01B4D7A450884C826DA16B0EA6FD79" ma:contentTypeVersion="15" ma:contentTypeDescription="Een nieuw document maken." ma:contentTypeScope="" ma:versionID="8231d77668e732b86b9375cc45c10877">
  <xsd:schema xmlns:xsd="http://www.w3.org/2001/XMLSchema" xmlns:xs="http://www.w3.org/2001/XMLSchema" xmlns:p="http://schemas.microsoft.com/office/2006/metadata/properties" xmlns:ns2="fe24ecf8-aab6-45d5-9587-a340f18a8714" xmlns:ns3="e57a46e2-1626-4a92-9aac-818be553226c" xmlns:ns4="2528a8cf-22b3-4b0b-9eb2-58242c7ea309" targetNamespace="http://schemas.microsoft.com/office/2006/metadata/properties" ma:root="true" ma:fieldsID="64295cfada5340741650642257c4c71f" ns2:_="" ns3:_="" ns4:_="">
    <xsd:import namespace="fe24ecf8-aab6-45d5-9587-a340f18a8714"/>
    <xsd:import namespace="e57a46e2-1626-4a92-9aac-818be553226c"/>
    <xsd:import namespace="2528a8cf-22b3-4b0b-9eb2-58242c7ea3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24ecf8-aab6-45d5-9587-a340f18a87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35bf66f5-cd6b-4cd3-89cd-a78047c1cc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7a46e2-1626-4a92-9aac-818be553226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28a8cf-22b3-4b0b-9eb2-58242c7ea30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044e477c-d60a-46cf-9c94-98c7ec4abe4b}" ma:internalName="TaxCatchAll" ma:showField="CatchAllData" ma:web="db8ffffd-9685-4676-9be2-11bde72e01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528a8cf-22b3-4b0b-9eb2-58242c7ea309" xsi:nil="true"/>
    <lcf76f155ced4ddcb4097134ff3c332f xmlns="fe24ecf8-aab6-45d5-9587-a340f18a871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F857430-85F1-4965-AC56-069EE7D7F753}"/>
</file>

<file path=customXml/itemProps2.xml><?xml version="1.0" encoding="utf-8"?>
<ds:datastoreItem xmlns:ds="http://schemas.openxmlformats.org/officeDocument/2006/customXml" ds:itemID="{81A668C0-AFB8-487E-ACD9-0F3870E9FA02}"/>
</file>

<file path=customXml/itemProps3.xml><?xml version="1.0" encoding="utf-8"?>
<ds:datastoreItem xmlns:ds="http://schemas.openxmlformats.org/officeDocument/2006/customXml" ds:itemID="{BE427AFF-485C-468C-BBC7-31CF7AFF2886}"/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894</Words>
  <Application>Microsoft Office PowerPoint</Application>
  <PresentationFormat>Breedbeeld</PresentationFormat>
  <Paragraphs>158</Paragraphs>
  <Slides>17</Slides>
  <Notes>17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Wingdings 2</vt:lpstr>
      <vt:lpstr>Wingdings 3</vt:lpstr>
      <vt:lpstr>Kantoorthema</vt:lpstr>
      <vt:lpstr>PowerPoint-presentatie</vt:lpstr>
      <vt:lpstr>Kort voorstellen</vt:lpstr>
      <vt:lpstr>Visie</vt:lpstr>
      <vt:lpstr>PowerPoint-presentatie</vt:lpstr>
      <vt:lpstr>PowerPoint-presentatie</vt:lpstr>
      <vt:lpstr>PowerPoint-presentatie</vt:lpstr>
      <vt:lpstr>PowerPoint-presentatie</vt:lpstr>
      <vt:lpstr>Château Superette</vt:lpstr>
      <vt:lpstr>PowerPoint-presentatie</vt:lpstr>
      <vt:lpstr>Château Superette - Inhoud</vt:lpstr>
      <vt:lpstr>Château Superette - Inhoud</vt:lpstr>
      <vt:lpstr>PowerPoint-presentatie</vt:lpstr>
      <vt:lpstr>Inclusie is samenwerken, samenwerken, samenwerken</vt:lpstr>
      <vt:lpstr>Indignados</vt:lpstr>
      <vt:lpstr>Sociaal ondernemen</vt:lpstr>
      <vt:lpstr>Enkele tips</vt:lpstr>
      <vt:lpstr>PowerPoint-presentatie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Els Zwaenepoel</dc:creator>
  <cp:lastModifiedBy>Els Zwaenepoel</cp:lastModifiedBy>
  <cp:revision>61</cp:revision>
  <cp:lastPrinted>2020-10-06T09:27:01Z</cp:lastPrinted>
  <dcterms:created xsi:type="dcterms:W3CDTF">2019-11-12T15:17:48Z</dcterms:created>
  <dcterms:modified xsi:type="dcterms:W3CDTF">2023-01-31T11:12:02Z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0x010100F901B4D7A450884C826DA16B0EA6FD79</vt:lpwstr>
  </property>
</Properties>
</file>