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323" r:id="rId3"/>
    <p:sldId id="268" r:id="rId4"/>
    <p:sldId id="295" r:id="rId5"/>
    <p:sldId id="322" r:id="rId6"/>
    <p:sldId id="334" r:id="rId7"/>
    <p:sldId id="335" r:id="rId8"/>
    <p:sldId id="310" r:id="rId9"/>
    <p:sldId id="326" r:id="rId10"/>
    <p:sldId id="336" r:id="rId11"/>
    <p:sldId id="324" r:id="rId12"/>
    <p:sldId id="327" r:id="rId13"/>
    <p:sldId id="328" r:id="rId14"/>
    <p:sldId id="329" r:id="rId15"/>
    <p:sldId id="330" r:id="rId16"/>
    <p:sldId id="279" r:id="rId17"/>
    <p:sldId id="332" r:id="rId18"/>
    <p:sldId id="331" r:id="rId19"/>
    <p:sldId id="333" r:id="rId20"/>
    <p:sldId id="308" r:id="rId21"/>
    <p:sldId id="318" r:id="rId22"/>
  </p:sldIdLst>
  <p:sldSz cx="12192000" cy="6858000"/>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B00785-DDBF-F941-B036-81B9B6A7AE77}" name="Severine Appelmans" initials="SA" userId="S::Severine.Appelmans@iok.be::6832450b-5a08-4ef9-932e-a176d7ea4b1f" providerId="AD"/>
  <p188:author id="{42BBE1CC-F626-6016-FC85-D849937CA9A9}" name="Jolien Van Hove" initials="JVH" userId="S::jolien.van.hove@laakdal.be::e84bee5b-d671-48bb-9744-c7ca51fee6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3196" autoAdjust="0"/>
  </p:normalViewPr>
  <p:slideViewPr>
    <p:cSldViewPr snapToGrid="0">
      <p:cViewPr varScale="1">
        <p:scale>
          <a:sx n="71" d="100"/>
          <a:sy n="71" d="100"/>
        </p:scale>
        <p:origin x="111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6"/>
          </a:xfrm>
          <a:prstGeom prst="rect">
            <a:avLst/>
          </a:prstGeom>
        </p:spPr>
        <p:txBody>
          <a:bodyPr vert="horz" lIns="92153" tIns="46077" rIns="92153" bIns="46077"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6"/>
          </a:xfrm>
          <a:prstGeom prst="rect">
            <a:avLst/>
          </a:prstGeom>
        </p:spPr>
        <p:txBody>
          <a:bodyPr vert="horz" lIns="92153" tIns="46077" rIns="92153" bIns="46077" rtlCol="0"/>
          <a:lstStyle>
            <a:lvl1pPr algn="r">
              <a:defRPr sz="1200"/>
            </a:lvl1pPr>
          </a:lstStyle>
          <a:p>
            <a:fld id="{394A15F7-EFC3-4FCF-A65C-BBA25397D244}" type="datetimeFigureOut">
              <a:rPr lang="nl-BE" smtClean="0"/>
              <a:t>7/02/2023</a:t>
            </a:fld>
            <a:endParaRPr lang="nl-BE"/>
          </a:p>
        </p:txBody>
      </p:sp>
      <p:sp>
        <p:nvSpPr>
          <p:cNvPr id="4" name="Tijdelijke aanduiding voor dia-afbeelding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53" tIns="46077" rIns="92153" bIns="46077"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2153" tIns="46077" rIns="92153" bIns="46077"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2"/>
            <a:ext cx="2945659" cy="498135"/>
          </a:xfrm>
          <a:prstGeom prst="rect">
            <a:avLst/>
          </a:prstGeom>
        </p:spPr>
        <p:txBody>
          <a:bodyPr vert="horz" lIns="92153" tIns="46077" rIns="92153" bIns="46077"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2"/>
            <a:ext cx="2945659" cy="498135"/>
          </a:xfrm>
          <a:prstGeom prst="rect">
            <a:avLst/>
          </a:prstGeom>
        </p:spPr>
        <p:txBody>
          <a:bodyPr vert="horz" lIns="92153" tIns="46077" rIns="92153" bIns="46077" rtlCol="0" anchor="b"/>
          <a:lstStyle>
            <a:lvl1pPr algn="r">
              <a:defRPr sz="1200"/>
            </a:lvl1pPr>
          </a:lstStyle>
          <a:p>
            <a:fld id="{5BE207A3-3E7D-4E69-9712-A994E6F10273}" type="slidenum">
              <a:rPr lang="nl-BE" smtClean="0"/>
              <a:t>‹nr.›</a:t>
            </a:fld>
            <a:endParaRPr lang="nl-BE"/>
          </a:p>
        </p:txBody>
      </p:sp>
    </p:spTree>
    <p:extLst>
      <p:ext uri="{BB962C8B-B14F-4D97-AF65-F5344CB8AC3E}">
        <p14:creationId xmlns:p14="http://schemas.microsoft.com/office/powerpoint/2010/main" val="20544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BE207A3-3E7D-4E69-9712-A994E6F10273}" type="slidenum">
              <a:rPr lang="nl-BE" smtClean="0"/>
              <a:t>1</a:t>
            </a:fld>
            <a:endParaRPr lang="nl-BE"/>
          </a:p>
        </p:txBody>
      </p:sp>
    </p:spTree>
    <p:extLst>
      <p:ext uri="{BB962C8B-B14F-4D97-AF65-F5344CB8AC3E}">
        <p14:creationId xmlns:p14="http://schemas.microsoft.com/office/powerpoint/2010/main" val="173061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BE207A3-3E7D-4E69-9712-A994E6F10273}" type="slidenum">
              <a:rPr lang="nl-BE" smtClean="0"/>
              <a:t>4</a:t>
            </a:fld>
            <a:endParaRPr lang="nl-BE"/>
          </a:p>
        </p:txBody>
      </p:sp>
    </p:spTree>
    <p:extLst>
      <p:ext uri="{BB962C8B-B14F-4D97-AF65-F5344CB8AC3E}">
        <p14:creationId xmlns:p14="http://schemas.microsoft.com/office/powerpoint/2010/main" val="349829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Mentimeter</a:t>
            </a:r>
            <a:endParaRPr lang="nl-BE" dirty="0"/>
          </a:p>
          <a:p>
            <a:pPr marL="172787" indent="-172787">
              <a:buFont typeface="Arial" panose="020B0604020202020204" pitchFamily="34" charset="0"/>
              <a:buChar char="•"/>
            </a:pPr>
            <a:r>
              <a:rPr lang="nl-BE" dirty="0"/>
              <a:t>Op ‘de methodiek’ klikken om naar presentatie </a:t>
            </a:r>
            <a:r>
              <a:rPr lang="nl-BE" dirty="0" err="1"/>
              <a:t>mentimeter</a:t>
            </a:r>
            <a:r>
              <a:rPr lang="nl-BE" dirty="0"/>
              <a:t> te gaan</a:t>
            </a:r>
          </a:p>
          <a:p>
            <a:pPr marL="172787" indent="-172787">
              <a:buFont typeface="Arial" panose="020B0604020202020204" pitchFamily="34" charset="0"/>
              <a:buChar char="•"/>
            </a:pPr>
            <a:r>
              <a:rPr lang="nl-BE" dirty="0"/>
              <a:t>QR code voor deelnemers</a:t>
            </a:r>
          </a:p>
          <a:p>
            <a:endParaRPr lang="nl-BE" dirty="0"/>
          </a:p>
          <a:p>
            <a:r>
              <a:rPr lang="nl-BE" dirty="0"/>
              <a:t>Link maken naar mapje met GC, SNA, e.d. </a:t>
            </a:r>
          </a:p>
        </p:txBody>
      </p:sp>
      <p:sp>
        <p:nvSpPr>
          <p:cNvPr id="4" name="Tijdelijke aanduiding voor dianummer 3"/>
          <p:cNvSpPr>
            <a:spLocks noGrp="1"/>
          </p:cNvSpPr>
          <p:nvPr>
            <p:ph type="sldNum" sz="quarter" idx="5"/>
          </p:nvPr>
        </p:nvSpPr>
        <p:spPr/>
        <p:txBody>
          <a:bodyPr/>
          <a:lstStyle/>
          <a:p>
            <a:fld id="{5BE207A3-3E7D-4E69-9712-A994E6F10273}" type="slidenum">
              <a:rPr lang="nl-BE" smtClean="0"/>
              <a:t>5</a:t>
            </a:fld>
            <a:endParaRPr lang="nl-BE"/>
          </a:p>
        </p:txBody>
      </p:sp>
    </p:spTree>
    <p:extLst>
      <p:ext uri="{BB962C8B-B14F-4D97-AF65-F5344CB8AC3E}">
        <p14:creationId xmlns:p14="http://schemas.microsoft.com/office/powerpoint/2010/main" val="21960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5"/>
          </p:nvPr>
        </p:nvSpPr>
        <p:spPr/>
        <p:txBody>
          <a:bodyPr/>
          <a:lstStyle/>
          <a:p>
            <a:fld id="{5BE207A3-3E7D-4E69-9712-A994E6F10273}" type="slidenum">
              <a:rPr lang="nl-BE" smtClean="0"/>
              <a:t>8</a:t>
            </a:fld>
            <a:endParaRPr lang="nl-BE"/>
          </a:p>
        </p:txBody>
      </p:sp>
    </p:spTree>
    <p:extLst>
      <p:ext uri="{BB962C8B-B14F-4D97-AF65-F5344CB8AC3E}">
        <p14:creationId xmlns:p14="http://schemas.microsoft.com/office/powerpoint/2010/main" val="72117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Infographic</a:t>
            </a:r>
          </a:p>
        </p:txBody>
      </p:sp>
      <p:sp>
        <p:nvSpPr>
          <p:cNvPr id="4" name="Tijdelijke aanduiding voor dianummer 3"/>
          <p:cNvSpPr>
            <a:spLocks noGrp="1"/>
          </p:cNvSpPr>
          <p:nvPr>
            <p:ph type="sldNum" sz="quarter" idx="5"/>
          </p:nvPr>
        </p:nvSpPr>
        <p:spPr/>
        <p:txBody>
          <a:bodyPr/>
          <a:lstStyle/>
          <a:p>
            <a:fld id="{5BE207A3-3E7D-4E69-9712-A994E6F10273}" type="slidenum">
              <a:rPr lang="nl-BE" smtClean="0"/>
              <a:t>9</a:t>
            </a:fld>
            <a:endParaRPr lang="nl-BE"/>
          </a:p>
        </p:txBody>
      </p:sp>
    </p:spTree>
    <p:extLst>
      <p:ext uri="{BB962C8B-B14F-4D97-AF65-F5344CB8AC3E}">
        <p14:creationId xmlns:p14="http://schemas.microsoft.com/office/powerpoint/2010/main" val="218332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Infographic</a:t>
            </a:r>
          </a:p>
        </p:txBody>
      </p:sp>
      <p:sp>
        <p:nvSpPr>
          <p:cNvPr id="4" name="Tijdelijke aanduiding voor dianummer 3"/>
          <p:cNvSpPr>
            <a:spLocks noGrp="1"/>
          </p:cNvSpPr>
          <p:nvPr>
            <p:ph type="sldNum" sz="quarter" idx="5"/>
          </p:nvPr>
        </p:nvSpPr>
        <p:spPr/>
        <p:txBody>
          <a:bodyPr/>
          <a:lstStyle/>
          <a:p>
            <a:fld id="{5BE207A3-3E7D-4E69-9712-A994E6F10273}" type="slidenum">
              <a:rPr lang="nl-BE" smtClean="0"/>
              <a:t>10</a:t>
            </a:fld>
            <a:endParaRPr lang="nl-BE"/>
          </a:p>
        </p:txBody>
      </p:sp>
    </p:spTree>
    <p:extLst>
      <p:ext uri="{BB962C8B-B14F-4D97-AF65-F5344CB8AC3E}">
        <p14:creationId xmlns:p14="http://schemas.microsoft.com/office/powerpoint/2010/main" val="401677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BE207A3-3E7D-4E69-9712-A994E6F10273}" type="slidenum">
              <a:rPr lang="nl-BE" smtClean="0"/>
              <a:t>11</a:t>
            </a:fld>
            <a:endParaRPr lang="nl-BE"/>
          </a:p>
        </p:txBody>
      </p:sp>
    </p:spTree>
    <p:extLst>
      <p:ext uri="{BB962C8B-B14F-4D97-AF65-F5344CB8AC3E}">
        <p14:creationId xmlns:p14="http://schemas.microsoft.com/office/powerpoint/2010/main" val="4268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BE207A3-3E7D-4E69-9712-A994E6F10273}" type="slidenum">
              <a:rPr lang="nl-BE" smtClean="0"/>
              <a:t>12</a:t>
            </a:fld>
            <a:endParaRPr lang="nl-BE"/>
          </a:p>
        </p:txBody>
      </p:sp>
    </p:spTree>
    <p:extLst>
      <p:ext uri="{BB962C8B-B14F-4D97-AF65-F5344CB8AC3E}">
        <p14:creationId xmlns:p14="http://schemas.microsoft.com/office/powerpoint/2010/main" val="127097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81CDA-A9DD-4484-8173-B52744A426C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15472B5-73DE-43F2-A237-033F0172D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E9FD1D-7E05-490C-AF0C-8B9418F7B2FE}"/>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5" name="Tijdelijke aanduiding voor voettekst 4">
            <a:extLst>
              <a:ext uri="{FF2B5EF4-FFF2-40B4-BE49-F238E27FC236}">
                <a16:creationId xmlns:a16="http://schemas.microsoft.com/office/drawing/2014/main" id="{25A9DA81-DE04-40EE-A487-C463BFA27A1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DB90113-F365-4D3B-979C-6D2538719CEF}"/>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76577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DFBF8-022F-4005-951D-B9338A3C9934}"/>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B4C18C5-D9CA-49A9-A0D7-003ED91E8C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D8FA47B-172C-49BB-9C51-0F48DF313473}"/>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5" name="Tijdelijke aanduiding voor voettekst 4">
            <a:extLst>
              <a:ext uri="{FF2B5EF4-FFF2-40B4-BE49-F238E27FC236}">
                <a16:creationId xmlns:a16="http://schemas.microsoft.com/office/drawing/2014/main" id="{9A6C39D5-A277-4EC3-A101-73E08A93AF9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13ABDEE-CA60-4B55-B9F9-8969ED2AA527}"/>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326908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072489-0F65-458E-B8C2-A3237110581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26165E6-C2AF-4D1B-818F-6AF4DC01115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9A9C90C-835D-48B9-BEFB-9DDA6C0925CB}"/>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5" name="Tijdelijke aanduiding voor voettekst 4">
            <a:extLst>
              <a:ext uri="{FF2B5EF4-FFF2-40B4-BE49-F238E27FC236}">
                <a16:creationId xmlns:a16="http://schemas.microsoft.com/office/drawing/2014/main" id="{A560ECC6-EA40-44AB-8E51-34C5E3D5134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0C8F609-6AB7-4E98-80DB-E0B4EDC3E650}"/>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422739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615403"/>
            <a:ext cx="10655300" cy="4203700"/>
          </a:xfrm>
          <a:prstGeom prst="rect">
            <a:avLst/>
          </a:prstGeom>
          <a:solidFill>
            <a:schemeClr val="accent2"/>
          </a:solidFill>
        </p:spPr>
      </p:pic>
      <p:sp>
        <p:nvSpPr>
          <p:cNvPr id="8" name="Titre 1"/>
          <p:cNvSpPr>
            <a:spLocks noGrp="1"/>
          </p:cNvSpPr>
          <p:nvPr>
            <p:ph type="title" hasCustomPrompt="1"/>
          </p:nvPr>
        </p:nvSpPr>
        <p:spPr>
          <a:xfrm>
            <a:off x="609600" y="2766053"/>
            <a:ext cx="10972800" cy="1143000"/>
          </a:xfrm>
        </p:spPr>
        <p:txBody>
          <a:bodyPr>
            <a:normAutofit/>
          </a:bodyPr>
          <a:lstStyle>
            <a:lvl1pPr algn="l">
              <a:defRPr sz="5333">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err="1"/>
              <a:t>Title</a:t>
            </a:r>
            <a:endParaRPr lang="fr-FR" dirty="0"/>
          </a:p>
        </p:txBody>
      </p:sp>
      <p:sp>
        <p:nvSpPr>
          <p:cNvPr id="4" name="Espace réservé du texte 3"/>
          <p:cNvSpPr>
            <a:spLocks noGrp="1"/>
          </p:cNvSpPr>
          <p:nvPr>
            <p:ph type="body" sz="quarter" idx="10" hasCustomPrompt="1"/>
          </p:nvPr>
        </p:nvSpPr>
        <p:spPr>
          <a:xfrm>
            <a:off x="609601" y="4196392"/>
            <a:ext cx="5966884" cy="672769"/>
          </a:xfrm>
        </p:spPr>
        <p:txBody>
          <a:bodyPr>
            <a:noAutofit/>
          </a:bodyPr>
          <a:lstStyle>
            <a:lvl1pPr marL="0" indent="0">
              <a:buNone/>
              <a:defRPr sz="4000" b="1" baseline="0">
                <a:solidFill>
                  <a:srgbClr val="6E899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dirty="0"/>
              <a:t>Location / Date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49" y="260649"/>
            <a:ext cx="4320480" cy="2422641"/>
          </a:xfrm>
          <a:prstGeom prst="rect">
            <a:avLst/>
          </a:prstGeom>
        </p:spPr>
      </p:pic>
    </p:spTree>
    <p:extLst>
      <p:ext uri="{BB962C8B-B14F-4D97-AF65-F5344CB8AC3E}">
        <p14:creationId xmlns:p14="http://schemas.microsoft.com/office/powerpoint/2010/main" val="291276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14" name="Image 13" descr="Powerpoint_wave_169.jpg"/>
          <p:cNvPicPr>
            <a:picLocks noChangeAspect="1"/>
          </p:cNvPicPr>
          <p:nvPr userDrawn="1"/>
        </p:nvPicPr>
        <p:blipFill>
          <a:blip r:embed="rId2" cstate="print"/>
          <a:srcRect l="6175" b="37717"/>
          <a:stretch>
            <a:fillRect/>
          </a:stretch>
        </p:blipFill>
        <p:spPr>
          <a:xfrm>
            <a:off x="3407701" y="6135181"/>
            <a:ext cx="7872875" cy="722819"/>
          </a:xfrm>
          <a:prstGeom prst="rect">
            <a:avLst/>
          </a:prstGeom>
          <a:effectLst>
            <a:reflection endPos="0" dist="50800" dir="5400000" sy="-100000" algn="bl" rotWithShape="0"/>
          </a:effectLst>
        </p:spPr>
      </p:pic>
      <p:sp>
        <p:nvSpPr>
          <p:cNvPr id="17" name="Titre 16"/>
          <p:cNvSpPr>
            <a:spLocks noGrp="1"/>
          </p:cNvSpPr>
          <p:nvPr>
            <p:ph type="title" hasCustomPrompt="1"/>
          </p:nvPr>
        </p:nvSpPr>
        <p:spPr/>
        <p:txBody>
          <a:bodyPr>
            <a:normAutofit/>
          </a:bodyPr>
          <a:lstStyle>
            <a:lvl1pPr algn="l">
              <a:defRPr sz="5333">
                <a:solidFill>
                  <a:srgbClr val="0C4CA3"/>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err="1"/>
              <a:t>Title</a:t>
            </a:r>
            <a:r>
              <a:rPr lang="fr-FR" dirty="0"/>
              <a:t> (font size 40)</a:t>
            </a:r>
          </a:p>
        </p:txBody>
      </p:sp>
      <p:sp>
        <p:nvSpPr>
          <p:cNvPr id="18" name="Espace réservé du contenu 2"/>
          <p:cNvSpPr>
            <a:spLocks noGrp="1"/>
          </p:cNvSpPr>
          <p:nvPr>
            <p:ph sz="half" idx="1" hasCustomPrompt="1"/>
          </p:nvPr>
        </p:nvSpPr>
        <p:spPr>
          <a:xfrm>
            <a:off x="609600" y="1600202"/>
            <a:ext cx="10959008" cy="4285180"/>
          </a:xfrm>
        </p:spPr>
        <p:txBody>
          <a:bodyPr>
            <a:normAutofit/>
          </a:bodyPr>
          <a:lstStyle>
            <a:lvl1pPr>
              <a:defRPr sz="4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3200">
                <a:solidFill>
                  <a:schemeClr val="tx1"/>
                </a:solidFill>
                <a:latin typeface="Open Sans Light"/>
              </a:defRPr>
            </a:lvl2pPr>
            <a:lvl3pPr>
              <a:defRPr sz="2667">
                <a:solidFill>
                  <a:schemeClr val="tx1"/>
                </a:solidFill>
                <a:latin typeface="Open Sans Light"/>
              </a:defRPr>
            </a:lvl3pPr>
            <a:lvl4pPr>
              <a:defRPr sz="2400">
                <a:solidFill>
                  <a:schemeClr val="tx1"/>
                </a:solidFill>
                <a:latin typeface="Open Sans Light"/>
              </a:defRPr>
            </a:lvl4pPr>
            <a:lvl5pPr>
              <a:defRPr sz="2400">
                <a:solidFill>
                  <a:schemeClr val="tx1"/>
                </a:solidFill>
                <a:latin typeface="Open Sans Light"/>
              </a:defRPr>
            </a:lvl5pPr>
            <a:lvl6pPr>
              <a:defRPr sz="2400"/>
            </a:lvl6pPr>
            <a:lvl7pPr>
              <a:defRPr sz="2400"/>
            </a:lvl7pPr>
            <a:lvl8pPr>
              <a:defRPr sz="2400"/>
            </a:lvl8pPr>
            <a:lvl9pPr>
              <a:defRPr sz="2400"/>
            </a:lvl9pPr>
          </a:lstStyle>
          <a:p>
            <a:pPr lvl="0"/>
            <a:r>
              <a:rPr lang="fr-FR" dirty="0" err="1"/>
              <a:t>Text</a:t>
            </a:r>
            <a:r>
              <a:rPr lang="fr-FR" dirty="0"/>
              <a:t> (font size 34)</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0417" y="5637245"/>
            <a:ext cx="2249841" cy="1261563"/>
          </a:xfrm>
          <a:prstGeom prst="rect">
            <a:avLst/>
          </a:prstGeom>
        </p:spPr>
      </p:pic>
    </p:spTree>
    <p:extLst>
      <p:ext uri="{BB962C8B-B14F-4D97-AF65-F5344CB8AC3E}">
        <p14:creationId xmlns:p14="http://schemas.microsoft.com/office/powerpoint/2010/main" val="92571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14" name="Image 13" descr="Powerpoint_wave_169.jpg"/>
          <p:cNvPicPr>
            <a:picLocks noChangeAspect="1"/>
          </p:cNvPicPr>
          <p:nvPr userDrawn="1"/>
        </p:nvPicPr>
        <p:blipFill>
          <a:blip r:embed="rId2" cstate="print"/>
          <a:srcRect l="6175" b="37717"/>
          <a:stretch>
            <a:fillRect/>
          </a:stretch>
        </p:blipFill>
        <p:spPr>
          <a:xfrm>
            <a:off x="1056117" y="6007430"/>
            <a:ext cx="9264352" cy="850572"/>
          </a:xfrm>
          <a:prstGeom prst="rect">
            <a:avLst/>
          </a:prstGeom>
        </p:spPr>
      </p:pic>
      <p:pic>
        <p:nvPicPr>
          <p:cNvPr id="12" name="Image 11" descr="interreg_programm_2-Seas_INTERNATIONAL_CMYK.jpg"/>
          <p:cNvPicPr>
            <a:picLocks noChangeAspect="1"/>
          </p:cNvPicPr>
          <p:nvPr userDrawn="1"/>
        </p:nvPicPr>
        <p:blipFill>
          <a:blip r:embed="rId3" cstate="print"/>
          <a:stretch>
            <a:fillRect/>
          </a:stretch>
        </p:blipFill>
        <p:spPr>
          <a:xfrm>
            <a:off x="8877692" y="5925281"/>
            <a:ext cx="2180921" cy="822399"/>
          </a:xfrm>
          <a:prstGeom prst="rect">
            <a:avLst/>
          </a:prstGeom>
        </p:spPr>
      </p:pic>
      <p:pic>
        <p:nvPicPr>
          <p:cNvPr id="13" name="Image 12" descr="2Mers_Stamp.jpg"/>
          <p:cNvPicPr>
            <a:picLocks noChangeAspect="1"/>
          </p:cNvPicPr>
          <p:nvPr userDrawn="1"/>
        </p:nvPicPr>
        <p:blipFill>
          <a:blip r:embed="rId4" cstate="print"/>
          <a:stretch>
            <a:fillRect/>
          </a:stretch>
        </p:blipFill>
        <p:spPr>
          <a:xfrm>
            <a:off x="11250634" y="6021291"/>
            <a:ext cx="702020" cy="700807"/>
          </a:xfrm>
          <a:prstGeom prst="rect">
            <a:avLst/>
          </a:prstGeom>
        </p:spPr>
      </p:pic>
      <p:sp>
        <p:nvSpPr>
          <p:cNvPr id="17" name="Titre 16"/>
          <p:cNvSpPr>
            <a:spLocks noGrp="1"/>
          </p:cNvSpPr>
          <p:nvPr>
            <p:ph type="title" hasCustomPrompt="1"/>
          </p:nvPr>
        </p:nvSpPr>
        <p:spPr/>
        <p:txBody>
          <a:bodyPr>
            <a:normAutofit/>
          </a:bodyPr>
          <a:lstStyle>
            <a:lvl1pPr algn="l">
              <a:defRPr sz="3600">
                <a:solidFill>
                  <a:srgbClr val="0C4CA3"/>
                </a:solidFill>
                <a:latin typeface="Open Sans Semibold" pitchFamily="34" charset="0"/>
                <a:ea typeface="Open Sans Semibold" pitchFamily="34" charset="0"/>
                <a:cs typeface="Open Sans Semibold" pitchFamily="34" charset="0"/>
              </a:defRPr>
            </a:lvl1pPr>
          </a:lstStyle>
          <a:p>
            <a:r>
              <a:rPr lang="fr-FR" err="1"/>
              <a:t>Title</a:t>
            </a:r>
            <a:endParaRPr lang="fr-FR"/>
          </a:p>
        </p:txBody>
      </p:sp>
    </p:spTree>
    <p:extLst>
      <p:ext uri="{BB962C8B-B14F-4D97-AF65-F5344CB8AC3E}">
        <p14:creationId xmlns:p14="http://schemas.microsoft.com/office/powerpoint/2010/main" val="251385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6CE81-E21B-4EFC-A458-F7BEAEE2D7E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785A0B0-9270-43DD-8D44-C69CED7A0AA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8CF008F-CC5E-44D2-A9E1-0A931B1D206E}"/>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5" name="Tijdelijke aanduiding voor voettekst 4">
            <a:extLst>
              <a:ext uri="{FF2B5EF4-FFF2-40B4-BE49-F238E27FC236}">
                <a16:creationId xmlns:a16="http://schemas.microsoft.com/office/drawing/2014/main" id="{0CD84396-8F08-4C3D-B773-107E4472E24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A435B8E-1FA4-48F1-B259-6E61ECFF2FBA}"/>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26056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35D8F-6432-4A79-AD7E-13FCBE60B44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8859827-D584-42D9-BD66-80C1C35C37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EA9EB25-A7DD-4745-830F-F9A869D6E31B}"/>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5" name="Tijdelijke aanduiding voor voettekst 4">
            <a:extLst>
              <a:ext uri="{FF2B5EF4-FFF2-40B4-BE49-F238E27FC236}">
                <a16:creationId xmlns:a16="http://schemas.microsoft.com/office/drawing/2014/main" id="{CDCC3ED5-32B8-4F22-BD52-862F3AE9753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B1AAD47-62ED-43FC-972A-7C987088BD63}"/>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210985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67ED9-0583-4DCC-B2B1-0676DC848AF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35EB3C5-06B1-4A99-A654-E1173F683C5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11872FF-B2DC-4576-9B08-CB5F43D78C0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C308D3EC-C7AD-4923-919A-513D578B34EC}"/>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6" name="Tijdelijke aanduiding voor voettekst 5">
            <a:extLst>
              <a:ext uri="{FF2B5EF4-FFF2-40B4-BE49-F238E27FC236}">
                <a16:creationId xmlns:a16="http://schemas.microsoft.com/office/drawing/2014/main" id="{19B5F904-AE26-4AD1-851E-DC9C5919816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0D2155A-959F-4DB1-B70A-80AAFB548C11}"/>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34404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C7D57E-2C98-481A-8B60-B3E66F8CB270}"/>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4B746DC-B154-422D-B74B-1F4B24CF0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464C36E-257B-4613-89D0-C393D8A673C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7BA5E1C-1E95-4DA1-8D74-F617AB0F0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FC56A6D-6B5A-48DD-9269-2058A81F43C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7E448988-4A72-4027-9119-03E9FEE22D25}"/>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8" name="Tijdelijke aanduiding voor voettekst 7">
            <a:extLst>
              <a:ext uri="{FF2B5EF4-FFF2-40B4-BE49-F238E27FC236}">
                <a16:creationId xmlns:a16="http://schemas.microsoft.com/office/drawing/2014/main" id="{F329A305-707A-4A0F-8787-FD63EBEF5B4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9418D258-6DFC-4DFE-B4BD-36451D2621BA}"/>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8274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AD15-01AB-4E5B-930A-29CA94139150}"/>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4961965E-8E5F-47AF-B936-F3F1895C6D9A}"/>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4" name="Tijdelijke aanduiding voor voettekst 3">
            <a:extLst>
              <a:ext uri="{FF2B5EF4-FFF2-40B4-BE49-F238E27FC236}">
                <a16:creationId xmlns:a16="http://schemas.microsoft.com/office/drawing/2014/main" id="{DA45D529-53F1-4737-928F-AD813E02CEC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E096CC5E-468A-43D7-8237-42716C43AD4E}"/>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32440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C2CCAED-4947-42A2-8A11-F9F54198FB2E}"/>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3" name="Tijdelijke aanduiding voor voettekst 2">
            <a:extLst>
              <a:ext uri="{FF2B5EF4-FFF2-40B4-BE49-F238E27FC236}">
                <a16:creationId xmlns:a16="http://schemas.microsoft.com/office/drawing/2014/main" id="{19B5BD9A-0D13-48DB-A2E9-F7212F240C46}"/>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DF7D0CAA-8AF9-41D5-AC06-D885C93B42A4}"/>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106944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11BC1-B1DD-40AE-8D93-8C12AB9815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35C0E8A-1A66-42EE-9C4B-EBB30C0945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8EC2AB6F-C6E2-4C58-A4B1-82B503C81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EAC796-6362-4F26-AE0F-ED68447DBB08}"/>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6" name="Tijdelijke aanduiding voor voettekst 5">
            <a:extLst>
              <a:ext uri="{FF2B5EF4-FFF2-40B4-BE49-F238E27FC236}">
                <a16:creationId xmlns:a16="http://schemas.microsoft.com/office/drawing/2014/main" id="{C88B751F-9608-4471-B3DA-F183939DC02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64AFA68-070A-4F39-A92C-7D1ECFCA4AD9}"/>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364047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9300F-D30E-4A2E-9F76-7CF3C75A7F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4B4EB94-2A15-41EE-9DDB-4DFDD3D24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B156A75-DAB3-4ACC-90A1-163AB06AE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70DA9E-13F7-41B6-8513-FA2D79F0D86A}"/>
              </a:ext>
            </a:extLst>
          </p:cNvPr>
          <p:cNvSpPr>
            <a:spLocks noGrp="1"/>
          </p:cNvSpPr>
          <p:nvPr>
            <p:ph type="dt" sz="half" idx="10"/>
          </p:nvPr>
        </p:nvSpPr>
        <p:spPr/>
        <p:txBody>
          <a:bodyPr/>
          <a:lstStyle/>
          <a:p>
            <a:fld id="{B5EC65F5-091F-479F-9364-A0D7147B5C12}" type="datetimeFigureOut">
              <a:rPr lang="nl-BE" smtClean="0"/>
              <a:t>7/02/2023</a:t>
            </a:fld>
            <a:endParaRPr lang="nl-BE"/>
          </a:p>
        </p:txBody>
      </p:sp>
      <p:sp>
        <p:nvSpPr>
          <p:cNvPr id="6" name="Tijdelijke aanduiding voor voettekst 5">
            <a:extLst>
              <a:ext uri="{FF2B5EF4-FFF2-40B4-BE49-F238E27FC236}">
                <a16:creationId xmlns:a16="http://schemas.microsoft.com/office/drawing/2014/main" id="{C3AEA406-9C4F-4C72-A966-59A670BFE16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546F65-3143-4D37-971A-88DCAC937068}"/>
              </a:ext>
            </a:extLst>
          </p:cNvPr>
          <p:cNvSpPr>
            <a:spLocks noGrp="1"/>
          </p:cNvSpPr>
          <p:nvPr>
            <p:ph type="sldNum" sz="quarter" idx="12"/>
          </p:nvPr>
        </p:nvSpPr>
        <p:spPr/>
        <p:txBody>
          <a:bodyPr/>
          <a:lstStyle/>
          <a:p>
            <a:fld id="{DDB79F7A-F15C-493A-938E-FBA9397093F6}" type="slidenum">
              <a:rPr lang="nl-BE" smtClean="0"/>
              <a:t>‹nr.›</a:t>
            </a:fld>
            <a:endParaRPr lang="nl-BE"/>
          </a:p>
        </p:txBody>
      </p:sp>
    </p:spTree>
    <p:extLst>
      <p:ext uri="{BB962C8B-B14F-4D97-AF65-F5344CB8AC3E}">
        <p14:creationId xmlns:p14="http://schemas.microsoft.com/office/powerpoint/2010/main" val="306620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48C9D09-BA5F-4BF2-9E25-D15985A98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60F736A-CAC0-41D2-8972-B3EA992C3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A99A10C-AFD2-48D6-ACA7-88D92D74A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C65F5-091F-479F-9364-A0D7147B5C12}" type="datetimeFigureOut">
              <a:rPr lang="nl-BE" smtClean="0"/>
              <a:t>7/02/2023</a:t>
            </a:fld>
            <a:endParaRPr lang="nl-BE"/>
          </a:p>
        </p:txBody>
      </p:sp>
      <p:sp>
        <p:nvSpPr>
          <p:cNvPr id="5" name="Tijdelijke aanduiding voor voettekst 4">
            <a:extLst>
              <a:ext uri="{FF2B5EF4-FFF2-40B4-BE49-F238E27FC236}">
                <a16:creationId xmlns:a16="http://schemas.microsoft.com/office/drawing/2014/main" id="{D58450D9-FBB9-4BF1-9E1E-9FAB13C23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9EC919-24AF-44B4-B21C-3F0DADCBB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79F7A-F15C-493A-938E-FBA9397093F6}" type="slidenum">
              <a:rPr lang="nl-BE" smtClean="0"/>
              <a:t>‹nr.›</a:t>
            </a:fld>
            <a:endParaRPr lang="nl-BE"/>
          </a:p>
        </p:txBody>
      </p:sp>
    </p:spTree>
    <p:extLst>
      <p:ext uri="{BB962C8B-B14F-4D97-AF65-F5344CB8AC3E}">
        <p14:creationId xmlns:p14="http://schemas.microsoft.com/office/powerpoint/2010/main" val="3286141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hyperlink" Target="https://eur03.safelinks.protection.outlook.com/?url=https%3A%2F%2Fforms.gle%2FYF4BSBxQqSH69wCN7&amp;data=05%7C01%7CHAIRE-Partners%40exeter.ac.uk%7C8d6f66fe5ff94692f29608daf3eb5b85%7C912a5d77fb984eeeaf321334d8f04a53%7C0%7C0%7C638090489433325798%7CUnknown%7CTWFpbGZsb3d8eyJWIjoiMC4wLjAwMDAiLCJQIjoiV2luMzIiLCJBTiI6Ik1haWwiLCJXVCI6Mn0%3D%7C3000%7C%7C%7C&amp;sdata=aF0rgIWVre%2Bz2dGkPb8jFJYbB7n9AMUWBJH8XNdw%2FkQ%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mailto:buurtgerichtezorg@laakdal.be"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mailto:severine.appelmans@iok.be" TargetMode="External"/><Relationship Id="rId5" Type="http://schemas.openxmlformats.org/officeDocument/2006/relationships/hyperlink" Target="mailto:katrien.serroyen@iok.be"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mentimeter.com/app/presentation/alsb37zt6btnu1gkrsewi19n2rk4obwf"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574524"/>
            <a:ext cx="10972800" cy="1334529"/>
          </a:xfrm>
        </p:spPr>
        <p:txBody>
          <a:bodyPr>
            <a:normAutofit fontScale="90000"/>
          </a:bodyPr>
          <a:lstStyle/>
          <a:p>
            <a:r>
              <a:rPr lang="nl-BE" dirty="0"/>
              <a:t>Een goede oude dag in Laakdal, dieptegesprekken met senioren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1680" y="404797"/>
            <a:ext cx="2690320" cy="120000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5288" y="404797"/>
            <a:ext cx="1856393" cy="1200000"/>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0025" y="404797"/>
            <a:ext cx="2665263" cy="1200000"/>
          </a:xfrm>
          <a:prstGeom prst="rect">
            <a:avLst/>
          </a:prstGeom>
        </p:spPr>
      </p:pic>
      <p:sp>
        <p:nvSpPr>
          <p:cNvPr id="7" name="Tijdelijke aanduiding voor tekst 6"/>
          <p:cNvSpPr>
            <a:spLocks noGrp="1"/>
          </p:cNvSpPr>
          <p:nvPr>
            <p:ph type="body" sz="quarter" idx="10"/>
          </p:nvPr>
        </p:nvSpPr>
        <p:spPr>
          <a:xfrm>
            <a:off x="609600" y="4196392"/>
            <a:ext cx="7193872" cy="672769"/>
          </a:xfrm>
        </p:spPr>
        <p:txBody>
          <a:bodyPr/>
          <a:lstStyle/>
          <a:p>
            <a:r>
              <a:rPr lang="nl-BE" dirty="0"/>
              <a:t>Antwerpen, februari 2023</a:t>
            </a:r>
          </a:p>
        </p:txBody>
      </p:sp>
    </p:spTree>
    <p:extLst>
      <p:ext uri="{BB962C8B-B14F-4D97-AF65-F5344CB8AC3E}">
        <p14:creationId xmlns:p14="http://schemas.microsoft.com/office/powerpoint/2010/main" val="373675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 9">
            <a:extLst>
              <a:ext uri="{FF2B5EF4-FFF2-40B4-BE49-F238E27FC236}">
                <a16:creationId xmlns:a16="http://schemas.microsoft.com/office/drawing/2014/main" id="{CAEB2B1C-D658-CD7E-23E0-7DCB0FE156A3}"/>
              </a:ext>
            </a:extLst>
          </p:cNvPr>
          <p:cNvGraphicFramePr>
            <a:graphicFrameLocks noGrp="1"/>
          </p:cNvGraphicFramePr>
          <p:nvPr>
            <p:ph sz="half" idx="1"/>
            <p:extLst>
              <p:ext uri="{D42A27DB-BD31-4B8C-83A1-F6EECF244321}">
                <p14:modId xmlns:p14="http://schemas.microsoft.com/office/powerpoint/2010/main" val="2776059441"/>
              </p:ext>
            </p:extLst>
          </p:nvPr>
        </p:nvGraphicFramePr>
        <p:xfrm>
          <a:off x="609600" y="1600200"/>
          <a:ext cx="10958512" cy="3474720"/>
        </p:xfrm>
        <a:graphic>
          <a:graphicData uri="http://schemas.openxmlformats.org/drawingml/2006/table">
            <a:tbl>
              <a:tblPr firstRow="1" bandRow="1">
                <a:tableStyleId>{5C22544A-7EE6-4342-B048-85BDC9FD1C3A}</a:tableStyleId>
              </a:tblPr>
              <a:tblGrid>
                <a:gridCol w="3176337">
                  <a:extLst>
                    <a:ext uri="{9D8B030D-6E8A-4147-A177-3AD203B41FA5}">
                      <a16:colId xmlns:a16="http://schemas.microsoft.com/office/drawing/2014/main" val="2095758901"/>
                    </a:ext>
                  </a:extLst>
                </a:gridCol>
                <a:gridCol w="2069431">
                  <a:extLst>
                    <a:ext uri="{9D8B030D-6E8A-4147-A177-3AD203B41FA5}">
                      <a16:colId xmlns:a16="http://schemas.microsoft.com/office/drawing/2014/main" val="2005554080"/>
                    </a:ext>
                  </a:extLst>
                </a:gridCol>
                <a:gridCol w="2342148">
                  <a:extLst>
                    <a:ext uri="{9D8B030D-6E8A-4147-A177-3AD203B41FA5}">
                      <a16:colId xmlns:a16="http://schemas.microsoft.com/office/drawing/2014/main" val="2673100473"/>
                    </a:ext>
                  </a:extLst>
                </a:gridCol>
                <a:gridCol w="3370596">
                  <a:extLst>
                    <a:ext uri="{9D8B030D-6E8A-4147-A177-3AD203B41FA5}">
                      <a16:colId xmlns:a16="http://schemas.microsoft.com/office/drawing/2014/main" val="2352015631"/>
                    </a:ext>
                  </a:extLst>
                </a:gridCol>
              </a:tblGrid>
              <a:tr h="370840">
                <a:tc>
                  <a:txBody>
                    <a:bodyPr/>
                    <a:lstStyle/>
                    <a:p>
                      <a:r>
                        <a:rPr lang="nl-BE" dirty="0"/>
                        <a:t>Werkgroep communicatie</a:t>
                      </a:r>
                    </a:p>
                  </a:txBody>
                  <a:tcPr/>
                </a:tc>
                <a:tc>
                  <a:txBody>
                    <a:bodyPr/>
                    <a:lstStyle/>
                    <a:p>
                      <a:r>
                        <a:rPr lang="nl-BE" dirty="0"/>
                        <a:t>Werkgroep mobiliteit</a:t>
                      </a:r>
                    </a:p>
                  </a:txBody>
                  <a:tcPr/>
                </a:tc>
                <a:tc>
                  <a:txBody>
                    <a:bodyPr/>
                    <a:lstStyle/>
                    <a:p>
                      <a:r>
                        <a:rPr lang="nl-BE" dirty="0"/>
                        <a:t>Werkgroep vrije tijd</a:t>
                      </a:r>
                    </a:p>
                  </a:txBody>
                  <a:tcPr/>
                </a:tc>
                <a:tc>
                  <a:txBody>
                    <a:bodyPr/>
                    <a:lstStyle/>
                    <a:p>
                      <a:r>
                        <a:rPr lang="nl-BE" sz="1800" dirty="0"/>
                        <a:t>Werkgroep zorgen voor morgen</a:t>
                      </a:r>
                    </a:p>
                  </a:txBody>
                  <a:tcPr/>
                </a:tc>
                <a:extLst>
                  <a:ext uri="{0D108BD9-81ED-4DB2-BD59-A6C34878D82A}">
                    <a16:rowId xmlns:a16="http://schemas.microsoft.com/office/drawing/2014/main" val="3026087955"/>
                  </a:ext>
                </a:extLst>
              </a:tr>
              <a:tr h="370840">
                <a:tc>
                  <a:txBody>
                    <a:bodyPr/>
                    <a:lstStyle/>
                    <a:p>
                      <a:pPr>
                        <a:lnSpc>
                          <a:spcPct val="150000"/>
                        </a:lnSpc>
                      </a:pPr>
                      <a:r>
                        <a:rPr lang="nl-BE" dirty="0"/>
                        <a:t>Seniorenkrant</a:t>
                      </a:r>
                    </a:p>
                    <a:p>
                      <a:pPr>
                        <a:lnSpc>
                          <a:spcPct val="150000"/>
                        </a:lnSpc>
                      </a:pPr>
                      <a:r>
                        <a:rPr lang="nl-BE" dirty="0"/>
                        <a:t>Recht-op-gids</a:t>
                      </a:r>
                    </a:p>
                    <a:p>
                      <a:pPr>
                        <a:lnSpc>
                          <a:spcPct val="150000"/>
                        </a:lnSpc>
                      </a:pPr>
                      <a:r>
                        <a:rPr lang="nl-BE" dirty="0"/>
                        <a:t>Computerlessen &amp; vrije inloop</a:t>
                      </a:r>
                    </a:p>
                    <a:p>
                      <a:pPr>
                        <a:lnSpc>
                          <a:spcPct val="150000"/>
                        </a:lnSpc>
                      </a:pPr>
                      <a:r>
                        <a:rPr lang="nl-BE" dirty="0"/>
                        <a:t>Aanpak digitalisering banken</a:t>
                      </a:r>
                    </a:p>
                    <a:p>
                      <a:pPr>
                        <a:lnSpc>
                          <a:spcPct val="150000"/>
                        </a:lnSpc>
                      </a:pPr>
                      <a:r>
                        <a:rPr lang="nl-BE" dirty="0"/>
                        <a:t>Kaartjes peter/meterproject</a:t>
                      </a:r>
                    </a:p>
                    <a:p>
                      <a:pPr>
                        <a:lnSpc>
                          <a:spcPct val="150000"/>
                        </a:lnSpc>
                      </a:pPr>
                      <a:r>
                        <a:rPr lang="nl-BE" dirty="0"/>
                        <a:t>Meldingskaart</a:t>
                      </a:r>
                    </a:p>
                    <a:p>
                      <a:endParaRPr lang="nl-BE" dirty="0"/>
                    </a:p>
                  </a:txBody>
                  <a:tcPr/>
                </a:tc>
                <a:tc>
                  <a:txBody>
                    <a:bodyPr/>
                    <a:lstStyle/>
                    <a:p>
                      <a:pPr>
                        <a:lnSpc>
                          <a:spcPct val="150000"/>
                        </a:lnSpc>
                      </a:pPr>
                      <a:r>
                        <a:rPr lang="nl-BE" dirty="0"/>
                        <a:t>Alternatief bus</a:t>
                      </a:r>
                    </a:p>
                    <a:p>
                      <a:pPr>
                        <a:lnSpc>
                          <a:spcPct val="150000"/>
                        </a:lnSpc>
                      </a:pPr>
                      <a:r>
                        <a:rPr lang="nl-BE" dirty="0"/>
                        <a:t>Fietslessen e-bikes</a:t>
                      </a:r>
                    </a:p>
                    <a:p>
                      <a:pPr>
                        <a:lnSpc>
                          <a:spcPct val="150000"/>
                        </a:lnSpc>
                      </a:pPr>
                      <a:r>
                        <a:rPr lang="nl-BE" dirty="0"/>
                        <a:t>Lijnbuddies</a:t>
                      </a:r>
                    </a:p>
                  </a:txBody>
                  <a:tcPr/>
                </a:tc>
                <a:tc>
                  <a:txBody>
                    <a:bodyPr/>
                    <a:lstStyle/>
                    <a:p>
                      <a:pPr>
                        <a:lnSpc>
                          <a:spcPct val="150000"/>
                        </a:lnSpc>
                      </a:pPr>
                      <a:r>
                        <a:rPr lang="nl-BE" dirty="0"/>
                        <a:t>Afstemmen aanbod VT</a:t>
                      </a:r>
                    </a:p>
                    <a:p>
                      <a:pPr>
                        <a:lnSpc>
                          <a:spcPct val="150000"/>
                        </a:lnSpc>
                      </a:pPr>
                      <a:r>
                        <a:rPr lang="nl-BE" dirty="0"/>
                        <a:t>Verenigingsbeurs</a:t>
                      </a:r>
                    </a:p>
                  </a:txBody>
                  <a:tcPr/>
                </a:tc>
                <a:tc>
                  <a:txBody>
                    <a:bodyPr/>
                    <a:lstStyle/>
                    <a:p>
                      <a:pPr>
                        <a:lnSpc>
                          <a:spcPct val="150000"/>
                        </a:lnSpc>
                      </a:pPr>
                      <a:r>
                        <a:rPr lang="nl-BE" dirty="0"/>
                        <a:t>Automatisering mantelzorgpremie</a:t>
                      </a:r>
                    </a:p>
                    <a:p>
                      <a:pPr>
                        <a:lnSpc>
                          <a:spcPct val="150000"/>
                        </a:lnSpc>
                      </a:pPr>
                      <a:r>
                        <a:rPr lang="nl-BE" dirty="0"/>
                        <a:t>Infosessie: </a:t>
                      </a:r>
                    </a:p>
                    <a:p>
                      <a:pPr marL="742950" lvl="1" indent="-285750">
                        <a:lnSpc>
                          <a:spcPct val="100000"/>
                        </a:lnSpc>
                        <a:buFont typeface="Arial" panose="020B0604020202020204" pitchFamily="34" charset="0"/>
                        <a:buChar char="•"/>
                      </a:pPr>
                      <a:r>
                        <a:rPr lang="nl-BE" dirty="0"/>
                        <a:t>Zorgwonen</a:t>
                      </a:r>
                    </a:p>
                    <a:p>
                      <a:pPr marL="742950" lvl="1" indent="-285750">
                        <a:lnSpc>
                          <a:spcPct val="100000"/>
                        </a:lnSpc>
                        <a:buFont typeface="Arial" panose="020B0604020202020204" pitchFamily="34" charset="0"/>
                        <a:buChar char="•"/>
                      </a:pPr>
                      <a:r>
                        <a:rPr lang="nl-BE" dirty="0"/>
                        <a:t>Bewindvoering &amp; erfrecht</a:t>
                      </a:r>
                    </a:p>
                    <a:p>
                      <a:pPr>
                        <a:lnSpc>
                          <a:spcPct val="150000"/>
                        </a:lnSpc>
                      </a:pPr>
                      <a:r>
                        <a:rPr lang="nl-BE" dirty="0"/>
                        <a:t>Troostplekken</a:t>
                      </a:r>
                    </a:p>
                  </a:txBody>
                  <a:tcPr/>
                </a:tc>
                <a:extLst>
                  <a:ext uri="{0D108BD9-81ED-4DB2-BD59-A6C34878D82A}">
                    <a16:rowId xmlns:a16="http://schemas.microsoft.com/office/drawing/2014/main" val="2989608754"/>
                  </a:ext>
                </a:extLst>
              </a:tr>
            </a:tbl>
          </a:graphicData>
        </a:graphic>
      </p:graphicFrame>
      <p:sp>
        <p:nvSpPr>
          <p:cNvPr id="2" name="Titel 1"/>
          <p:cNvSpPr>
            <a:spLocks noGrp="1"/>
          </p:cNvSpPr>
          <p:nvPr>
            <p:ph type="title"/>
          </p:nvPr>
        </p:nvSpPr>
        <p:spPr/>
        <p:txBody>
          <a:bodyPr/>
          <a:lstStyle/>
          <a:p>
            <a:r>
              <a:rPr lang="nl-BE" dirty="0"/>
              <a:t>Gedragen oplossingen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4942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Dieptegesprekken: bevindingen</a:t>
            </a:r>
          </a:p>
        </p:txBody>
      </p:sp>
      <p:sp>
        <p:nvSpPr>
          <p:cNvPr id="3" name="Tijdelijke aanduiding voor inhoud 2"/>
          <p:cNvSpPr>
            <a:spLocks noGrp="1"/>
          </p:cNvSpPr>
          <p:nvPr>
            <p:ph sz="half" idx="1"/>
          </p:nvPr>
        </p:nvSpPr>
        <p:spPr>
          <a:xfrm>
            <a:off x="623391" y="1561459"/>
            <a:ext cx="10797083" cy="4334516"/>
          </a:xfrm>
        </p:spPr>
        <p:txBody>
          <a:bodyPr>
            <a:normAutofit/>
          </a:bodyPr>
          <a:lstStyle/>
          <a:p>
            <a:pPr marL="0" lvl="0" indent="0">
              <a:buNone/>
            </a:pPr>
            <a:r>
              <a:rPr lang="nl-BE" sz="2600" b="1" dirty="0">
                <a:solidFill>
                  <a:prstClr val="black"/>
                </a:solidFill>
                <a:latin typeface="Open Sans"/>
                <a:ea typeface="+mn-ea"/>
                <a:cs typeface="+mn-cs"/>
              </a:rPr>
              <a:t>Vrijwilligers</a:t>
            </a:r>
          </a:p>
          <a:p>
            <a:pPr lvl="0"/>
            <a:r>
              <a:rPr lang="nl-BE" sz="2400" dirty="0">
                <a:solidFill>
                  <a:prstClr val="black"/>
                </a:solidFill>
                <a:latin typeface="Open Sans"/>
                <a:ea typeface="+mn-ea"/>
                <a:cs typeface="+mn-cs"/>
              </a:rPr>
              <a:t>Opleiding vrijwilligers: oefensessie met andere vrijwilligers of aanspreekpunt binnen lokaal bestuur/organisatie = meerwaarde</a:t>
            </a:r>
          </a:p>
          <a:p>
            <a:pPr lvl="0"/>
            <a:r>
              <a:rPr lang="nl-BE" sz="2400" dirty="0">
                <a:solidFill>
                  <a:prstClr val="black"/>
                </a:solidFill>
                <a:latin typeface="Open Sans"/>
                <a:ea typeface="+mn-ea"/>
                <a:cs typeface="+mn-cs"/>
              </a:rPr>
              <a:t>Intervisie/begeleiding/nabijheid voor vrijwilligers = nodig</a:t>
            </a:r>
          </a:p>
          <a:p>
            <a:r>
              <a:rPr lang="nl-BE" sz="2400" dirty="0">
                <a:solidFill>
                  <a:prstClr val="black"/>
                </a:solidFill>
                <a:latin typeface="Open Sans"/>
                <a:ea typeface="+mn-ea"/>
                <a:cs typeface="+mn-cs"/>
              </a:rPr>
              <a:t>Niet elke vrijwilliger die dieptegesprek afnam, wilt verder betrokken worden</a:t>
            </a:r>
          </a:p>
          <a:p>
            <a:pPr lvl="1"/>
            <a:r>
              <a:rPr lang="nl-BE" sz="1800" dirty="0">
                <a:solidFill>
                  <a:prstClr val="black"/>
                </a:solidFill>
                <a:latin typeface="Open Sans"/>
              </a:rPr>
              <a:t>E</a:t>
            </a:r>
            <a:r>
              <a:rPr lang="nl-BE" sz="1800" dirty="0">
                <a:solidFill>
                  <a:prstClr val="black"/>
                </a:solidFill>
                <a:latin typeface="Open Sans"/>
                <a:ea typeface="+mn-ea"/>
                <a:cs typeface="+mn-cs"/>
              </a:rPr>
              <a:t>ngagement goed bevragen en duidelijkheid scheppen in verwachtingen</a:t>
            </a:r>
          </a:p>
          <a:p>
            <a:pPr lvl="0"/>
            <a:r>
              <a:rPr lang="nl-BE" sz="2400" dirty="0">
                <a:solidFill>
                  <a:prstClr val="black"/>
                </a:solidFill>
                <a:latin typeface="Open Sans"/>
                <a:ea typeface="+mn-ea"/>
                <a:cs typeface="+mn-cs"/>
              </a:rPr>
              <a:t>Vrijwilligers hebben zelf veel geleerd</a:t>
            </a:r>
          </a:p>
          <a:p>
            <a:pPr marL="457200" lvl="1" indent="0">
              <a:buNone/>
            </a:pPr>
            <a:endParaRPr lang="nl-BE" sz="2800" i="1" dirty="0">
              <a:solidFill>
                <a:prstClr val="black"/>
              </a:solidFill>
              <a:latin typeface="Open Sans"/>
              <a:ea typeface="+mn-ea"/>
              <a:cs typeface="+mn-cs"/>
            </a:endParaRPr>
          </a:p>
          <a:p>
            <a:pPr marL="0" lvl="0" indent="0">
              <a:buNone/>
            </a:pPr>
            <a:endParaRPr lang="en-GB" sz="3200" dirty="0">
              <a:solidFill>
                <a:prstClr val="black"/>
              </a:solidFill>
              <a:latin typeface="Open Sans"/>
              <a:ea typeface="+mn-ea"/>
              <a:cs typeface="+mn-cs"/>
            </a:endParaRPr>
          </a:p>
          <a:p>
            <a:pPr lvl="0"/>
            <a:endParaRPr lang="en-GB" sz="3733" dirty="0">
              <a:solidFill>
                <a:prstClr val="black"/>
              </a:solidFill>
              <a:latin typeface="Open Sans"/>
              <a:ea typeface="+mn-ea"/>
              <a:cs typeface="+mn-cs"/>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
        <p:nvSpPr>
          <p:cNvPr id="8" name="Tekstballon: ovaal 7">
            <a:extLst>
              <a:ext uri="{FF2B5EF4-FFF2-40B4-BE49-F238E27FC236}">
                <a16:creationId xmlns:a16="http://schemas.microsoft.com/office/drawing/2014/main" id="{128BEF6C-387C-17C4-3D2A-27379C455E2C}"/>
              </a:ext>
            </a:extLst>
          </p:cNvPr>
          <p:cNvSpPr/>
          <p:nvPr/>
        </p:nvSpPr>
        <p:spPr>
          <a:xfrm>
            <a:off x="7085555" y="4459116"/>
            <a:ext cx="3015376" cy="1674850"/>
          </a:xfrm>
          <a:prstGeom prst="wedgeEllipseCallout">
            <a:avLst>
              <a:gd name="adj1" fmla="val -56094"/>
              <a:gd name="adj2" fmla="val -3082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i="1" dirty="0">
                <a:solidFill>
                  <a:prstClr val="black"/>
                </a:solidFill>
                <a:latin typeface="Open Sans"/>
                <a:ea typeface="+mn-ea"/>
                <a:cs typeface="+mn-cs"/>
              </a:rPr>
              <a:t>“</a:t>
            </a:r>
            <a:r>
              <a:rPr lang="nl-BE" sz="1600" i="1" dirty="0">
                <a:solidFill>
                  <a:prstClr val="black"/>
                </a:solidFill>
                <a:latin typeface="Open Sans"/>
              </a:rPr>
              <a:t>I</a:t>
            </a:r>
            <a:r>
              <a:rPr lang="nl-BE" sz="1600" i="1" dirty="0">
                <a:solidFill>
                  <a:prstClr val="black"/>
                </a:solidFill>
                <a:latin typeface="Open Sans"/>
                <a:ea typeface="+mn-ea"/>
                <a:cs typeface="+mn-cs"/>
              </a:rPr>
              <a:t>k wist dat ik goed kon praten, nu heb ik geleerd dat ik ook kan luisteren</a:t>
            </a:r>
            <a:r>
              <a:rPr lang="nl-BE" sz="1600" i="1" dirty="0">
                <a:solidFill>
                  <a:prstClr val="black"/>
                </a:solidFill>
                <a:latin typeface="Open Sans"/>
              </a:rPr>
              <a:t>.</a:t>
            </a:r>
            <a:r>
              <a:rPr lang="nl-BE" sz="1600" i="1" dirty="0">
                <a:solidFill>
                  <a:prstClr val="black"/>
                </a:solidFill>
                <a:latin typeface="Open Sans"/>
                <a:ea typeface="+mn-ea"/>
                <a:cs typeface="+mn-cs"/>
              </a:rPr>
              <a:t>”</a:t>
            </a:r>
          </a:p>
        </p:txBody>
      </p:sp>
    </p:spTree>
    <p:extLst>
      <p:ext uri="{BB962C8B-B14F-4D97-AF65-F5344CB8AC3E}">
        <p14:creationId xmlns:p14="http://schemas.microsoft.com/office/powerpoint/2010/main" val="15712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Dieptegesprekken: bevindingen</a:t>
            </a:r>
          </a:p>
        </p:txBody>
      </p:sp>
      <p:sp>
        <p:nvSpPr>
          <p:cNvPr id="3" name="Tijdelijke aanduiding voor inhoud 2"/>
          <p:cNvSpPr>
            <a:spLocks noGrp="1"/>
          </p:cNvSpPr>
          <p:nvPr>
            <p:ph sz="half" idx="1"/>
          </p:nvPr>
        </p:nvSpPr>
        <p:spPr>
          <a:xfrm>
            <a:off x="623391" y="1561459"/>
            <a:ext cx="10797083" cy="4334516"/>
          </a:xfrm>
        </p:spPr>
        <p:txBody>
          <a:bodyPr>
            <a:normAutofit/>
          </a:bodyPr>
          <a:lstStyle/>
          <a:p>
            <a:pPr lvl="0"/>
            <a:r>
              <a:rPr lang="nl-BE" sz="2400" b="1" dirty="0">
                <a:solidFill>
                  <a:prstClr val="black"/>
                </a:solidFill>
                <a:latin typeface="Open Sans"/>
                <a:ea typeface="+mn-ea"/>
                <a:cs typeface="+mn-cs"/>
              </a:rPr>
              <a:t>Klankbordgroep</a:t>
            </a:r>
            <a:r>
              <a:rPr lang="nl-BE" sz="2400" dirty="0">
                <a:solidFill>
                  <a:prstClr val="black"/>
                </a:solidFill>
                <a:latin typeface="Open Sans"/>
                <a:ea typeface="+mn-ea"/>
                <a:cs typeface="+mn-cs"/>
              </a:rPr>
              <a:t> met verschillende experten (over buurtgerichte zorg, participatief werken, werken met ouderen, werken met vrijwilligers, …) geeft een goede basis. Veel bruikbare tips gekregen en al verbinding gelegd. </a:t>
            </a:r>
          </a:p>
          <a:p>
            <a:pPr lvl="1"/>
            <a:r>
              <a:rPr lang="nl-BE" sz="2400" dirty="0">
                <a:solidFill>
                  <a:prstClr val="black"/>
                </a:solidFill>
                <a:latin typeface="Open Sans"/>
                <a:ea typeface="+mn-ea"/>
                <a:cs typeface="+mn-cs"/>
              </a:rPr>
              <a:t>Bv.</a:t>
            </a:r>
            <a:r>
              <a:rPr lang="nl-BE" sz="2400" dirty="0">
                <a:solidFill>
                  <a:prstClr val="black"/>
                </a:solidFill>
                <a:latin typeface="Open Sans"/>
              </a:rPr>
              <a:t> t</a:t>
            </a:r>
            <a:r>
              <a:rPr lang="nl-BE" sz="2400" dirty="0">
                <a:solidFill>
                  <a:prstClr val="black"/>
                </a:solidFill>
                <a:latin typeface="Open Sans"/>
                <a:ea typeface="+mn-ea"/>
                <a:cs typeface="+mn-cs"/>
              </a:rPr>
              <a:t>aart en voldoende ruimte geven om mensen in contact te brengen met elkaar. </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103714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Leerpunten? </a:t>
            </a:r>
          </a:p>
        </p:txBody>
      </p:sp>
      <p:sp>
        <p:nvSpPr>
          <p:cNvPr id="3" name="Tijdelijke aanduiding voor inhoud 2"/>
          <p:cNvSpPr>
            <a:spLocks noGrp="1"/>
          </p:cNvSpPr>
          <p:nvPr>
            <p:ph sz="half" idx="1"/>
          </p:nvPr>
        </p:nvSpPr>
        <p:spPr>
          <a:xfrm>
            <a:off x="623391" y="1561459"/>
            <a:ext cx="10797083" cy="4334516"/>
          </a:xfrm>
        </p:spPr>
        <p:txBody>
          <a:bodyPr>
            <a:normAutofit fontScale="77500" lnSpcReduction="20000"/>
          </a:bodyPr>
          <a:lstStyle/>
          <a:p>
            <a:pPr lvl="0"/>
            <a:r>
              <a:rPr lang="nl-BE" sz="3200" dirty="0">
                <a:solidFill>
                  <a:prstClr val="black"/>
                </a:solidFill>
                <a:latin typeface="Open Sans"/>
                <a:ea typeface="+mn-ea"/>
                <a:cs typeface="+mn-cs"/>
              </a:rPr>
              <a:t>1 vast aanspreekpunt voor deelnemers en vrijwilligers: vertrouwen opbouwen. </a:t>
            </a:r>
          </a:p>
          <a:p>
            <a:pPr lvl="0"/>
            <a:r>
              <a:rPr lang="nl-BE" sz="3200" dirty="0">
                <a:solidFill>
                  <a:prstClr val="black"/>
                </a:solidFill>
                <a:latin typeface="Open Sans"/>
                <a:ea typeface="+mn-ea"/>
                <a:cs typeface="+mn-cs"/>
              </a:rPr>
              <a:t>Inbedden in beleid: diensthoofd/leidinggevende, schepenen die mee verbinding met meerjarenplan, doelstellingen, andere diensten en projecten kunnen maken.</a:t>
            </a:r>
          </a:p>
          <a:p>
            <a:pPr lvl="0"/>
            <a:r>
              <a:rPr lang="nl-BE" sz="3200" dirty="0">
                <a:solidFill>
                  <a:prstClr val="black"/>
                </a:solidFill>
                <a:latin typeface="Open Sans"/>
                <a:ea typeface="+mn-ea"/>
                <a:cs typeface="+mn-cs"/>
              </a:rPr>
              <a:t>Inbedden in de organisatie: welke taak wordt door wie opgenomen? Kan er administratieve ondersteuning zijn? Kunnen er collega’s betrokken worden? Kan de financiële dienst mee kijken naar dat luik? Waar hoort dit project na het einde van de subsidies best onder te vallen? Hoe communiceren we over het proces en over de resultaten? …</a:t>
            </a:r>
          </a:p>
          <a:p>
            <a:pPr lvl="0"/>
            <a:r>
              <a:rPr lang="nl-BE" sz="3200" dirty="0">
                <a:solidFill>
                  <a:prstClr val="black"/>
                </a:solidFill>
                <a:latin typeface="Open Sans"/>
                <a:ea typeface="+mn-ea"/>
                <a:cs typeface="+mn-cs"/>
              </a:rPr>
              <a:t>Van bij aanvang van het project denken over het einde van het project</a:t>
            </a:r>
          </a:p>
          <a:p>
            <a:pPr lvl="0"/>
            <a:r>
              <a:rPr lang="nl-BE" sz="3200" dirty="0">
                <a:solidFill>
                  <a:prstClr val="black"/>
                </a:solidFill>
                <a:latin typeface="Open Sans"/>
                <a:ea typeface="+mn-ea"/>
                <a:cs typeface="+mn-cs"/>
              </a:rPr>
              <a:t>Geduld</a:t>
            </a:r>
            <a:endParaRPr lang="nl-BE" sz="3733" dirty="0">
              <a:solidFill>
                <a:prstClr val="black"/>
              </a:solidFill>
              <a:latin typeface="Open Sans"/>
              <a:ea typeface="+mn-ea"/>
              <a:cs typeface="+mn-cs"/>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334000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Leerpunten? </a:t>
            </a:r>
          </a:p>
        </p:txBody>
      </p:sp>
      <p:sp>
        <p:nvSpPr>
          <p:cNvPr id="3" name="Tijdelijke aanduiding voor inhoud 2"/>
          <p:cNvSpPr>
            <a:spLocks noGrp="1"/>
          </p:cNvSpPr>
          <p:nvPr>
            <p:ph sz="half" idx="1"/>
          </p:nvPr>
        </p:nvSpPr>
        <p:spPr>
          <a:xfrm>
            <a:off x="623391" y="1561459"/>
            <a:ext cx="10797083" cy="4334516"/>
          </a:xfrm>
        </p:spPr>
        <p:txBody>
          <a:bodyPr>
            <a:normAutofit/>
          </a:bodyPr>
          <a:lstStyle/>
          <a:p>
            <a:pPr lvl="0"/>
            <a:r>
              <a:rPr lang="nl-BE" sz="2400" dirty="0">
                <a:solidFill>
                  <a:prstClr val="black"/>
                </a:solidFill>
                <a:latin typeface="Open Sans"/>
                <a:ea typeface="+mn-ea"/>
                <a:cs typeface="+mn-cs"/>
              </a:rPr>
              <a:t>Op voorhand goed nadenken wat je met de bevraging wilt bereiken? Wil je impact meten op persoonlijk vlak? Wil je vooral weten hoe personen denken over de gemeente? Wil je vooral weten waar je kan inzetten op het welzijn of sociaal beleid? </a:t>
            </a:r>
          </a:p>
          <a:p>
            <a:pPr lvl="0"/>
            <a:r>
              <a:rPr lang="nl-BE" sz="2400" dirty="0">
                <a:solidFill>
                  <a:prstClr val="black"/>
                </a:solidFill>
                <a:latin typeface="Open Sans"/>
                <a:ea typeface="+mn-ea"/>
                <a:cs typeface="+mn-cs"/>
              </a:rPr>
              <a:t>De methodiek is gemakkelijk aanpasbaar (scores en/of radars weglaten, werken met tekeningen, focus op andere thema’s, als kaartspel, als groepsgesprek,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252277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Leerpunten? </a:t>
            </a:r>
          </a:p>
        </p:txBody>
      </p:sp>
      <p:sp>
        <p:nvSpPr>
          <p:cNvPr id="3" name="Tijdelijke aanduiding voor inhoud 2"/>
          <p:cNvSpPr>
            <a:spLocks noGrp="1"/>
          </p:cNvSpPr>
          <p:nvPr>
            <p:ph sz="half" idx="1"/>
          </p:nvPr>
        </p:nvSpPr>
        <p:spPr>
          <a:xfrm>
            <a:off x="623391" y="1561459"/>
            <a:ext cx="10797083" cy="4334516"/>
          </a:xfrm>
        </p:spPr>
        <p:txBody>
          <a:bodyPr>
            <a:normAutofit/>
          </a:bodyPr>
          <a:lstStyle/>
          <a:p>
            <a:pPr lvl="0"/>
            <a:r>
              <a:rPr lang="nl-BE" sz="3200" dirty="0">
                <a:solidFill>
                  <a:prstClr val="black"/>
                </a:solidFill>
                <a:latin typeface="Open Sans"/>
                <a:ea typeface="+mn-ea"/>
                <a:cs typeface="+mn-cs"/>
              </a:rPr>
              <a:t>Hebben jullie tips voor ons of voor elkaar? </a:t>
            </a:r>
            <a:endParaRPr lang="nl-BE" sz="3733" dirty="0">
              <a:solidFill>
                <a:prstClr val="black"/>
              </a:solidFill>
              <a:latin typeface="Open Sans"/>
              <a:ea typeface="+mn-ea"/>
              <a:cs typeface="+mn-cs"/>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247543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sp>
        <p:nvSpPr>
          <p:cNvPr id="2" name="Titel 1"/>
          <p:cNvSpPr>
            <a:spLocks noGrp="1"/>
          </p:cNvSpPr>
          <p:nvPr>
            <p:ph type="title"/>
          </p:nvPr>
        </p:nvSpPr>
        <p:spPr/>
        <p:txBody>
          <a:bodyPr/>
          <a:lstStyle/>
          <a:p>
            <a:r>
              <a:rPr lang="nl-BE" dirty="0"/>
              <a:t>Wat nu? In Laakdal</a:t>
            </a:r>
          </a:p>
        </p:txBody>
      </p:sp>
      <p:sp>
        <p:nvSpPr>
          <p:cNvPr id="3" name="Tijdelijke aanduiding voor inhoud 2"/>
          <p:cNvSpPr>
            <a:spLocks noGrp="1"/>
          </p:cNvSpPr>
          <p:nvPr>
            <p:ph sz="half" idx="1"/>
          </p:nvPr>
        </p:nvSpPr>
        <p:spPr>
          <a:xfrm>
            <a:off x="575733" y="1941689"/>
            <a:ext cx="10992875" cy="4175610"/>
          </a:xfrm>
        </p:spPr>
        <p:txBody>
          <a:bodyPr>
            <a:normAutofit/>
          </a:bodyPr>
          <a:lstStyle/>
          <a:p>
            <a:pPr lvl="1"/>
            <a:r>
              <a:rPr lang="nl-BE" dirty="0">
                <a:solidFill>
                  <a:prstClr val="black"/>
                </a:solidFill>
                <a:latin typeface="Open Sans"/>
                <a:ea typeface="+mn-ea"/>
                <a:cs typeface="+mn-cs"/>
              </a:rPr>
              <a:t>Werkgroepen inbedden in forum seniorenwelzijn</a:t>
            </a:r>
          </a:p>
          <a:p>
            <a:pPr lvl="1"/>
            <a:r>
              <a:rPr lang="nl-BE" dirty="0">
                <a:solidFill>
                  <a:prstClr val="black"/>
                </a:solidFill>
                <a:latin typeface="Open Sans"/>
              </a:rPr>
              <a:t>Samenwerking tussen team buurtgerichte zorg, sociale dienst en LDC blijven uitbouwen en blijvend linken leggen naar andere (interne) diensten. </a:t>
            </a:r>
            <a:endParaRPr lang="nl-BE" dirty="0">
              <a:solidFill>
                <a:prstClr val="black"/>
              </a:solidFill>
              <a:latin typeface="Open Sans"/>
              <a:ea typeface="+mn-ea"/>
              <a:cs typeface="+mn-cs"/>
            </a:endParaRPr>
          </a:p>
          <a:p>
            <a:pPr lvl="1"/>
            <a:endParaRPr lang="en-GB" sz="3600" dirty="0">
              <a:solidFill>
                <a:prstClr val="black"/>
              </a:solidFill>
              <a:latin typeface="Open Sans"/>
              <a:ea typeface="+mn-ea"/>
              <a:cs typeface="+mn-cs"/>
            </a:endParaRP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199977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sp>
        <p:nvSpPr>
          <p:cNvPr id="2" name="Titel 1"/>
          <p:cNvSpPr>
            <a:spLocks noGrp="1"/>
          </p:cNvSpPr>
          <p:nvPr>
            <p:ph type="title"/>
          </p:nvPr>
        </p:nvSpPr>
        <p:spPr/>
        <p:txBody>
          <a:bodyPr/>
          <a:lstStyle/>
          <a:p>
            <a:r>
              <a:rPr lang="nl-BE" dirty="0"/>
              <a:t>Wat nu?</a:t>
            </a:r>
          </a:p>
        </p:txBody>
      </p:sp>
      <p:sp>
        <p:nvSpPr>
          <p:cNvPr id="3" name="Tijdelijke aanduiding voor inhoud 2"/>
          <p:cNvSpPr>
            <a:spLocks noGrp="1"/>
          </p:cNvSpPr>
          <p:nvPr>
            <p:ph sz="half" idx="1"/>
          </p:nvPr>
        </p:nvSpPr>
        <p:spPr>
          <a:xfrm>
            <a:off x="623392" y="1374736"/>
            <a:ext cx="10945216" cy="4599217"/>
          </a:xfrm>
        </p:spPr>
        <p:txBody>
          <a:bodyPr>
            <a:normAutofit fontScale="77500" lnSpcReduction="20000"/>
          </a:bodyPr>
          <a:lstStyle/>
          <a:p>
            <a:pPr>
              <a:spcBef>
                <a:spcPts val="960"/>
              </a:spcBef>
            </a:pPr>
            <a:r>
              <a:rPr lang="nl-BE" sz="3600" dirty="0">
                <a:solidFill>
                  <a:srgbClr val="000000"/>
                </a:solidFill>
                <a:effectLst/>
              </a:rPr>
              <a:t>Veel organisaties/groepen actief die lokaal en bovenlokaal personen met een zorg -en ondersteuningsnood (PZON) vertegenwoordigen, hier zijn ook vaak vrijwilligers(werkingen) bij betrokken. Niet gemakkelijk voor deze groepen/organisaties om zich op een grotere schaal te organiseren en een volwaardige stem te hebben in het zorglandschap. Daarom inzetten op 3 zaken: </a:t>
            </a:r>
            <a:endParaRPr lang="nl-BE" sz="3600" dirty="0">
              <a:solidFill>
                <a:srgbClr val="000000"/>
              </a:solidFill>
            </a:endParaRPr>
          </a:p>
          <a:p>
            <a:pPr lvl="1">
              <a:spcBef>
                <a:spcPts val="960"/>
              </a:spcBef>
            </a:pPr>
            <a:r>
              <a:rPr lang="nl-BE" sz="3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a:t>
            </a:r>
            <a:r>
              <a:rPr lang="nl-BE" sz="3600" dirty="0">
                <a:effectLst/>
                <a:latin typeface="Open Sans" panose="020B0606030504020204" pitchFamily="34" charset="0"/>
                <a:ea typeface="Open Sans" panose="020B0606030504020204" pitchFamily="34" charset="0"/>
                <a:cs typeface="Open Sans" panose="020B0606030504020204" pitchFamily="34" charset="0"/>
              </a:rPr>
              <a:t>de eerste fase de groeperingen die actief zijn in onze regio </a:t>
            </a:r>
            <a:r>
              <a:rPr lang="nl-BE" sz="3600" b="1" dirty="0">
                <a:effectLst/>
                <a:latin typeface="Open Sans" panose="020B0606030504020204" pitchFamily="34" charset="0"/>
                <a:ea typeface="Open Sans" panose="020B0606030504020204" pitchFamily="34" charset="0"/>
                <a:cs typeface="Open Sans" panose="020B0606030504020204" pitchFamily="34" charset="0"/>
              </a:rPr>
              <a:t>inventariseren</a:t>
            </a:r>
            <a:r>
              <a:rPr lang="nl-BE" sz="3600" dirty="0">
                <a:effectLst/>
                <a:latin typeface="Open Sans" panose="020B0606030504020204" pitchFamily="34" charset="0"/>
                <a:ea typeface="Open Sans" panose="020B0606030504020204" pitchFamily="34" charset="0"/>
                <a:cs typeface="Open Sans" panose="020B0606030504020204" pitchFamily="34" charset="0"/>
              </a:rPr>
              <a:t>. </a:t>
            </a:r>
          </a:p>
          <a:p>
            <a:pPr lvl="1"/>
            <a:r>
              <a:rPr lang="nl-BE" sz="3600" b="1" dirty="0">
                <a:effectLst/>
                <a:latin typeface="Open Sans" panose="020B0606030504020204" pitchFamily="34" charset="0"/>
                <a:ea typeface="Open Sans" panose="020B0606030504020204" pitchFamily="34" charset="0"/>
                <a:cs typeface="Open Sans" panose="020B0606030504020204" pitchFamily="34" charset="0"/>
              </a:rPr>
              <a:t>focusgroepen</a:t>
            </a:r>
            <a:r>
              <a:rPr lang="nl-BE" sz="3600" dirty="0">
                <a:effectLst/>
                <a:latin typeface="Open Sans" panose="020B0606030504020204" pitchFamily="34" charset="0"/>
                <a:ea typeface="Open Sans" panose="020B0606030504020204" pitchFamily="34" charset="0"/>
                <a:cs typeface="Open Sans" panose="020B0606030504020204" pitchFamily="34" charset="0"/>
              </a:rPr>
              <a:t> per doelgroep organiseren. Dit om elkaar beter te leren kennen, maar ook om de </a:t>
            </a:r>
            <a:r>
              <a:rPr lang="nl-BE" sz="3600" b="1" dirty="0">
                <a:effectLst/>
                <a:latin typeface="Open Sans" panose="020B0606030504020204" pitchFamily="34" charset="0"/>
                <a:ea typeface="Open Sans" panose="020B0606030504020204" pitchFamily="34" charset="0"/>
                <a:cs typeface="Open Sans" panose="020B0606030504020204" pitchFamily="34" charset="0"/>
              </a:rPr>
              <a:t>noden te analyseren </a:t>
            </a:r>
            <a:r>
              <a:rPr lang="nl-BE" sz="3600" dirty="0">
                <a:effectLst/>
                <a:latin typeface="Open Sans" panose="020B0606030504020204" pitchFamily="34" charset="0"/>
                <a:ea typeface="Open Sans" panose="020B0606030504020204" pitchFamily="34" charset="0"/>
                <a:cs typeface="Open Sans" panose="020B0606030504020204" pitchFamily="34" charset="0"/>
              </a:rPr>
              <a:t>zodat we hier (in samenwerking met de </a:t>
            </a:r>
            <a:r>
              <a:rPr lang="nl-BE" sz="3600" dirty="0" err="1">
                <a:effectLst/>
                <a:latin typeface="Open Sans" panose="020B0606030504020204" pitchFamily="34" charset="0"/>
                <a:ea typeface="Open Sans" panose="020B0606030504020204" pitchFamily="34" charset="0"/>
                <a:cs typeface="Open Sans" panose="020B0606030504020204" pitchFamily="34" charset="0"/>
              </a:rPr>
              <a:t>ELZ’s</a:t>
            </a:r>
            <a:r>
              <a:rPr lang="nl-BE" sz="3600" dirty="0">
                <a:effectLst/>
                <a:latin typeface="Open Sans" panose="020B0606030504020204" pitchFamily="34" charset="0"/>
                <a:ea typeface="Open Sans" panose="020B0606030504020204" pitchFamily="34" charset="0"/>
                <a:cs typeface="Open Sans" panose="020B0606030504020204" pitchFamily="34" charset="0"/>
              </a:rPr>
              <a:t>) gerichte acties aan kunnen koppelen.  </a:t>
            </a:r>
            <a:endParaRPr lang="nl-BE" sz="3600" dirty="0">
              <a:latin typeface="Open Sans" panose="020B0606030504020204" pitchFamily="34" charset="0"/>
              <a:ea typeface="Open Sans" panose="020B0606030504020204" pitchFamily="34" charset="0"/>
              <a:cs typeface="Open Sans" panose="020B0606030504020204" pitchFamily="34" charset="0"/>
            </a:endParaRPr>
          </a:p>
          <a:p>
            <a:pPr lvl="1"/>
            <a:r>
              <a:rPr lang="nl-BE" sz="3600" dirty="0">
                <a:effectLst/>
                <a:latin typeface="Open Sans" panose="020B0606030504020204" pitchFamily="34" charset="0"/>
                <a:ea typeface="Open Sans" panose="020B0606030504020204" pitchFamily="34" charset="0"/>
                <a:cs typeface="Open Sans" panose="020B0606030504020204" pitchFamily="34" charset="0"/>
              </a:rPr>
              <a:t>Ten slotte willen we ook een ‘</a:t>
            </a:r>
            <a:r>
              <a:rPr lang="nl-BE" sz="3600" b="1" dirty="0">
                <a:effectLst/>
                <a:latin typeface="Open Sans" panose="020B0606030504020204" pitchFamily="34" charset="0"/>
                <a:ea typeface="Open Sans" panose="020B0606030504020204" pitchFamily="34" charset="0"/>
                <a:cs typeface="Open Sans" panose="020B0606030504020204" pitchFamily="34" charset="0"/>
              </a:rPr>
              <a:t>lerend netwerk</a:t>
            </a:r>
            <a:r>
              <a:rPr lang="nl-BE" sz="3600" dirty="0">
                <a:effectLst/>
                <a:latin typeface="Open Sans" panose="020B0606030504020204" pitchFamily="34" charset="0"/>
                <a:ea typeface="Open Sans" panose="020B0606030504020204" pitchFamily="34" charset="0"/>
                <a:cs typeface="Open Sans" panose="020B0606030504020204" pitchFamily="34" charset="0"/>
              </a:rPr>
              <a:t>’ organiseren. </a:t>
            </a:r>
          </a:p>
          <a:p>
            <a:pPr>
              <a:defRPr/>
            </a:pPr>
            <a:endParaRPr kumimoji="0" lang="nl-BE" sz="3600" u="none" strike="noStrike" kern="1200" cap="none" spc="0" normalizeH="0" baseline="0" noProof="0" dirty="0">
              <a:ln>
                <a:noFill/>
              </a:ln>
              <a:solidFill>
                <a:prstClr val="black"/>
              </a:solidFill>
              <a:effectLst/>
              <a:highlight>
                <a:srgbClr val="FFFF00"/>
              </a:highligh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BE" sz="3600" dirty="0">
              <a:solidFill>
                <a:prstClr val="black"/>
              </a:solidFill>
              <a:latin typeface="Open Sans"/>
              <a:ea typeface="+mn-ea"/>
              <a:cs typeface="+mn-cs"/>
            </a:endParaRPr>
          </a:p>
          <a:p>
            <a:pPr lvl="1"/>
            <a:endParaRPr lang="en-GB" sz="3600" dirty="0">
              <a:solidFill>
                <a:prstClr val="black"/>
              </a:solidFill>
              <a:latin typeface="Open Sans"/>
              <a:ea typeface="+mn-ea"/>
              <a:cs typeface="+mn-cs"/>
            </a:endParaRP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7101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sp>
        <p:nvSpPr>
          <p:cNvPr id="2" name="Titel 1"/>
          <p:cNvSpPr>
            <a:spLocks noGrp="1"/>
          </p:cNvSpPr>
          <p:nvPr>
            <p:ph type="title"/>
          </p:nvPr>
        </p:nvSpPr>
        <p:spPr/>
        <p:txBody>
          <a:bodyPr/>
          <a:lstStyle/>
          <a:p>
            <a:r>
              <a:rPr lang="nl-BE" dirty="0"/>
              <a:t>Wat nu?</a:t>
            </a:r>
          </a:p>
        </p:txBody>
      </p:sp>
      <p:sp>
        <p:nvSpPr>
          <p:cNvPr id="3" name="Tijdelijke aanduiding voor inhoud 2"/>
          <p:cNvSpPr>
            <a:spLocks noGrp="1"/>
          </p:cNvSpPr>
          <p:nvPr>
            <p:ph sz="half" idx="1"/>
          </p:nvPr>
        </p:nvSpPr>
        <p:spPr>
          <a:xfrm>
            <a:off x="722488" y="1806222"/>
            <a:ext cx="10846119" cy="4311077"/>
          </a:xfrm>
        </p:spPr>
        <p:txBody>
          <a:bodyPr>
            <a:normAutofit/>
          </a:bodyPr>
          <a:lstStyle/>
          <a:p>
            <a:pPr lvl="1"/>
            <a:r>
              <a:rPr lang="nl-BE" sz="2800" dirty="0">
                <a:solidFill>
                  <a:prstClr val="black"/>
                </a:solidFill>
                <a:latin typeface="Open Sans"/>
                <a:ea typeface="+mn-ea"/>
                <a:cs typeface="+mn-cs"/>
              </a:rPr>
              <a:t>Methodiek en ervaringen verspreiden aan geïnteresseerde gemeenten, organisaties, groepen, burgers, ... . Methodiek komt online</a:t>
            </a:r>
            <a:r>
              <a:rPr lang="nl-BE" sz="2800" dirty="0">
                <a:solidFill>
                  <a:prstClr val="black"/>
                </a:solidFill>
                <a:latin typeface="Open Sans"/>
              </a:rPr>
              <a:t> (</a:t>
            </a:r>
            <a:r>
              <a:rPr lang="nl-BE" sz="2800" dirty="0">
                <a:solidFill>
                  <a:prstClr val="black"/>
                </a:solidFill>
                <a:latin typeface="Open Sans"/>
                <a:ea typeface="+mn-ea"/>
                <a:cs typeface="+mn-cs"/>
              </a:rPr>
              <a:t>https://welzijnszorgkempen.be/haire/).</a:t>
            </a:r>
          </a:p>
          <a:p>
            <a:pPr lvl="1"/>
            <a:r>
              <a:rPr lang="nl-BE" sz="2800" dirty="0">
                <a:solidFill>
                  <a:prstClr val="black"/>
                </a:solidFill>
                <a:latin typeface="Open Sans"/>
                <a:ea typeface="+mn-ea"/>
                <a:cs typeface="+mn-cs"/>
              </a:rPr>
              <a:t>Kijken of methodiek bij de methodiekendatabank van VONK3 kan komen. </a:t>
            </a:r>
          </a:p>
          <a:p>
            <a:pPr lvl="1"/>
            <a:r>
              <a:rPr lang="nl-BE" sz="2800" dirty="0">
                <a:solidFill>
                  <a:prstClr val="black"/>
                </a:solidFill>
                <a:latin typeface="Open Sans"/>
              </a:rPr>
              <a:t>Inzetten op vergroten van kennis over werken met senioren, werken met vrijwilligers en participatief werken.</a:t>
            </a:r>
            <a:endParaRPr lang="nl-BE" sz="2800" dirty="0">
              <a:solidFill>
                <a:prstClr val="black"/>
              </a:solidFill>
              <a:latin typeface="Open Sans"/>
              <a:ea typeface="+mn-ea"/>
              <a:cs typeface="+mn-cs"/>
            </a:endParaRPr>
          </a:p>
          <a:p>
            <a:pPr lvl="1"/>
            <a:endParaRPr lang="nl-BE" sz="3600" dirty="0">
              <a:solidFill>
                <a:prstClr val="black"/>
              </a:solidFill>
              <a:latin typeface="Open Sans"/>
              <a:ea typeface="+mn-ea"/>
              <a:cs typeface="+mn-cs"/>
            </a:endParaRPr>
          </a:p>
          <a:p>
            <a:pPr lvl="1"/>
            <a:endParaRPr lang="en-GB" sz="3600" dirty="0">
              <a:solidFill>
                <a:prstClr val="black"/>
              </a:solidFill>
              <a:latin typeface="Open Sans"/>
              <a:ea typeface="+mn-ea"/>
              <a:cs typeface="+mn-cs"/>
            </a:endParaRP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289417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sp>
        <p:nvSpPr>
          <p:cNvPr id="2" name="Titel 1"/>
          <p:cNvSpPr>
            <a:spLocks noGrp="1"/>
          </p:cNvSpPr>
          <p:nvPr>
            <p:ph type="title"/>
          </p:nvPr>
        </p:nvSpPr>
        <p:spPr/>
        <p:txBody>
          <a:bodyPr/>
          <a:lstStyle/>
          <a:p>
            <a:r>
              <a:rPr lang="nl-BE" dirty="0"/>
              <a:t>Wat nu?</a:t>
            </a:r>
          </a:p>
        </p:txBody>
      </p:sp>
      <p:sp>
        <p:nvSpPr>
          <p:cNvPr id="3" name="Tijdelijke aanduiding voor inhoud 2"/>
          <p:cNvSpPr>
            <a:spLocks noGrp="1"/>
          </p:cNvSpPr>
          <p:nvPr>
            <p:ph sz="half" idx="1"/>
          </p:nvPr>
        </p:nvSpPr>
        <p:spPr>
          <a:xfrm>
            <a:off x="623392" y="1518082"/>
            <a:ext cx="10945216" cy="459921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maart is er een afsluitende sessie van het totale project. Hier worden alle ervaringen van de 8 verschillende pilootsites gepresenteerd en gekeken hoe ermee aan de slag gegaan kan worden: iedereen welkom. </a:t>
            </a:r>
          </a:p>
          <a:p>
            <a:pPr lvl="1"/>
            <a:r>
              <a:rPr lang="en-GB" sz="3600" u="sng" dirty="0">
                <a:solidFill>
                  <a:srgbClr val="0563C1"/>
                </a:solidFill>
                <a:effectLst/>
                <a:latin typeface="Calibri" panose="020F0502020204030204" pitchFamily="34" charset="0"/>
                <a:ea typeface="Calibri" panose="020F0502020204030204" pitchFamily="34" charset="0"/>
                <a:hlinkClick r:id="rId4"/>
              </a:rPr>
              <a:t>Final Conference Invitation</a:t>
            </a:r>
            <a:endParaRPr lang="nl-BE" sz="3600" dirty="0">
              <a:solidFill>
                <a:prstClr val="black"/>
              </a:solidFill>
              <a:latin typeface="Open Sans"/>
              <a:ea typeface="+mn-ea"/>
              <a:cs typeface="+mn-cs"/>
            </a:endParaRPr>
          </a:p>
          <a:p>
            <a:pPr lvl="1"/>
            <a:endParaRPr lang="en-GB" sz="3600" dirty="0">
              <a:solidFill>
                <a:prstClr val="black"/>
              </a:solidFill>
              <a:latin typeface="Open Sans"/>
              <a:ea typeface="+mn-ea"/>
              <a:cs typeface="+mn-cs"/>
            </a:endParaRPr>
          </a:p>
        </p:txBody>
      </p:sp>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240819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Wie is wie? </a:t>
            </a:r>
          </a:p>
        </p:txBody>
      </p:sp>
      <p:sp>
        <p:nvSpPr>
          <p:cNvPr id="3" name="Tijdelijke aanduiding voor inhoud 2"/>
          <p:cNvSpPr>
            <a:spLocks noGrp="1"/>
          </p:cNvSpPr>
          <p:nvPr>
            <p:ph sz="half" idx="1"/>
          </p:nvPr>
        </p:nvSpPr>
        <p:spPr>
          <a:xfrm>
            <a:off x="623392" y="1751832"/>
            <a:ext cx="10945216" cy="3845023"/>
          </a:xfrm>
        </p:spPr>
        <p:txBody>
          <a:bodyPr>
            <a:normAutofit/>
          </a:bodyPr>
          <a:lstStyle/>
          <a:p>
            <a:pPr lvl="0"/>
            <a:r>
              <a:rPr lang="nl-BE" sz="2933" dirty="0">
                <a:solidFill>
                  <a:prstClr val="black"/>
                </a:solidFill>
                <a:latin typeface="Open Sans"/>
                <a:ea typeface="+mn-ea"/>
                <a:cs typeface="+mn-cs"/>
              </a:rPr>
              <a:t>Wie ben je?</a:t>
            </a:r>
          </a:p>
          <a:p>
            <a:pPr lvl="0"/>
            <a:r>
              <a:rPr lang="nl-BE" sz="2933" dirty="0">
                <a:solidFill>
                  <a:prstClr val="black"/>
                </a:solidFill>
                <a:latin typeface="Open Sans"/>
                <a:ea typeface="+mn-ea"/>
                <a:cs typeface="+mn-cs"/>
              </a:rPr>
              <a:t>Wat is je functie? </a:t>
            </a:r>
          </a:p>
          <a:p>
            <a:pPr lvl="0"/>
            <a:r>
              <a:rPr lang="nl-BE" sz="2933" dirty="0">
                <a:solidFill>
                  <a:prstClr val="black"/>
                </a:solidFill>
                <a:latin typeface="Open Sans"/>
                <a:ea typeface="+mn-ea"/>
                <a:cs typeface="+mn-cs"/>
              </a:rPr>
              <a:t>Waarom koos je voor deze inspiratiesessie? Wat hoop je mee naar huis te nemen?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507949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9F46B19A-7C93-9A45-8F55-47AFB2158E6B}"/>
              </a:ext>
            </a:extLst>
          </p:cNvPr>
          <p:cNvSpPr txBox="1">
            <a:spLocks noChangeArrowheads="1"/>
          </p:cNvSpPr>
          <p:nvPr/>
        </p:nvSpPr>
        <p:spPr bwMode="auto">
          <a:xfrm>
            <a:off x="1989602" y="198535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34" name="Title 2">
            <a:extLst>
              <a:ext uri="{FF2B5EF4-FFF2-40B4-BE49-F238E27FC236}">
                <a16:creationId xmlns:a16="http://schemas.microsoft.com/office/drawing/2014/main" id="{FF49CE97-8566-944F-8F00-C21E4421CBBB}"/>
              </a:ext>
            </a:extLst>
          </p:cNvPr>
          <p:cNvSpPr txBox="1">
            <a:spLocks/>
          </p:cNvSpPr>
          <p:nvPr/>
        </p:nvSpPr>
        <p:spPr>
          <a:xfrm>
            <a:off x="609600" y="274639"/>
            <a:ext cx="10972800" cy="1143000"/>
          </a:xfrm>
        </p:spPr>
        <p:txBody>
          <a:bodyPr>
            <a:normAutofit/>
          </a:bodyPr>
          <a:lstStyle>
            <a:lvl1pPr algn="l" defTabSz="342900" rtl="0" eaLnBrk="0" fontAlgn="base" hangingPunct="0">
              <a:spcBef>
                <a:spcPct val="0"/>
              </a:spcBef>
              <a:spcAft>
                <a:spcPct val="0"/>
              </a:spcAft>
              <a:defRPr sz="2700" kern="1200">
                <a:solidFill>
                  <a:srgbClr val="0C4CA3"/>
                </a:solidFill>
                <a:latin typeface="Open Sans Semibold" pitchFamily="34" charset="0"/>
                <a:ea typeface="Open Sans Semibold" pitchFamily="34" charset="0"/>
                <a:cs typeface="Open Sans Semibold" pitchFamily="34" charset="0"/>
              </a:defRPr>
            </a:lvl1pPr>
            <a:lvl2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C4CA3"/>
              </a:solidFill>
              <a:effectLst/>
              <a:uLnTx/>
              <a:uFillTx/>
              <a:latin typeface="Open Sans Semibold" pitchFamily="34" charset="0"/>
              <a:ea typeface="Open Sans Semibold" pitchFamily="34" charset="0"/>
              <a:cs typeface="Open Sans Semibold" pitchFamily="34" charset="0"/>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pic>
        <p:nvPicPr>
          <p:cNvPr id="6" name="Afbeelding 5" descr="Afbeelding met snijden, persoon, binnen, bord&#10;&#10;Automatisch gegenereerde beschrijving">
            <a:extLst>
              <a:ext uri="{FF2B5EF4-FFF2-40B4-BE49-F238E27FC236}">
                <a16:creationId xmlns:a16="http://schemas.microsoft.com/office/drawing/2014/main" id="{11B27E96-AAE2-45DF-9741-CBEC50E10D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531" y="356659"/>
            <a:ext cx="7850219" cy="5207312"/>
          </a:xfrm>
          <a:prstGeom prst="rect">
            <a:avLst/>
          </a:prstGeom>
        </p:spPr>
      </p:pic>
    </p:spTree>
    <p:extLst>
      <p:ext uri="{BB962C8B-B14F-4D97-AF65-F5344CB8AC3E}">
        <p14:creationId xmlns:p14="http://schemas.microsoft.com/office/powerpoint/2010/main" val="2681906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9F46B19A-7C93-9A45-8F55-47AFB2158E6B}"/>
              </a:ext>
            </a:extLst>
          </p:cNvPr>
          <p:cNvSpPr txBox="1">
            <a:spLocks noChangeArrowheads="1"/>
          </p:cNvSpPr>
          <p:nvPr/>
        </p:nvSpPr>
        <p:spPr bwMode="auto">
          <a:xfrm>
            <a:off x="1989602" y="198535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34" name="Title 2">
            <a:extLst>
              <a:ext uri="{FF2B5EF4-FFF2-40B4-BE49-F238E27FC236}">
                <a16:creationId xmlns:a16="http://schemas.microsoft.com/office/drawing/2014/main" id="{FF49CE97-8566-944F-8F00-C21E4421CBBB}"/>
              </a:ext>
            </a:extLst>
          </p:cNvPr>
          <p:cNvSpPr txBox="1">
            <a:spLocks/>
          </p:cNvSpPr>
          <p:nvPr/>
        </p:nvSpPr>
        <p:spPr>
          <a:xfrm>
            <a:off x="609600" y="274639"/>
            <a:ext cx="10972800" cy="1143000"/>
          </a:xfrm>
        </p:spPr>
        <p:txBody>
          <a:bodyPr>
            <a:normAutofit/>
          </a:bodyPr>
          <a:lstStyle>
            <a:lvl1pPr algn="l" defTabSz="342900" rtl="0" eaLnBrk="0" fontAlgn="base" hangingPunct="0">
              <a:spcBef>
                <a:spcPct val="0"/>
              </a:spcBef>
              <a:spcAft>
                <a:spcPct val="0"/>
              </a:spcAft>
              <a:defRPr sz="2700" kern="1200">
                <a:solidFill>
                  <a:srgbClr val="0C4CA3"/>
                </a:solidFill>
                <a:latin typeface="Open Sans Semibold" pitchFamily="34" charset="0"/>
                <a:ea typeface="Open Sans Semibold" pitchFamily="34" charset="0"/>
                <a:cs typeface="Open Sans Semibold" pitchFamily="34" charset="0"/>
              </a:defRPr>
            </a:lvl1pPr>
            <a:lvl2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C4CA3"/>
              </a:solidFill>
              <a:effectLst/>
              <a:uLnTx/>
              <a:uFillTx/>
              <a:latin typeface="Open Sans Semibold" pitchFamily="34" charset="0"/>
              <a:ea typeface="Open Sans Semibold" pitchFamily="34" charset="0"/>
              <a:cs typeface="Open Sans Semibold" pitchFamily="34" charset="0"/>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
        <p:nvSpPr>
          <p:cNvPr id="2" name="Titel 1">
            <a:extLst>
              <a:ext uri="{FF2B5EF4-FFF2-40B4-BE49-F238E27FC236}">
                <a16:creationId xmlns:a16="http://schemas.microsoft.com/office/drawing/2014/main" id="{B6796565-1022-4226-B81A-2A4E38D9C157}"/>
              </a:ext>
            </a:extLst>
          </p:cNvPr>
          <p:cNvSpPr>
            <a:spLocks noGrp="1"/>
          </p:cNvSpPr>
          <p:nvPr>
            <p:ph type="title"/>
          </p:nvPr>
        </p:nvSpPr>
        <p:spPr/>
        <p:txBody>
          <a:bodyPr/>
          <a:lstStyle/>
          <a:p>
            <a:r>
              <a:rPr lang="nl-BE" dirty="0"/>
              <a:t>Meer informatie of contact? </a:t>
            </a:r>
          </a:p>
        </p:txBody>
      </p:sp>
      <p:sp>
        <p:nvSpPr>
          <p:cNvPr id="3" name="Tijdelijke aanduiding voor inhoud 2">
            <a:extLst>
              <a:ext uri="{FF2B5EF4-FFF2-40B4-BE49-F238E27FC236}">
                <a16:creationId xmlns:a16="http://schemas.microsoft.com/office/drawing/2014/main" id="{549A5BDC-0354-41BE-BFEC-DEE5D93B0D7F}"/>
              </a:ext>
            </a:extLst>
          </p:cNvPr>
          <p:cNvSpPr>
            <a:spLocks noGrp="1"/>
          </p:cNvSpPr>
          <p:nvPr>
            <p:ph idx="1"/>
          </p:nvPr>
        </p:nvSpPr>
        <p:spPr>
          <a:xfrm>
            <a:off x="941032" y="1296140"/>
            <a:ext cx="10412767" cy="4634909"/>
          </a:xfrm>
        </p:spPr>
        <p:txBody>
          <a:bodyPr>
            <a:normAutofit fontScale="85000" lnSpcReduction="20000"/>
          </a:bodyPr>
          <a:lstStyle/>
          <a:p>
            <a:pPr marL="0" indent="0">
              <a:buNone/>
            </a:pPr>
            <a:endParaRPr lang="nl-BE" dirty="0"/>
          </a:p>
          <a:p>
            <a:pPr algn="l"/>
            <a:r>
              <a:rPr lang="nl-BE" b="0" i="0" dirty="0">
                <a:effectLst/>
                <a:latin typeface="FrutigerLTW01-57Condens"/>
              </a:rPr>
              <a:t>Katrien Serroyen</a:t>
            </a:r>
            <a:br>
              <a:rPr lang="nl-BE" b="0" i="0" dirty="0">
                <a:solidFill>
                  <a:srgbClr val="9B997B"/>
                </a:solidFill>
                <a:effectLst/>
                <a:latin typeface="FrutigerLTW01-57Condens"/>
              </a:rPr>
            </a:br>
            <a:r>
              <a:rPr lang="nl-BE" b="0" i="0" u="sng" dirty="0">
                <a:solidFill>
                  <a:srgbClr val="C2CB20"/>
                </a:solidFill>
                <a:effectLst/>
                <a:latin typeface="FrutigerLTW01-57Condens"/>
                <a:hlinkClick r:id="rId5"/>
              </a:rPr>
              <a:t>katrien.serroyen@iok.be</a:t>
            </a:r>
            <a:br>
              <a:rPr lang="nl-BE" b="0" i="0" dirty="0">
                <a:solidFill>
                  <a:srgbClr val="9B997B"/>
                </a:solidFill>
                <a:effectLst/>
                <a:latin typeface="FrutigerLTW01-57Condens"/>
              </a:rPr>
            </a:br>
            <a:r>
              <a:rPr lang="nl-BE" b="0" i="0" dirty="0">
                <a:effectLst/>
                <a:latin typeface="FrutigerLTW01-57Condens"/>
              </a:rPr>
              <a:t>014 56 27 06</a:t>
            </a:r>
          </a:p>
          <a:p>
            <a:pPr algn="l"/>
            <a:r>
              <a:rPr lang="nl-BE" b="0" i="0" dirty="0">
                <a:effectLst/>
                <a:latin typeface="FrutigerLTW01-57Condens"/>
              </a:rPr>
              <a:t>Severine Appelmans</a:t>
            </a:r>
            <a:br>
              <a:rPr lang="nl-BE" b="0" i="0" dirty="0">
                <a:solidFill>
                  <a:srgbClr val="9B997B"/>
                </a:solidFill>
                <a:effectLst/>
                <a:latin typeface="FrutigerLTW01-57Condens"/>
              </a:rPr>
            </a:br>
            <a:r>
              <a:rPr lang="nl-BE" b="0" i="0" u="sng" dirty="0">
                <a:solidFill>
                  <a:srgbClr val="C2CB20"/>
                </a:solidFill>
                <a:effectLst/>
                <a:latin typeface="FrutigerLTW01-57Condens"/>
                <a:hlinkClick r:id="rId6"/>
              </a:rPr>
              <a:t>severine.appelmans@iok.be</a:t>
            </a:r>
            <a:br>
              <a:rPr lang="nl-BE" b="0" i="0" dirty="0">
                <a:solidFill>
                  <a:srgbClr val="9B997B"/>
                </a:solidFill>
                <a:effectLst/>
                <a:latin typeface="FrutigerLTW01-57Condens"/>
              </a:rPr>
            </a:br>
            <a:r>
              <a:rPr lang="nl-BE" b="0" i="0" dirty="0">
                <a:effectLst/>
                <a:latin typeface="FrutigerLTW01-57Condens"/>
              </a:rPr>
              <a:t>014 57 10 32</a:t>
            </a:r>
          </a:p>
          <a:p>
            <a:pPr algn="l"/>
            <a:r>
              <a:rPr lang="nl-BE" b="0" i="0" dirty="0">
                <a:effectLst/>
                <a:latin typeface="FrutigerLTW01-57Condens"/>
              </a:rPr>
              <a:t>Contactgegevens Laakdal:</a:t>
            </a:r>
            <a:br>
              <a:rPr lang="nl-BE" b="0" i="0" dirty="0">
                <a:effectLst/>
                <a:latin typeface="FrutigerLTW01-57Condens"/>
              </a:rPr>
            </a:br>
            <a:r>
              <a:rPr lang="nl-BE" b="0" i="0" dirty="0">
                <a:effectLst/>
                <a:latin typeface="FrutigerLTW01-57Condens"/>
              </a:rPr>
              <a:t>Sofie Schepers &amp; Jolien Van Hove</a:t>
            </a:r>
            <a:br>
              <a:rPr lang="nl-BE" b="0" i="0" dirty="0">
                <a:effectLst/>
                <a:latin typeface="FrutigerLTW01-57Condens"/>
              </a:rPr>
            </a:br>
            <a:r>
              <a:rPr lang="nl-BE" b="0" i="0" dirty="0">
                <a:effectLst/>
                <a:latin typeface="FrutigerLTW01-57Condens"/>
                <a:hlinkClick r:id="rId7"/>
              </a:rPr>
              <a:t>buurtgerichtezorg@laakdal.be</a:t>
            </a:r>
            <a:r>
              <a:rPr lang="nl-BE" b="0" i="0" dirty="0">
                <a:effectLst/>
                <a:latin typeface="FrutigerLTW01-57Condens"/>
              </a:rPr>
              <a:t> </a:t>
            </a:r>
            <a:br>
              <a:rPr lang="nl-BE" b="0" i="0" dirty="0">
                <a:effectLst/>
                <a:latin typeface="FrutigerLTW01-57Condens"/>
              </a:rPr>
            </a:br>
            <a:r>
              <a:rPr lang="nl-BE" b="0" i="0" dirty="0">
                <a:effectLst/>
                <a:latin typeface="FrutigerLTW01-57Condens"/>
              </a:rPr>
              <a:t>013 67 01 10 </a:t>
            </a:r>
          </a:p>
          <a:p>
            <a:pPr algn="l"/>
            <a:r>
              <a:rPr lang="nl-BE" b="0" i="0" dirty="0">
                <a:effectLst/>
                <a:latin typeface="FrutigerLTW01-57Condens"/>
              </a:rPr>
              <a:t>Twitter: @2SeasHAIRE</a:t>
            </a:r>
            <a:br>
              <a:rPr lang="nl-BE" b="0" i="0" dirty="0">
                <a:effectLst/>
                <a:latin typeface="FrutigerLTW01-57Condens"/>
              </a:rPr>
            </a:br>
            <a:r>
              <a:rPr lang="nl-BE" b="0" i="0" dirty="0">
                <a:effectLst/>
                <a:latin typeface="FrutigerLTW01-57Condens"/>
              </a:rPr>
              <a:t>Hashtag: #2SeasHAIRE</a:t>
            </a:r>
            <a:br>
              <a:rPr lang="nl-BE" b="0" i="0" dirty="0">
                <a:effectLst/>
                <a:latin typeface="FrutigerLTW01-57Condens"/>
              </a:rPr>
            </a:br>
            <a:r>
              <a:rPr lang="nl-BE" b="0" i="0" dirty="0">
                <a:effectLst/>
                <a:latin typeface="FrutigerLTW01-57Condens"/>
              </a:rPr>
              <a:t>Blog: blogs.exeter.ac.uk/HAIRE</a:t>
            </a:r>
          </a:p>
          <a:p>
            <a:pPr marL="0" indent="0">
              <a:buNone/>
            </a:pPr>
            <a:endParaRPr lang="nl-BE" dirty="0"/>
          </a:p>
        </p:txBody>
      </p:sp>
    </p:spTree>
    <p:extLst>
      <p:ext uri="{BB962C8B-B14F-4D97-AF65-F5344CB8AC3E}">
        <p14:creationId xmlns:p14="http://schemas.microsoft.com/office/powerpoint/2010/main" val="373408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84043"/>
            <a:ext cx="10515600" cy="1325563"/>
          </a:xfrm>
        </p:spPr>
        <p:txBody>
          <a:bodyPr/>
          <a:lstStyle/>
          <a:p>
            <a:r>
              <a:rPr lang="nl-BE" dirty="0"/>
              <a:t>HAIRE?</a:t>
            </a:r>
          </a:p>
        </p:txBody>
      </p:sp>
      <p:sp>
        <p:nvSpPr>
          <p:cNvPr id="3" name="Tijdelijke aanduiding voor inhoud 2"/>
          <p:cNvSpPr>
            <a:spLocks noGrp="1"/>
          </p:cNvSpPr>
          <p:nvPr>
            <p:ph sz="half" idx="1"/>
          </p:nvPr>
        </p:nvSpPr>
        <p:spPr>
          <a:xfrm>
            <a:off x="623392" y="1220755"/>
            <a:ext cx="10945216" cy="4800533"/>
          </a:xfrm>
        </p:spPr>
        <p:txBody>
          <a:bodyPr>
            <a:normAutofit/>
          </a:bodyPr>
          <a:lstStyle/>
          <a:p>
            <a:pPr lvl="0"/>
            <a:endParaRPr lang="en-GB" sz="3733" dirty="0">
              <a:solidFill>
                <a:prstClr val="black"/>
              </a:solidFill>
              <a:latin typeface="Open Sans"/>
              <a:ea typeface="+mn-ea"/>
              <a:cs typeface="+mn-cs"/>
            </a:endParaRPr>
          </a:p>
          <a:p>
            <a:pPr lvl="0"/>
            <a:endParaRPr lang="en-GB" sz="3733" dirty="0">
              <a:solidFill>
                <a:prstClr val="black"/>
              </a:solidFill>
              <a:latin typeface="Open Sans"/>
              <a:ea typeface="+mn-ea"/>
              <a:cs typeface="+mn-cs"/>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pic>
        <p:nvPicPr>
          <p:cNvPr id="8" name="Afbeelding 7" descr="Afbeelding met tekst, visitekaartje&#10;&#10;Automatisch gegenereerde beschrijving">
            <a:extLst>
              <a:ext uri="{FF2B5EF4-FFF2-40B4-BE49-F238E27FC236}">
                <a16:creationId xmlns:a16="http://schemas.microsoft.com/office/drawing/2014/main" id="{5AA847EF-8AD1-484B-A0E6-2E7D980072EF}"/>
              </a:ext>
            </a:extLst>
          </p:cNvPr>
          <p:cNvPicPr>
            <a:picLocks noChangeAspect="1"/>
          </p:cNvPicPr>
          <p:nvPr/>
        </p:nvPicPr>
        <p:blipFill rotWithShape="1">
          <a:blip r:embed="rId5">
            <a:extLst>
              <a:ext uri="{28A0092B-C50C-407E-A947-70E740481C1C}">
                <a14:useLocalDpi xmlns:a14="http://schemas.microsoft.com/office/drawing/2010/main" val="0"/>
              </a:ext>
            </a:extLst>
          </a:blip>
          <a:srcRect t="11568" r="1905" b="6930"/>
          <a:stretch/>
        </p:blipFill>
        <p:spPr>
          <a:xfrm>
            <a:off x="3901194" y="654572"/>
            <a:ext cx="7452606" cy="4644000"/>
          </a:xfrm>
          <a:prstGeom prst="rect">
            <a:avLst/>
          </a:prstGeom>
        </p:spPr>
      </p:pic>
    </p:spTree>
    <p:extLst>
      <p:ext uri="{BB962C8B-B14F-4D97-AF65-F5344CB8AC3E}">
        <p14:creationId xmlns:p14="http://schemas.microsoft.com/office/powerpoint/2010/main" val="119624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170C1E1E-0489-434F-88C0-7B15B9D3AC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87" r="2673"/>
          <a:stretch/>
        </p:blipFill>
        <p:spPr>
          <a:xfrm>
            <a:off x="8353647" y="1812977"/>
            <a:ext cx="3838353" cy="3532312"/>
          </a:xfrm>
          <a:prstGeom prst="rect">
            <a:avLst/>
          </a:prstGeom>
        </p:spPr>
      </p:pic>
      <p:sp>
        <p:nvSpPr>
          <p:cNvPr id="2" name="Titel 1"/>
          <p:cNvSpPr>
            <a:spLocks noGrp="1"/>
          </p:cNvSpPr>
          <p:nvPr>
            <p:ph type="title"/>
          </p:nvPr>
        </p:nvSpPr>
        <p:spPr/>
        <p:txBody>
          <a:bodyPr/>
          <a:lstStyle/>
          <a:p>
            <a:r>
              <a:rPr lang="nl-BE" dirty="0"/>
              <a:t>Uitdagingen</a:t>
            </a:r>
          </a:p>
        </p:txBody>
      </p:sp>
      <p:sp>
        <p:nvSpPr>
          <p:cNvPr id="3" name="Tijdelijke aanduiding voor inhoud 2"/>
          <p:cNvSpPr>
            <a:spLocks noGrp="1"/>
          </p:cNvSpPr>
          <p:nvPr>
            <p:ph sz="half" idx="1"/>
          </p:nvPr>
        </p:nvSpPr>
        <p:spPr>
          <a:xfrm>
            <a:off x="623392" y="1812977"/>
            <a:ext cx="10945216" cy="3845023"/>
          </a:xfrm>
        </p:spPr>
        <p:txBody>
          <a:bodyPr>
            <a:normAutofit/>
          </a:bodyPr>
          <a:lstStyle/>
          <a:p>
            <a:pPr lvl="0"/>
            <a:r>
              <a:rPr lang="nl-BE" sz="2933" dirty="0">
                <a:solidFill>
                  <a:prstClr val="black"/>
                </a:solidFill>
                <a:latin typeface="Open Sans"/>
                <a:ea typeface="+mn-ea"/>
                <a:cs typeface="+mn-cs"/>
              </a:rPr>
              <a:t>Ver</a:t>
            </a:r>
            <a:r>
              <a:rPr lang="nl-BE" sz="2933" b="1" dirty="0">
                <a:solidFill>
                  <a:prstClr val="black"/>
                </a:solidFill>
                <a:latin typeface="Open Sans"/>
                <a:ea typeface="+mn-ea"/>
                <a:cs typeface="+mn-cs"/>
              </a:rPr>
              <a:t>ouder</a:t>
            </a:r>
            <a:r>
              <a:rPr lang="nl-BE" sz="2933" dirty="0">
                <a:solidFill>
                  <a:prstClr val="black"/>
                </a:solidFill>
                <a:latin typeface="Open Sans"/>
                <a:ea typeface="+mn-ea"/>
                <a:cs typeface="+mn-cs"/>
              </a:rPr>
              <a:t>ende bevolking </a:t>
            </a:r>
          </a:p>
          <a:p>
            <a:pPr lvl="0"/>
            <a:r>
              <a:rPr lang="nl-BE" sz="2933" b="1" dirty="0">
                <a:solidFill>
                  <a:prstClr val="black"/>
                </a:solidFill>
                <a:latin typeface="Open Sans"/>
                <a:ea typeface="+mn-ea"/>
                <a:cs typeface="+mn-cs"/>
              </a:rPr>
              <a:t>Gezond en gelukkig</a:t>
            </a:r>
            <a:r>
              <a:rPr lang="nl-BE" sz="2933" dirty="0">
                <a:solidFill>
                  <a:prstClr val="black"/>
                </a:solidFill>
                <a:latin typeface="Open Sans"/>
                <a:ea typeface="+mn-ea"/>
                <a:cs typeface="+mn-cs"/>
              </a:rPr>
              <a:t> ouder worden​</a:t>
            </a:r>
          </a:p>
          <a:p>
            <a:pPr lvl="0"/>
            <a:r>
              <a:rPr lang="nl-BE" sz="2933" b="1" dirty="0">
                <a:solidFill>
                  <a:prstClr val="black"/>
                </a:solidFill>
                <a:latin typeface="Open Sans"/>
                <a:ea typeface="+mn-ea"/>
                <a:cs typeface="+mn-cs"/>
              </a:rPr>
              <a:t>Eenzaamheid en isolatie</a:t>
            </a:r>
          </a:p>
          <a:p>
            <a:pPr lvl="0"/>
            <a:r>
              <a:rPr lang="nl-BE" sz="2933" dirty="0">
                <a:solidFill>
                  <a:prstClr val="black"/>
                </a:solidFill>
                <a:latin typeface="Open Sans"/>
                <a:ea typeface="+mn-ea"/>
                <a:cs typeface="+mn-cs"/>
              </a:rPr>
              <a:t>Beperkte dienstverlening op het </a:t>
            </a:r>
            <a:r>
              <a:rPr lang="nl-BE" sz="2933" b="1" dirty="0">
                <a:solidFill>
                  <a:prstClr val="black"/>
                </a:solidFill>
                <a:latin typeface="Open Sans"/>
                <a:ea typeface="+mn-ea"/>
                <a:cs typeface="+mn-cs"/>
              </a:rPr>
              <a:t>platteland</a:t>
            </a:r>
          </a:p>
          <a:p>
            <a:r>
              <a:rPr lang="nl-BE" sz="2933" dirty="0">
                <a:solidFill>
                  <a:prstClr val="black"/>
                </a:solidFill>
                <a:latin typeface="Open Sans"/>
                <a:ea typeface="+mn-ea"/>
                <a:cs typeface="+mn-cs"/>
              </a:rPr>
              <a:t>Veel </a:t>
            </a:r>
            <a:r>
              <a:rPr lang="nl-BE" sz="2933" b="1" dirty="0">
                <a:solidFill>
                  <a:prstClr val="black"/>
                </a:solidFill>
                <a:latin typeface="Open Sans"/>
                <a:ea typeface="+mn-ea"/>
                <a:cs typeface="+mn-cs"/>
              </a:rPr>
              <a:t>capaciteiten en talenten </a:t>
            </a:r>
            <a:r>
              <a:rPr lang="nl-BE" sz="2933" dirty="0">
                <a:solidFill>
                  <a:prstClr val="black"/>
                </a:solidFill>
                <a:latin typeface="Open Sans"/>
                <a:ea typeface="+mn-ea"/>
                <a:cs typeface="+mn-cs"/>
              </a:rPr>
              <a:t>bij senioren</a:t>
            </a:r>
            <a:br>
              <a:rPr lang="nl-BE" sz="2933" dirty="0">
                <a:solidFill>
                  <a:prstClr val="black"/>
                </a:solidFill>
                <a:latin typeface="Open Sans"/>
                <a:ea typeface="+mn-ea"/>
                <a:cs typeface="+mn-cs"/>
              </a:rPr>
            </a:br>
            <a:r>
              <a:rPr lang="nl-BE" sz="2933" dirty="0">
                <a:solidFill>
                  <a:prstClr val="black"/>
                </a:solidFill>
                <a:latin typeface="Open Sans"/>
                <a:ea typeface="+mn-ea"/>
                <a:cs typeface="+mn-cs"/>
              </a:rPr>
              <a:t>die we </a:t>
            </a:r>
            <a:r>
              <a:rPr lang="nl-BE" sz="2933" b="1" dirty="0">
                <a:solidFill>
                  <a:prstClr val="black"/>
                </a:solidFill>
                <a:latin typeface="Open Sans"/>
                <a:ea typeface="+mn-ea"/>
                <a:cs typeface="+mn-cs"/>
              </a:rPr>
              <a:t>meer</a:t>
            </a:r>
            <a:r>
              <a:rPr lang="nl-BE" sz="2933" dirty="0">
                <a:solidFill>
                  <a:prstClr val="black"/>
                </a:solidFill>
                <a:latin typeface="Open Sans"/>
                <a:ea typeface="+mn-ea"/>
                <a:cs typeface="+mn-cs"/>
              </a:rPr>
              <a:t> kunnen </a:t>
            </a:r>
            <a:r>
              <a:rPr lang="nl-BE" sz="2933" b="1" dirty="0">
                <a:solidFill>
                  <a:prstClr val="black"/>
                </a:solidFill>
                <a:latin typeface="Open Sans"/>
                <a:ea typeface="+mn-ea"/>
                <a:cs typeface="+mn-cs"/>
              </a:rPr>
              <a:t>inzetten</a:t>
            </a:r>
          </a:p>
          <a:p>
            <a:pPr lvl="0"/>
            <a:endParaRPr lang="nl-BE" sz="2933" dirty="0">
              <a:solidFill>
                <a:prstClr val="black"/>
              </a:solidFill>
              <a:latin typeface="Open Sans"/>
              <a:ea typeface="+mn-ea"/>
              <a:cs typeface="+mn-cs"/>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342555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hlinkClick r:id="rId3"/>
              </a:rPr>
              <a:t>De methodiek</a:t>
            </a:r>
            <a:endParaRPr lang="nl-BE" dirty="0"/>
          </a:p>
        </p:txBody>
      </p:sp>
      <p:sp>
        <p:nvSpPr>
          <p:cNvPr id="5" name="AutoShape 7" descr="België - Wikipedia"/>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15"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16" name="Afbeelding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
        <p:nvSpPr>
          <p:cNvPr id="6" name="Tekstvak 5">
            <a:extLst>
              <a:ext uri="{FF2B5EF4-FFF2-40B4-BE49-F238E27FC236}">
                <a16:creationId xmlns:a16="http://schemas.microsoft.com/office/drawing/2014/main" id="{D6EF756D-E485-4BAB-8A90-EDE8CCD16291}"/>
              </a:ext>
            </a:extLst>
          </p:cNvPr>
          <p:cNvSpPr txBox="1"/>
          <p:nvPr/>
        </p:nvSpPr>
        <p:spPr>
          <a:xfrm>
            <a:off x="838200" y="1800585"/>
            <a:ext cx="5945372" cy="3416320"/>
          </a:xfrm>
          <a:prstGeom prst="rect">
            <a:avLst/>
          </a:prstGeom>
          <a:noFill/>
        </p:spPr>
        <p:txBody>
          <a:bodyPr wrap="square" rtlCol="0">
            <a:spAutoFit/>
          </a:bodyPr>
          <a:lstStyle/>
          <a:p>
            <a:pPr marL="380990" marR="0" lvl="0" indent="-380990" algn="l" defTabSz="914400" rtl="0" eaLnBrk="1" fontAlgn="auto" latinLnBrk="0" hangingPunct="1">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Buurtanalyse </a:t>
            </a:r>
          </a:p>
          <a:p>
            <a:pPr marL="380990" marR="0" lvl="0" indent="-380990" algn="l" defTabSz="914400" rtl="0" eaLnBrk="1" fontAlgn="auto" latinLnBrk="0" hangingPunct="1">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Sociale netwerkanalyse</a:t>
            </a:r>
          </a:p>
          <a:p>
            <a:pPr marL="380990" marR="0" lvl="0" indent="-380990" algn="l" defTabSz="914400" rtl="0" eaLnBrk="1" fontAlgn="auto" latinLnBrk="0" hangingPunct="1">
              <a:spcBef>
                <a:spcPts val="0"/>
              </a:spcBef>
              <a:spcAft>
                <a:spcPts val="0"/>
              </a:spcAft>
              <a:buClrTx/>
              <a:buSzTx/>
              <a:buFont typeface="Arial" panose="020B0604020202020204" pitchFamily="34" charset="0"/>
              <a:buChar char="•"/>
              <a:tabLst/>
              <a:defRPr/>
            </a:pPr>
            <a:r>
              <a:rPr kumimoji="0" lang="nl-BE"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Guided</a:t>
            </a: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nl-BE" sz="2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Conversations</a:t>
            </a: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afgenomen door getrainde vrijwilligers over 3 grote thema’s: </a:t>
            </a:r>
          </a:p>
          <a:p>
            <a:pPr marL="914400" marR="0" lvl="1" indent="-457200" algn="l" defTabSz="914400" rtl="0" eaLnBrk="1" fontAlgn="auto" latinLnBrk="0" hangingPunct="1">
              <a:spcBef>
                <a:spcPts val="0"/>
              </a:spcBef>
              <a:spcAft>
                <a:spcPts val="0"/>
              </a:spcAft>
              <a:buClrTx/>
              <a:buSzTx/>
              <a:buFont typeface="+mj-lt"/>
              <a:buAutoNum type="arabicPeriod"/>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Plaatsgebonden onderwerpen</a:t>
            </a:r>
          </a:p>
          <a:p>
            <a:pPr marL="914400" marR="0" lvl="1" indent="-457200" algn="l" defTabSz="914400" rtl="0" eaLnBrk="1" fontAlgn="auto" latinLnBrk="0" hangingPunct="1">
              <a:spcBef>
                <a:spcPts val="0"/>
              </a:spcBef>
              <a:spcAft>
                <a:spcPts val="0"/>
              </a:spcAft>
              <a:buClrTx/>
              <a:buSzTx/>
              <a:buFont typeface="+mj-lt"/>
              <a:buAutoNum type="arabicPeriod"/>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Persoonsgebonden onderwerpen</a:t>
            </a:r>
          </a:p>
          <a:p>
            <a:pPr marL="914400" marR="0" lvl="1" indent="-457200" algn="l" defTabSz="914400" rtl="0" eaLnBrk="1" fontAlgn="auto" latinLnBrk="0" hangingPunct="1">
              <a:spcBef>
                <a:spcPts val="0"/>
              </a:spcBef>
              <a:spcAft>
                <a:spcPts val="0"/>
              </a:spcAft>
              <a:buClrTx/>
              <a:buSzTx/>
              <a:buFont typeface="+mj-lt"/>
              <a:buAutoNum type="arabicPeriod"/>
              <a:tabLst/>
              <a:defRPr/>
            </a:pPr>
            <a:r>
              <a:rPr kumimoji="0" lang="nl-BE"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Empowerment vragen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Afbeelding 9">
            <a:extLst>
              <a:ext uri="{FF2B5EF4-FFF2-40B4-BE49-F238E27FC236}">
                <a16:creationId xmlns:a16="http://schemas.microsoft.com/office/drawing/2014/main" id="{1C2DFDEF-B307-56D1-DEAD-CE1051C5425A}"/>
              </a:ext>
            </a:extLst>
          </p:cNvPr>
          <p:cNvPicPr>
            <a:picLocks noChangeAspect="1"/>
          </p:cNvPicPr>
          <p:nvPr/>
        </p:nvPicPr>
        <p:blipFill rotWithShape="1">
          <a:blip r:embed="rId7">
            <a:extLst>
              <a:ext uri="{28A0092B-C50C-407E-A947-70E740481C1C}">
                <a14:useLocalDpi xmlns:a14="http://schemas.microsoft.com/office/drawing/2010/main" val="0"/>
              </a:ext>
            </a:extLst>
          </a:blip>
          <a:srcRect l="8158" t="7462" r="7404" b="6949"/>
          <a:stretch/>
        </p:blipFill>
        <p:spPr>
          <a:xfrm>
            <a:off x="7984502" y="2241000"/>
            <a:ext cx="2344038" cy="2376000"/>
          </a:xfrm>
          <a:prstGeom prst="rect">
            <a:avLst/>
          </a:prstGeom>
        </p:spPr>
      </p:pic>
    </p:spTree>
    <p:extLst>
      <p:ext uri="{BB962C8B-B14F-4D97-AF65-F5344CB8AC3E}">
        <p14:creationId xmlns:p14="http://schemas.microsoft.com/office/powerpoint/2010/main" val="186847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BD917A8-16FC-3871-7B2F-F5B41475C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10" name="Afbeelding 9" descr="Afbeelding met tekst, binnen, hond, levend">
            <a:extLst>
              <a:ext uri="{FF2B5EF4-FFF2-40B4-BE49-F238E27FC236}">
                <a16:creationId xmlns:a16="http://schemas.microsoft.com/office/drawing/2014/main" id="{D9E7CB54-CF64-CA75-283E-4440B47A3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263" y="3858000"/>
            <a:ext cx="2885995" cy="1800000"/>
          </a:xfrm>
          <a:prstGeom prst="rect">
            <a:avLst/>
          </a:prstGeom>
        </p:spPr>
      </p:pic>
      <p:sp>
        <p:nvSpPr>
          <p:cNvPr id="2" name="Titel 1">
            <a:extLst>
              <a:ext uri="{FF2B5EF4-FFF2-40B4-BE49-F238E27FC236}">
                <a16:creationId xmlns:a16="http://schemas.microsoft.com/office/drawing/2014/main" id="{C39A44AC-448D-50C6-53D8-7B58D578CC6A}"/>
              </a:ext>
            </a:extLst>
          </p:cNvPr>
          <p:cNvSpPr>
            <a:spLocks noGrp="1"/>
          </p:cNvSpPr>
          <p:nvPr>
            <p:ph type="title"/>
          </p:nvPr>
        </p:nvSpPr>
        <p:spPr/>
        <p:txBody>
          <a:bodyPr/>
          <a:lstStyle/>
          <a:p>
            <a:r>
              <a:rPr lang="nl-BE" dirty="0"/>
              <a:t>Vragen uit GC </a:t>
            </a:r>
          </a:p>
        </p:txBody>
      </p:sp>
      <p:sp>
        <p:nvSpPr>
          <p:cNvPr id="3" name="Tijdelijke aanduiding voor inhoud 2">
            <a:extLst>
              <a:ext uri="{FF2B5EF4-FFF2-40B4-BE49-F238E27FC236}">
                <a16:creationId xmlns:a16="http://schemas.microsoft.com/office/drawing/2014/main" id="{17232360-3D0B-AF97-0A5B-7457C7863177}"/>
              </a:ext>
            </a:extLst>
          </p:cNvPr>
          <p:cNvSpPr>
            <a:spLocks noGrp="1"/>
          </p:cNvSpPr>
          <p:nvPr>
            <p:ph sz="half" idx="1"/>
          </p:nvPr>
        </p:nvSpPr>
        <p:spPr/>
        <p:txBody>
          <a:bodyPr>
            <a:normAutofit/>
          </a:bodyPr>
          <a:lstStyle/>
          <a:p>
            <a:r>
              <a:rPr lang="nl-BE" sz="2400" b="1" dirty="0"/>
              <a:t>Relaties &amp; intimiteit</a:t>
            </a:r>
            <a:r>
              <a:rPr lang="nl-BE" sz="2400" dirty="0"/>
              <a:t>: “Heb je verandering gemerkt in intimiteit doorheen de jaren?”</a:t>
            </a:r>
          </a:p>
          <a:p>
            <a:r>
              <a:rPr lang="nl-BE" sz="2400" b="1" dirty="0"/>
              <a:t>Identiteit &amp; verbondenheid</a:t>
            </a:r>
            <a:r>
              <a:rPr lang="nl-BE" sz="2400" dirty="0"/>
              <a:t>: “Voel jij je thuis in de gemeente en de buurt waar je woont?”</a:t>
            </a:r>
          </a:p>
          <a:p>
            <a:r>
              <a:rPr lang="nl-BE" sz="2400" b="1" dirty="0"/>
              <a:t>Wegen &amp; ruimtes</a:t>
            </a:r>
            <a:r>
              <a:rPr lang="nl-BE" sz="2400" dirty="0"/>
              <a:t>: “Wat kan je me vertellen over de toegankelijkheid van de wegen en publieke ruimtes?”</a:t>
            </a:r>
          </a:p>
        </p:txBody>
      </p:sp>
      <p:pic>
        <p:nvPicPr>
          <p:cNvPr id="6" name="Afbeelding 5">
            <a:extLst>
              <a:ext uri="{FF2B5EF4-FFF2-40B4-BE49-F238E27FC236}">
                <a16:creationId xmlns:a16="http://schemas.microsoft.com/office/drawing/2014/main" id="{2F52F3C7-A41A-C679-352A-ED1CE79CC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8" name="Afbeelding 7">
            <a:extLst>
              <a:ext uri="{FF2B5EF4-FFF2-40B4-BE49-F238E27FC236}">
                <a16:creationId xmlns:a16="http://schemas.microsoft.com/office/drawing/2014/main" id="{C8A08CA6-3E5E-E8B2-B264-A76A57381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pic>
        <p:nvPicPr>
          <p:cNvPr id="9" name="Afbeelding 8">
            <a:extLst>
              <a:ext uri="{FF2B5EF4-FFF2-40B4-BE49-F238E27FC236}">
                <a16:creationId xmlns:a16="http://schemas.microsoft.com/office/drawing/2014/main" id="{5C6500B6-A22D-D2E0-AE6A-B420BB8E79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6920" y="3858000"/>
            <a:ext cx="2700000" cy="1800000"/>
          </a:xfrm>
          <a:prstGeom prst="rect">
            <a:avLst/>
          </a:prstGeom>
        </p:spPr>
      </p:pic>
    </p:spTree>
    <p:extLst>
      <p:ext uri="{BB962C8B-B14F-4D97-AF65-F5344CB8AC3E}">
        <p14:creationId xmlns:p14="http://schemas.microsoft.com/office/powerpoint/2010/main" val="29944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75858-05A9-36A5-BD54-4D3F7F29BD71}"/>
              </a:ext>
            </a:extLst>
          </p:cNvPr>
          <p:cNvSpPr>
            <a:spLocks noGrp="1"/>
          </p:cNvSpPr>
          <p:nvPr>
            <p:ph type="title"/>
          </p:nvPr>
        </p:nvSpPr>
        <p:spPr/>
        <p:txBody>
          <a:bodyPr/>
          <a:lstStyle/>
          <a:p>
            <a:r>
              <a:rPr lang="nl-BE" dirty="0"/>
              <a:t>De methodiek</a:t>
            </a:r>
          </a:p>
        </p:txBody>
      </p:sp>
      <p:sp>
        <p:nvSpPr>
          <p:cNvPr id="3" name="Tijdelijke aanduiding voor inhoud 2">
            <a:extLst>
              <a:ext uri="{FF2B5EF4-FFF2-40B4-BE49-F238E27FC236}">
                <a16:creationId xmlns:a16="http://schemas.microsoft.com/office/drawing/2014/main" id="{5C6F47C2-936A-4736-99AD-7908E32D5AA8}"/>
              </a:ext>
            </a:extLst>
          </p:cNvPr>
          <p:cNvSpPr>
            <a:spLocks noGrp="1"/>
          </p:cNvSpPr>
          <p:nvPr>
            <p:ph sz="half" idx="1"/>
          </p:nvPr>
        </p:nvSpPr>
        <p:spPr/>
        <p:txBody>
          <a:bodyPr>
            <a:normAutofit/>
          </a:bodyPr>
          <a:lstStyle/>
          <a:p>
            <a:r>
              <a:rPr lang="nl-BE" sz="2400" dirty="0"/>
              <a:t>Plaatsgebonden maar met focus op persoon</a:t>
            </a:r>
          </a:p>
          <a:p>
            <a:r>
              <a:rPr lang="nl-BE" sz="2400" dirty="0"/>
              <a:t>Vertrekken van datgene wat er is en bestaande organisaties/samenwerkingen versterken</a:t>
            </a:r>
          </a:p>
          <a:p>
            <a:r>
              <a:rPr lang="nl-BE" sz="2400" dirty="0"/>
              <a:t>Aanpasbaar aan sector en leeftijd</a:t>
            </a:r>
          </a:p>
          <a:p>
            <a:pPr lvl="1"/>
            <a:r>
              <a:rPr lang="nl-BE" sz="1600" dirty="0"/>
              <a:t>Senioren, daklozen, geestelijke gezondheid, buurtgerichte zorg, etc.</a:t>
            </a:r>
          </a:p>
          <a:p>
            <a:r>
              <a:rPr lang="nl-BE" sz="2400" dirty="0"/>
              <a:t>Mogelijk om impact te meten (score op 7)</a:t>
            </a:r>
          </a:p>
          <a:p>
            <a:r>
              <a:rPr lang="nl-BE" sz="2400" dirty="0"/>
              <a:t>Zowel effect op individueel, organisatorisch als buurtniveau</a:t>
            </a:r>
          </a:p>
        </p:txBody>
      </p:sp>
      <p:pic>
        <p:nvPicPr>
          <p:cNvPr id="4" name="Afbeelding 3">
            <a:extLst>
              <a:ext uri="{FF2B5EF4-FFF2-40B4-BE49-F238E27FC236}">
                <a16:creationId xmlns:a16="http://schemas.microsoft.com/office/drawing/2014/main" id="{0064C730-8CD1-A467-6DCE-3A05E27A21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a:extLst>
              <a:ext uri="{FF2B5EF4-FFF2-40B4-BE49-F238E27FC236}">
                <a16:creationId xmlns:a16="http://schemas.microsoft.com/office/drawing/2014/main" id="{370BC8B3-8ABA-8324-5036-A54CA1A75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63" y="5658000"/>
            <a:ext cx="1856393" cy="1200000"/>
          </a:xfrm>
          <a:prstGeom prst="rect">
            <a:avLst/>
          </a:prstGeom>
        </p:spPr>
      </p:pic>
      <p:pic>
        <p:nvPicPr>
          <p:cNvPr id="6" name="Afbeelding 5">
            <a:extLst>
              <a:ext uri="{FF2B5EF4-FFF2-40B4-BE49-F238E27FC236}">
                <a16:creationId xmlns:a16="http://schemas.microsoft.com/office/drawing/2014/main" id="{1DAE2599-068A-79CB-4080-3C5D6CBAA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pic>
        <p:nvPicPr>
          <p:cNvPr id="8" name="Afbeelding 7">
            <a:extLst>
              <a:ext uri="{FF2B5EF4-FFF2-40B4-BE49-F238E27FC236}">
                <a16:creationId xmlns:a16="http://schemas.microsoft.com/office/drawing/2014/main" id="{23342073-41D9-0157-F1FC-6D84BFDDDB33}"/>
              </a:ext>
            </a:extLst>
          </p:cNvPr>
          <p:cNvPicPr>
            <a:picLocks noChangeAspect="1"/>
          </p:cNvPicPr>
          <p:nvPr/>
        </p:nvPicPr>
        <p:blipFill rotWithShape="1">
          <a:blip r:embed="rId5"/>
          <a:srcRect l="47390" t="30622" r="32418" b="33627"/>
          <a:stretch/>
        </p:blipFill>
        <p:spPr>
          <a:xfrm>
            <a:off x="8438411" y="1309670"/>
            <a:ext cx="2610811" cy="2600155"/>
          </a:xfrm>
          <a:prstGeom prst="flowChartConnector">
            <a:avLst/>
          </a:prstGeom>
        </p:spPr>
      </p:pic>
    </p:spTree>
    <p:extLst>
      <p:ext uri="{BB962C8B-B14F-4D97-AF65-F5344CB8AC3E}">
        <p14:creationId xmlns:p14="http://schemas.microsoft.com/office/powerpoint/2010/main" val="22413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3391" y="1561459"/>
            <a:ext cx="10797083" cy="4334516"/>
          </a:xfrm>
        </p:spPr>
        <p:txBody>
          <a:bodyPr>
            <a:normAutofit lnSpcReduction="10000"/>
          </a:bodyPr>
          <a:lstStyle/>
          <a:p>
            <a:pPr lvl="0"/>
            <a:r>
              <a:rPr lang="nl-BE" sz="2400" dirty="0">
                <a:solidFill>
                  <a:prstClr val="black"/>
                </a:solidFill>
                <a:latin typeface="Open Sans"/>
                <a:ea typeface="+mn-ea"/>
                <a:cs typeface="+mn-cs"/>
              </a:rPr>
              <a:t>16 getrainde vrijwilligers namen samen 75-tal gesprekken af</a:t>
            </a:r>
          </a:p>
          <a:p>
            <a:pPr lvl="1"/>
            <a:r>
              <a:rPr lang="nl-BE" sz="1800" dirty="0">
                <a:solidFill>
                  <a:prstClr val="black"/>
                </a:solidFill>
                <a:latin typeface="Open Sans"/>
              </a:rPr>
              <a:t>Na 5 maanden: vervolggesprek om score te herbekijken</a:t>
            </a:r>
          </a:p>
          <a:p>
            <a:pPr marL="457200" lvl="1" indent="0">
              <a:buNone/>
            </a:pPr>
            <a:r>
              <a:rPr lang="nl-BE" sz="1800" dirty="0">
                <a:solidFill>
                  <a:prstClr val="black"/>
                </a:solidFill>
                <a:latin typeface="Open Sans"/>
              </a:rPr>
              <a:t>	</a:t>
            </a:r>
            <a:r>
              <a:rPr lang="nl-BE" sz="1800" dirty="0">
                <a:solidFill>
                  <a:prstClr val="black"/>
                </a:solidFill>
                <a:latin typeface="Open Sans"/>
                <a:sym typeface="Wingdings" panose="05000000000000000000" pitchFamily="2" charset="2"/>
              </a:rPr>
              <a:t> niet iedereen wou deelnemen</a:t>
            </a:r>
            <a:endParaRPr lang="nl-BE" sz="1800" dirty="0">
              <a:solidFill>
                <a:prstClr val="black"/>
              </a:solidFill>
              <a:latin typeface="Open Sans"/>
            </a:endParaRPr>
          </a:p>
          <a:p>
            <a:r>
              <a:rPr lang="nl-BE" sz="2400" dirty="0">
                <a:solidFill>
                  <a:prstClr val="black"/>
                </a:solidFill>
                <a:latin typeface="Open Sans"/>
                <a:ea typeface="+mn-ea"/>
                <a:cs typeface="+mn-cs"/>
              </a:rPr>
              <a:t>Doel project = tweeledig</a:t>
            </a:r>
          </a:p>
          <a:p>
            <a:pPr marL="800100" lvl="1" indent="-342900">
              <a:buFont typeface="+mj-lt"/>
              <a:buAutoNum type="arabicPeriod"/>
            </a:pPr>
            <a:r>
              <a:rPr lang="nl-BE" sz="1800" dirty="0">
                <a:solidFill>
                  <a:prstClr val="black"/>
                </a:solidFill>
                <a:latin typeface="Open Sans"/>
                <a:ea typeface="+mn-ea"/>
                <a:cs typeface="+mn-cs"/>
              </a:rPr>
              <a:t>Individueel actieplan uitwerken</a:t>
            </a:r>
          </a:p>
          <a:p>
            <a:pPr marL="800100" lvl="1" indent="-342900">
              <a:buFont typeface="+mj-lt"/>
              <a:buAutoNum type="arabicPeriod"/>
            </a:pPr>
            <a:r>
              <a:rPr lang="nl-BE" sz="1800" dirty="0">
                <a:solidFill>
                  <a:prstClr val="black"/>
                </a:solidFill>
                <a:latin typeface="Open Sans"/>
              </a:rPr>
              <a:t>Globale actiepunten</a:t>
            </a:r>
          </a:p>
          <a:p>
            <a:r>
              <a:rPr lang="nl-BE" sz="2400" dirty="0">
                <a:solidFill>
                  <a:prstClr val="black"/>
                </a:solidFill>
                <a:latin typeface="Open Sans"/>
                <a:ea typeface="+mn-ea"/>
                <a:cs typeface="+mn-cs"/>
              </a:rPr>
              <a:t>Meer dan 100 globale actiepunten teruggekoppeld aan bevoegde dienst en schepen</a:t>
            </a:r>
          </a:p>
          <a:p>
            <a:pPr lvl="1"/>
            <a:r>
              <a:rPr lang="nl-BE" sz="1800" dirty="0">
                <a:solidFill>
                  <a:prstClr val="black"/>
                </a:solidFill>
                <a:latin typeface="Open Sans"/>
                <a:ea typeface="+mn-ea"/>
                <a:cs typeface="+mn-cs"/>
                <a:sym typeface="Wingdings" panose="05000000000000000000" pitchFamily="2" charset="2"/>
              </a:rPr>
              <a:t> </a:t>
            </a:r>
            <a:r>
              <a:rPr lang="nl-BE" sz="1800" dirty="0">
                <a:solidFill>
                  <a:prstClr val="black"/>
                </a:solidFill>
                <a:latin typeface="Open Sans"/>
                <a:sym typeface="Wingdings" panose="05000000000000000000" pitchFamily="2" charset="2"/>
              </a:rPr>
              <a:t>Samenwerking over diensten heen (bv. dienst buurtgerichte zorg &amp; sociale dienst)</a:t>
            </a:r>
            <a:endParaRPr lang="nl-BE" sz="1800" dirty="0">
              <a:solidFill>
                <a:prstClr val="black"/>
              </a:solidFill>
              <a:latin typeface="Open Sans"/>
            </a:endParaRPr>
          </a:p>
          <a:p>
            <a:pPr marL="0" indent="0" algn="ctr">
              <a:buNone/>
            </a:pPr>
            <a:endParaRPr lang="nl-BE" sz="2000" dirty="0">
              <a:solidFill>
                <a:prstClr val="black"/>
              </a:solidFill>
              <a:latin typeface="Open Sans"/>
            </a:endParaRPr>
          </a:p>
          <a:p>
            <a:pPr marL="0" indent="0" algn="ctr">
              <a:buNone/>
            </a:pPr>
            <a:endParaRPr lang="nl-BE" sz="2000" dirty="0">
              <a:solidFill>
                <a:prstClr val="black"/>
              </a:solidFill>
              <a:latin typeface="Open Sans"/>
            </a:endParaRPr>
          </a:p>
          <a:p>
            <a:pPr marL="0" indent="0" algn="ctr">
              <a:buNone/>
            </a:pPr>
            <a:r>
              <a:rPr lang="nl-BE" sz="2000" dirty="0">
                <a:solidFill>
                  <a:prstClr val="black"/>
                </a:solidFill>
                <a:latin typeface="Open Sans"/>
              </a:rPr>
              <a:t>(Resultaten te verkrijgen in vorm van resultatenbundel of presentatie)</a:t>
            </a:r>
            <a:endParaRPr lang="nl-BE" sz="2000" dirty="0">
              <a:solidFill>
                <a:prstClr val="black"/>
              </a:solidFill>
              <a:latin typeface="Open Sans"/>
              <a:ea typeface="+mn-ea"/>
              <a:cs typeface="+mn-cs"/>
            </a:endParaRPr>
          </a:p>
          <a:p>
            <a:pPr marL="0" indent="0">
              <a:buNone/>
            </a:pPr>
            <a:endParaRPr lang="nl-BE" sz="2400" dirty="0">
              <a:solidFill>
                <a:prstClr val="black"/>
              </a:solidFill>
              <a:latin typeface="Open Sans"/>
              <a:ea typeface="+mn-ea"/>
              <a:cs typeface="+mn-cs"/>
            </a:endParaRPr>
          </a:p>
          <a:p>
            <a:pPr lvl="0"/>
            <a:endParaRPr lang="nl-BE" sz="3200" dirty="0">
              <a:solidFill>
                <a:prstClr val="black"/>
              </a:solidFill>
              <a:latin typeface="Open Sans"/>
              <a:ea typeface="+mn-ea"/>
              <a:cs typeface="+mn-cs"/>
            </a:endParaRPr>
          </a:p>
          <a:p>
            <a:pPr lvl="0"/>
            <a:endParaRPr lang="nl-BE" sz="3733" dirty="0">
              <a:solidFill>
                <a:prstClr val="black"/>
              </a:solidFill>
              <a:latin typeface="Open Sans"/>
              <a:ea typeface="+mn-ea"/>
              <a:cs typeface="+mn-cs"/>
            </a:endParaRPr>
          </a:p>
        </p:txBody>
      </p:sp>
      <p:pic>
        <p:nvPicPr>
          <p:cNvPr id="8" name="Afbeelding 7" descr="Afbeelding met tekst&#10;&#10;Automatisch gegenereerde beschrijving">
            <a:extLst>
              <a:ext uri="{FF2B5EF4-FFF2-40B4-BE49-F238E27FC236}">
                <a16:creationId xmlns:a16="http://schemas.microsoft.com/office/drawing/2014/main" id="{5C492774-52AD-4E0E-AD55-654E61A245A7}"/>
              </a:ext>
            </a:extLst>
          </p:cNvPr>
          <p:cNvPicPr>
            <a:picLocks noChangeAspect="1"/>
          </p:cNvPicPr>
          <p:nvPr/>
        </p:nvPicPr>
        <p:blipFill rotWithShape="1">
          <a:blip r:embed="rId3">
            <a:extLst>
              <a:ext uri="{28A0092B-C50C-407E-A947-70E740481C1C}">
                <a14:useLocalDpi xmlns:a14="http://schemas.microsoft.com/office/drawing/2010/main" val="0"/>
              </a:ext>
            </a:extLst>
          </a:blip>
          <a:srcRect l="6671" t="31719" r="6730" b="22254"/>
          <a:stretch/>
        </p:blipFill>
        <p:spPr>
          <a:xfrm>
            <a:off x="4521656" y="4538445"/>
            <a:ext cx="3029172" cy="758096"/>
          </a:xfrm>
          <a:prstGeom prst="rect">
            <a:avLst/>
          </a:prstGeom>
        </p:spPr>
      </p:pic>
      <p:sp>
        <p:nvSpPr>
          <p:cNvPr id="2" name="Titel 1"/>
          <p:cNvSpPr>
            <a:spLocks noGrp="1"/>
          </p:cNvSpPr>
          <p:nvPr>
            <p:ph type="title"/>
          </p:nvPr>
        </p:nvSpPr>
        <p:spPr/>
        <p:txBody>
          <a:bodyPr/>
          <a:lstStyle/>
          <a:p>
            <a:r>
              <a:rPr lang="nl-BE" dirty="0"/>
              <a:t>Dieptegesprekken</a:t>
            </a: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pic>
        <p:nvPicPr>
          <p:cNvPr id="9" name="Afbeelding 8">
            <a:extLst>
              <a:ext uri="{FF2B5EF4-FFF2-40B4-BE49-F238E27FC236}">
                <a16:creationId xmlns:a16="http://schemas.microsoft.com/office/drawing/2014/main" id="{22674751-2703-58EC-2AAE-DC1F28950526}"/>
              </a:ext>
            </a:extLst>
          </p:cNvPr>
          <p:cNvPicPr>
            <a:picLocks noChangeAspect="1"/>
          </p:cNvPicPr>
          <p:nvPr/>
        </p:nvPicPr>
        <p:blipFill rotWithShape="1">
          <a:blip r:embed="rId7">
            <a:extLst>
              <a:ext uri="{28A0092B-C50C-407E-A947-70E740481C1C}">
                <a14:useLocalDpi xmlns:a14="http://schemas.microsoft.com/office/drawing/2010/main" val="0"/>
              </a:ext>
            </a:extLst>
          </a:blip>
          <a:srcRect l="7509" t="8087" r="8565" b="7394"/>
          <a:stretch/>
        </p:blipFill>
        <p:spPr>
          <a:xfrm>
            <a:off x="9617401" y="342881"/>
            <a:ext cx="2258400" cy="2274380"/>
          </a:xfrm>
          <a:prstGeom prst="rect">
            <a:avLst/>
          </a:prstGeom>
        </p:spPr>
      </p:pic>
    </p:spTree>
    <p:extLst>
      <p:ext uri="{BB962C8B-B14F-4D97-AF65-F5344CB8AC3E}">
        <p14:creationId xmlns:p14="http://schemas.microsoft.com/office/powerpoint/2010/main" val="363073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3391" y="1561459"/>
            <a:ext cx="10797083" cy="4334516"/>
          </a:xfrm>
        </p:spPr>
        <p:txBody>
          <a:bodyPr>
            <a:normAutofit/>
          </a:bodyPr>
          <a:lstStyle/>
          <a:p>
            <a:r>
              <a:rPr lang="nl-BE" sz="2400" dirty="0">
                <a:solidFill>
                  <a:prstClr val="black"/>
                </a:solidFill>
                <a:latin typeface="Open Sans"/>
                <a:ea typeface="+mn-ea"/>
                <a:cs typeface="+mn-cs"/>
              </a:rPr>
              <a:t>Nadien prioriteiten bepaald</a:t>
            </a:r>
          </a:p>
          <a:p>
            <a:r>
              <a:rPr lang="nl-BE" sz="2400" dirty="0">
                <a:solidFill>
                  <a:prstClr val="black"/>
                </a:solidFill>
                <a:latin typeface="Open Sans"/>
                <a:ea typeface="+mn-ea"/>
                <a:cs typeface="+mn-cs"/>
              </a:rPr>
              <a:t>Samen met schepencollege, forum voor seniorenwelzijn en vrijwilligers</a:t>
            </a:r>
          </a:p>
          <a:p>
            <a:pPr lvl="1"/>
            <a:r>
              <a:rPr lang="nl-BE" sz="1800" dirty="0">
                <a:solidFill>
                  <a:prstClr val="black"/>
                </a:solidFill>
                <a:latin typeface="Open Sans"/>
              </a:rPr>
              <a:t>Creëert draagvlak en betrokkenheid</a:t>
            </a:r>
          </a:p>
          <a:p>
            <a:pPr lvl="1"/>
            <a:r>
              <a:rPr lang="nl-BE" sz="1800" dirty="0">
                <a:solidFill>
                  <a:prstClr val="black"/>
                </a:solidFill>
                <a:latin typeface="Open Sans"/>
              </a:rPr>
              <a:t>Is van belang voor </a:t>
            </a:r>
            <a:r>
              <a:rPr lang="nl-BE" sz="1800" dirty="0" err="1">
                <a:solidFill>
                  <a:prstClr val="black"/>
                </a:solidFill>
                <a:latin typeface="Open Sans"/>
              </a:rPr>
              <a:t>embedding</a:t>
            </a:r>
            <a:r>
              <a:rPr lang="nl-BE" sz="1800" dirty="0">
                <a:solidFill>
                  <a:prstClr val="black"/>
                </a:solidFill>
                <a:latin typeface="Open Sans"/>
              </a:rPr>
              <a:t> van het project (forum is iets bestaand, blijvend) </a:t>
            </a:r>
          </a:p>
          <a:p>
            <a:pPr marL="228600" lvl="1">
              <a:spcBef>
                <a:spcPts val="1000"/>
              </a:spcBef>
            </a:pPr>
            <a:r>
              <a:rPr lang="nl-BE" sz="2400" dirty="0">
                <a:solidFill>
                  <a:prstClr val="black"/>
                </a:solidFill>
                <a:latin typeface="Open Sans"/>
              </a:rPr>
              <a:t>Met doelgroep en belanghebbenden</a:t>
            </a:r>
            <a:br>
              <a:rPr lang="nl-BE" sz="2400" dirty="0">
                <a:solidFill>
                  <a:prstClr val="black"/>
                </a:solidFill>
                <a:latin typeface="Open Sans"/>
              </a:rPr>
            </a:br>
            <a:r>
              <a:rPr lang="nl-BE" sz="2400" dirty="0">
                <a:solidFill>
                  <a:prstClr val="black"/>
                </a:solidFill>
                <a:latin typeface="Open Sans"/>
              </a:rPr>
              <a:t>aan prioriteiten werken:</a:t>
            </a:r>
          </a:p>
          <a:p>
            <a:pPr lvl="1"/>
            <a:r>
              <a:rPr lang="nl-BE" sz="1800" dirty="0">
                <a:solidFill>
                  <a:prstClr val="black"/>
                </a:solidFill>
                <a:latin typeface="Open Sans"/>
              </a:rPr>
              <a:t>Communicatie</a:t>
            </a:r>
          </a:p>
          <a:p>
            <a:pPr lvl="1"/>
            <a:r>
              <a:rPr lang="nl-BE" sz="1800" dirty="0">
                <a:solidFill>
                  <a:prstClr val="black"/>
                </a:solidFill>
                <a:latin typeface="Open Sans"/>
              </a:rPr>
              <a:t>Mobiliteit</a:t>
            </a:r>
          </a:p>
          <a:p>
            <a:pPr lvl="1"/>
            <a:r>
              <a:rPr lang="nl-BE" sz="1800" dirty="0">
                <a:solidFill>
                  <a:prstClr val="black"/>
                </a:solidFill>
                <a:latin typeface="Open Sans"/>
              </a:rPr>
              <a:t>Vrije tijd</a:t>
            </a:r>
          </a:p>
          <a:p>
            <a:pPr lvl="1"/>
            <a:r>
              <a:rPr lang="nl-BE" sz="1800" dirty="0">
                <a:solidFill>
                  <a:prstClr val="black"/>
                </a:solidFill>
                <a:latin typeface="Open Sans"/>
              </a:rPr>
              <a:t>Zorgen voor morgen</a:t>
            </a:r>
          </a:p>
          <a:p>
            <a:pPr marL="228600" lvl="1">
              <a:spcBef>
                <a:spcPts val="1000"/>
              </a:spcBef>
            </a:pPr>
            <a:r>
              <a:rPr lang="nl-BE" sz="2400" dirty="0">
                <a:solidFill>
                  <a:prstClr val="black"/>
                </a:solidFill>
                <a:latin typeface="Open Sans"/>
              </a:rPr>
              <a:t>Tot gedragen oplossingen komen</a:t>
            </a:r>
          </a:p>
        </p:txBody>
      </p:sp>
      <p:pic>
        <p:nvPicPr>
          <p:cNvPr id="8" name="Afbeelding 7" descr="Afbeelding met plafond, binnen, vloer, muur">
            <a:extLst>
              <a:ext uri="{FF2B5EF4-FFF2-40B4-BE49-F238E27FC236}">
                <a16:creationId xmlns:a16="http://schemas.microsoft.com/office/drawing/2014/main" id="{236DEF25-9E9D-90B8-E2A9-47FB568F3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985" y="3136331"/>
            <a:ext cx="3604252" cy="2404711"/>
          </a:xfrm>
          <a:prstGeom prst="rect">
            <a:avLst/>
          </a:prstGeom>
        </p:spPr>
      </p:pic>
      <p:sp>
        <p:nvSpPr>
          <p:cNvPr id="2" name="Titel 1"/>
          <p:cNvSpPr>
            <a:spLocks noGrp="1"/>
          </p:cNvSpPr>
          <p:nvPr>
            <p:ph type="title"/>
          </p:nvPr>
        </p:nvSpPr>
        <p:spPr/>
        <p:txBody>
          <a:bodyPr/>
          <a:lstStyle/>
          <a:p>
            <a:r>
              <a:rPr lang="nl-BE" dirty="0"/>
              <a:t>Dieptegesprekken</a:t>
            </a: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58000"/>
            <a:ext cx="2665263" cy="1200000"/>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264" y="5658000"/>
            <a:ext cx="1856393" cy="1200000"/>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1656" y="5658000"/>
            <a:ext cx="2690320" cy="1200000"/>
          </a:xfrm>
          <a:prstGeom prst="rect">
            <a:avLst/>
          </a:prstGeom>
        </p:spPr>
      </p:pic>
    </p:spTree>
    <p:extLst>
      <p:ext uri="{BB962C8B-B14F-4D97-AF65-F5344CB8AC3E}">
        <p14:creationId xmlns:p14="http://schemas.microsoft.com/office/powerpoint/2010/main" val="9975324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01B4D7A450884C826DA16B0EA6FD79" ma:contentTypeVersion="15" ma:contentTypeDescription="Een nieuw document maken." ma:contentTypeScope="" ma:versionID="8231d77668e732b86b9375cc45c10877">
  <xsd:schema xmlns:xsd="http://www.w3.org/2001/XMLSchema" xmlns:xs="http://www.w3.org/2001/XMLSchema" xmlns:p="http://schemas.microsoft.com/office/2006/metadata/properties" xmlns:ns2="fe24ecf8-aab6-45d5-9587-a340f18a8714" xmlns:ns3="e57a46e2-1626-4a92-9aac-818be553226c" xmlns:ns4="2528a8cf-22b3-4b0b-9eb2-58242c7ea309" targetNamespace="http://schemas.microsoft.com/office/2006/metadata/properties" ma:root="true" ma:fieldsID="64295cfada5340741650642257c4c71f" ns2:_="" ns3:_="" ns4:_="">
    <xsd:import namespace="fe24ecf8-aab6-45d5-9587-a340f18a8714"/>
    <xsd:import namespace="e57a46e2-1626-4a92-9aac-818be553226c"/>
    <xsd:import namespace="2528a8cf-22b3-4b0b-9eb2-58242c7ea3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4ecf8-aab6-45d5-9587-a340f18a8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35bf66f5-cd6b-4cd3-89cd-a78047c1cc9b"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7a46e2-1626-4a92-9aac-818be553226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44e477c-d60a-46cf-9c94-98c7ec4abe4b}" ma:internalName="TaxCatchAll" ma:showField="CatchAllData" ma:web="db8ffffd-9685-4676-9be2-11bde72e0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28a8cf-22b3-4b0b-9eb2-58242c7ea309" xsi:nil="true"/>
    <lcf76f155ced4ddcb4097134ff3c332f xmlns="fe24ecf8-aab6-45d5-9587-a340f18a871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8C7B61-DEC9-439D-9DA7-CC302D6F022E}"/>
</file>

<file path=customXml/itemProps2.xml><?xml version="1.0" encoding="utf-8"?>
<ds:datastoreItem xmlns:ds="http://schemas.openxmlformats.org/officeDocument/2006/customXml" ds:itemID="{97B834B1-1956-4333-8CD7-A95FD217FBEC}"/>
</file>

<file path=customXml/itemProps3.xml><?xml version="1.0" encoding="utf-8"?>
<ds:datastoreItem xmlns:ds="http://schemas.openxmlformats.org/officeDocument/2006/customXml" ds:itemID="{6B17AEF4-F879-4CB2-9A6A-81FA8AA4FBFF}"/>
</file>

<file path=docProps/app.xml><?xml version="1.0" encoding="utf-8"?>
<Properties xmlns="http://schemas.openxmlformats.org/officeDocument/2006/extended-properties" xmlns:vt="http://schemas.openxmlformats.org/officeDocument/2006/docPropsVTypes">
  <TotalTime>813</TotalTime>
  <Words>1081</Words>
  <Application>Microsoft Office PowerPoint</Application>
  <PresentationFormat>Breedbeeld</PresentationFormat>
  <Paragraphs>136</Paragraphs>
  <Slides>21</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Arial</vt:lpstr>
      <vt:lpstr>Calibri</vt:lpstr>
      <vt:lpstr>Calibri Light</vt:lpstr>
      <vt:lpstr>FrutigerLTW01-57Condens</vt:lpstr>
      <vt:lpstr>Open Sans</vt:lpstr>
      <vt:lpstr>Open Sans Light</vt:lpstr>
      <vt:lpstr>Open Sans Semibold</vt:lpstr>
      <vt:lpstr>1_Kantoorthema</vt:lpstr>
      <vt:lpstr>Een goede oude dag in Laakdal, dieptegesprekken met senioren</vt:lpstr>
      <vt:lpstr>Wie is wie? </vt:lpstr>
      <vt:lpstr>HAIRE?</vt:lpstr>
      <vt:lpstr>Uitdagingen</vt:lpstr>
      <vt:lpstr>De methodiek</vt:lpstr>
      <vt:lpstr>Vragen uit GC </vt:lpstr>
      <vt:lpstr>De methodiek</vt:lpstr>
      <vt:lpstr>Dieptegesprekken</vt:lpstr>
      <vt:lpstr>Dieptegesprekken</vt:lpstr>
      <vt:lpstr>Gedragen oplossingen</vt:lpstr>
      <vt:lpstr>Dieptegesprekken: bevindingen</vt:lpstr>
      <vt:lpstr>Dieptegesprekken: bevindingen</vt:lpstr>
      <vt:lpstr>Leerpunten? </vt:lpstr>
      <vt:lpstr>Leerpunten? </vt:lpstr>
      <vt:lpstr>Leerpunten? </vt:lpstr>
      <vt:lpstr>Wat nu? In Laakdal</vt:lpstr>
      <vt:lpstr>Wat nu?</vt:lpstr>
      <vt:lpstr>Wat nu?</vt:lpstr>
      <vt:lpstr>Wat nu?</vt:lpstr>
      <vt:lpstr>PowerPoint-presentatie</vt:lpstr>
      <vt:lpstr>Meer informatie of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goede oude dag in Laakdal, dieptegesprekken met senioren</dc:title>
  <dc:creator>Katrien Serroyen</dc:creator>
  <cp:lastModifiedBy>Katrien Serroyen</cp:lastModifiedBy>
  <cp:revision>10</cp:revision>
  <cp:lastPrinted>2023-02-06T15:32:06Z</cp:lastPrinted>
  <dcterms:created xsi:type="dcterms:W3CDTF">2023-01-26T09:23:47Z</dcterms:created>
  <dcterms:modified xsi:type="dcterms:W3CDTF">2023-02-07T09:18:44Z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0x010100F901B4D7A450884C826DA16B0EA6FD79</vt:lpwstr>
  </property>
</Properties>
</file>