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60" r:id="rId5"/>
    <p:sldId id="336" r:id="rId6"/>
    <p:sldId id="277" r:id="rId7"/>
    <p:sldId id="334" r:id="rId8"/>
    <p:sldId id="373" r:id="rId9"/>
    <p:sldId id="291" r:id="rId10"/>
    <p:sldId id="333" r:id="rId11"/>
    <p:sldId id="337" r:id="rId12"/>
    <p:sldId id="338" r:id="rId13"/>
    <p:sldId id="370" r:id="rId14"/>
    <p:sldId id="376" r:id="rId15"/>
    <p:sldId id="367" r:id="rId16"/>
    <p:sldId id="340" r:id="rId17"/>
    <p:sldId id="341" r:id="rId18"/>
    <p:sldId id="339" r:id="rId19"/>
    <p:sldId id="342" r:id="rId20"/>
    <p:sldId id="343" r:id="rId21"/>
    <p:sldId id="344" r:id="rId22"/>
    <p:sldId id="345" r:id="rId23"/>
    <p:sldId id="346" r:id="rId24"/>
    <p:sldId id="310" r:id="rId25"/>
    <p:sldId id="313" r:id="rId26"/>
    <p:sldId id="347" r:id="rId27"/>
    <p:sldId id="366" r:id="rId28"/>
    <p:sldId id="317" r:id="rId29"/>
    <p:sldId id="348" r:id="rId30"/>
    <p:sldId id="360" r:id="rId31"/>
    <p:sldId id="349" r:id="rId32"/>
    <p:sldId id="320" r:id="rId33"/>
    <p:sldId id="325" r:id="rId34"/>
    <p:sldId id="351" r:id="rId35"/>
    <p:sldId id="327" r:id="rId36"/>
    <p:sldId id="328" r:id="rId37"/>
    <p:sldId id="352" r:id="rId38"/>
    <p:sldId id="377" r:id="rId39"/>
    <p:sldId id="372" r:id="rId40"/>
    <p:sldId id="378" r:id="rId41"/>
    <p:sldId id="379" r:id="rId42"/>
    <p:sldId id="354" r:id="rId43"/>
    <p:sldId id="380" r:id="rId44"/>
    <p:sldId id="356" r:id="rId45"/>
    <p:sldId id="368" r:id="rId46"/>
    <p:sldId id="357" r:id="rId47"/>
    <p:sldId id="362" r:id="rId48"/>
    <p:sldId id="358" r:id="rId49"/>
    <p:sldId id="359" r:id="rId50"/>
    <p:sldId id="371" r:id="rId51"/>
    <p:sldId id="355" r:id="rId52"/>
    <p:sldId id="375" r:id="rId53"/>
    <p:sldId id="364"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us Vanlaere" initials="LV" lastIdx="3" clrIdx="0">
    <p:extLst>
      <p:ext uri="{19B8F6BF-5375-455C-9EA6-DF929625EA0E}">
        <p15:presenceInfo xmlns:p15="http://schemas.microsoft.com/office/powerpoint/2012/main" userId="S::u0039382@vives.be::55b17ec1-2efa-443b-836c-4e9220ae9491" providerId="AD"/>
      </p:ext>
    </p:extLst>
  </p:cmAuthor>
  <p:cmAuthor id="2" name="Ine VERMEERSCH" initials="IV" lastIdx="1" clrIdx="1">
    <p:extLst>
      <p:ext uri="{19B8F6BF-5375-455C-9EA6-DF929625EA0E}">
        <p15:presenceInfo xmlns:p15="http://schemas.microsoft.com/office/powerpoint/2012/main" userId="S::ine.vermeersch@rhizo.be::a29c5fa3-321d-4ed3-866d-bbcb76975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91120-5E3E-A3B4-999C-A64C4178EFF7}" v="26" dt="2022-10-10T09:39:17.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85"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ES Julie" userId="S::julie.daes@provincieantwerpen.be::22d3360e-511e-46df-9d24-fafea84c94a2" providerId="AD" clId="Web-{4F3FA39D-FBAB-A8D5-CE7D-6AFA3C4B848C}"/>
    <pc:docChg chg="modSld">
      <pc:chgData name="DAES Julie" userId="S::julie.daes@provincieantwerpen.be::22d3360e-511e-46df-9d24-fafea84c94a2" providerId="AD" clId="Web-{4F3FA39D-FBAB-A8D5-CE7D-6AFA3C4B848C}" dt="2022-10-10T09:52:57.454" v="25"/>
      <pc:docMkLst>
        <pc:docMk/>
      </pc:docMkLst>
      <pc:sldChg chg="modNotes">
        <pc:chgData name="DAES Julie" userId="S::julie.daes@provincieantwerpen.be::22d3360e-511e-46df-9d24-fafea84c94a2" providerId="AD" clId="Web-{4F3FA39D-FBAB-A8D5-CE7D-6AFA3C4B848C}" dt="2022-10-10T09:52:28.610" v="13"/>
        <pc:sldMkLst>
          <pc:docMk/>
          <pc:sldMk cId="3541232047" sldId="320"/>
        </pc:sldMkLst>
      </pc:sldChg>
      <pc:sldChg chg="modNotes">
        <pc:chgData name="DAES Julie" userId="S::julie.daes@provincieantwerpen.be::22d3360e-511e-46df-9d24-fafea84c94a2" providerId="AD" clId="Web-{4F3FA39D-FBAB-A8D5-CE7D-6AFA3C4B848C}" dt="2022-10-10T09:52:44.110" v="18"/>
        <pc:sldMkLst>
          <pc:docMk/>
          <pc:sldMk cId="350509481" sldId="327"/>
        </pc:sldMkLst>
      </pc:sldChg>
      <pc:sldChg chg="modNotes">
        <pc:chgData name="DAES Julie" userId="S::julie.daes@provincieantwerpen.be::22d3360e-511e-46df-9d24-fafea84c94a2" providerId="AD" clId="Web-{4F3FA39D-FBAB-A8D5-CE7D-6AFA3C4B848C}" dt="2022-10-10T09:51:50.937" v="1"/>
        <pc:sldMkLst>
          <pc:docMk/>
          <pc:sldMk cId="2426613950" sldId="343"/>
        </pc:sldMkLst>
      </pc:sldChg>
      <pc:sldChg chg="modNotes">
        <pc:chgData name="DAES Julie" userId="S::julie.daes@provincieantwerpen.be::22d3360e-511e-46df-9d24-fafea84c94a2" providerId="AD" clId="Web-{4F3FA39D-FBAB-A8D5-CE7D-6AFA3C4B848C}" dt="2022-10-10T09:52:08.984" v="6"/>
        <pc:sldMkLst>
          <pc:docMk/>
          <pc:sldMk cId="1313394424" sldId="345"/>
        </pc:sldMkLst>
      </pc:sldChg>
      <pc:sldChg chg="modNotes">
        <pc:chgData name="DAES Julie" userId="S::julie.daes@provincieantwerpen.be::22d3360e-511e-46df-9d24-fafea84c94a2" providerId="AD" clId="Web-{4F3FA39D-FBAB-A8D5-CE7D-6AFA3C4B848C}" dt="2022-10-10T09:52:18.125" v="8"/>
        <pc:sldMkLst>
          <pc:docMk/>
          <pc:sldMk cId="1003866768" sldId="348"/>
        </pc:sldMkLst>
      </pc:sldChg>
      <pc:sldChg chg="modNotes">
        <pc:chgData name="DAES Julie" userId="S::julie.daes@provincieantwerpen.be::22d3360e-511e-46df-9d24-fafea84c94a2" providerId="AD" clId="Web-{4F3FA39D-FBAB-A8D5-CE7D-6AFA3C4B848C}" dt="2022-10-10T09:52:52.860" v="20"/>
        <pc:sldMkLst>
          <pc:docMk/>
          <pc:sldMk cId="33362406" sldId="357"/>
        </pc:sldMkLst>
      </pc:sldChg>
      <pc:sldChg chg="modNotes">
        <pc:chgData name="DAES Julie" userId="S::julie.daes@provincieantwerpen.be::22d3360e-511e-46df-9d24-fafea84c94a2" providerId="AD" clId="Web-{4F3FA39D-FBAB-A8D5-CE7D-6AFA3C4B848C}" dt="2022-10-10T09:52:57.454" v="25"/>
        <pc:sldMkLst>
          <pc:docMk/>
          <pc:sldMk cId="2621294150" sldId="359"/>
        </pc:sldMkLst>
      </pc:sldChg>
    </pc:docChg>
  </pc:docChgLst>
  <pc:docChgLst>
    <pc:chgData name="Ine Vermeersch" userId="S::c0409286_viveshbo5.be#ext#@provincieantwerpen.be::6ba62f30-b7f9-4e5d-a344-7bf466daa4ca" providerId="AD" clId="Web-{76591120-5E3E-A3B4-999C-A64C4178EFF7}"/>
    <pc:docChg chg="modSld">
      <pc:chgData name="Ine Vermeersch" userId="S::c0409286_viveshbo5.be#ext#@provincieantwerpen.be::6ba62f30-b7f9-4e5d-a344-7bf466daa4ca" providerId="AD" clId="Web-{76591120-5E3E-A3B4-999C-A64C4178EFF7}" dt="2022-10-10T09:39:17.887" v="25" actId="1076"/>
      <pc:docMkLst>
        <pc:docMk/>
      </pc:docMkLst>
      <pc:sldChg chg="addSp delSp modSp">
        <pc:chgData name="Ine Vermeersch" userId="S::c0409286_viveshbo5.be#ext#@provincieantwerpen.be::6ba62f30-b7f9-4e5d-a344-7bf466daa4ca" providerId="AD" clId="Web-{76591120-5E3E-A3B4-999C-A64C4178EFF7}" dt="2022-10-10T09:37:45.009" v="13" actId="14100"/>
        <pc:sldMkLst>
          <pc:docMk/>
          <pc:sldMk cId="3541232047" sldId="320"/>
        </pc:sldMkLst>
        <pc:picChg chg="add mod">
          <ac:chgData name="Ine Vermeersch" userId="S::c0409286_viveshbo5.be#ext#@provincieantwerpen.be::6ba62f30-b7f9-4e5d-a344-7bf466daa4ca" providerId="AD" clId="Web-{76591120-5E3E-A3B4-999C-A64C4178EFF7}" dt="2022-10-10T09:37:45.009" v="13" actId="14100"/>
          <ac:picMkLst>
            <pc:docMk/>
            <pc:sldMk cId="3541232047" sldId="320"/>
            <ac:picMk id="4" creationId="{B886F24C-2626-491F-621A-317BB8512010}"/>
          </ac:picMkLst>
        </pc:picChg>
        <pc:picChg chg="del">
          <ac:chgData name="Ine Vermeersch" userId="S::c0409286_viveshbo5.be#ext#@provincieantwerpen.be::6ba62f30-b7f9-4e5d-a344-7bf466daa4ca" providerId="AD" clId="Web-{76591120-5E3E-A3B4-999C-A64C4178EFF7}" dt="2022-10-10T09:37:22.008" v="10"/>
          <ac:picMkLst>
            <pc:docMk/>
            <pc:sldMk cId="3541232047" sldId="320"/>
            <ac:picMk id="1026" creationId="{0E200095-073E-476F-B5BB-CE5FB93C0293}"/>
          </ac:picMkLst>
        </pc:picChg>
      </pc:sldChg>
      <pc:sldChg chg="addSp delSp modSp delAnim">
        <pc:chgData name="Ine Vermeersch" userId="S::c0409286_viveshbo5.be#ext#@provincieantwerpen.be::6ba62f30-b7f9-4e5d-a344-7bf466daa4ca" providerId="AD" clId="Web-{76591120-5E3E-A3B4-999C-A64C4178EFF7}" dt="2022-10-10T09:38:12.947" v="17" actId="1076"/>
        <pc:sldMkLst>
          <pc:docMk/>
          <pc:sldMk cId="350509481" sldId="327"/>
        </pc:sldMkLst>
        <pc:spChg chg="add del mod">
          <ac:chgData name="Ine Vermeersch" userId="S::c0409286_viveshbo5.be#ext#@provincieantwerpen.be::6ba62f30-b7f9-4e5d-a344-7bf466daa4ca" providerId="AD" clId="Web-{76591120-5E3E-A3B4-999C-A64C4178EFF7}" dt="2022-10-10T09:38:08.291" v="15"/>
          <ac:spMkLst>
            <pc:docMk/>
            <pc:sldMk cId="350509481" sldId="327"/>
            <ac:spMk id="3" creationId="{B7283675-6F67-4FC2-AFAA-F9D356BE8462}"/>
          </ac:spMkLst>
        </pc:spChg>
        <pc:picChg chg="del">
          <ac:chgData name="Ine Vermeersch" userId="S::c0409286_viveshbo5.be#ext#@provincieantwerpen.be::6ba62f30-b7f9-4e5d-a344-7bf466daa4ca" providerId="AD" clId="Web-{76591120-5E3E-A3B4-999C-A64C4178EFF7}" dt="2022-10-10T09:37:48.462" v="14"/>
          <ac:picMkLst>
            <pc:docMk/>
            <pc:sldMk cId="350509481" sldId="327"/>
            <ac:picMk id="4" creationId="{824F3A6C-5818-4BD6-800D-2D748A5A91D4}"/>
          </ac:picMkLst>
        </pc:picChg>
        <pc:picChg chg="add mod ord">
          <ac:chgData name="Ine Vermeersch" userId="S::c0409286_viveshbo5.be#ext#@provincieantwerpen.be::6ba62f30-b7f9-4e5d-a344-7bf466daa4ca" providerId="AD" clId="Web-{76591120-5E3E-A3B4-999C-A64C4178EFF7}" dt="2022-10-10T09:38:12.947" v="17" actId="1076"/>
          <ac:picMkLst>
            <pc:docMk/>
            <pc:sldMk cId="350509481" sldId="327"/>
            <ac:picMk id="5" creationId="{B793DA3F-0D6F-8735-1F54-1FAA5CDEC8CE}"/>
          </ac:picMkLst>
        </pc:picChg>
      </pc:sldChg>
      <pc:sldChg chg="addSp delSp modSp delAnim">
        <pc:chgData name="Ine Vermeersch" userId="S::c0409286_viveshbo5.be#ext#@provincieantwerpen.be::6ba62f30-b7f9-4e5d-a344-7bf466daa4ca" providerId="AD" clId="Web-{76591120-5E3E-A3B4-999C-A64C4178EFF7}" dt="2022-10-10T09:36:07.349" v="3" actId="1076"/>
        <pc:sldMkLst>
          <pc:docMk/>
          <pc:sldMk cId="2426613950" sldId="343"/>
        </pc:sldMkLst>
        <pc:picChg chg="add mod">
          <ac:chgData name="Ine Vermeersch" userId="S::c0409286_viveshbo5.be#ext#@provincieantwerpen.be::6ba62f30-b7f9-4e5d-a344-7bf466daa4ca" providerId="AD" clId="Web-{76591120-5E3E-A3B4-999C-A64C4178EFF7}" dt="2022-10-10T09:36:07.349" v="3" actId="1076"/>
          <ac:picMkLst>
            <pc:docMk/>
            <pc:sldMk cId="2426613950" sldId="343"/>
            <ac:picMk id="2" creationId="{80FE78AE-1888-B569-4BA6-F3F285B7742F}"/>
          </ac:picMkLst>
        </pc:picChg>
        <pc:picChg chg="del">
          <ac:chgData name="Ine Vermeersch" userId="S::c0409286_viveshbo5.be#ext#@provincieantwerpen.be::6ba62f30-b7f9-4e5d-a344-7bf466daa4ca" providerId="AD" clId="Web-{76591120-5E3E-A3B4-999C-A64C4178EFF7}" dt="2022-10-10T09:35:33.926" v="0"/>
          <ac:picMkLst>
            <pc:docMk/>
            <pc:sldMk cId="2426613950" sldId="343"/>
            <ac:picMk id="3" creationId="{905CD3BD-7D5D-418F-9633-724F40F3AE89}"/>
          </ac:picMkLst>
        </pc:picChg>
      </pc:sldChg>
      <pc:sldChg chg="addSp delSp modSp delAnim">
        <pc:chgData name="Ine Vermeersch" userId="S::c0409286_viveshbo5.be#ext#@provincieantwerpen.be::6ba62f30-b7f9-4e5d-a344-7bf466daa4ca" providerId="AD" clId="Web-{76591120-5E3E-A3B4-999C-A64C4178EFF7}" dt="2022-10-10T09:36:46.663" v="7" actId="1076"/>
        <pc:sldMkLst>
          <pc:docMk/>
          <pc:sldMk cId="1313394424" sldId="345"/>
        </pc:sldMkLst>
        <pc:picChg chg="add mod">
          <ac:chgData name="Ine Vermeersch" userId="S::c0409286_viveshbo5.be#ext#@provincieantwerpen.be::6ba62f30-b7f9-4e5d-a344-7bf466daa4ca" providerId="AD" clId="Web-{76591120-5E3E-A3B4-999C-A64C4178EFF7}" dt="2022-10-10T09:36:46.663" v="7" actId="1076"/>
          <ac:picMkLst>
            <pc:docMk/>
            <pc:sldMk cId="1313394424" sldId="345"/>
            <ac:picMk id="2" creationId="{D0A57C22-85F2-6CFF-3AEA-C80074F87335}"/>
          </ac:picMkLst>
        </pc:picChg>
        <pc:picChg chg="del">
          <ac:chgData name="Ine Vermeersch" userId="S::c0409286_viveshbo5.be#ext#@provincieantwerpen.be::6ba62f30-b7f9-4e5d-a344-7bf466daa4ca" providerId="AD" clId="Web-{76591120-5E3E-A3B4-999C-A64C4178EFF7}" dt="2022-10-10T09:36:10.834" v="4"/>
          <ac:picMkLst>
            <pc:docMk/>
            <pc:sldMk cId="1313394424" sldId="345"/>
            <ac:picMk id="4" creationId="{9B0B47E0-9500-4D13-B00D-8E97B06B1241}"/>
          </ac:picMkLst>
        </pc:picChg>
      </pc:sldChg>
      <pc:sldChg chg="addSp delSp modSp delAnim">
        <pc:chgData name="Ine Vermeersch" userId="S::c0409286_viveshbo5.be#ext#@provincieantwerpen.be::6ba62f30-b7f9-4e5d-a344-7bf466daa4ca" providerId="AD" clId="Web-{76591120-5E3E-A3B4-999C-A64C4178EFF7}" dt="2022-10-10T09:37:17.523" v="9"/>
        <pc:sldMkLst>
          <pc:docMk/>
          <pc:sldMk cId="1003866768" sldId="348"/>
        </pc:sldMkLst>
        <pc:spChg chg="add del mod">
          <ac:chgData name="Ine Vermeersch" userId="S::c0409286_viveshbo5.be#ext#@provincieantwerpen.be::6ba62f30-b7f9-4e5d-a344-7bf466daa4ca" providerId="AD" clId="Web-{76591120-5E3E-A3B4-999C-A64C4178EFF7}" dt="2022-10-10T09:37:17.523" v="9"/>
          <ac:spMkLst>
            <pc:docMk/>
            <pc:sldMk cId="1003866768" sldId="348"/>
            <ac:spMk id="5" creationId="{96BADF6E-999A-D9E5-A2FE-C4107CFBD157}"/>
          </ac:spMkLst>
        </pc:spChg>
        <pc:picChg chg="del">
          <ac:chgData name="Ine Vermeersch" userId="S::c0409286_viveshbo5.be#ext#@provincieantwerpen.be::6ba62f30-b7f9-4e5d-a344-7bf466daa4ca" providerId="AD" clId="Web-{76591120-5E3E-A3B4-999C-A64C4178EFF7}" dt="2022-10-10T09:36:51.429" v="8"/>
          <ac:picMkLst>
            <pc:docMk/>
            <pc:sldMk cId="1003866768" sldId="348"/>
            <ac:picMk id="4" creationId="{7654D94C-5DF5-40BA-BDE3-CFD5838FFC55}"/>
          </ac:picMkLst>
        </pc:picChg>
        <pc:picChg chg="add mod ord">
          <ac:chgData name="Ine Vermeersch" userId="S::c0409286_viveshbo5.be#ext#@provincieantwerpen.be::6ba62f30-b7f9-4e5d-a344-7bf466daa4ca" providerId="AD" clId="Web-{76591120-5E3E-A3B4-999C-A64C4178EFF7}" dt="2022-10-10T09:37:17.523" v="9"/>
          <ac:picMkLst>
            <pc:docMk/>
            <pc:sldMk cId="1003866768" sldId="348"/>
            <ac:picMk id="6" creationId="{9049A545-8220-CFCA-B9F3-C72C6CDBB536}"/>
          </ac:picMkLst>
        </pc:picChg>
      </pc:sldChg>
      <pc:sldChg chg="addSp delSp modSp delAnim">
        <pc:chgData name="Ine Vermeersch" userId="S::c0409286_viveshbo5.be#ext#@provincieantwerpen.be::6ba62f30-b7f9-4e5d-a344-7bf466daa4ca" providerId="AD" clId="Web-{76591120-5E3E-A3B4-999C-A64C4178EFF7}" dt="2022-10-10T09:38:45.198" v="21" actId="1076"/>
        <pc:sldMkLst>
          <pc:docMk/>
          <pc:sldMk cId="33362406" sldId="357"/>
        </pc:sldMkLst>
        <pc:spChg chg="add del mod">
          <ac:chgData name="Ine Vermeersch" userId="S::c0409286_viveshbo5.be#ext#@provincieantwerpen.be::6ba62f30-b7f9-4e5d-a344-7bf466daa4ca" providerId="AD" clId="Web-{76591120-5E3E-A3B4-999C-A64C4178EFF7}" dt="2022-10-10T09:38:41.198" v="19"/>
          <ac:spMkLst>
            <pc:docMk/>
            <pc:sldMk cId="33362406" sldId="357"/>
            <ac:spMk id="5" creationId="{B379F554-0716-4530-BB7F-850D91586DC1}"/>
          </ac:spMkLst>
        </pc:spChg>
        <pc:picChg chg="del">
          <ac:chgData name="Ine Vermeersch" userId="S::c0409286_viveshbo5.be#ext#@provincieantwerpen.be::6ba62f30-b7f9-4e5d-a344-7bf466daa4ca" providerId="AD" clId="Web-{76591120-5E3E-A3B4-999C-A64C4178EFF7}" dt="2022-10-10T09:38:22.151" v="18"/>
          <ac:picMkLst>
            <pc:docMk/>
            <pc:sldMk cId="33362406" sldId="357"/>
            <ac:picMk id="4" creationId="{68E05B99-997C-4278-9D01-634256108D87}"/>
          </ac:picMkLst>
        </pc:picChg>
        <pc:picChg chg="add mod ord">
          <ac:chgData name="Ine Vermeersch" userId="S::c0409286_viveshbo5.be#ext#@provincieantwerpen.be::6ba62f30-b7f9-4e5d-a344-7bf466daa4ca" providerId="AD" clId="Web-{76591120-5E3E-A3B4-999C-A64C4178EFF7}" dt="2022-10-10T09:38:45.198" v="21" actId="1076"/>
          <ac:picMkLst>
            <pc:docMk/>
            <pc:sldMk cId="33362406" sldId="357"/>
            <ac:picMk id="6" creationId="{F2D5A824-929B-7DD0-985E-4BA2409B435A}"/>
          </ac:picMkLst>
        </pc:picChg>
      </pc:sldChg>
      <pc:sldChg chg="addSp delSp modSp delAnim">
        <pc:chgData name="Ine Vermeersch" userId="S::c0409286_viveshbo5.be#ext#@provincieantwerpen.be::6ba62f30-b7f9-4e5d-a344-7bf466daa4ca" providerId="AD" clId="Web-{76591120-5E3E-A3B4-999C-A64C4178EFF7}" dt="2022-10-10T09:39:17.887" v="25" actId="1076"/>
        <pc:sldMkLst>
          <pc:docMk/>
          <pc:sldMk cId="2621294150" sldId="359"/>
        </pc:sldMkLst>
        <pc:picChg chg="del">
          <ac:chgData name="Ine Vermeersch" userId="S::c0409286_viveshbo5.be#ext#@provincieantwerpen.be::6ba62f30-b7f9-4e5d-a344-7bf466daa4ca" providerId="AD" clId="Web-{76591120-5E3E-A3B4-999C-A64C4178EFF7}" dt="2022-10-10T09:38:48.808" v="22"/>
          <ac:picMkLst>
            <pc:docMk/>
            <pc:sldMk cId="2621294150" sldId="359"/>
            <ac:picMk id="4" creationId="{BA9A7434-C30C-41E8-9464-C191A57A5694}"/>
          </ac:picMkLst>
        </pc:picChg>
        <pc:picChg chg="add mod">
          <ac:chgData name="Ine Vermeersch" userId="S::c0409286_viveshbo5.be#ext#@provincieantwerpen.be::6ba62f30-b7f9-4e5d-a344-7bf466daa4ca" providerId="AD" clId="Web-{76591120-5E3E-A3B4-999C-A64C4178EFF7}" dt="2022-10-10T09:39:17.887" v="25" actId="1076"/>
          <ac:picMkLst>
            <pc:docMk/>
            <pc:sldMk cId="2621294150" sldId="359"/>
            <ac:picMk id="5" creationId="{49D30221-51BD-6328-814B-3828AA8B77AB}"/>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BF84-5B6F-4523-835D-A00628A2ED48}"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0FE1A020-18A9-44F2-BC2A-E05C6DE36298}">
      <dgm:prSet phldrT="[Tekst]"/>
      <dgm:spPr/>
      <dgm:t>
        <a:bodyPr/>
        <a:lstStyle/>
        <a:p>
          <a:r>
            <a:rPr lang="nl-NL"/>
            <a:t>Pitch module </a:t>
          </a:r>
          <a:r>
            <a:rPr lang="nl-NL" err="1"/>
            <a:t>Intrapreneurship</a:t>
          </a:r>
          <a:endParaRPr lang="nl-NL"/>
        </a:p>
      </dgm:t>
    </dgm:pt>
    <dgm:pt modelId="{0619F7EA-A7BA-4E68-B3A8-95526FFF11DE}" type="parTrans" cxnId="{4156CEBA-97D3-49BF-9744-B896F10DA0FF}">
      <dgm:prSet/>
      <dgm:spPr/>
      <dgm:t>
        <a:bodyPr/>
        <a:lstStyle/>
        <a:p>
          <a:endParaRPr lang="nl-NL"/>
        </a:p>
      </dgm:t>
    </dgm:pt>
    <dgm:pt modelId="{ABE9E766-EB3D-4F79-AAFE-28DEB7DB1252}" type="sibTrans" cxnId="{4156CEBA-97D3-49BF-9744-B896F10DA0FF}">
      <dgm:prSet/>
      <dgm:spPr/>
      <dgm:t>
        <a:bodyPr/>
        <a:lstStyle/>
        <a:p>
          <a:endParaRPr lang="nl-NL"/>
        </a:p>
      </dgm:t>
    </dgm:pt>
    <dgm:pt modelId="{FC05487B-DEEF-46A7-AA65-0695881EE315}">
      <dgm:prSet phldrT="[Tekst]"/>
      <dgm:spPr/>
      <dgm:t>
        <a:bodyPr/>
        <a:lstStyle/>
        <a:p>
          <a:r>
            <a:rPr lang="nl-NL"/>
            <a:t>Zorgethiek</a:t>
          </a:r>
        </a:p>
      </dgm:t>
    </dgm:pt>
    <dgm:pt modelId="{1B9D808B-DB49-45BC-BFE4-703573536781}" type="parTrans" cxnId="{D32A79AE-ACAB-4157-A37D-4549D61BBE68}">
      <dgm:prSet/>
      <dgm:spPr/>
      <dgm:t>
        <a:bodyPr/>
        <a:lstStyle/>
        <a:p>
          <a:endParaRPr lang="nl-NL"/>
        </a:p>
      </dgm:t>
    </dgm:pt>
    <dgm:pt modelId="{94DB3127-BE3B-4ADC-9E61-8C81D0A5C66F}" type="sibTrans" cxnId="{D32A79AE-ACAB-4157-A37D-4549D61BBE68}">
      <dgm:prSet/>
      <dgm:spPr/>
      <dgm:t>
        <a:bodyPr/>
        <a:lstStyle/>
        <a:p>
          <a:endParaRPr lang="nl-NL"/>
        </a:p>
      </dgm:t>
    </dgm:pt>
    <dgm:pt modelId="{A0DBF307-9E7B-4739-88FF-5DDD7B8B6D8F}">
      <dgm:prSet phldrT="[Tekst]"/>
      <dgm:spPr/>
      <dgm:t>
        <a:bodyPr/>
        <a:lstStyle/>
        <a:p>
          <a:r>
            <a:rPr lang="nl-NL"/>
            <a:t>Morele dilemma’s</a:t>
          </a:r>
        </a:p>
      </dgm:t>
    </dgm:pt>
    <dgm:pt modelId="{3D003AA8-E1FE-49FE-8FF9-8BF1B5393ABB}" type="parTrans" cxnId="{EABD75E9-6EB1-4E2D-9794-4DB1B8780D64}">
      <dgm:prSet/>
      <dgm:spPr/>
      <dgm:t>
        <a:bodyPr/>
        <a:lstStyle/>
        <a:p>
          <a:endParaRPr lang="nl-NL"/>
        </a:p>
      </dgm:t>
    </dgm:pt>
    <dgm:pt modelId="{F3EE0CB8-A46D-4FF0-8DF4-DA37FFD106D7}" type="sibTrans" cxnId="{EABD75E9-6EB1-4E2D-9794-4DB1B8780D64}">
      <dgm:prSet/>
      <dgm:spPr/>
      <dgm:t>
        <a:bodyPr/>
        <a:lstStyle/>
        <a:p>
          <a:endParaRPr lang="nl-NL"/>
        </a:p>
      </dgm:t>
    </dgm:pt>
    <dgm:pt modelId="{B1DC5D50-FB27-48D0-9B6A-BBC6780E5134}">
      <dgm:prSet phldrT="[Tekst]"/>
      <dgm:spPr/>
      <dgm:t>
        <a:bodyPr/>
        <a:lstStyle/>
        <a:p>
          <a:r>
            <a:rPr lang="nl-NL"/>
            <a:t>Terugblik + slotreflectie </a:t>
          </a:r>
        </a:p>
      </dgm:t>
    </dgm:pt>
    <dgm:pt modelId="{F0942351-5944-4404-BA05-7744A8BCDA9A}" type="parTrans" cxnId="{6E7C7238-443F-4C5A-9CB2-C4F922E58CD7}">
      <dgm:prSet/>
      <dgm:spPr/>
      <dgm:t>
        <a:bodyPr/>
        <a:lstStyle/>
        <a:p>
          <a:endParaRPr lang="nl-NL"/>
        </a:p>
      </dgm:t>
    </dgm:pt>
    <dgm:pt modelId="{A54DF85F-8030-491B-AB13-C23864B68B68}" type="sibTrans" cxnId="{6E7C7238-443F-4C5A-9CB2-C4F922E58CD7}">
      <dgm:prSet/>
      <dgm:spPr/>
      <dgm:t>
        <a:bodyPr/>
        <a:lstStyle/>
        <a:p>
          <a:endParaRPr lang="nl-NL"/>
        </a:p>
      </dgm:t>
    </dgm:pt>
    <dgm:pt modelId="{AF40F2CD-BA39-4616-9820-A1B80524BA89}">
      <dgm:prSet phldrT="[Tekst]"/>
      <dgm:spPr/>
      <dgm:t>
        <a:bodyPr/>
        <a:lstStyle/>
        <a:p>
          <a:r>
            <a:rPr lang="nl-NL"/>
            <a:t>Exposure</a:t>
          </a:r>
        </a:p>
      </dgm:t>
    </dgm:pt>
    <dgm:pt modelId="{BB7B0393-73A5-4367-9D4D-36240AFA8CCA}" type="parTrans" cxnId="{7E40FF08-88D9-4ADF-AE62-AA6C64141B30}">
      <dgm:prSet/>
      <dgm:spPr/>
      <dgm:t>
        <a:bodyPr/>
        <a:lstStyle/>
        <a:p>
          <a:endParaRPr lang="nl-NL"/>
        </a:p>
      </dgm:t>
    </dgm:pt>
    <dgm:pt modelId="{E25ECE86-0547-423C-B269-B98C1BEDECE0}" type="sibTrans" cxnId="{7E40FF08-88D9-4ADF-AE62-AA6C64141B30}">
      <dgm:prSet/>
      <dgm:spPr/>
      <dgm:t>
        <a:bodyPr/>
        <a:lstStyle/>
        <a:p>
          <a:endParaRPr lang="nl-NL"/>
        </a:p>
      </dgm:t>
    </dgm:pt>
    <dgm:pt modelId="{1321BB1C-68F0-4493-8D88-E6148B21C46F}">
      <dgm:prSet phldrT="[Tekst]"/>
      <dgm:spPr/>
      <dgm:t>
        <a:bodyPr/>
        <a:lstStyle/>
        <a:p>
          <a:r>
            <a:rPr lang="nl-NL"/>
            <a:t>Een blik op mijn waarden</a:t>
          </a:r>
        </a:p>
      </dgm:t>
    </dgm:pt>
    <dgm:pt modelId="{F2DC1405-2653-40C5-B54B-BB30F824DADF}" type="parTrans" cxnId="{2E3BCAEC-8490-4DC0-A457-68C8650B06EA}">
      <dgm:prSet/>
      <dgm:spPr/>
    </dgm:pt>
    <dgm:pt modelId="{B59787B7-7421-455D-BA10-07E5FE636F55}" type="sibTrans" cxnId="{2E3BCAEC-8490-4DC0-A457-68C8650B06EA}">
      <dgm:prSet/>
      <dgm:spPr/>
    </dgm:pt>
    <dgm:pt modelId="{C546E3B3-BDBF-4286-A0A1-F7285AC60275}" type="pres">
      <dgm:prSet presAssocID="{26A4BF84-5B6F-4523-835D-A00628A2ED48}" presName="Name0" presStyleCnt="0">
        <dgm:presLayoutVars>
          <dgm:chMax val="7"/>
          <dgm:chPref val="7"/>
          <dgm:dir/>
        </dgm:presLayoutVars>
      </dgm:prSet>
      <dgm:spPr/>
    </dgm:pt>
    <dgm:pt modelId="{E59C27A1-7F61-41EE-8C7C-72D19625354B}" type="pres">
      <dgm:prSet presAssocID="{26A4BF84-5B6F-4523-835D-A00628A2ED48}" presName="Name1" presStyleCnt="0"/>
      <dgm:spPr/>
    </dgm:pt>
    <dgm:pt modelId="{BCBD7634-8358-4FB7-8279-E335F5387216}" type="pres">
      <dgm:prSet presAssocID="{26A4BF84-5B6F-4523-835D-A00628A2ED48}" presName="cycle" presStyleCnt="0"/>
      <dgm:spPr/>
    </dgm:pt>
    <dgm:pt modelId="{71E75110-AA5D-406A-9A40-4494C35546F0}" type="pres">
      <dgm:prSet presAssocID="{26A4BF84-5B6F-4523-835D-A00628A2ED48}" presName="srcNode" presStyleLbl="node1" presStyleIdx="0" presStyleCnt="6"/>
      <dgm:spPr/>
    </dgm:pt>
    <dgm:pt modelId="{27266CB0-E3E7-48FA-ACB0-D8625DA637DD}" type="pres">
      <dgm:prSet presAssocID="{26A4BF84-5B6F-4523-835D-A00628A2ED48}" presName="conn" presStyleLbl="parChTrans1D2" presStyleIdx="0" presStyleCnt="1"/>
      <dgm:spPr/>
    </dgm:pt>
    <dgm:pt modelId="{EFE53774-A6B6-4D7F-90E0-F010BA567208}" type="pres">
      <dgm:prSet presAssocID="{26A4BF84-5B6F-4523-835D-A00628A2ED48}" presName="extraNode" presStyleLbl="node1" presStyleIdx="0" presStyleCnt="6"/>
      <dgm:spPr/>
    </dgm:pt>
    <dgm:pt modelId="{A2CF9752-DA3D-483C-A660-FE72DE2207D9}" type="pres">
      <dgm:prSet presAssocID="{26A4BF84-5B6F-4523-835D-A00628A2ED48}" presName="dstNode" presStyleLbl="node1" presStyleIdx="0" presStyleCnt="6"/>
      <dgm:spPr/>
    </dgm:pt>
    <dgm:pt modelId="{A65D036D-ADF4-4672-80F1-FAFAA4018611}" type="pres">
      <dgm:prSet presAssocID="{0FE1A020-18A9-44F2-BC2A-E05C6DE36298}" presName="text_1" presStyleLbl="node1" presStyleIdx="0" presStyleCnt="6">
        <dgm:presLayoutVars>
          <dgm:bulletEnabled val="1"/>
        </dgm:presLayoutVars>
      </dgm:prSet>
      <dgm:spPr/>
    </dgm:pt>
    <dgm:pt modelId="{42216E5B-5D35-4E62-BDFE-2A52D64A7408}" type="pres">
      <dgm:prSet presAssocID="{0FE1A020-18A9-44F2-BC2A-E05C6DE36298}" presName="accent_1" presStyleCnt="0"/>
      <dgm:spPr/>
    </dgm:pt>
    <dgm:pt modelId="{AD1B055E-0748-403E-AECC-F3B038D27A71}" type="pres">
      <dgm:prSet presAssocID="{0FE1A020-18A9-44F2-BC2A-E05C6DE36298}" presName="accentRepeatNode" presStyleLbl="solidFgAcc1" presStyleIdx="0" presStyleCnt="6"/>
      <dgm:spPr/>
    </dgm:pt>
    <dgm:pt modelId="{8DAC9AAF-A2B7-449C-BECD-92C2109FA1E2}" type="pres">
      <dgm:prSet presAssocID="{1321BB1C-68F0-4493-8D88-E6148B21C46F}" presName="text_2" presStyleLbl="node1" presStyleIdx="1" presStyleCnt="6">
        <dgm:presLayoutVars>
          <dgm:bulletEnabled val="1"/>
        </dgm:presLayoutVars>
      </dgm:prSet>
      <dgm:spPr/>
    </dgm:pt>
    <dgm:pt modelId="{84C7F886-0F78-4D59-8B15-F438B15C9BE8}" type="pres">
      <dgm:prSet presAssocID="{1321BB1C-68F0-4493-8D88-E6148B21C46F}" presName="accent_2" presStyleCnt="0"/>
      <dgm:spPr/>
    </dgm:pt>
    <dgm:pt modelId="{CCFE905C-E0D7-4E2E-8759-0286F9FDD639}" type="pres">
      <dgm:prSet presAssocID="{1321BB1C-68F0-4493-8D88-E6148B21C46F}" presName="accentRepeatNode" presStyleLbl="solidFgAcc1" presStyleIdx="1" presStyleCnt="6"/>
      <dgm:spPr/>
    </dgm:pt>
    <dgm:pt modelId="{F6B9E27F-01CC-42B6-ABDB-6835321BB4B4}" type="pres">
      <dgm:prSet presAssocID="{AF40F2CD-BA39-4616-9820-A1B80524BA89}" presName="text_3" presStyleLbl="node1" presStyleIdx="2" presStyleCnt="6">
        <dgm:presLayoutVars>
          <dgm:bulletEnabled val="1"/>
        </dgm:presLayoutVars>
      </dgm:prSet>
      <dgm:spPr/>
    </dgm:pt>
    <dgm:pt modelId="{BA3F85BA-DA33-4032-BE3D-22AD2FBDEA6C}" type="pres">
      <dgm:prSet presAssocID="{AF40F2CD-BA39-4616-9820-A1B80524BA89}" presName="accent_3" presStyleCnt="0"/>
      <dgm:spPr/>
    </dgm:pt>
    <dgm:pt modelId="{F2E77710-27F4-4109-B708-70828F7C211E}" type="pres">
      <dgm:prSet presAssocID="{AF40F2CD-BA39-4616-9820-A1B80524BA89}" presName="accentRepeatNode" presStyleLbl="solidFgAcc1" presStyleIdx="2" presStyleCnt="6"/>
      <dgm:spPr/>
    </dgm:pt>
    <dgm:pt modelId="{B66E1661-D3F5-4DFF-B9DF-855F6CE16EFC}" type="pres">
      <dgm:prSet presAssocID="{FC05487B-DEEF-46A7-AA65-0695881EE315}" presName="text_4" presStyleLbl="node1" presStyleIdx="3" presStyleCnt="6">
        <dgm:presLayoutVars>
          <dgm:bulletEnabled val="1"/>
        </dgm:presLayoutVars>
      </dgm:prSet>
      <dgm:spPr/>
    </dgm:pt>
    <dgm:pt modelId="{E5C8E556-E49C-48EA-A815-47A48073C291}" type="pres">
      <dgm:prSet presAssocID="{FC05487B-DEEF-46A7-AA65-0695881EE315}" presName="accent_4" presStyleCnt="0"/>
      <dgm:spPr/>
    </dgm:pt>
    <dgm:pt modelId="{FDF3AA03-F465-411D-8ABB-2BF7344DCFA0}" type="pres">
      <dgm:prSet presAssocID="{FC05487B-DEEF-46A7-AA65-0695881EE315}" presName="accentRepeatNode" presStyleLbl="solidFgAcc1" presStyleIdx="3" presStyleCnt="6"/>
      <dgm:spPr/>
    </dgm:pt>
    <dgm:pt modelId="{A9B0936F-6C78-45E5-96A3-8C99EA2B2AF2}" type="pres">
      <dgm:prSet presAssocID="{A0DBF307-9E7B-4739-88FF-5DDD7B8B6D8F}" presName="text_5" presStyleLbl="node1" presStyleIdx="4" presStyleCnt="6">
        <dgm:presLayoutVars>
          <dgm:bulletEnabled val="1"/>
        </dgm:presLayoutVars>
      </dgm:prSet>
      <dgm:spPr/>
    </dgm:pt>
    <dgm:pt modelId="{E047A4B2-D21F-47E8-A582-045F70AAF320}" type="pres">
      <dgm:prSet presAssocID="{A0DBF307-9E7B-4739-88FF-5DDD7B8B6D8F}" presName="accent_5" presStyleCnt="0"/>
      <dgm:spPr/>
    </dgm:pt>
    <dgm:pt modelId="{4C6E257D-0B0A-41C2-9C8D-F8D7B20230A3}" type="pres">
      <dgm:prSet presAssocID="{A0DBF307-9E7B-4739-88FF-5DDD7B8B6D8F}" presName="accentRepeatNode" presStyleLbl="solidFgAcc1" presStyleIdx="4" presStyleCnt="6"/>
      <dgm:spPr/>
    </dgm:pt>
    <dgm:pt modelId="{BF6D2980-B5F2-45C5-9A95-B1137D3BEDEC}" type="pres">
      <dgm:prSet presAssocID="{B1DC5D50-FB27-48D0-9B6A-BBC6780E5134}" presName="text_6" presStyleLbl="node1" presStyleIdx="5" presStyleCnt="6">
        <dgm:presLayoutVars>
          <dgm:bulletEnabled val="1"/>
        </dgm:presLayoutVars>
      </dgm:prSet>
      <dgm:spPr/>
    </dgm:pt>
    <dgm:pt modelId="{EEDE7AE9-6171-479D-97D3-D2D574DEDF22}" type="pres">
      <dgm:prSet presAssocID="{B1DC5D50-FB27-48D0-9B6A-BBC6780E5134}" presName="accent_6" presStyleCnt="0"/>
      <dgm:spPr/>
    </dgm:pt>
    <dgm:pt modelId="{5AA3FAC4-09F2-4DD0-8A65-5C25E514BF0D}" type="pres">
      <dgm:prSet presAssocID="{B1DC5D50-FB27-48D0-9B6A-BBC6780E5134}" presName="accentRepeatNode" presStyleLbl="solidFgAcc1" presStyleIdx="5" presStyleCnt="6"/>
      <dgm:spPr/>
    </dgm:pt>
  </dgm:ptLst>
  <dgm:cxnLst>
    <dgm:cxn modelId="{D1B9FC01-CCCC-492C-A22B-75FAB9696AFC}" type="presOf" srcId="{ABE9E766-EB3D-4F79-AAFE-28DEB7DB1252}" destId="{27266CB0-E3E7-48FA-ACB0-D8625DA637DD}" srcOrd="0" destOrd="0" presId="urn:microsoft.com/office/officeart/2008/layout/VerticalCurvedList"/>
    <dgm:cxn modelId="{7E40FF08-88D9-4ADF-AE62-AA6C64141B30}" srcId="{26A4BF84-5B6F-4523-835D-A00628A2ED48}" destId="{AF40F2CD-BA39-4616-9820-A1B80524BA89}" srcOrd="2" destOrd="0" parTransId="{BB7B0393-73A5-4367-9D4D-36240AFA8CCA}" sibTransId="{E25ECE86-0547-423C-B269-B98C1BEDECE0}"/>
    <dgm:cxn modelId="{22A86D19-F0C1-444A-A7E7-8416AF41F004}" type="presOf" srcId="{0FE1A020-18A9-44F2-BC2A-E05C6DE36298}" destId="{A65D036D-ADF4-4672-80F1-FAFAA4018611}" srcOrd="0" destOrd="0" presId="urn:microsoft.com/office/officeart/2008/layout/VerticalCurvedList"/>
    <dgm:cxn modelId="{6E7C7238-443F-4C5A-9CB2-C4F922E58CD7}" srcId="{26A4BF84-5B6F-4523-835D-A00628A2ED48}" destId="{B1DC5D50-FB27-48D0-9B6A-BBC6780E5134}" srcOrd="5" destOrd="0" parTransId="{F0942351-5944-4404-BA05-7744A8BCDA9A}" sibTransId="{A54DF85F-8030-491B-AB13-C23864B68B68}"/>
    <dgm:cxn modelId="{A4704C7F-F27B-4864-AC8E-25D070D466A2}" type="presOf" srcId="{26A4BF84-5B6F-4523-835D-A00628A2ED48}" destId="{C546E3B3-BDBF-4286-A0A1-F7285AC60275}" srcOrd="0" destOrd="0" presId="urn:microsoft.com/office/officeart/2008/layout/VerticalCurvedList"/>
    <dgm:cxn modelId="{A0F78382-B599-49AB-9298-AC38806F6AC1}" type="presOf" srcId="{A0DBF307-9E7B-4739-88FF-5DDD7B8B6D8F}" destId="{A9B0936F-6C78-45E5-96A3-8C99EA2B2AF2}" srcOrd="0" destOrd="0" presId="urn:microsoft.com/office/officeart/2008/layout/VerticalCurvedList"/>
    <dgm:cxn modelId="{B3342F85-0DBE-4749-BE4F-0A8678E5A779}" type="presOf" srcId="{B1DC5D50-FB27-48D0-9B6A-BBC6780E5134}" destId="{BF6D2980-B5F2-45C5-9A95-B1137D3BEDEC}" srcOrd="0" destOrd="0" presId="urn:microsoft.com/office/officeart/2008/layout/VerticalCurvedList"/>
    <dgm:cxn modelId="{56E703A9-87A3-4478-AA74-D0ADE7F8A22B}" type="presOf" srcId="{FC05487B-DEEF-46A7-AA65-0695881EE315}" destId="{B66E1661-D3F5-4DFF-B9DF-855F6CE16EFC}" srcOrd="0" destOrd="0" presId="urn:microsoft.com/office/officeart/2008/layout/VerticalCurvedList"/>
    <dgm:cxn modelId="{D32A79AE-ACAB-4157-A37D-4549D61BBE68}" srcId="{26A4BF84-5B6F-4523-835D-A00628A2ED48}" destId="{FC05487B-DEEF-46A7-AA65-0695881EE315}" srcOrd="3" destOrd="0" parTransId="{1B9D808B-DB49-45BC-BFE4-703573536781}" sibTransId="{94DB3127-BE3B-4ADC-9E61-8C81D0A5C66F}"/>
    <dgm:cxn modelId="{4156CEBA-97D3-49BF-9744-B896F10DA0FF}" srcId="{26A4BF84-5B6F-4523-835D-A00628A2ED48}" destId="{0FE1A020-18A9-44F2-BC2A-E05C6DE36298}" srcOrd="0" destOrd="0" parTransId="{0619F7EA-A7BA-4E68-B3A8-95526FFF11DE}" sibTransId="{ABE9E766-EB3D-4F79-AAFE-28DEB7DB1252}"/>
    <dgm:cxn modelId="{26C8BDE7-6CD1-4C82-8ABA-9DF18FED9C75}" type="presOf" srcId="{1321BB1C-68F0-4493-8D88-E6148B21C46F}" destId="{8DAC9AAF-A2B7-449C-BECD-92C2109FA1E2}" srcOrd="0" destOrd="0" presId="urn:microsoft.com/office/officeart/2008/layout/VerticalCurvedList"/>
    <dgm:cxn modelId="{EABD75E9-6EB1-4E2D-9794-4DB1B8780D64}" srcId="{26A4BF84-5B6F-4523-835D-A00628A2ED48}" destId="{A0DBF307-9E7B-4739-88FF-5DDD7B8B6D8F}" srcOrd="4" destOrd="0" parTransId="{3D003AA8-E1FE-49FE-8FF9-8BF1B5393ABB}" sibTransId="{F3EE0CB8-A46D-4FF0-8DF4-DA37FFD106D7}"/>
    <dgm:cxn modelId="{2E3BCAEC-8490-4DC0-A457-68C8650B06EA}" srcId="{26A4BF84-5B6F-4523-835D-A00628A2ED48}" destId="{1321BB1C-68F0-4493-8D88-E6148B21C46F}" srcOrd="1" destOrd="0" parTransId="{F2DC1405-2653-40C5-B54B-BB30F824DADF}" sibTransId="{B59787B7-7421-455D-BA10-07E5FE636F55}"/>
    <dgm:cxn modelId="{A106CDFD-4A98-4C5A-9AA2-97813CA955F4}" type="presOf" srcId="{AF40F2CD-BA39-4616-9820-A1B80524BA89}" destId="{F6B9E27F-01CC-42B6-ABDB-6835321BB4B4}" srcOrd="0" destOrd="0" presId="urn:microsoft.com/office/officeart/2008/layout/VerticalCurvedList"/>
    <dgm:cxn modelId="{B519AD39-5845-43A2-8D0F-910B686D454B}" type="presParOf" srcId="{C546E3B3-BDBF-4286-A0A1-F7285AC60275}" destId="{E59C27A1-7F61-41EE-8C7C-72D19625354B}" srcOrd="0" destOrd="0" presId="urn:microsoft.com/office/officeart/2008/layout/VerticalCurvedList"/>
    <dgm:cxn modelId="{1AA5EA07-F2AE-4320-8003-782BA56845FA}" type="presParOf" srcId="{E59C27A1-7F61-41EE-8C7C-72D19625354B}" destId="{BCBD7634-8358-4FB7-8279-E335F5387216}" srcOrd="0" destOrd="0" presId="urn:microsoft.com/office/officeart/2008/layout/VerticalCurvedList"/>
    <dgm:cxn modelId="{DD5BC715-B212-4EA5-926E-744216AC1A31}" type="presParOf" srcId="{BCBD7634-8358-4FB7-8279-E335F5387216}" destId="{71E75110-AA5D-406A-9A40-4494C35546F0}" srcOrd="0" destOrd="0" presId="urn:microsoft.com/office/officeart/2008/layout/VerticalCurvedList"/>
    <dgm:cxn modelId="{6411F986-B282-475B-815A-88C905ED9FC4}" type="presParOf" srcId="{BCBD7634-8358-4FB7-8279-E335F5387216}" destId="{27266CB0-E3E7-48FA-ACB0-D8625DA637DD}" srcOrd="1" destOrd="0" presId="urn:microsoft.com/office/officeart/2008/layout/VerticalCurvedList"/>
    <dgm:cxn modelId="{EFA350BB-D348-4D79-A1FE-69073F44BCA2}" type="presParOf" srcId="{BCBD7634-8358-4FB7-8279-E335F5387216}" destId="{EFE53774-A6B6-4D7F-90E0-F010BA567208}" srcOrd="2" destOrd="0" presId="urn:microsoft.com/office/officeart/2008/layout/VerticalCurvedList"/>
    <dgm:cxn modelId="{75E063B4-956F-42BC-80BC-F6D7394481BD}" type="presParOf" srcId="{BCBD7634-8358-4FB7-8279-E335F5387216}" destId="{A2CF9752-DA3D-483C-A660-FE72DE2207D9}" srcOrd="3" destOrd="0" presId="urn:microsoft.com/office/officeart/2008/layout/VerticalCurvedList"/>
    <dgm:cxn modelId="{D641B7B5-98B9-42EF-B257-F22B9399C1C7}" type="presParOf" srcId="{E59C27A1-7F61-41EE-8C7C-72D19625354B}" destId="{A65D036D-ADF4-4672-80F1-FAFAA4018611}" srcOrd="1" destOrd="0" presId="urn:microsoft.com/office/officeart/2008/layout/VerticalCurvedList"/>
    <dgm:cxn modelId="{8E120459-38DC-41E4-A304-170976A35794}" type="presParOf" srcId="{E59C27A1-7F61-41EE-8C7C-72D19625354B}" destId="{42216E5B-5D35-4E62-BDFE-2A52D64A7408}" srcOrd="2" destOrd="0" presId="urn:microsoft.com/office/officeart/2008/layout/VerticalCurvedList"/>
    <dgm:cxn modelId="{FFB6EC19-38A3-46B5-BA0B-3690E5979D91}" type="presParOf" srcId="{42216E5B-5D35-4E62-BDFE-2A52D64A7408}" destId="{AD1B055E-0748-403E-AECC-F3B038D27A71}" srcOrd="0" destOrd="0" presId="urn:microsoft.com/office/officeart/2008/layout/VerticalCurvedList"/>
    <dgm:cxn modelId="{F495DA9A-8EF2-47FB-831C-B7CDD7F3D83B}" type="presParOf" srcId="{E59C27A1-7F61-41EE-8C7C-72D19625354B}" destId="{8DAC9AAF-A2B7-449C-BECD-92C2109FA1E2}" srcOrd="3" destOrd="0" presId="urn:microsoft.com/office/officeart/2008/layout/VerticalCurvedList"/>
    <dgm:cxn modelId="{008F945F-5D4A-4FDD-9D38-6C13EC54C8F6}" type="presParOf" srcId="{E59C27A1-7F61-41EE-8C7C-72D19625354B}" destId="{84C7F886-0F78-4D59-8B15-F438B15C9BE8}" srcOrd="4" destOrd="0" presId="urn:microsoft.com/office/officeart/2008/layout/VerticalCurvedList"/>
    <dgm:cxn modelId="{995F5E69-5985-4016-AAD1-46942317123A}" type="presParOf" srcId="{84C7F886-0F78-4D59-8B15-F438B15C9BE8}" destId="{CCFE905C-E0D7-4E2E-8759-0286F9FDD639}" srcOrd="0" destOrd="0" presId="urn:microsoft.com/office/officeart/2008/layout/VerticalCurvedList"/>
    <dgm:cxn modelId="{703A5CC9-6F2F-4331-9FF8-A239462D716B}" type="presParOf" srcId="{E59C27A1-7F61-41EE-8C7C-72D19625354B}" destId="{F6B9E27F-01CC-42B6-ABDB-6835321BB4B4}" srcOrd="5" destOrd="0" presId="urn:microsoft.com/office/officeart/2008/layout/VerticalCurvedList"/>
    <dgm:cxn modelId="{543D0354-BA08-4A49-A2E6-4A6E4CD78354}" type="presParOf" srcId="{E59C27A1-7F61-41EE-8C7C-72D19625354B}" destId="{BA3F85BA-DA33-4032-BE3D-22AD2FBDEA6C}" srcOrd="6" destOrd="0" presId="urn:microsoft.com/office/officeart/2008/layout/VerticalCurvedList"/>
    <dgm:cxn modelId="{EEBA3533-4596-425C-9258-CDE3309EE118}" type="presParOf" srcId="{BA3F85BA-DA33-4032-BE3D-22AD2FBDEA6C}" destId="{F2E77710-27F4-4109-B708-70828F7C211E}" srcOrd="0" destOrd="0" presId="urn:microsoft.com/office/officeart/2008/layout/VerticalCurvedList"/>
    <dgm:cxn modelId="{C6D93094-D2B0-4C14-BDED-767461B38F13}" type="presParOf" srcId="{E59C27A1-7F61-41EE-8C7C-72D19625354B}" destId="{B66E1661-D3F5-4DFF-B9DF-855F6CE16EFC}" srcOrd="7" destOrd="0" presId="urn:microsoft.com/office/officeart/2008/layout/VerticalCurvedList"/>
    <dgm:cxn modelId="{7547EC5B-9964-4F00-A272-19F3F89CD952}" type="presParOf" srcId="{E59C27A1-7F61-41EE-8C7C-72D19625354B}" destId="{E5C8E556-E49C-48EA-A815-47A48073C291}" srcOrd="8" destOrd="0" presId="urn:microsoft.com/office/officeart/2008/layout/VerticalCurvedList"/>
    <dgm:cxn modelId="{33CAA5E5-D6F0-4A9D-9A09-EA84506AA432}" type="presParOf" srcId="{E5C8E556-E49C-48EA-A815-47A48073C291}" destId="{FDF3AA03-F465-411D-8ABB-2BF7344DCFA0}" srcOrd="0" destOrd="0" presId="urn:microsoft.com/office/officeart/2008/layout/VerticalCurvedList"/>
    <dgm:cxn modelId="{426F4714-4529-42B3-B396-E44D4D5E6931}" type="presParOf" srcId="{E59C27A1-7F61-41EE-8C7C-72D19625354B}" destId="{A9B0936F-6C78-45E5-96A3-8C99EA2B2AF2}" srcOrd="9" destOrd="0" presId="urn:microsoft.com/office/officeart/2008/layout/VerticalCurvedList"/>
    <dgm:cxn modelId="{BBF2E146-CD16-4EFA-B8A2-0477945DE511}" type="presParOf" srcId="{E59C27A1-7F61-41EE-8C7C-72D19625354B}" destId="{E047A4B2-D21F-47E8-A582-045F70AAF320}" srcOrd="10" destOrd="0" presId="urn:microsoft.com/office/officeart/2008/layout/VerticalCurvedList"/>
    <dgm:cxn modelId="{4BFA2110-C73B-4096-A7AD-BBC237ED191D}" type="presParOf" srcId="{E047A4B2-D21F-47E8-A582-045F70AAF320}" destId="{4C6E257D-0B0A-41C2-9C8D-F8D7B20230A3}" srcOrd="0" destOrd="0" presId="urn:microsoft.com/office/officeart/2008/layout/VerticalCurvedList"/>
    <dgm:cxn modelId="{29B03B08-6B30-4630-B3FC-E82A7E65E973}" type="presParOf" srcId="{E59C27A1-7F61-41EE-8C7C-72D19625354B}" destId="{BF6D2980-B5F2-45C5-9A95-B1137D3BEDEC}" srcOrd="11" destOrd="0" presId="urn:microsoft.com/office/officeart/2008/layout/VerticalCurvedList"/>
    <dgm:cxn modelId="{009BFFAA-ABBD-45CB-8533-A6A2622D8913}" type="presParOf" srcId="{E59C27A1-7F61-41EE-8C7C-72D19625354B}" destId="{EEDE7AE9-6171-479D-97D3-D2D574DEDF22}" srcOrd="12" destOrd="0" presId="urn:microsoft.com/office/officeart/2008/layout/VerticalCurvedList"/>
    <dgm:cxn modelId="{A6F7B79B-8AC8-4CAF-BC61-09ACB3498B3E}" type="presParOf" srcId="{EEDE7AE9-6171-479D-97D3-D2D574DEDF22}" destId="{5AA3FAC4-09F2-4DD0-8A65-5C25E514BF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6CB0-E3E7-48FA-ACB0-D8625DA637DD}">
      <dsp:nvSpPr>
        <dsp:cNvPr id="0" name=""/>
        <dsp:cNvSpPr/>
      </dsp:nvSpPr>
      <dsp:spPr>
        <a:xfrm>
          <a:off x="-4921220" y="-754103"/>
          <a:ext cx="5861131" cy="5861131"/>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D036D-ADF4-4672-80F1-FAFAA4018611}">
      <dsp:nvSpPr>
        <dsp:cNvPr id="0" name=""/>
        <dsp:cNvSpPr/>
      </dsp:nvSpPr>
      <dsp:spPr>
        <a:xfrm>
          <a:off x="350730" y="229225"/>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Pitch module </a:t>
          </a:r>
          <a:r>
            <a:rPr lang="nl-NL" sz="2400" kern="1200" err="1"/>
            <a:t>Intrapreneurship</a:t>
          </a:r>
          <a:endParaRPr lang="nl-NL" sz="2400" kern="1200"/>
        </a:p>
      </dsp:txBody>
      <dsp:txXfrm>
        <a:off x="350730" y="229225"/>
        <a:ext cx="8501744" cy="458275"/>
      </dsp:txXfrm>
    </dsp:sp>
    <dsp:sp modelId="{AD1B055E-0748-403E-AECC-F3B038D27A71}">
      <dsp:nvSpPr>
        <dsp:cNvPr id="0" name=""/>
        <dsp:cNvSpPr/>
      </dsp:nvSpPr>
      <dsp:spPr>
        <a:xfrm>
          <a:off x="64308" y="171940"/>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C9AAF-A2B7-449C-BECD-92C2109FA1E2}">
      <dsp:nvSpPr>
        <dsp:cNvPr id="0" name=""/>
        <dsp:cNvSpPr/>
      </dsp:nvSpPr>
      <dsp:spPr>
        <a:xfrm>
          <a:off x="727694" y="916551"/>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Een blik op mijn waarden</a:t>
          </a:r>
        </a:p>
      </dsp:txBody>
      <dsp:txXfrm>
        <a:off x="727694" y="916551"/>
        <a:ext cx="8124780" cy="458275"/>
      </dsp:txXfrm>
    </dsp:sp>
    <dsp:sp modelId="{CCFE905C-E0D7-4E2E-8759-0286F9FDD639}">
      <dsp:nvSpPr>
        <dsp:cNvPr id="0" name=""/>
        <dsp:cNvSpPr/>
      </dsp:nvSpPr>
      <dsp:spPr>
        <a:xfrm>
          <a:off x="441271" y="859267"/>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9E27F-01CC-42B6-ABDB-6835321BB4B4}">
      <dsp:nvSpPr>
        <dsp:cNvPr id="0" name=""/>
        <dsp:cNvSpPr/>
      </dsp:nvSpPr>
      <dsp:spPr>
        <a:xfrm>
          <a:off x="900070" y="1603878"/>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Exposure</a:t>
          </a:r>
        </a:p>
      </dsp:txBody>
      <dsp:txXfrm>
        <a:off x="900070" y="1603878"/>
        <a:ext cx="7952405" cy="458275"/>
      </dsp:txXfrm>
    </dsp:sp>
    <dsp:sp modelId="{F2E77710-27F4-4109-B708-70828F7C211E}">
      <dsp:nvSpPr>
        <dsp:cNvPr id="0" name=""/>
        <dsp:cNvSpPr/>
      </dsp:nvSpPr>
      <dsp:spPr>
        <a:xfrm>
          <a:off x="613647" y="1546594"/>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E1661-D3F5-4DFF-B9DF-855F6CE16EFC}">
      <dsp:nvSpPr>
        <dsp:cNvPr id="0" name=""/>
        <dsp:cNvSpPr/>
      </dsp:nvSpPr>
      <dsp:spPr>
        <a:xfrm>
          <a:off x="900070" y="2290770"/>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Zorgethiek</a:t>
          </a:r>
        </a:p>
      </dsp:txBody>
      <dsp:txXfrm>
        <a:off x="900070" y="2290770"/>
        <a:ext cx="7952405" cy="458275"/>
      </dsp:txXfrm>
    </dsp:sp>
    <dsp:sp modelId="{FDF3AA03-F465-411D-8ABB-2BF7344DCFA0}">
      <dsp:nvSpPr>
        <dsp:cNvPr id="0" name=""/>
        <dsp:cNvSpPr/>
      </dsp:nvSpPr>
      <dsp:spPr>
        <a:xfrm>
          <a:off x="613647" y="2233485"/>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0936F-6C78-45E5-96A3-8C99EA2B2AF2}">
      <dsp:nvSpPr>
        <dsp:cNvPr id="0" name=""/>
        <dsp:cNvSpPr/>
      </dsp:nvSpPr>
      <dsp:spPr>
        <a:xfrm>
          <a:off x="727694" y="2978097"/>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Morele dilemma’s</a:t>
          </a:r>
        </a:p>
      </dsp:txBody>
      <dsp:txXfrm>
        <a:off x="727694" y="2978097"/>
        <a:ext cx="8124780" cy="458275"/>
      </dsp:txXfrm>
    </dsp:sp>
    <dsp:sp modelId="{4C6E257D-0B0A-41C2-9C8D-F8D7B20230A3}">
      <dsp:nvSpPr>
        <dsp:cNvPr id="0" name=""/>
        <dsp:cNvSpPr/>
      </dsp:nvSpPr>
      <dsp:spPr>
        <a:xfrm>
          <a:off x="441271" y="2920812"/>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D2980-B5F2-45C5-9A95-B1137D3BEDEC}">
      <dsp:nvSpPr>
        <dsp:cNvPr id="0" name=""/>
        <dsp:cNvSpPr/>
      </dsp:nvSpPr>
      <dsp:spPr>
        <a:xfrm>
          <a:off x="350730" y="3665424"/>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Terugblik + slotreflectie </a:t>
          </a:r>
        </a:p>
      </dsp:txBody>
      <dsp:txXfrm>
        <a:off x="350730" y="3665424"/>
        <a:ext cx="8501744" cy="458275"/>
      </dsp:txXfrm>
    </dsp:sp>
    <dsp:sp modelId="{5AA3FAC4-09F2-4DD0-8A65-5C25E514BF0D}">
      <dsp:nvSpPr>
        <dsp:cNvPr id="0" name=""/>
        <dsp:cNvSpPr/>
      </dsp:nvSpPr>
      <dsp:spPr>
        <a:xfrm>
          <a:off x="64308" y="3608139"/>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A2D8-0B76-489B-904B-0A7F53A8915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0059-E175-44F4-A778-093C73A51192}" type="slidenum">
              <a:rPr lang="nl-NL" smtClean="0"/>
              <a:t>‹nr.›</a:t>
            </a:fld>
            <a:endParaRPr lang="nl-NL"/>
          </a:p>
        </p:txBody>
      </p:sp>
    </p:spTree>
    <p:extLst>
      <p:ext uri="{BB962C8B-B14F-4D97-AF65-F5344CB8AC3E}">
        <p14:creationId xmlns:p14="http://schemas.microsoft.com/office/powerpoint/2010/main" val="17928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0UlIrKwqYL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4eiujSktiIk&amp;feature=emb_log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gd8Lv1OMthk&amp;feature=youtu.be%2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ZfXM6SlXZ5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qWxsbPS3yZ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E33Ur8v0bUI"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a:t>
            </a:fld>
            <a:endParaRPr lang="nl-NL"/>
          </a:p>
        </p:txBody>
      </p:sp>
    </p:spTree>
    <p:extLst>
      <p:ext uri="{BB962C8B-B14F-4D97-AF65-F5344CB8AC3E}">
        <p14:creationId xmlns:p14="http://schemas.microsoft.com/office/powerpoint/2010/main" val="191853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a:spcAft>
                <a:spcPts val="800"/>
              </a:spcAft>
              <a:buFont typeface="Wingdings" panose="05000000000000000000" pitchFamily="2" charset="2"/>
              <a:buChar char=""/>
            </a:pPr>
            <a:r>
              <a:rPr lang="nl-NL" dirty="0"/>
              <a:t>Ethiek komt veel vaker bij zorg kijken dan alleen wanneer het gaat om de grote vraagstukken, grote ethische dilemma’s. Zorg voor het alledaagse leven. Centrale vraag: wat is er nodig opdat zorg als deugddoende zorg zou ervaren worden? Voor goede zorg is de relatie essentieel. Alleen door een betrokken relatie met de ZO en zijn naasten aan te gaan, kan je ontdekken wat goede zorg voor hen is. Een goede relatie heeft bovendien op zich een helende werking. </a:t>
            </a:r>
          </a:p>
          <a:p>
            <a:pPr marL="1143000" marR="0" lvl="2" indent="-22860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nl-NL" dirty="0"/>
              <a:t>Uitgangspunt van zorgethiek is ‘Zorg die deugd doet aan beide kanten van de zorgrelatie’ (Van </a:t>
            </a:r>
            <a:r>
              <a:rPr lang="nl-NL" dirty="0" err="1"/>
              <a:t>Laere</a:t>
            </a:r>
            <a:r>
              <a:rPr lang="nl-NL" dirty="0"/>
              <a:t> (2020). Ondeugende Zorg. Humor in Gekkenwerk.) Betrokken relatie aangaan is afstemmen op de zorgontvanger, maar ook op jezelf, gaat ook om het respecteren van je eigen grenzen. </a:t>
            </a:r>
            <a:endParaRPr lang="nl-BE" dirty="0"/>
          </a:p>
          <a:p>
            <a:pPr marL="1143000" lvl="2" indent="-228600">
              <a:spcAft>
                <a:spcPts val="800"/>
              </a:spcAft>
              <a:buFont typeface="Wingdings" panose="05000000000000000000" pitchFamily="2" charset="2"/>
              <a:buChar char=""/>
            </a:pP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18</a:t>
            </a:fld>
            <a:endParaRPr lang="nl-NL"/>
          </a:p>
        </p:txBody>
      </p:sp>
    </p:spTree>
    <p:extLst>
      <p:ext uri="{BB962C8B-B14F-4D97-AF65-F5344CB8AC3E}">
        <p14:creationId xmlns:p14="http://schemas.microsoft.com/office/powerpoint/2010/main" val="119403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hlinkClick r:id="rId3"/>
              </a:rPr>
              <a:t>https://www.youtube.com/watch?v=0UlIrKwqYLY</a:t>
            </a:r>
            <a:endParaRPr lang="nl-NL"/>
          </a:p>
          <a:p>
            <a:pPr>
              <a:defRPr/>
            </a:pPr>
            <a:endParaRPr lang="nl-NL" dirty="0"/>
          </a:p>
          <a:p>
            <a:pPr marL="0" marR="0" lvl="0" indent="0" algn="l" defTabSz="914400">
              <a:lnSpc>
                <a:spcPct val="100000"/>
              </a:lnSpc>
              <a:spcBef>
                <a:spcPts val="0"/>
              </a:spcBef>
              <a:spcAft>
                <a:spcPts val="0"/>
              </a:spcAft>
              <a:buClrTx/>
              <a:buSzTx/>
              <a:buFontTx/>
              <a:buNone/>
              <a:tabLst/>
              <a:defRPr/>
            </a:pPr>
            <a:r>
              <a:rPr lang="nl-NL" dirty="0"/>
              <a:t>Na afspelen filmpje: ‘is er iemand die hier iets wil over zeggen? Zijn dit herkenbare situaties?’</a:t>
            </a:r>
            <a:endParaRPr lang="nl-NL"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handeling kan zo uitgevoerd worden dat ze door de ZO gewaardeerd wordt of dat hij ze als een aanslag ervaart. Elke beslissing kan tot kwetsuren of heling leiden. Illustratie: Filmpje AZ Delta </a:t>
            </a:r>
            <a:r>
              <a:rPr lang="nl-BE" dirty="0">
                <a:hlinkClick r:id="rId4">
                  <a:extLst>
                    <a:ext uri="{A12FA001-AC4F-418D-AE19-62706E023703}">
                      <ahyp:hlinkClr xmlns:ahyp="http://schemas.microsoft.com/office/drawing/2018/hyperlinkcolor" val="tx"/>
                    </a:ext>
                  </a:extLst>
                </a:hlinkClick>
              </a:rPr>
              <a:t>Sta even stil...maak het verschil (compilatie) - YouTube</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Toestemming AZ Delta gevraagd via dienst communicatie om dit filmpje in de opleiding (+ eventueel later in lessen) te gebruiken. Was geen probleem, mits bronvermelding.</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19</a:t>
            </a:fld>
            <a:endParaRPr lang="nl-NL"/>
          </a:p>
        </p:txBody>
      </p:sp>
    </p:spTree>
    <p:extLst>
      <p:ext uri="{BB962C8B-B14F-4D97-AF65-F5344CB8AC3E}">
        <p14:creationId xmlns:p14="http://schemas.microsoft.com/office/powerpoint/2010/main" val="360558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Hierbij nog een praktijkvoorbeeld die aantoont dat het gaat om de zorg voor het alledaagse leven en we het ook niet ver hoeven te zoeken (én niet kunnen invullen voor de ander).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20</a:t>
            </a:fld>
            <a:endParaRPr lang="nl-NL"/>
          </a:p>
        </p:txBody>
      </p:sp>
    </p:spTree>
    <p:extLst>
      <p:ext uri="{BB962C8B-B14F-4D97-AF65-F5344CB8AC3E}">
        <p14:creationId xmlns:p14="http://schemas.microsoft.com/office/powerpoint/2010/main" val="34492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21</a:t>
            </a:fld>
            <a:endParaRPr lang="nl-BE"/>
          </a:p>
        </p:txBody>
      </p:sp>
    </p:spTree>
    <p:extLst>
      <p:ext uri="{BB962C8B-B14F-4D97-AF65-F5344CB8AC3E}">
        <p14:creationId xmlns:p14="http://schemas.microsoft.com/office/powerpoint/2010/main" val="11360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effectLst/>
                <a:latin typeface="Symbol"/>
                <a:ea typeface="Calibri" panose="020F0502020204030204" pitchFamily="34" charset="0"/>
                <a:cs typeface="Times New Roman" panose="02020603050405020304" pitchFamily="18" charset="0"/>
                <a:sym typeface="Symbol"/>
              </a:rPr>
              <a:t>ZE ZIEN:</a:t>
            </a:r>
            <a:r>
              <a:rPr lang="nl-NL" dirty="0">
                <a:sym typeface="Symbol"/>
              </a:rPr>
              <a:t> = de a</a:t>
            </a:r>
            <a:r>
              <a:rPr lang="nl-NL" dirty="0"/>
              <a:t>nder zien als persoon en niet als object van professioneel handelen. Kijken naar de ander zoals hij is, met al zijn goede en minder goede kanten. Kijken naar de persoon en wat hij doet, om van daaruit op zoek te gaan naar wat je voor de ZO kan doen. </a:t>
            </a:r>
          </a:p>
          <a:p>
            <a:pPr>
              <a:defRPr/>
            </a:pPr>
            <a:r>
              <a:rPr lang="nl-NL" dirty="0">
                <a:cs typeface="+mn-lt"/>
              </a:rPr>
              <a:t>Soms is het genoeg om te vragen wat ze willen en wat niet, maar niet elke ZO kan dit verwoorden. (bv. in zijn communicatie beperkt; zich niet kwetsbaar wil opstellen, niet tot last wil zijn,… ), in zo’n gevallen is observatie van groot belang</a:t>
            </a:r>
            <a:br>
              <a:rPr lang="nl-NL" dirty="0">
                <a:cs typeface="+mn-lt"/>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22</a:t>
            </a:fld>
            <a:endParaRPr lang="nl-BE"/>
          </a:p>
        </p:txBody>
      </p:sp>
    </p:spTree>
    <p:extLst>
      <p:ext uri="{BB962C8B-B14F-4D97-AF65-F5344CB8AC3E}">
        <p14:creationId xmlns:p14="http://schemas.microsoft.com/office/powerpoint/2010/main" val="118230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Oefening ZE zien: filmpje laten zien en situatie vanuit het standpunt van de zorgontvanger proberen te bekijken. Wat zie je nu? Wat leer je ervan? </a:t>
            </a:r>
            <a:r>
              <a:rPr lang="nl-BE" dirty="0"/>
              <a:t>: Hoe tonen de hulpverleners in het filmpje dat ze </a:t>
            </a:r>
            <a:r>
              <a:rPr lang="nl-BE" dirty="0" err="1"/>
              <a:t>zorgethisch</a:t>
            </a:r>
            <a:r>
              <a:rPr lang="nl-BE" dirty="0"/>
              <a:t> kijken? </a:t>
            </a:r>
            <a:r>
              <a:rPr lang="nl-NL" dirty="0">
                <a:hlinkClick r:id="rId3">
                  <a:extLst>
                    <a:ext uri="{A12FA001-AC4F-418D-AE19-62706E023703}">
                      <ahyp:hlinkClr xmlns:ahyp="http://schemas.microsoft.com/office/drawing/2018/hyperlinkcolor" val="tx"/>
                    </a:ext>
                  </a:extLst>
                </a:hlinkClick>
              </a:rPr>
              <a:t>Helden van Hier: Man springt in water - </a:t>
            </a:r>
            <a:r>
              <a:rPr lang="nl-NL" dirty="0" err="1">
                <a:hlinkClick r:id="rId3">
                  <a:extLst>
                    <a:ext uri="{A12FA001-AC4F-418D-AE19-62706E023703}">
                      <ahyp:hlinkClr xmlns:ahyp="http://schemas.microsoft.com/office/drawing/2018/hyperlinkcolor" val="tx"/>
                    </a:ext>
                  </a:extLst>
                </a:hlinkClick>
              </a:rPr>
              <a:t>youtube</a:t>
            </a:r>
            <a:r>
              <a:rPr lang="nl-NL" dirty="0"/>
              <a:t> </a:t>
            </a:r>
            <a:r>
              <a:rPr lang="nl-BE" dirty="0"/>
              <a:t>(</a:t>
            </a:r>
            <a:r>
              <a:rPr lang="nl-BE" dirty="0" err="1"/>
              <a:t>NabesprekingPerspectief</a:t>
            </a:r>
            <a:r>
              <a:rPr lang="nl-BE" dirty="0"/>
              <a:t> van de ZO innemen: zelf vinden ze de hond niet zo belangrijk, maar zien dat dit voor de ZO en zijn vrouw wel zo is en spelen daarop in. Pantoffels worden uit water gehaald. Vrouw geruststellen. Humor gebruiken)) </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23</a:t>
            </a:fld>
            <a:endParaRPr lang="nl-NL"/>
          </a:p>
        </p:txBody>
      </p:sp>
    </p:spTree>
    <p:extLst>
      <p:ext uri="{BB962C8B-B14F-4D97-AF65-F5344CB8AC3E}">
        <p14:creationId xmlns:p14="http://schemas.microsoft.com/office/powerpoint/2010/main" val="133689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a:ea typeface="Calibri" panose="020F0502020204030204" pitchFamily="34" charset="0"/>
                <a:cs typeface="Calibri"/>
              </a:rPr>
              <a:t>ZE WETEN= Niet enkel technische en wetenschappelijke kennis, maar ook weten wat er voor de ZO belangrijk is, ontdekken wie hij is, wat hij wil. Het is ook weten dat we niet alles weten, niet alles kunnen oplossen en niet alle </a:t>
            </a:r>
            <a:r>
              <a:rPr lang="nl-BE" sz="1800" dirty="0">
                <a:latin typeface="Calibri"/>
                <a:ea typeface="Calibri" panose="020F0502020204030204" pitchFamily="34" charset="0"/>
                <a:cs typeface="Calibri"/>
              </a:rPr>
              <a:t>lijden</a:t>
            </a:r>
            <a:r>
              <a:rPr lang="nl-BE" sz="1800" dirty="0">
                <a:effectLst/>
                <a:latin typeface="Calibri"/>
                <a:ea typeface="Calibri" panose="020F0502020204030204" pitchFamily="34" charset="0"/>
                <a:cs typeface="Calibri"/>
              </a:rPr>
              <a:t> kunnen wegnemen. Maar weten dat verbondenheid in het lijden, het lijden draaglijker kan maken en dat menselijke aanwezigheid, het tonen van menselijkheid van heel grote betekenis kan zijn. </a:t>
            </a:r>
          </a:p>
          <a:p>
            <a:endParaRPr lang="nl-BE" sz="1800" dirty="0">
              <a:effectLst/>
              <a:latin typeface="Calibri"/>
              <a:ea typeface="Calibri" panose="020F0502020204030204" pitchFamily="34" charset="0"/>
              <a:cs typeface="Calibri"/>
            </a:endParaRPr>
          </a:p>
          <a:p>
            <a:r>
              <a:rPr lang="nl-BE" sz="1800" dirty="0">
                <a:effectLst/>
                <a:latin typeface="Calibri"/>
                <a:ea typeface="Calibri" panose="020F0502020204030204" pitchFamily="34" charset="0"/>
                <a:cs typeface="Calibri"/>
              </a:rPr>
              <a:t>Weten wie de ander is en wat voor hem belangrijk is, veronderstelt betrokkenheid, maar voedt ook betrokkenheid. De moeite doen om iemands levensverhaal (of flarden daarvan) te leren kennen, verhoogt betrokkenheid. Doorheen die lichamelijke verschijning kijken om de ware persoon te blijven zien, is een dagelijkse opdracht voor iedereen in de zorg. Hoe meer we als zorgverlener weten van de geschiedenis van de zorgontvanger, hoe meer erkenning en aansluiting er mogelijk is. </a:t>
            </a:r>
            <a:br>
              <a:rPr lang="nl-BE" sz="1800" dirty="0">
                <a:effectLst/>
                <a:latin typeface="Calibri" panose="020F0502020204030204" pitchFamily="34" charset="0"/>
                <a:ea typeface="Calibri" panose="020F0502020204030204" pitchFamily="34" charset="0"/>
                <a:cs typeface="Calibri"/>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25</a:t>
            </a:fld>
            <a:endParaRPr lang="nl-BE"/>
          </a:p>
        </p:txBody>
      </p:sp>
    </p:spTree>
    <p:extLst>
      <p:ext uri="{BB962C8B-B14F-4D97-AF65-F5344CB8AC3E}">
        <p14:creationId xmlns:p14="http://schemas.microsoft.com/office/powerpoint/2010/main" val="44045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t>https://www.youtube.com/watch?v=HljTW1Wqq1A</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26</a:t>
            </a:fld>
            <a:endParaRPr lang="nl-NL"/>
          </a:p>
        </p:txBody>
      </p:sp>
    </p:spTree>
    <p:extLst>
      <p:ext uri="{BB962C8B-B14F-4D97-AF65-F5344CB8AC3E}">
        <p14:creationId xmlns:p14="http://schemas.microsoft.com/office/powerpoint/2010/main" val="208717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dirty="0">
                <a:effectLst/>
                <a:latin typeface="Calibri"/>
                <a:ea typeface="Calibri" panose="020F0502020204030204" pitchFamily="34" charset="0"/>
                <a:cs typeface="Calibri"/>
              </a:rPr>
              <a:t>Reflecteren is op afstand gaan staan en proberen te begrijpen, betekenis te vatten. </a:t>
            </a:r>
          </a:p>
          <a:p>
            <a:pPr>
              <a:defRPr/>
            </a:pPr>
            <a:endParaRPr lang="nl-BE" sz="1200" dirty="0">
              <a:effectLst/>
              <a:latin typeface="Calibri"/>
              <a:ea typeface="Calibri" panose="020F0502020204030204" pitchFamily="34" charset="0"/>
              <a:cs typeface="Calibri"/>
            </a:endParaRPr>
          </a:p>
          <a:p>
            <a:pPr>
              <a:defRPr/>
            </a:pPr>
            <a:r>
              <a:rPr lang="nl-BE" sz="1200" dirty="0">
                <a:effectLst/>
                <a:latin typeface="Calibri"/>
                <a:ea typeface="Calibri" panose="020F0502020204030204" pitchFamily="34" charset="0"/>
                <a:cs typeface="Calibri"/>
              </a:rPr>
              <a:t>ZE REFLECTEREN = voor, tijdens en na het doen nadenken over waar de (voor)oordelen moeten bijgestuurd worden en hoe je uit de ervaring kan leren. Was dit een goed besluit? Wat neem ik hieruit mee voor verdere zorg?</a:t>
            </a:r>
            <a:r>
              <a:rPr lang="nl-BE" dirty="0">
                <a:latin typeface="Calibri"/>
                <a:ea typeface="Calibri" panose="020F0502020204030204" pitchFamily="34" charset="0"/>
                <a:cs typeface="Calibri"/>
              </a:rPr>
              <a:t> O</a:t>
            </a:r>
            <a:r>
              <a:rPr lang="nl-NL" i="1" dirty="0"/>
              <a:t>ok reflecteren over bepaalde gevoelens van woede, onmacht, frustratie en morele stress omdat zorg soms tekortschiet (omwille van de omstandigheden, organisatie, werkdruk,… is belangrijk om het ‘vol te houden’ en ‘zo goed mogelijke’ zorg te kunnen bieden. </a:t>
            </a:r>
            <a:br>
              <a:rPr lang="nl-NL" i="1" dirty="0">
                <a:cs typeface="+mn-lt"/>
              </a:rPr>
            </a:br>
            <a:endParaRPr lang="nl-BE" dirty="0"/>
          </a:p>
          <a:p>
            <a:pPr>
              <a:defRPr/>
            </a:pPr>
            <a:r>
              <a:rPr lang="nl-BE" sz="1200" dirty="0" err="1">
                <a:effectLst/>
                <a:latin typeface="Calibri"/>
                <a:ea typeface="Calibri" panose="020F0502020204030204" pitchFamily="34" charset="0"/>
                <a:cs typeface="Calibri"/>
              </a:rPr>
              <a:t>vb</a:t>
            </a:r>
            <a:r>
              <a:rPr lang="nl-BE" sz="1200" dirty="0">
                <a:effectLst/>
                <a:latin typeface="Calibri"/>
                <a:ea typeface="Calibri" panose="020F0502020204030204" pitchFamily="34" charset="0"/>
                <a:cs typeface="Calibri"/>
              </a:rPr>
              <a:t>: filmpje ‘over de essentie van een tas koffie’</a:t>
            </a:r>
            <a:br>
              <a:rPr lang="nl-BE" sz="1200" dirty="0">
                <a:effectLst/>
                <a:latin typeface="Calibri" panose="020F0502020204030204" pitchFamily="34" charset="0"/>
                <a:ea typeface="Calibri" panose="020F0502020204030204" pitchFamily="34" charset="0"/>
                <a:cs typeface="Calibri"/>
              </a:rPr>
            </a:br>
            <a:r>
              <a:rPr lang="nl-BE" sz="1200" dirty="0">
                <a:effectLst/>
                <a:latin typeface="Calibri"/>
                <a:ea typeface="Calibri" panose="020F0502020204030204" pitchFamily="34" charset="0"/>
                <a:cs typeface="Calibri"/>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a:t>
            </a:r>
            <a:r>
              <a:rPr lang="nl-BE" dirty="0">
                <a:latin typeface="Calibri"/>
                <a:ea typeface="Calibri" panose="020F0502020204030204" pitchFamily="34" charset="0"/>
                <a:cs typeface="Calibri"/>
              </a:rPr>
              <a:t> </a:t>
            </a:r>
          </a:p>
          <a:p>
            <a:pPr>
              <a:defRPr/>
            </a:pPr>
            <a:endParaRPr lang="nl-BE" dirty="0">
              <a:cs typeface="Calibri"/>
            </a:endParaRPr>
          </a:p>
          <a:p>
            <a:r>
              <a:rPr lang="nl-NL" sz="1800" b="0" i="0" dirty="0">
                <a:solidFill>
                  <a:srgbClr val="000000"/>
                </a:solidFill>
                <a:effectLst/>
                <a:latin typeface="Encode Sans"/>
              </a:rPr>
              <a:t>In een </a:t>
            </a:r>
            <a:r>
              <a:rPr lang="nl-NL" sz="1800" b="0" i="0" dirty="0" err="1">
                <a:solidFill>
                  <a:srgbClr val="000000"/>
                </a:solidFill>
                <a:effectLst/>
                <a:latin typeface="Encode Sans"/>
              </a:rPr>
              <a:t>zorgethische</a:t>
            </a:r>
            <a:r>
              <a:rPr lang="nl-NL" sz="1800" b="0" i="0" dirty="0">
                <a:solidFill>
                  <a:srgbClr val="000000"/>
                </a:solidFill>
                <a:effectLst/>
                <a:latin typeface="Encode Sans"/>
              </a:rPr>
              <a:t> relatie betekent authenticiteit niet dat de zorgverlener reageert in overeenstemming met haar gevoelens. Dat zou de zorgontvanger zeker niet altijd ten goede komen. Betekent wel dat de zorgverlener er oprecht naar streeft het goede voor de zorgontvanger te doen omdat zijn lot haar ter harte gaat.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Encode Sans"/>
              </a:rPr>
              <a:t>Ook in een </a:t>
            </a:r>
            <a:r>
              <a:rPr lang="nl-NL" sz="1800" b="0" i="0" dirty="0" err="1">
                <a:solidFill>
                  <a:srgbClr val="000000"/>
                </a:solidFill>
                <a:effectLst/>
                <a:latin typeface="Encode Sans"/>
              </a:rPr>
              <a:t>zorgethische</a:t>
            </a:r>
            <a:r>
              <a:rPr lang="nl-NL" sz="1800" b="0" i="0" dirty="0">
                <a:solidFill>
                  <a:srgbClr val="000000"/>
                </a:solidFill>
                <a:effectLst/>
                <a:latin typeface="Encode Sans"/>
              </a:rPr>
              <a:t> relatie dus plaats voor milde hypocrisie. Reflectie kan helpen om de eigen motieven helderder te krijgen en om de grenzen te bewaken.  </a:t>
            </a:r>
            <a:endParaRPr lang="nl-BE" dirty="0"/>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28</a:t>
            </a:fld>
            <a:endParaRPr lang="nl-BE"/>
          </a:p>
        </p:txBody>
      </p:sp>
    </p:spTree>
    <p:extLst>
      <p:ext uri="{BB962C8B-B14F-4D97-AF65-F5344CB8AC3E}">
        <p14:creationId xmlns:p14="http://schemas.microsoft.com/office/powerpoint/2010/main" val="207345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https://www.youtube.com/watch?v=ZfXM6SlXZ5M</a:t>
            </a:r>
            <a:endParaRPr lang="nl-NL"/>
          </a:p>
          <a:p>
            <a:endParaRPr lang="nl-NL" dirty="0"/>
          </a:p>
          <a:p>
            <a:r>
              <a:rPr lang="nl-NL" sz="1800" dirty="0">
                <a:effectLst/>
                <a:latin typeface="Calibri"/>
                <a:ea typeface="Calibri" panose="020F0502020204030204" pitchFamily="34" charset="0"/>
                <a:cs typeface="Calibri"/>
              </a:rPr>
              <a:t>Nabespreking: De trainer nodigt de groep uit om na te denken en te discussiëren over het filmpje door hen te vragen: ‘wie zou van de koffie gedronken hebben?’</a:t>
            </a:r>
            <a:endParaRPr lang="nl-NL" dirty="0">
              <a:latin typeface="Calibri"/>
              <a:cs typeface="Calibri"/>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relatie betekent authenticiteit niet dat de zorgverlener reageert in overeenstemming met haar gevoelens. Dat zou de zorgontvanger zeker niet altijd ten goede komen. Betekent wel dat de zorgverlener er oprecht naar streeft het goede voor de zorgontvanger te doen omdat zijn lot haar ter harte gaat.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Ook in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relatie dus plaats voor milde hypocrisie. Reflectie kan helpen om de eigen motieven helderder te krijgen en om de grenzen te bewaken.  </a:t>
            </a:r>
          </a:p>
          <a:p>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29</a:t>
            </a:fld>
            <a:endParaRPr lang="nl-BE"/>
          </a:p>
        </p:txBody>
      </p:sp>
    </p:spTree>
    <p:extLst>
      <p:ext uri="{BB962C8B-B14F-4D97-AF65-F5344CB8AC3E}">
        <p14:creationId xmlns:p14="http://schemas.microsoft.com/office/powerpoint/2010/main" val="18557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a:t>
            </a:fld>
            <a:endParaRPr lang="nl-NL"/>
          </a:p>
        </p:txBody>
      </p:sp>
    </p:spTree>
    <p:extLst>
      <p:ext uri="{BB962C8B-B14F-4D97-AF65-F5344CB8AC3E}">
        <p14:creationId xmlns:p14="http://schemas.microsoft.com/office/powerpoint/2010/main" val="160719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ZE DOEN =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doen: de kern van het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handelen. Daar komen alle competenties samen. ZE doen is weloverwogen of spontaan, maar steeds afgestemd op de persoon om wie het gaat. Soms zal de technische handeling de volle aandacht moeten krijgen en dan is het belangrijk om te kunnen wisselen van aandacht voor de persoon naar aandacht voor de taak en terug. Dit wordt makkelijker naarmate je meer ervaring hebt.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cs typeface="Times New Roman" panose="02020603050405020304" pitchFamily="18" charset="0"/>
              </a:rPr>
              <a:t>Zeer veel dingen zijn niet op te lossen, en dat kan ervoor zorgen dat de HV zich machteloos voelt. ZE handelen vraagt dus ook  dat je tot op zekere hoogte kunt omgaan met die machteloosheid en dus met de tragiek van het leven. </a:t>
            </a: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30</a:t>
            </a:fld>
            <a:endParaRPr lang="nl-BE"/>
          </a:p>
        </p:txBody>
      </p:sp>
    </p:spTree>
    <p:extLst>
      <p:ext uri="{BB962C8B-B14F-4D97-AF65-F5344CB8AC3E}">
        <p14:creationId xmlns:p14="http://schemas.microsoft.com/office/powerpoint/2010/main" val="237332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31</a:t>
            </a:fld>
            <a:endParaRPr lang="nl-NL"/>
          </a:p>
        </p:txBody>
      </p:sp>
    </p:spTree>
    <p:extLst>
      <p:ext uri="{BB962C8B-B14F-4D97-AF65-F5344CB8AC3E}">
        <p14:creationId xmlns:p14="http://schemas.microsoft.com/office/powerpoint/2010/main" val="313602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https://www.youtube.com/watch?v=qWxsbPS3yZg</a:t>
            </a:r>
            <a:endParaRPr lang="nl-NL" dirty="0"/>
          </a:p>
          <a:p>
            <a:endParaRPr lang="nl-NL" dirty="0"/>
          </a:p>
          <a:p>
            <a:r>
              <a:rPr lang="nl-NL" dirty="0"/>
              <a:t>Dit filmpje kan je linken aan verschillende </a:t>
            </a:r>
            <a:r>
              <a:rPr lang="nl-NL" dirty="0" err="1"/>
              <a:t>zorgethische</a:t>
            </a:r>
            <a:r>
              <a:rPr lang="nl-NL" dirty="0"/>
              <a:t> competenties. Het past bij ‘doen’, </a:t>
            </a:r>
            <a:r>
              <a:rPr lang="nl-NL" dirty="0" err="1"/>
              <a:t>zorgethisch</a:t>
            </a:r>
            <a:r>
              <a:rPr lang="nl-NL" dirty="0"/>
              <a:t> doen vergt soms morele moed, dit filmpje illustreert wat we daarmee bedoelen. Alleen is de actie hier ‘niet helemaal’ afgestemd op de zorgontvanger. Maar, er is ook een link naar laatste </a:t>
            </a:r>
            <a:r>
              <a:rPr lang="nl-NL" dirty="0" err="1"/>
              <a:t>compententie</a:t>
            </a:r>
            <a:r>
              <a:rPr lang="nl-NL" dirty="0"/>
              <a:t> ‘</a:t>
            </a:r>
            <a:r>
              <a:rPr lang="nl-NL" dirty="0" err="1"/>
              <a:t>zorgethisch</a:t>
            </a:r>
            <a:r>
              <a:rPr lang="nl-NL" dirty="0"/>
              <a:t> zijn’: hoofdrolspeler laat zich raken door de situatie. We gaan nu even verder naar deze laatste competentie.’</a:t>
            </a:r>
            <a:endParaRPr lang="nl-BE">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32</a:t>
            </a:fld>
            <a:endParaRPr lang="nl-BE"/>
          </a:p>
        </p:txBody>
      </p:sp>
    </p:spTree>
    <p:extLst>
      <p:ext uri="{BB962C8B-B14F-4D97-AF65-F5344CB8AC3E}">
        <p14:creationId xmlns:p14="http://schemas.microsoft.com/office/powerpoint/2010/main" val="203806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ZE ZIJN = de bron van en de voorwaarde voor de andere competenties. Het is niet iets wat je kan aan- en afzetten, het gaat om oprechte belangstelling voor (het lot van) de ander. Het gaat om raakbaarheid: </a:t>
            </a:r>
            <a:r>
              <a:rPr lang="nl-NL" sz="1800" dirty="0">
                <a:effectLst/>
                <a:latin typeface="Encode Sans"/>
                <a:ea typeface="Calibri" panose="020F0502020204030204" pitchFamily="34" charset="0"/>
                <a:cs typeface="Times New Roman" panose="02020603050405020304" pitchFamily="18" charset="0"/>
              </a:rPr>
              <a:t>Gevoeligheid voor leed, los van wie de persoon is (bv. dakloze </a:t>
            </a:r>
            <a:r>
              <a:rPr lang="nl-NL" sz="1800" dirty="0" err="1">
                <a:effectLst/>
                <a:latin typeface="Encode Sans"/>
                <a:ea typeface="Calibri" panose="020F0502020204030204" pitchFamily="34" charset="0"/>
                <a:cs typeface="Times New Roman" panose="02020603050405020304" pitchFamily="18" charset="0"/>
              </a:rPr>
              <a:t>vs</a:t>
            </a:r>
            <a:r>
              <a:rPr lang="nl-NL" sz="1800" dirty="0">
                <a:effectLst/>
                <a:latin typeface="Encode Sans"/>
                <a:ea typeface="Calibri" panose="020F0502020204030204" pitchFamily="34" charset="0"/>
                <a:cs typeface="Times New Roman" panose="02020603050405020304" pitchFamily="18" charset="0"/>
              </a:rPr>
              <a:t> zakenman)</a:t>
            </a:r>
          </a:p>
          <a:p>
            <a:endParaRPr lang="nl-NL" sz="1800" dirty="0">
              <a:effectLst/>
              <a:latin typeface="Encode Sans"/>
              <a:ea typeface="Calibri" panose="020F0502020204030204" pitchFamily="34" charset="0"/>
              <a:cs typeface="Times New Roman" panose="02020603050405020304" pitchFamily="18" charset="0"/>
            </a:endParaRPr>
          </a:p>
          <a:p>
            <a:pPr algn="l" rtl="0" fontAlgn="base"/>
            <a:r>
              <a:rPr lang="nl-NL" sz="1800" b="0" i="0" dirty="0">
                <a:solidFill>
                  <a:srgbClr val="000000"/>
                </a:solidFill>
                <a:effectLst/>
                <a:latin typeface="Encode Sans"/>
              </a:rPr>
              <a:t>Jezelf tot op zekere hoogte kunnen loslaten, eigen behoeften gedeeltelijk en/of tijdelijk tussen haakjes kunnen zetten om op het appel van anderen te kunnen ingaan.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Hierbij is het nodig dat de zorgverlener voor zichzelf ontdekt waar het evenwicht ligt tussen zelfzorg en zorg voor de ander.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In goede teams kunnen zorgverleners aangeven dat ze een situatie moeilijk of niet meer aankunnen, of krijgen ze het aanbod van een collega om iets van hen over te nemen, als die merken of vermoeden dat wat van de zorgverlener gevraagd wordt wel eens te veel zou kunnen zijn. Zulk teamwerk komt de zorgontvanger ten goede.    </a:t>
            </a:r>
            <a:endParaRPr lang="nl-NL" sz="2800" b="0" i="0" dirty="0">
              <a:solidFill>
                <a:srgbClr val="000000"/>
              </a:solidFill>
              <a:effectLst/>
              <a:latin typeface="Segoe UI" panose="020B0502040204020203" pitchFamily="34" charset="0"/>
            </a:endParaRPr>
          </a:p>
          <a:p>
            <a:br>
              <a:rPr lang="nl-NL" sz="1800" dirty="0">
                <a:effectLst/>
                <a:latin typeface="Encode Sans"/>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33</a:t>
            </a:fld>
            <a:endParaRPr lang="nl-BE"/>
          </a:p>
        </p:txBody>
      </p:sp>
    </p:spTree>
    <p:extLst>
      <p:ext uri="{BB962C8B-B14F-4D97-AF65-F5344CB8AC3E}">
        <p14:creationId xmlns:p14="http://schemas.microsoft.com/office/powerpoint/2010/main" val="10635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Grotere raakbaarheid brengt ook een grotere kwetsbaarheid met zich mee.</a:t>
            </a:r>
          </a:p>
          <a:p>
            <a:endParaRPr lang="nl-BE" dirty="0"/>
          </a:p>
          <a:p>
            <a:r>
              <a:rPr lang="nl-BE" dirty="0"/>
              <a:t>Raakbaarheid moet beschermd en gekoesterd worden. Het vraagt reflectie en oefening om geraakt te blijven door situaties die je telkens weer tegenkomt maar die je niet kunt veranderen.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34</a:t>
            </a:fld>
            <a:endParaRPr lang="nl-NL"/>
          </a:p>
        </p:txBody>
      </p:sp>
    </p:spTree>
    <p:extLst>
      <p:ext uri="{BB962C8B-B14F-4D97-AF65-F5344CB8AC3E}">
        <p14:creationId xmlns:p14="http://schemas.microsoft.com/office/powerpoint/2010/main" val="211105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latin typeface="Encode Sans"/>
              </a:rPr>
              <a:t>Jezelf tot op zekere hoogte kunnen loslaten, eigen behoeften gedeeltelijk en/of tijdelijk tussen haakjes kunnen zetten om op het appel van anderen te kunnen ingaan.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Hierbij is het nodig dat de zorgverlener voor zichzelf ontdekt waar het evenwicht ligt tussen zelfzorg en zorg voor de ander.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In goede teams kunnen zorgverleners aangeven dat ze een situatie moeilijk of niet meer aankunnen, of krijgen ze het aanbod van een collega om iets van hen over te nemen, als die merken of vermoeden dat wat van de zorgverlener gevraagd wordt wel eens te veel zou kunnen zijn. Zulk teamwerk komt de zorgontvanger ten goede.    </a:t>
            </a:r>
            <a:endParaRPr lang="nl-NL" sz="2800" b="0" i="0" dirty="0">
              <a:solidFill>
                <a:srgbClr val="000000"/>
              </a:solidFill>
              <a:effectLst/>
              <a:latin typeface="Segoe UI" panose="020B0502040204020203" pitchFamily="34" charset="0"/>
            </a:endParaRPr>
          </a:p>
          <a:p>
            <a:br>
              <a:rPr lang="nl-NL" sz="1800" dirty="0">
                <a:effectLst/>
                <a:latin typeface="Encode Sans"/>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35</a:t>
            </a:fld>
            <a:endParaRPr lang="nl-BE"/>
          </a:p>
        </p:txBody>
      </p:sp>
    </p:spTree>
    <p:extLst>
      <p:ext uri="{BB962C8B-B14F-4D97-AF65-F5344CB8AC3E}">
        <p14:creationId xmlns:p14="http://schemas.microsoft.com/office/powerpoint/2010/main" val="1262683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zien gaat over kijken naar de persoon zoals hij is om op zoek te gaan naar wat hij nodig heeft</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weten gaat niet enkel over ‘technisch, wetenschappelijk weten’, maar over weten wat voor de zorgontvanger belangrijk is.</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reflecteren is stilstaan bij hoe je uit ervaringen kan leren om te komen tot goede of zo goed mogelijke zorg.</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doen is handelen in afstemming met de persoon waarvoor je zorgt.</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zijn is de voorwaarde voor de andere competenties en gaat over oprechte belangstelling voor de ander en raakbaarheid</a:t>
            </a:r>
            <a:r>
              <a:rPr lang="nl-NL" sz="1800" b="0" i="0" dirty="0">
                <a:solidFill>
                  <a:srgbClr val="000000"/>
                </a:solidFill>
                <a:effectLst/>
                <a:latin typeface="Calibri" panose="020F0502020204030204" pitchFamily="34" charset="0"/>
              </a:rPr>
              <a:t>.  </a:t>
            </a:r>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36</a:t>
            </a:fld>
            <a:endParaRPr lang="nl-BE"/>
          </a:p>
        </p:txBody>
      </p:sp>
    </p:spTree>
    <p:extLst>
      <p:ext uri="{BB962C8B-B14F-4D97-AF65-F5344CB8AC3E}">
        <p14:creationId xmlns:p14="http://schemas.microsoft.com/office/powerpoint/2010/main" val="2876953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2" indent="0" fontAlgn="base">
              <a:spcAft>
                <a:spcPts val="800"/>
              </a:spcAft>
              <a:buFont typeface="Wingdings" panose="05000000000000000000" pitchFamily="2" charset="2"/>
              <a:buNone/>
            </a:pPr>
            <a:r>
              <a:rPr lang="nl-NL" sz="1100" i="1" dirty="0">
                <a:effectLst/>
                <a:latin typeface="Calibri" panose="020F0502020204030204" pitchFamily="34" charset="0"/>
                <a:ea typeface="Calibri" panose="020F0502020204030204" pitchFamily="34" charset="0"/>
                <a:cs typeface="Times New Roman" panose="02020603050405020304" pitchFamily="18" charset="0"/>
              </a:rPr>
              <a:t>Zoals jullie kunnen horen, stelt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hoge verwachtingen aan zorgverleners. Dat je als persoon helemaal betrokken bent in het ZE handelen, betekent niet dat je alles zou moeten doen wat de ander graag zou willen of goed zou doen. Er zijn immers ook andere patiënten, familieleden,… en de ZV moet er ook voor zorgen dat zij niet uitgehold wordt. Daarom is het belangrijk dat we hier benadrukken dat we vaak niet de ideale zorg zullen kunnen bieden en middelmatigheid zullen moeten accepteren. Het is niet de bedoeling dat jullie streven naar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ervoor zorgt dat je eronderdoor gaat. Het is vooral het doen, het zoeken naar dat tot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groei zal leiden.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Burggraeve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(2000) heeft het over ethische spaarzaamheid, die niet het ‘totaal goede’ maar enkel het ‘eindig goede’ nastreeft. Die ethische spaarzaamheid is van groot belang om het uit te houden. </a:t>
            </a:r>
            <a:endParaRPr lang="nl-BE" sz="1050" i="1" dirty="0">
              <a:effectLst/>
              <a:latin typeface="Symbol" panose="05050102010706020507" pitchFamily="18" charset="2"/>
              <a:ea typeface="Calibri" panose="020F0502020204030204" pitchFamily="34" charset="0"/>
              <a:cs typeface="Times New Roman" panose="02020603050405020304" pitchFamily="18" charset="0"/>
            </a:endParaRPr>
          </a:p>
          <a:p>
            <a:pPr marL="1143000" fontAlgn="base">
              <a:spcAft>
                <a:spcPts val="800"/>
              </a:spcAft>
            </a:pPr>
            <a:r>
              <a:rPr lang="nl-NL" sz="1100" i="1" dirty="0">
                <a:effectLst/>
                <a:latin typeface="Calibri" panose="020F0502020204030204" pitchFamily="34" charset="0"/>
                <a:ea typeface="Calibri" panose="020F0502020204030204" pitchFamily="34" charset="0"/>
                <a:cs typeface="Times New Roman" panose="02020603050405020304" pitchFamily="18" charset="0"/>
              </a:rPr>
              <a:t>De betrokkenheid die ZE veronderstelt, maakt het dus ook nodig zich te oefenen in het op een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wijze beperken: verstandig en overwogen, en zonder schuldgevoel onder ogen ziend dat de situatie niet ‘totaal goed’ is, maar het beste wat in de gegeven situatie mogelijk is, met alles rekening houdend, ook met de eigen beperkingen.  ZE beperken is zorgen voor het best mogelijk en voor het opvangen van de consequenties van de beperking.</a:t>
            </a:r>
            <a:endParaRPr lang="nl-BE" sz="1050" i="1" dirty="0">
              <a:effectLst/>
              <a:latin typeface="Encode Sans"/>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37</a:t>
            </a:fld>
            <a:endParaRPr lang="nl-NL"/>
          </a:p>
        </p:txBody>
      </p:sp>
    </p:spTree>
    <p:extLst>
      <p:ext uri="{BB962C8B-B14F-4D97-AF65-F5344CB8AC3E}">
        <p14:creationId xmlns:p14="http://schemas.microsoft.com/office/powerpoint/2010/main" val="74288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Stilstaan bij positieve ervaringen en verwezenlijkingen verhoogt de kracht die een zorgverlener in haar werk kan leggen. Datgene doen waar je goed in bent of je goed bij voelt, kan de energie geven om lastiger opdrachten aan te pakken en vol te houden. Daarom doen we even een rondje: ‘het mooiste wat ik de afgelopen tijd heb meegemaakt’ (LVL, Zorgethiek in de praktijk, p129)</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39</a:t>
            </a:fld>
            <a:endParaRPr lang="nl-NL"/>
          </a:p>
        </p:txBody>
      </p:sp>
    </p:spTree>
    <p:extLst>
      <p:ext uri="{BB962C8B-B14F-4D97-AF65-F5344CB8AC3E}">
        <p14:creationId xmlns:p14="http://schemas.microsoft.com/office/powerpoint/2010/main" val="91652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Optioneel, indien tijd over.</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40</a:t>
            </a:fld>
            <a:endParaRPr lang="nl-NL"/>
          </a:p>
        </p:txBody>
      </p:sp>
    </p:spTree>
    <p:extLst>
      <p:ext uri="{BB962C8B-B14F-4D97-AF65-F5344CB8AC3E}">
        <p14:creationId xmlns:p14="http://schemas.microsoft.com/office/powerpoint/2010/main" val="339794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a:t>
            </a:fld>
            <a:endParaRPr lang="nl-NL"/>
          </a:p>
        </p:txBody>
      </p:sp>
    </p:spTree>
    <p:extLst>
      <p:ext uri="{BB962C8B-B14F-4D97-AF65-F5344CB8AC3E}">
        <p14:creationId xmlns:p14="http://schemas.microsoft.com/office/powerpoint/2010/main" val="198585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https://www.youtube.com/watch?v=b7fBZeGZKvs</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43</a:t>
            </a:fld>
            <a:endParaRPr lang="nl-NL"/>
          </a:p>
        </p:txBody>
      </p:sp>
    </p:spTree>
    <p:extLst>
      <p:ext uri="{BB962C8B-B14F-4D97-AF65-F5344CB8AC3E}">
        <p14:creationId xmlns:p14="http://schemas.microsoft.com/office/powerpoint/2010/main" val="19912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verduidelijkt dat ‘Morele dilemma’s’ en ‘Ethische dilemma’s’ synoniemen zijn. In het filmpje gebruikt de spreekster de term ‘Ethische dilemma’s’, wij gebruiken in deze module meestal de term ‘morele dilemma’s.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45</a:t>
            </a:fld>
            <a:endParaRPr lang="nl-NL"/>
          </a:p>
        </p:txBody>
      </p:sp>
    </p:spTree>
    <p:extLst>
      <p:ext uri="{BB962C8B-B14F-4D97-AF65-F5344CB8AC3E}">
        <p14:creationId xmlns:p14="http://schemas.microsoft.com/office/powerpoint/2010/main" val="320095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spcAft>
                <a:spcPts val="800"/>
              </a:spcAft>
            </a:pPr>
            <a:r>
              <a:rPr lang="nl-NL" dirty="0">
                <a:hlinkClick r:id="rId3"/>
              </a:rPr>
              <a:t>https://www.youtube.com/watch?v=E33Ur8v0bUI</a:t>
            </a:r>
            <a:endParaRPr lang="nl-NL"/>
          </a:p>
          <a:p>
            <a:pPr lvl="2">
              <a:spcAft>
                <a:spcPts val="800"/>
              </a:spcAft>
            </a:pPr>
            <a:endParaRPr lang="nl-NL" dirty="0"/>
          </a:p>
          <a:p>
            <a:pPr marL="1143000" lvl="2" indent="-228600">
              <a:spcAft>
                <a:spcPts val="800"/>
              </a:spcAft>
              <a:buFont typeface="Wingdings" panose="05000000000000000000" pitchFamily="2" charset="2"/>
              <a:buChar char=""/>
            </a:pPr>
            <a:r>
              <a:rPr lang="nl-NL" sz="1100">
                <a:latin typeface="Calibri"/>
                <a:cs typeface="Calibri"/>
              </a:rPr>
              <a:t>Verschillende opties bij moreel dilemma</a:t>
            </a:r>
            <a:endParaRPr lang="nl-BE" sz="1100">
              <a:latin typeface="Calibri"/>
              <a:cs typeface="Calibri"/>
            </a:endParaRPr>
          </a:p>
          <a:p>
            <a:pPr marL="1600200" lvl="3" indent="-228600">
              <a:spcAft>
                <a:spcPts val="800"/>
              </a:spcAft>
              <a:buFont typeface="+mj-lt"/>
              <a:buAutoNum type="arabi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(Informeel) Overleg met collega’s</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l" defTabSz="914400" rtl="0" eaLnBrk="1" fontAlgn="auto" latinLnBrk="0" hangingPunct="1">
              <a:lnSpc>
                <a:spcPct val="100000"/>
              </a:lnSpc>
              <a:spcBef>
                <a:spcPts val="0"/>
              </a:spcBef>
              <a:spcAft>
                <a:spcPts val="800"/>
              </a:spcAft>
              <a:buClrTx/>
              <a:buSzTx/>
              <a:buFont typeface="+mj-lt"/>
              <a:buAutoNum type="arabicPeriod"/>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Moreel beraad waarin verschillende opties worden opgesomd en afgewogen om tot een besluit te komen (zie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Youtube</a:t>
            </a:r>
            <a:r>
              <a:rPr lang="nl-NL" sz="1100" dirty="0">
                <a:effectLst/>
                <a:latin typeface="Calibri" panose="020F0502020204030204" pitchFamily="34" charset="0"/>
                <a:ea typeface="Calibri" panose="020F0502020204030204" pitchFamily="34" charset="0"/>
                <a:cs typeface="Times New Roman" panose="02020603050405020304" pitchFamily="18" charset="0"/>
              </a:rPr>
              <a:t> pagina ZORO)</a:t>
            </a:r>
            <a:br>
              <a:rPr lang="nl-NL" sz="1100" dirty="0">
                <a:effectLst/>
                <a:latin typeface="Calibri" panose="020F0502020204030204" pitchFamily="34" charset="0"/>
                <a:ea typeface="Calibri" panose="020F0502020204030204" pitchFamily="34" charset="0"/>
                <a:cs typeface="Times New Roman" panose="02020603050405020304" pitchFamily="18" charset="0"/>
              </a:rPr>
            </a:br>
            <a:r>
              <a:rPr lang="nl-NL" sz="1800" i="1" u="none" strike="noStrike" dirty="0">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(Filmpje van Gemeente Amsterdam. Waar kan je nog terecht voor begeleiding bij Moreel Beraad? Afhankelijk van plaats en organisatie: soms bij stad of gemeente, soms in eigen zorginstelling</a:t>
            </a:r>
            <a:r>
              <a:rPr lang="nl-NL" sz="1800" i="1" u="none" dirty="0">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 heel wat opleidingscentra bieden opleiding tot begeleider moreel beraad aan)</a:t>
            </a:r>
            <a:endParaRPr lang="nl-BE" sz="1800" u="none" dirty="0">
              <a:effectLst/>
              <a:latin typeface="Encode Sans"/>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Inschakelen ethisch comité (commissie voor medische ethiek) De Commissie voor medische ethiek heeft volgende opdrachten: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begeleidende en raadgevende opdracht met betrekking tot de ethische aspecten van de ziekenhuiszorg;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ondersteunende opdracht bij de beslissingen over individuele gevallen inzake ethiek;</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adviserende opdracht met betrekking tot alle protocollen inzake experimenten op mensen en op reproductief menselijk materiaal.</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46</a:t>
            </a:fld>
            <a:endParaRPr lang="nl-NL"/>
          </a:p>
        </p:txBody>
      </p:sp>
    </p:spTree>
    <p:extLst>
      <p:ext uri="{BB962C8B-B14F-4D97-AF65-F5344CB8AC3E}">
        <p14:creationId xmlns:p14="http://schemas.microsoft.com/office/powerpoint/2010/main" val="146366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module Ethisch Handelen is gebaseerd op de bronnen die je op deze slide afgebeeld ziet staan: de boeken ‘Gekkenwerk’ en ‘ Ondeugende Zorg’ van Roger </a:t>
            </a:r>
            <a:r>
              <a:rPr lang="nl-NL" dirty="0" err="1"/>
              <a:t>Burggraeve</a:t>
            </a:r>
            <a:r>
              <a:rPr lang="nl-NL" dirty="0"/>
              <a:t> en Linus Van </a:t>
            </a:r>
            <a:r>
              <a:rPr lang="nl-NL" dirty="0" err="1"/>
              <a:t>Laere</a:t>
            </a:r>
            <a:r>
              <a:rPr lang="nl-NL" dirty="0"/>
              <a:t>, het boek ‘Hoe Meester Verbiest </a:t>
            </a:r>
            <a:r>
              <a:rPr lang="nl-NL" dirty="0" err="1"/>
              <a:t>Joriske</a:t>
            </a:r>
            <a:r>
              <a:rPr lang="nl-NL" dirty="0"/>
              <a:t> werd’ van Trees Coucke, het handboek ‘Zorgethiek in de Praktijk’ van Linus van </a:t>
            </a:r>
            <a:r>
              <a:rPr lang="nl-NL" dirty="0" err="1"/>
              <a:t>Laere</a:t>
            </a:r>
            <a:r>
              <a:rPr lang="nl-NL" dirty="0"/>
              <a:t>, Mieke </a:t>
            </a:r>
            <a:r>
              <a:rPr lang="nl-NL" dirty="0" err="1"/>
              <a:t>Grypdonck</a:t>
            </a:r>
            <a:r>
              <a:rPr lang="nl-NL" dirty="0"/>
              <a:t> en Madeleine Timmerman, het rapport ‘Definiëring competenties ZORO-project’ door Julie Daes van de Universiteit Antwerpen, het boek Burn-out in de Zorg van </a:t>
            </a:r>
            <a:r>
              <a:rPr lang="nl-NL" dirty="0" err="1"/>
              <a:t>Gorik</a:t>
            </a:r>
            <a:r>
              <a:rPr lang="nl-NL" dirty="0"/>
              <a:t> </a:t>
            </a:r>
            <a:r>
              <a:rPr lang="nl-NL" dirty="0" err="1"/>
              <a:t>Kaesemans</a:t>
            </a:r>
            <a:r>
              <a:rPr lang="nl-NL" dirty="0"/>
              <a:t>, Elke Van Hoof, Lode </a:t>
            </a:r>
            <a:r>
              <a:rPr lang="nl-NL" dirty="0" err="1"/>
              <a:t>Godderis</a:t>
            </a:r>
            <a:r>
              <a:rPr lang="nl-NL" dirty="0"/>
              <a:t> en Erik Franck en het boek Draagkracht en Veerkracht in de Zorg. Professioneel zorgen met aandacht voor je eigen grenzen.</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7</a:t>
            </a:fld>
            <a:endParaRPr lang="nl-NL"/>
          </a:p>
        </p:txBody>
      </p:sp>
    </p:spTree>
    <p:extLst>
      <p:ext uri="{BB962C8B-B14F-4D97-AF65-F5344CB8AC3E}">
        <p14:creationId xmlns:p14="http://schemas.microsoft.com/office/powerpoint/2010/main" val="386039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Doel: inzicht verkrijgen in eigen waarden. ‘Wat vind ik belangrijk? Waarom handel ik op een bepaalde manier’?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r>
              <a:rPr lang="nl-NL" dirty="0"/>
              <a:t>In de zorg wordt elke keuze die je maakt bewust of onbewust gestuurd door jouw waarden, wat jij belangrijk vindt. Stilstaan bij die waarden kan ervoor zorgen dat je sterker in je schoenen staat, zeker bij onverwachte of complexe keuzes. Daarom beginnen we dit onderdeel met twee oefeningen die jullie in groepjes van 2 zullen uitvoeren. Ik zal eerst even uitleggen wat de bedoeling is. </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8</a:t>
            </a:fld>
            <a:endParaRPr lang="nl-NL"/>
          </a:p>
        </p:txBody>
      </p:sp>
    </p:spTree>
    <p:extLst>
      <p:ext uri="{BB962C8B-B14F-4D97-AF65-F5344CB8AC3E}">
        <p14:creationId xmlns:p14="http://schemas.microsoft.com/office/powerpoint/2010/main" val="57747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Trainer verdeelt de groep in groepjes voor 2 oefeningen:</a:t>
            </a:r>
          </a:p>
          <a:p>
            <a:pPr marL="742950" lvl="1" indent="-285750">
              <a:spcAft>
                <a:spcPts val="800"/>
              </a:spcAft>
              <a:buFont typeface="Wingdings" panose="05000000000000000000" pitchFamily="2" charset="2"/>
              <a:buChar char=""/>
            </a:pPr>
            <a:r>
              <a:rPr lang="nl-NL" dirty="0"/>
              <a:t>Oefening 1 Deelnemers wordt gevraagd terug te denken aan een moment waarop je heel duidelijk het gevoel had: ‘Hier heb ik goede zorg geleverd, dit heb ik goed gedaan’ en ‘Hier ben ik niet zo tevreden over de zorg die ik toen leverde’. Break-out rooms per 2 met volgende instructies:</a:t>
            </a:r>
            <a:endParaRPr lang="nl-BE" dirty="0"/>
          </a:p>
          <a:p>
            <a:pPr marL="1143000" lvl="2" indent="-228600">
              <a:spcAft>
                <a:spcPts val="800"/>
              </a:spcAft>
              <a:buFont typeface="Wingdings" panose="05000000000000000000" pitchFamily="2" charset="2"/>
              <a:buChar char=""/>
            </a:pPr>
            <a:r>
              <a:rPr lang="nl-NL" dirty="0"/>
              <a:t>Vertel beide momenten aan elkaar</a:t>
            </a:r>
            <a:endParaRPr lang="nl-BE" dirty="0"/>
          </a:p>
          <a:p>
            <a:pPr marL="1143000" lvl="2" indent="-228600">
              <a:spcAft>
                <a:spcPts val="800"/>
              </a:spcAft>
              <a:buFont typeface="Wingdings" panose="05000000000000000000" pitchFamily="2" charset="2"/>
              <a:buChar char=""/>
            </a:pPr>
            <a:r>
              <a:rPr lang="nl-NL" dirty="0"/>
              <a:t>Beantwoord volgende vragen:	(inspiratie in zorgprikkels?)</a:t>
            </a:r>
            <a:endParaRPr lang="nl-BE" dirty="0"/>
          </a:p>
          <a:p>
            <a:pPr marL="1600200" lvl="3" indent="-228600">
              <a:spcAft>
                <a:spcPts val="800"/>
              </a:spcAft>
              <a:buFont typeface="+mj-lt"/>
              <a:buAutoNum type="arabicPeriod"/>
            </a:pPr>
            <a:r>
              <a:rPr lang="nl-NL" dirty="0"/>
              <a:t>Waarom was dit voor mij wel/geen goede zorg</a:t>
            </a:r>
            <a:endParaRPr lang="nl-BE" dirty="0"/>
          </a:p>
          <a:p>
            <a:pPr marL="1600200" lvl="3" indent="-228600">
              <a:spcAft>
                <a:spcPts val="800"/>
              </a:spcAft>
              <a:buFont typeface="+mj-lt"/>
              <a:buAutoNum type="arabicPeriod"/>
            </a:pPr>
            <a:r>
              <a:rPr lang="nl-NL" dirty="0"/>
              <a:t>Wat is er nodig om goede zorg te kunnen bieden (factoren in jezelf, de zorgontvanger, de omstandigheden,…)</a:t>
            </a:r>
            <a:endParaRPr lang="nl-BE" dirty="0"/>
          </a:p>
          <a:p>
            <a:pPr marL="1600200" lvl="3" indent="-228600">
              <a:spcAft>
                <a:spcPts val="800"/>
              </a:spcAft>
              <a:buFont typeface="+mj-lt"/>
              <a:buAutoNum type="arabicPeriod"/>
            </a:pPr>
            <a:r>
              <a:rPr lang="nl-NL" dirty="0"/>
              <a:t> …</a:t>
            </a:r>
            <a:endParaRPr lang="nl-BE" dirty="0"/>
          </a:p>
          <a:p>
            <a:pPr marL="742950" lvl="1" indent="-285750">
              <a:spcAft>
                <a:spcPts val="800"/>
              </a:spcAft>
              <a:buFont typeface="Wingdings" panose="05000000000000000000" pitchFamily="2" charset="2"/>
              <a:buChar char=""/>
            </a:pPr>
            <a:r>
              <a:rPr lang="nl-NL" dirty="0"/>
              <a:t>Oefening 2: Deelnemers worden uitgedaagd na te denken over hun eigen waarden door het bespreken van enkele boeiende en herkenbare ethische dilemma’s (bron: Stageboek Verpleegkunde </a:t>
            </a:r>
            <a:r>
              <a:rPr lang="nl-NL" dirty="0" err="1"/>
              <a:t>Lon</a:t>
            </a:r>
            <a:r>
              <a:rPr lang="nl-NL" dirty="0"/>
              <a:t> </a:t>
            </a:r>
            <a:r>
              <a:rPr lang="nl-NL" dirty="0" err="1"/>
              <a:t>Holtzer</a:t>
            </a:r>
            <a:r>
              <a:rPr lang="nl-NL" dirty="0"/>
              <a:t>, p 109) </a:t>
            </a:r>
            <a:endParaRPr lang="nl-BE" dirty="0"/>
          </a:p>
          <a:p>
            <a:pPr marL="1143000" lvl="2" indent="-228600">
              <a:spcAft>
                <a:spcPts val="800"/>
              </a:spcAft>
              <a:buFont typeface="Wingdings" panose="05000000000000000000" pitchFamily="2" charset="2"/>
              <a:buChar char=""/>
            </a:pPr>
            <a:r>
              <a:rPr lang="nl-NL" dirty="0"/>
              <a:t>Casus p 81 (Zorgethiek in de praktijk): Albert vertoont roepgedrag. De verpleegkundigen kennen het patroon al: op een gegeven moment, zonder zichtbare aanleiding, begin Albert te roepen. Wanneer hij ophoudt is niet te voorspellen. En wat het roepen doet ophouden al evenmin. Na een paar dagen hebben de verpleegkundigen besloten dat ze Albert, als hij roept, vanuit de gemeenschappelijke ruimte, waar de meeste patiënten verblijven, naar zijn kamer zullen brengen en de deur sluiten. Dat is beter, vinden ze, voor de medepatiënten. Die kunnen niet tegen het geroep. Maar niemand heeft gevraagd aan de patiënten wat ze van het geroep vinden. De verpleegkundigen hebben ook niet gemerkt dat het wegbrengen van Albert de medepatiënten niet onberoerd laat. Sommigen denken immers: als het straks met mij zover is dat ik roep, is dat mijn lot: alleen op mijn kamer gezet worden, en niemand die nog naar je omkijkt. De verpleegkundigen echter voelen zich opgelucht: ze hoeven het geroep van Albert, waartegen ze zich machteloos voelen, niet meer aan te horen, en ze hoeven zich niet meer te bekommeren om wat zijn geroep met de medepatiënten doet.</a:t>
            </a:r>
            <a:endParaRPr lang="nl-BE" dirty="0"/>
          </a:p>
          <a:p>
            <a:r>
              <a:rPr lang="nl-NL" dirty="0"/>
              <a:t>Casus Gekkenwerk p 135: Een mama kwam met haar zoontje van 4 jaar voor een kleine ingreep in ons kinderdagziekenhuis. Ze had twee jaar geleden een kindje verloren, vertrouwde ze me toe. Ze was doodongerust over deze ingreep. Ze realiseerde zich wel dat het om een kleine ingreep ging, maar dat nam haar onrust zeker niet weg. Aan de arts van dienst die bij de intake van haar zoontje aanwezig was, vroeg ze of hij niet mocht blijven overnachten onder bewaking. ‘Ik zou de hele nacht geen oog dichtdoen als hij thuis zou slapen, stel je voor dat er iets gebeurt!’. ‘Geen sprake van’, antwoordde de arts. ‘Er kan niets mislopen mevrouw, u moet niet ongerust zijn.’ Hij keek mij aan en zei: ‘Als we daaraan beginnen, mogen we jouw dagziekenhuis hier straks wel sluiten hé Conny?’ Ik dacht: nee, daar heeft deze mevrouw nu echt geen boodschap aan. Ik zei dus, in het bijzijn van de mama: ‘Sorry dokter, ik ben het niet met je eens. Laat ons afwachten en na de operatie samen met mevrouw overleggen wat we het beste kunnen doen.’ Het gezicht van de dokter vertrok even; hij was duidelijk niet ingenomen met mijn publiekelijke uiting van ongehoorzaamheid.</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a:t>
            </a:r>
            <a:br>
              <a:rPr lang="nl-NL" sz="1100" i="1"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9</a:t>
            </a:fld>
            <a:endParaRPr lang="nl-NL"/>
          </a:p>
        </p:txBody>
      </p:sp>
    </p:spTree>
    <p:extLst>
      <p:ext uri="{BB962C8B-B14F-4D97-AF65-F5344CB8AC3E}">
        <p14:creationId xmlns:p14="http://schemas.microsoft.com/office/powerpoint/2010/main" val="321975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spcAft>
                <a:spcPts val="800"/>
              </a:spcAft>
              <a:buFont typeface="Wingdings" panose="05000000000000000000" pitchFamily="2" charset="2"/>
              <a:buChar char=""/>
            </a:pPr>
            <a:r>
              <a:rPr lang="nl-NL" dirty="0"/>
              <a:t>Kort meegeven van info over het belang van exposure</a:t>
            </a:r>
            <a:endParaRPr lang="nl-BE" dirty="0"/>
          </a:p>
          <a:p>
            <a:pPr marL="1143000" lvl="2" indent="-228600">
              <a:spcAft>
                <a:spcPts val="800"/>
              </a:spcAft>
              <a:buFont typeface="Wingdings" panose="05000000000000000000" pitchFamily="2" charset="2"/>
              <a:buChar char=""/>
            </a:pPr>
            <a:r>
              <a:rPr lang="nl-NL" dirty="0"/>
              <a:t>Wat is exposure? Een exposure is een ervaring die je doormaakt om je beter te kunnen inleven in je zorgontvanger of in een situatie. Verschillende vormen mogelijk. Een voorbeeld van een beleefexposure: Ik vraag aan iemand om mij eten te geven om op deze manier te kunnen ervaren hoe het voelt om eten gegeven te worden.</a:t>
            </a:r>
            <a:endParaRPr lang="nl-BE" dirty="0"/>
          </a:p>
          <a:p>
            <a:pPr marL="1143000" lvl="2" indent="-228600">
              <a:spcAft>
                <a:spcPts val="800"/>
              </a:spcAft>
              <a:buFont typeface="Wingdings" panose="05000000000000000000" pitchFamily="2" charset="2"/>
              <a:buChar char=""/>
            </a:pPr>
            <a:r>
              <a:rPr lang="nl-NL" dirty="0"/>
              <a:t>Waarom? Versterkt het besef, de kijk op en het begrip voorde kwetsbaarheid van de (potentiële) zorgontvangers. Verhoogt (mede daardoor) morele sensitiviteit. Leidt tot nederigheid: de meeste van onze hulp is maar relatief, hoe goed we het ook bedoelen, hoe zeer we ook ons best doen. Dat maakt de hulp niet minder de moeite waard, ook omwille van het effect van verbondenheid. (</a:t>
            </a:r>
            <a:r>
              <a:rPr lang="nl-NL" dirty="0" err="1"/>
              <a:t>Grypdonck</a:t>
            </a:r>
            <a:r>
              <a:rPr lang="nl-NL" dirty="0"/>
              <a:t>, M, presentatie ‘Deugddoende zorg tot bloei laten komen voor </a:t>
            </a:r>
            <a:r>
              <a:rPr lang="nl-NL" dirty="0" err="1"/>
              <a:t>Zorgnet-Icuro</a:t>
            </a:r>
            <a:r>
              <a:rPr lang="nl-NL" dirty="0"/>
              <a:t>)</a:t>
            </a:r>
          </a:p>
          <a:p>
            <a:pPr marL="1143000" lvl="2" indent="-228600">
              <a:spcAft>
                <a:spcPts val="800"/>
              </a:spcAft>
              <a:buFont typeface="Wingdings" panose="05000000000000000000" pitchFamily="2" charset="2"/>
              <a:buChar char=""/>
            </a:pPr>
            <a:endParaRPr lang="nl-NL" dirty="0"/>
          </a:p>
          <a:p>
            <a:pPr marL="685800" lvl="1" indent="-228600">
              <a:spcAft>
                <a:spcPts val="800"/>
              </a:spcAft>
              <a:buFont typeface="Wingdings" panose="05000000000000000000" pitchFamily="2" charset="2"/>
              <a:buChar char=""/>
            </a:pPr>
            <a:r>
              <a:rPr lang="nl-NL" dirty="0"/>
              <a:t>Trainer kan eigen voorbeelden geven of aan de groep vragen of zij dit al hebben gedaan</a:t>
            </a:r>
          </a:p>
          <a:p>
            <a:pPr marL="685800" lvl="1" indent="-228600">
              <a:spcAft>
                <a:spcPts val="800"/>
              </a:spcAft>
              <a:buFont typeface="Wingdings" panose="05000000000000000000" pitchFamily="2" charset="2"/>
              <a:buChar char=""/>
            </a:pP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13</a:t>
            </a:fld>
            <a:endParaRPr lang="nl-NL"/>
          </a:p>
        </p:txBody>
      </p:sp>
    </p:spTree>
    <p:extLst>
      <p:ext uri="{BB962C8B-B14F-4D97-AF65-F5344CB8AC3E}">
        <p14:creationId xmlns:p14="http://schemas.microsoft.com/office/powerpoint/2010/main" val="82933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14</a:t>
            </a:fld>
            <a:endParaRPr lang="nl-NL"/>
          </a:p>
        </p:txBody>
      </p:sp>
    </p:spTree>
    <p:extLst>
      <p:ext uri="{BB962C8B-B14F-4D97-AF65-F5344CB8AC3E}">
        <p14:creationId xmlns:p14="http://schemas.microsoft.com/office/powerpoint/2010/main" val="350188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https://www.youtube.com/watch?v=oCNerroJGBY</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17</a:t>
            </a:fld>
            <a:endParaRPr lang="nl-NL"/>
          </a:p>
        </p:txBody>
      </p:sp>
    </p:spTree>
    <p:extLst>
      <p:ext uri="{BB962C8B-B14F-4D97-AF65-F5344CB8AC3E}">
        <p14:creationId xmlns:p14="http://schemas.microsoft.com/office/powerpoint/2010/main" val="1096976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122363"/>
            <a:ext cx="9144000" cy="2387600"/>
          </a:xfrm>
        </p:spPr>
        <p:txBody>
          <a:bodyPr anchor="b">
            <a:normAutofit/>
          </a:bodyPr>
          <a:lstStyle>
            <a:lvl1pPr algn="ctr">
              <a:defRPr sz="4800" b="1" i="0">
                <a:solidFill>
                  <a:schemeClr val="bg1"/>
                </a:solidFill>
                <a:latin typeface="Encode Sans" charset="0"/>
                <a:ea typeface="Encode Sans" charset="0"/>
                <a:cs typeface="Encode Sans" charset="0"/>
              </a:defRPr>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normAutofit/>
          </a:bodyPr>
          <a:lstStyle>
            <a:lvl1pPr marL="0" indent="0" algn="ctr">
              <a:buNone/>
              <a:defRPr sz="2400" b="0" i="0">
                <a:solidFill>
                  <a:schemeClr val="bg1"/>
                </a:solidFill>
                <a:latin typeface="Encode Sans Light" charset="0"/>
                <a:ea typeface="Encode Sans Light" charset="0"/>
                <a:cs typeface="Encode Sans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grpSp>
        <p:nvGrpSpPr>
          <p:cNvPr id="20" name="Groeperen 19"/>
          <p:cNvGrpSpPr/>
          <p:nvPr/>
        </p:nvGrpSpPr>
        <p:grpSpPr>
          <a:xfrm>
            <a:off x="3957077" y="5870817"/>
            <a:ext cx="4289149" cy="783607"/>
            <a:chOff x="4922978" y="5737800"/>
            <a:chExt cx="4926240" cy="900000"/>
          </a:xfrm>
        </p:grpSpPr>
        <p:grpSp>
          <p:nvGrpSpPr>
            <p:cNvPr id="18" name="Groeperen 17"/>
            <p:cNvGrpSpPr/>
            <p:nvPr/>
          </p:nvGrpSpPr>
          <p:grpSpPr>
            <a:xfrm>
              <a:off x="4922978" y="5737800"/>
              <a:ext cx="2346043" cy="900000"/>
              <a:chOff x="5171467" y="5707820"/>
              <a:chExt cx="2346043" cy="900000"/>
            </a:xfrm>
          </p:grpSpPr>
          <p:pic>
            <p:nvPicPr>
              <p:cNvPr id="15" name="Afbeelding 14"/>
              <p:cNvPicPr>
                <a:picLocks noChangeAspect="1"/>
              </p:cNvPicPr>
              <p:nvPr/>
            </p:nvPicPr>
            <p:blipFill rotWithShape="1">
              <a:blip r:embed="rId2" cstate="hqprint">
                <a:extLst>
                  <a:ext uri="{28A0092B-C50C-407E-A947-70E740481C1C}">
                    <a14:useLocalDpi xmlns:a14="http://schemas.microsoft.com/office/drawing/2010/main" val="0"/>
                  </a:ext>
                </a:extLst>
              </a:blip>
              <a:srcRect t="6420" b="6156"/>
              <a:stretch/>
            </p:blipFill>
            <p:spPr>
              <a:xfrm>
                <a:off x="5171467" y="5707820"/>
                <a:ext cx="1029465"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363016" y="5707820"/>
                <a:ext cx="1154494" cy="900000"/>
              </a:xfrm>
              <a:prstGeom prst="rect">
                <a:avLst/>
              </a:prstGeom>
            </p:spPr>
          </p:pic>
        </p:gr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32" y="5810363"/>
              <a:ext cx="2334986" cy="754873"/>
            </a:xfrm>
            <a:prstGeom prst="rect">
              <a:avLst/>
            </a:prstGeom>
          </p:spPr>
        </p:pic>
      </p:grpSp>
    </p:spTree>
    <p:extLst>
      <p:ext uri="{BB962C8B-B14F-4D97-AF65-F5344CB8AC3E}">
        <p14:creationId xmlns:p14="http://schemas.microsoft.com/office/powerpoint/2010/main" val="28801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2 kolommen 2">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eren 12"/>
          <p:cNvGrpSpPr/>
          <p:nvPr/>
        </p:nvGrpSpPr>
        <p:grpSpPr>
          <a:xfrm>
            <a:off x="10061047" y="5808383"/>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5" name="Afbeelding 14"/>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9871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met afbeelding 1">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grpSp>
        <p:nvGrpSpPr>
          <p:cNvPr id="8" name="Groeperen 7"/>
          <p:cNvGrpSpPr/>
          <p:nvPr/>
        </p:nvGrpSpPr>
        <p:grpSpPr>
          <a:xfrm>
            <a:off x="-1" y="0"/>
            <a:ext cx="12192001" cy="6858000"/>
            <a:chOff x="-1" y="0"/>
            <a:chExt cx="12192001" cy="6858000"/>
          </a:xfrm>
        </p:grpSpPr>
        <p:sp>
          <p:nvSpPr>
            <p:cNvPr id="9" name="Rechthoek 8"/>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1086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t afbeelding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spTree>
    <p:extLst>
      <p:ext uri="{BB962C8B-B14F-4D97-AF65-F5344CB8AC3E}">
        <p14:creationId xmlns:p14="http://schemas.microsoft.com/office/powerpoint/2010/main" val="27049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met afbeelding 3">
    <p:spTree>
      <p:nvGrpSpPr>
        <p:cNvPr id="1" name=""/>
        <p:cNvGrpSpPr/>
        <p:nvPr/>
      </p:nvGrpSpPr>
      <p:grpSpPr>
        <a:xfrm>
          <a:off x="0" y="0"/>
          <a:ext cx="0" cy="0"/>
          <a:chOff x="0" y="0"/>
          <a:chExt cx="0" cy="0"/>
        </a:xfrm>
      </p:grpSpPr>
      <p:sp>
        <p:nvSpPr>
          <p:cNvPr id="10" name="Titel 1"/>
          <p:cNvSpPr>
            <a:spLocks noGrp="1"/>
          </p:cNvSpPr>
          <p:nvPr>
            <p:ph type="title"/>
          </p:nvPr>
        </p:nvSpPr>
        <p:spPr>
          <a:xfrm>
            <a:off x="3192087"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3192087"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0" y="0"/>
            <a:ext cx="2768138" cy="6858000"/>
          </a:xfrm>
        </p:spPr>
        <p:txBody>
          <a:bodyPr/>
          <a:lstStyle/>
          <a:p>
            <a:r>
              <a:rPr lang="nl-NL"/>
              <a:t>Klik op het pictogram als u een afbeelding wilt toevoegen</a:t>
            </a:r>
          </a:p>
        </p:txBody>
      </p:sp>
    </p:spTree>
    <p:extLst>
      <p:ext uri="{BB962C8B-B14F-4D97-AF65-F5344CB8AC3E}">
        <p14:creationId xmlns:p14="http://schemas.microsoft.com/office/powerpoint/2010/main" val="1042372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t afbeelding 4">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9423862" y="0"/>
            <a:ext cx="2768138" cy="6858000"/>
          </a:xfrm>
        </p:spPr>
        <p:txBody>
          <a:bodyPr/>
          <a:lstStyle/>
          <a:p>
            <a:r>
              <a:rPr lang="nl-NL"/>
              <a:t>Klik op het pictogram als u een afbeelding wilt toevoegen</a:t>
            </a:r>
          </a:p>
        </p:txBody>
      </p:sp>
      <p:sp>
        <p:nvSpPr>
          <p:cNvPr id="10" name="Titel 1"/>
          <p:cNvSpPr>
            <a:spLocks noGrp="1"/>
          </p:cNvSpPr>
          <p:nvPr>
            <p:ph type="title"/>
          </p:nvPr>
        </p:nvSpPr>
        <p:spPr>
          <a:xfrm>
            <a:off x="714899"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714899"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326864"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0952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0" y="0"/>
            <a:ext cx="12192000" cy="6858000"/>
          </a:xfrm>
        </p:spPr>
        <p:txBody>
          <a:bodyPr/>
          <a:lstStyle/>
          <a:p>
            <a:r>
              <a:rPr lang="nl-NL"/>
              <a:t>Klik op het pictogram als u een afbeelding wilt toevoegen</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29677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2 kolommen met titeltjes 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3"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409489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mmen met titeltjes 2">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grpSp>
        <p:nvGrpSpPr>
          <p:cNvPr id="14" name="Groeperen 13"/>
          <p:cNvGrpSpPr/>
          <p:nvPr/>
        </p:nvGrpSpPr>
        <p:grpSpPr>
          <a:xfrm>
            <a:off x="-1" y="0"/>
            <a:ext cx="12192001" cy="6858000"/>
            <a:chOff x="-1" y="0"/>
            <a:chExt cx="12192001" cy="6858000"/>
          </a:xfrm>
        </p:grpSpPr>
        <p:sp>
          <p:nvSpPr>
            <p:cNvPr id="15" name="Rechthoek 14"/>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111753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s blauw">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93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s wit">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68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702588"/>
            <a:ext cx="7974957" cy="1325563"/>
          </a:xfrm>
        </p:spPr>
        <p:txBody>
          <a:bodyPr>
            <a:noAutofit/>
          </a:bodyPr>
          <a:lstStyle>
            <a:lvl1pPr algn="ctr">
              <a:defRPr sz="4800" b="1" i="0" baseline="0">
                <a:latin typeface="Encode Sans" charset="0"/>
                <a:ea typeface="Encode Sans" charset="0"/>
                <a:cs typeface="Encode Sans" charset="0"/>
              </a:defRPr>
            </a:lvl1pPr>
          </a:lstStyle>
          <a:p>
            <a:r>
              <a:rPr lang="nl-NL"/>
              <a:t>Voeg hier je tussentitel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78936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5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2">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8" name="Groeperen 7"/>
          <p:cNvGrpSpPr/>
          <p:nvPr/>
        </p:nvGrpSpPr>
        <p:grpSpPr>
          <a:xfrm>
            <a:off x="10188498" y="288224"/>
            <a:ext cx="1724270" cy="661473"/>
            <a:chOff x="4922979" y="5557362"/>
            <a:chExt cx="2346041" cy="900000"/>
          </a:xfrm>
        </p:grpSpPr>
        <p:pic>
          <p:nvPicPr>
            <p:cNvPr id="9" name="Afbeelding 8"/>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0" name="Afbeelding 9"/>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58944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371851"/>
            <a:ext cx="7974957" cy="1325563"/>
          </a:xfrm>
        </p:spPr>
        <p:txBody>
          <a:bodyPr>
            <a:noAutofit/>
          </a:bodyPr>
          <a:lstStyle>
            <a:lvl1pPr algn="ctr">
              <a:defRPr sz="4000" b="1" i="0" baseline="0">
                <a:latin typeface="Encode Sans" charset="0"/>
                <a:ea typeface="Encode Sans" charset="0"/>
                <a:cs typeface="Encode Sans" charset="0"/>
              </a:defRPr>
            </a:lvl1pPr>
          </a:lstStyle>
          <a:p>
            <a:r>
              <a:rPr lang="nl-NL"/>
              <a:t>Voeg hier je quote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2" name="Tijdelijke aanduiding voor tekst 11"/>
          <p:cNvSpPr>
            <a:spLocks noGrp="1"/>
          </p:cNvSpPr>
          <p:nvPr>
            <p:ph type="body" sz="quarter" idx="10" hasCustomPrompt="1"/>
          </p:nvPr>
        </p:nvSpPr>
        <p:spPr>
          <a:xfrm>
            <a:off x="2993189" y="3956426"/>
            <a:ext cx="6532562" cy="965200"/>
          </a:xfrm>
        </p:spPr>
        <p:txBody>
          <a:bodyPr>
            <a:normAutofit/>
          </a:bodyPr>
          <a:lstStyle>
            <a:lvl1pPr algn="ctr">
              <a:defRPr sz="2400" baseline="0">
                <a:solidFill>
                  <a:schemeClr val="bg1">
                    <a:lumMod val="50000"/>
                  </a:schemeClr>
                </a:solidFill>
              </a:defRPr>
            </a:lvl1pPr>
          </a:lstStyle>
          <a:p>
            <a:pPr lvl="0"/>
            <a:r>
              <a:rPr lang="nl-NL"/>
              <a:t>Voeg hier de auteur van je quote in</a:t>
            </a:r>
          </a:p>
        </p:txBody>
      </p:sp>
    </p:spTree>
    <p:extLst>
      <p:ext uri="{BB962C8B-B14F-4D97-AF65-F5344CB8AC3E}">
        <p14:creationId xmlns:p14="http://schemas.microsoft.com/office/powerpoint/2010/main" val="27816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p:spTree>
      <p:nvGrpSpPr>
        <p:cNvPr id="1" name=""/>
        <p:cNvGrpSpPr/>
        <p:nvPr/>
      </p:nvGrpSpPr>
      <p:grpSpPr>
        <a:xfrm>
          <a:off x="0" y="0"/>
          <a:ext cx="0" cy="0"/>
          <a:chOff x="0" y="0"/>
          <a:chExt cx="0" cy="0"/>
        </a:xfrm>
      </p:grpSpPr>
      <p:sp>
        <p:nvSpPr>
          <p:cNvPr id="2" name="Titel 1"/>
          <p:cNvSpPr>
            <a:spLocks noGrp="1"/>
          </p:cNvSpPr>
          <p:nvPr>
            <p:ph type="title"/>
          </p:nvPr>
        </p:nvSpPr>
        <p:spPr>
          <a:xfrm>
            <a:off x="838199" y="523081"/>
            <a:ext cx="10515600" cy="1325563"/>
          </a:xfrm>
        </p:spPr>
        <p:txBody>
          <a:bodyPr/>
          <a:lstStyle/>
          <a:p>
            <a:r>
              <a:rPr lang="nl-NL"/>
              <a:t>Klik om stijl te bewerken</a:t>
            </a:r>
          </a:p>
        </p:txBody>
      </p:sp>
      <p:sp>
        <p:nvSpPr>
          <p:cNvPr id="3"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eren 10"/>
          <p:cNvGrpSpPr/>
          <p:nvPr/>
        </p:nvGrpSpPr>
        <p:grpSpPr>
          <a:xfrm>
            <a:off x="10061047" y="5808383"/>
            <a:ext cx="1724270" cy="661473"/>
            <a:chOff x="4922979" y="5557362"/>
            <a:chExt cx="2346041" cy="900000"/>
          </a:xfrm>
        </p:grpSpPr>
        <p:pic>
          <p:nvPicPr>
            <p:cNvPr id="12" name="Afbeelding 11"/>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3" name="Afbeelding 12"/>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4946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1224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3">
    <p:spTree>
      <p:nvGrpSpPr>
        <p:cNvPr id="1" name=""/>
        <p:cNvGrpSpPr/>
        <p:nvPr/>
      </p:nvGrpSpPr>
      <p:grpSpPr>
        <a:xfrm>
          <a:off x="0" y="0"/>
          <a:ext cx="0" cy="0"/>
          <a:chOff x="0" y="0"/>
          <a:chExt cx="0" cy="0"/>
        </a:xfrm>
      </p:grpSpPr>
      <p:sp>
        <p:nvSpPr>
          <p:cNvPr id="10" name="Titel 1"/>
          <p:cNvSpPr>
            <a:spLocks noGrp="1"/>
          </p:cNvSpPr>
          <p:nvPr>
            <p:ph type="title"/>
          </p:nvPr>
        </p:nvSpPr>
        <p:spPr>
          <a:xfrm>
            <a:off x="2444135" y="523081"/>
            <a:ext cx="8916920" cy="1325563"/>
          </a:xfrm>
        </p:spPr>
        <p:txBody>
          <a:bodyPr/>
          <a:lstStyle/>
          <a:p>
            <a:r>
              <a:rPr lang="nl-NL"/>
              <a:t>Klik om stijl te bewerken</a:t>
            </a:r>
          </a:p>
        </p:txBody>
      </p:sp>
      <p:sp>
        <p:nvSpPr>
          <p:cNvPr id="11" name="Tijdelijke aanduiding voor inhoud 2"/>
          <p:cNvSpPr>
            <a:spLocks noGrp="1"/>
          </p:cNvSpPr>
          <p:nvPr>
            <p:ph idx="1"/>
          </p:nvPr>
        </p:nvSpPr>
        <p:spPr>
          <a:xfrm>
            <a:off x="2443942" y="1983581"/>
            <a:ext cx="890985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Rechthoek 1"/>
          <p:cNvSpPr/>
          <p:nvPr/>
        </p:nvSpPr>
        <p:spPr>
          <a:xfrm>
            <a:off x="0"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467543"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Tree>
    <p:extLst>
      <p:ext uri="{BB962C8B-B14F-4D97-AF65-F5344CB8AC3E}">
        <p14:creationId xmlns:p14="http://schemas.microsoft.com/office/powerpoint/2010/main" val="33687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 3">
    <p:spTree>
      <p:nvGrpSpPr>
        <p:cNvPr id="1" name=""/>
        <p:cNvGrpSpPr/>
        <p:nvPr/>
      </p:nvGrpSpPr>
      <p:grpSpPr>
        <a:xfrm>
          <a:off x="0" y="0"/>
          <a:ext cx="0" cy="0"/>
          <a:chOff x="0" y="0"/>
          <a:chExt cx="0" cy="0"/>
        </a:xfrm>
      </p:grpSpPr>
      <p:sp>
        <p:nvSpPr>
          <p:cNvPr id="2" name="Rechthoek 1"/>
          <p:cNvSpPr/>
          <p:nvPr/>
        </p:nvSpPr>
        <p:spPr>
          <a:xfrm>
            <a:off x="10324386"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10791929"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
        <p:nvSpPr>
          <p:cNvPr id="8" name="Titel 1"/>
          <p:cNvSpPr>
            <a:spLocks noGrp="1"/>
          </p:cNvSpPr>
          <p:nvPr>
            <p:ph type="title"/>
          </p:nvPr>
        </p:nvSpPr>
        <p:spPr>
          <a:xfrm>
            <a:off x="714899" y="523081"/>
            <a:ext cx="8911239" cy="1325563"/>
          </a:xfrm>
        </p:spPr>
        <p:txBody>
          <a:bodyPr/>
          <a:lstStyle/>
          <a:p>
            <a:r>
              <a:rPr lang="nl-NL"/>
              <a:t>Klik om stijl te bewerken</a:t>
            </a:r>
          </a:p>
        </p:txBody>
      </p:sp>
      <p:sp>
        <p:nvSpPr>
          <p:cNvPr id="9" name="Tijdelijke aanduiding voor inhoud 2"/>
          <p:cNvSpPr>
            <a:spLocks noGrp="1"/>
          </p:cNvSpPr>
          <p:nvPr>
            <p:ph idx="1"/>
          </p:nvPr>
        </p:nvSpPr>
        <p:spPr>
          <a:xfrm>
            <a:off x="714899" y="1983581"/>
            <a:ext cx="891123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107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2 kolommen 1">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 name="Groeperen 4"/>
          <p:cNvGrpSpPr/>
          <p:nvPr/>
        </p:nvGrpSpPr>
        <p:grpSpPr>
          <a:xfrm>
            <a:off x="-1" y="0"/>
            <a:ext cx="12192001" cy="6858000"/>
            <a:chOff x="-1" y="0"/>
            <a:chExt cx="12192001" cy="6858000"/>
          </a:xfrm>
        </p:grpSpPr>
        <p:sp>
          <p:nvSpPr>
            <p:cNvPr id="11" name="Rechthoek 10"/>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eren 14"/>
          <p:cNvGrpSpPr/>
          <p:nvPr/>
        </p:nvGrpSpPr>
        <p:grpSpPr>
          <a:xfrm>
            <a:off x="10061047" y="5808383"/>
            <a:ext cx="1724270" cy="661473"/>
            <a:chOff x="4922979" y="5557362"/>
            <a:chExt cx="2346041" cy="900000"/>
          </a:xfrm>
        </p:grpSpPr>
        <p:pic>
          <p:nvPicPr>
            <p:cNvPr id="16" name="Afbeelding 15"/>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61992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8315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2" r:id="rId13"/>
    <p:sldLayoutId id="2147483683"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000" b="1" i="0" kern="1200">
          <a:solidFill>
            <a:srgbClr val="2EBEC5"/>
          </a:solidFill>
          <a:latin typeface="Encode Sans SemiBold" charset="0"/>
          <a:ea typeface="Encode Sans SemiBold" charset="0"/>
          <a:cs typeface="Encode Sans SemiBold" charset="0"/>
        </a:defRPr>
      </a:lvl1pPr>
    </p:titleStyle>
    <p:bodyStyle>
      <a:lvl1pPr marL="0" indent="0" algn="l" defTabSz="914400" rtl="0" eaLnBrk="1" latinLnBrk="0" hangingPunct="1">
        <a:lnSpc>
          <a:spcPct val="90000"/>
        </a:lnSpc>
        <a:spcBef>
          <a:spcPts val="1000"/>
        </a:spcBef>
        <a:buClr>
          <a:srgbClr val="2EBEC5"/>
        </a:buClr>
        <a:buFont typeface="Arial" charset="0"/>
        <a:buNone/>
        <a:tabLst/>
        <a:defRPr sz="2800" b="0" i="0" kern="1200">
          <a:solidFill>
            <a:schemeClr val="tx1"/>
          </a:solidFill>
          <a:latin typeface="Encode Sans" charset="0"/>
          <a:ea typeface="Encode Sans" charset="0"/>
          <a:cs typeface="Encode Sans" charset="0"/>
        </a:defRPr>
      </a:lvl1pPr>
      <a:lvl2pPr marL="808038" indent="-350838" algn="l" defTabSz="914400" rtl="0" eaLnBrk="1" latinLnBrk="0" hangingPunct="1">
        <a:lnSpc>
          <a:spcPct val="90000"/>
        </a:lnSpc>
        <a:spcBef>
          <a:spcPts val="500"/>
        </a:spcBef>
        <a:buClr>
          <a:srgbClr val="2EBEC5"/>
        </a:buClr>
        <a:buFont typeface="Arial" charset="0"/>
        <a:buChar char="•"/>
        <a:tabLst/>
        <a:defRPr sz="2400" b="0" i="0" kern="1200">
          <a:solidFill>
            <a:schemeClr val="tx1"/>
          </a:solidFill>
          <a:latin typeface="Encode Sans" charset="0"/>
          <a:ea typeface="Encode Sans" charset="0"/>
          <a:cs typeface="Encode Sans" charset="0"/>
        </a:defRPr>
      </a:lvl2pPr>
      <a:lvl3pPr marL="1244600" indent="-330200" algn="l" defTabSz="914400" rtl="0" eaLnBrk="1" latinLnBrk="0" hangingPunct="1">
        <a:lnSpc>
          <a:spcPct val="90000"/>
        </a:lnSpc>
        <a:spcBef>
          <a:spcPts val="500"/>
        </a:spcBef>
        <a:buClr>
          <a:srgbClr val="2EBEC5"/>
        </a:buClr>
        <a:buFont typeface="Arial" charset="0"/>
        <a:buChar char="•"/>
        <a:tabLst/>
        <a:defRPr sz="2000" b="0" i="0" kern="1200">
          <a:solidFill>
            <a:schemeClr val="tx1"/>
          </a:solidFill>
          <a:latin typeface="Encode Sans Light" charset="0"/>
          <a:ea typeface="Encode Sans Light" charset="0"/>
          <a:cs typeface="Encode Sans Light" charset="0"/>
        </a:defRPr>
      </a:lvl3pPr>
      <a:lvl4pPr marL="1689100" indent="-317500"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4pPr>
      <a:lvl5pPr marL="2135188" indent="-306388"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oCNerroJGBY?feature=oembed"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0UlIrKwqYLY?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gd8Lv1OMthk?feature=oembed" TargetMode="Externa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HljTW1Wqq1A?feature=oembed"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ideo" Target="https://www.youtube.com/embed/ZfXM6SlXZ5M?feature=oembed"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qWxsbPS3yZg?feature=oembed" TargetMode="External"/><Relationship Id="rId5" Type="http://schemas.openxmlformats.org/officeDocument/2006/relationships/image" Target="../media/image19.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ideo" Target="https://www.youtube.com/embed/b7fBZeGZKvs?feature=oembed" TargetMode="Externa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ideo" Target="https://www.youtube.com/embed/E33Ur8v0bUI?feature=oembed" TargetMode="Externa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0029A-68E5-AC46-B630-31B87F27CE19}"/>
              </a:ext>
            </a:extLst>
          </p:cNvPr>
          <p:cNvSpPr>
            <a:spLocks noGrp="1"/>
          </p:cNvSpPr>
          <p:nvPr>
            <p:ph type="ctrTitle"/>
          </p:nvPr>
        </p:nvSpPr>
        <p:spPr>
          <a:xfrm>
            <a:off x="1705716" y="1747776"/>
            <a:ext cx="9144000" cy="3114675"/>
          </a:xfrm>
        </p:spPr>
        <p:txBody>
          <a:bodyPr>
            <a:normAutofit fontScale="90000"/>
          </a:bodyPr>
          <a:lstStyle/>
          <a:p>
            <a:br>
              <a:rPr lang="nl-NL"/>
            </a:br>
            <a:br>
              <a:rPr lang="nl-NL"/>
            </a:br>
            <a:br>
              <a:rPr lang="nl-NL"/>
            </a:br>
            <a:br>
              <a:rPr lang="nl-NL"/>
            </a:br>
            <a:br>
              <a:rPr lang="nl-NL"/>
            </a:br>
            <a:br>
              <a:rPr lang="nl-NL"/>
            </a:br>
            <a:br>
              <a:rPr lang="nl-NL"/>
            </a:br>
            <a:br>
              <a:rPr lang="nl-NL"/>
            </a:br>
            <a:br>
              <a:rPr lang="nl-NL"/>
            </a:br>
            <a:br>
              <a:rPr lang="nl-NL"/>
            </a:br>
            <a:r>
              <a:rPr lang="nl-NL" sz="5300"/>
              <a:t>Module 4</a:t>
            </a:r>
            <a:br>
              <a:rPr lang="nl-NL" sz="5300"/>
            </a:br>
            <a:r>
              <a:rPr lang="nl-NL" sz="5300"/>
              <a:t>Ethische aspecten </a:t>
            </a:r>
            <a:br>
              <a:rPr lang="nl-NL" sz="5300"/>
            </a:br>
            <a:endParaRPr lang="nl-NL"/>
          </a:p>
        </p:txBody>
      </p:sp>
      <p:sp>
        <p:nvSpPr>
          <p:cNvPr id="13" name="Ondertitel 12">
            <a:extLst>
              <a:ext uri="{FF2B5EF4-FFF2-40B4-BE49-F238E27FC236}">
                <a16:creationId xmlns:a16="http://schemas.microsoft.com/office/drawing/2014/main" id="{A0FF5649-E88E-A646-A47D-D5B227115806}"/>
              </a:ext>
            </a:extLst>
          </p:cNvPr>
          <p:cNvSpPr>
            <a:spLocks noGrp="1"/>
          </p:cNvSpPr>
          <p:nvPr>
            <p:ph type="subTitle" idx="1"/>
          </p:nvPr>
        </p:nvSpPr>
        <p:spPr>
          <a:xfrm>
            <a:off x="1628931" y="2188095"/>
            <a:ext cx="9144000" cy="3114675"/>
          </a:xfrm>
        </p:spPr>
        <p:txBody>
          <a:bodyPr vert="horz" lIns="91440" tIns="45720" rIns="91440" bIns="45720" rtlCol="0" anchor="t">
            <a:normAutofit/>
          </a:bodyPr>
          <a:lstStyle/>
          <a:p>
            <a:endParaRPr lang="nl-BE"/>
          </a:p>
          <a:p>
            <a:endParaRPr lang="nl-BE"/>
          </a:p>
          <a:p>
            <a:endParaRPr lang="nl-BE"/>
          </a:p>
          <a:p>
            <a:endParaRPr lang="nl-BE"/>
          </a:p>
          <a:p>
            <a:endParaRPr lang="nl-BE"/>
          </a:p>
        </p:txBody>
      </p:sp>
      <p:cxnSp>
        <p:nvCxnSpPr>
          <p:cNvPr id="10" name="Rechte verbindingslijn met pijl 9">
            <a:extLst>
              <a:ext uri="{FF2B5EF4-FFF2-40B4-BE49-F238E27FC236}">
                <a16:creationId xmlns:a16="http://schemas.microsoft.com/office/drawing/2014/main" id="{92C88FF7-B82D-B442-9D40-32515AC7C996}"/>
              </a:ext>
            </a:extLst>
          </p:cNvPr>
          <p:cNvCxnSpPr>
            <a:cxnSpLocks/>
          </p:cNvCxnSpPr>
          <p:nvPr/>
        </p:nvCxnSpPr>
        <p:spPr>
          <a:xfrm>
            <a:off x="8957924" y="1747777"/>
            <a:ext cx="1968577" cy="223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9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5FA2A-8370-42AA-8244-EEBFB67FBF7F}"/>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972FD2BD-BD73-47F5-9C9A-E8718572592A}"/>
              </a:ext>
            </a:extLst>
          </p:cNvPr>
          <p:cNvSpPr>
            <a:spLocks noGrp="1"/>
          </p:cNvSpPr>
          <p:nvPr>
            <p:ph idx="1"/>
          </p:nvPr>
        </p:nvSpPr>
        <p:spPr/>
        <p:txBody>
          <a:bodyPr/>
          <a:lstStyle/>
          <a:p>
            <a:pPr marL="457200" indent="-457200">
              <a:buFont typeface="Arial" panose="020B0604020202020204" pitchFamily="34" charset="0"/>
              <a:buChar char="•"/>
            </a:pPr>
            <a:r>
              <a:rPr lang="nl-BE" sz="4000" dirty="0"/>
              <a:t>Wat neem je mee?</a:t>
            </a:r>
          </a:p>
          <a:p>
            <a:pPr marL="457200" indent="-457200">
              <a:buFont typeface="Arial" panose="020B0604020202020204" pitchFamily="34" charset="0"/>
              <a:buChar char="•"/>
            </a:pPr>
            <a:r>
              <a:rPr lang="nl-BE" sz="4000" dirty="0"/>
              <a:t>Vragen voor de groep, trainers?</a:t>
            </a:r>
          </a:p>
          <a:p>
            <a:pPr marL="1265238" lvl="1" indent="-457200">
              <a:buFont typeface="Arial" panose="020B0604020202020204" pitchFamily="34" charset="0"/>
              <a:buChar char="•"/>
            </a:pPr>
            <a:r>
              <a:rPr lang="nl-BE" sz="3600" dirty="0"/>
              <a:t>Waar loop je vast?</a:t>
            </a:r>
          </a:p>
          <a:p>
            <a:pPr marL="1265238" lvl="1" indent="-457200">
              <a:buFont typeface="Arial" panose="020B0604020202020204" pitchFamily="34" charset="0"/>
              <a:buChar char="•"/>
            </a:pPr>
            <a:r>
              <a:rPr lang="nl-BE" sz="3600" dirty="0"/>
              <a:t>Wat wil je aftoetsen?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09717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258A-D954-4267-99F8-357736634258}"/>
              </a:ext>
            </a:extLst>
          </p:cNvPr>
          <p:cNvSpPr>
            <a:spLocks noGrp="1"/>
          </p:cNvSpPr>
          <p:nvPr>
            <p:ph type="title"/>
          </p:nvPr>
        </p:nvSpPr>
        <p:spPr/>
        <p:txBody>
          <a:bodyPr/>
          <a:lstStyle/>
          <a:p>
            <a:r>
              <a:rPr lang="nl-BE" dirty="0"/>
              <a:t>Belang van waarden</a:t>
            </a:r>
          </a:p>
        </p:txBody>
      </p:sp>
      <p:sp>
        <p:nvSpPr>
          <p:cNvPr id="3" name="Tijdelijke aanduiding voor inhoud 2">
            <a:extLst>
              <a:ext uri="{FF2B5EF4-FFF2-40B4-BE49-F238E27FC236}">
                <a16:creationId xmlns:a16="http://schemas.microsoft.com/office/drawing/2014/main" id="{65753209-372F-4F7F-8DEF-ED89EA0A810D}"/>
              </a:ext>
            </a:extLst>
          </p:cNvPr>
          <p:cNvSpPr>
            <a:spLocks noGrp="1"/>
          </p:cNvSpPr>
          <p:nvPr>
            <p:ph idx="1"/>
          </p:nvPr>
        </p:nvSpPr>
        <p:spPr/>
        <p:txBody>
          <a:bodyPr>
            <a:normAutofit/>
          </a:bodyPr>
          <a:lstStyle/>
          <a:p>
            <a:pPr marL="457200" indent="-457200">
              <a:buFont typeface="Arial" panose="020B0604020202020204" pitchFamily="34" charset="0"/>
              <a:buChar char="•"/>
            </a:pPr>
            <a:r>
              <a:rPr lang="nl-BE" sz="3200" dirty="0"/>
              <a:t>Zicht op je waarden -&gt; sterker in je schoenen</a:t>
            </a:r>
          </a:p>
          <a:p>
            <a:pPr marL="457200" indent="-457200">
              <a:buFont typeface="Arial" panose="020B0604020202020204" pitchFamily="34" charset="0"/>
              <a:buChar char="•"/>
            </a:pPr>
            <a:r>
              <a:rPr lang="nl-BE" sz="3200" dirty="0"/>
              <a:t>Kunnen werken in lijn met jouw waarden -&gt; geeft voldoening</a:t>
            </a:r>
          </a:p>
          <a:p>
            <a:pPr marL="457200" indent="-457200">
              <a:buFont typeface="Arial" panose="020B0604020202020204" pitchFamily="34" charset="0"/>
              <a:buChar char="•"/>
            </a:pPr>
            <a:r>
              <a:rPr lang="nl-BE" sz="3200" dirty="0"/>
              <a:t>Zorgverleners met zelfde waarden werken beter samen -&gt; werkomgeving wordt meer ervaren als verrijkend, harmonieus en bevredigend </a:t>
            </a:r>
          </a:p>
        </p:txBody>
      </p:sp>
    </p:spTree>
    <p:extLst>
      <p:ext uri="{BB962C8B-B14F-4D97-AF65-F5344CB8AC3E}">
        <p14:creationId xmlns:p14="http://schemas.microsoft.com/office/powerpoint/2010/main" val="150811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p:txBody>
          <a:bodyPr/>
          <a:lstStyle/>
          <a:p>
            <a:r>
              <a:rPr lang="nl-BE"/>
              <a:t>Exposure</a:t>
            </a:r>
          </a:p>
        </p:txBody>
      </p:sp>
    </p:spTree>
    <p:extLst>
      <p:ext uri="{BB962C8B-B14F-4D97-AF65-F5344CB8AC3E}">
        <p14:creationId xmlns:p14="http://schemas.microsoft.com/office/powerpoint/2010/main" val="290387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D66CF3-643A-4876-A901-F028F2756B6C}"/>
              </a:ext>
            </a:extLst>
          </p:cNvPr>
          <p:cNvSpPr>
            <a:spLocks noGrp="1"/>
          </p:cNvSpPr>
          <p:nvPr>
            <p:ph idx="1"/>
          </p:nvPr>
        </p:nvSpPr>
        <p:spPr>
          <a:xfrm>
            <a:off x="5401341" y="1252537"/>
            <a:ext cx="5952458" cy="4351338"/>
          </a:xfrm>
        </p:spPr>
        <p:txBody>
          <a:bodyPr>
            <a:normAutofit/>
          </a:bodyPr>
          <a:lstStyle/>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r>
              <a:rPr lang="nl-BE" sz="5400"/>
              <a:t>Exposure?</a:t>
            </a:r>
          </a:p>
          <a:p>
            <a:pPr marL="457200" indent="-457200">
              <a:buFont typeface="Arial" panose="020B0604020202020204" pitchFamily="34" charset="0"/>
              <a:buChar char="•"/>
            </a:pPr>
            <a:r>
              <a:rPr lang="nl-BE" sz="5400"/>
              <a:t>Waarom?</a:t>
            </a:r>
          </a:p>
          <a:p>
            <a:pPr marL="457200" indent="-457200">
              <a:buFont typeface="Arial" panose="020B0604020202020204" pitchFamily="34" charset="0"/>
              <a:buChar char="•"/>
            </a:pPr>
            <a:endParaRPr lang="nl-BE"/>
          </a:p>
        </p:txBody>
      </p:sp>
      <p:pic>
        <p:nvPicPr>
          <p:cNvPr id="4" name="Afbeelding 3" descr="Afbeelding met persoon, binnen&#10;&#10;Automatisch gegenereerde beschrijving">
            <a:extLst>
              <a:ext uri="{FF2B5EF4-FFF2-40B4-BE49-F238E27FC236}">
                <a16:creationId xmlns:a16="http://schemas.microsoft.com/office/drawing/2014/main" id="{D564E054-DF6B-418D-87EE-617FEBFE3AF4}"/>
              </a:ext>
            </a:extLst>
          </p:cNvPr>
          <p:cNvPicPr>
            <a:picLocks noChangeAspect="1"/>
          </p:cNvPicPr>
          <p:nvPr/>
        </p:nvPicPr>
        <p:blipFill rotWithShape="1">
          <a:blip r:embed="rId3"/>
          <a:srcRect l="34322" r="9434" b="-2"/>
          <a:stretch/>
        </p:blipFill>
        <p:spPr>
          <a:xfrm>
            <a:off x="838201" y="1252537"/>
            <a:ext cx="4352400" cy="4352925"/>
          </a:xfrm>
          <a:prstGeom prst="rect">
            <a:avLst/>
          </a:prstGeom>
          <a:noFill/>
        </p:spPr>
      </p:pic>
    </p:spTree>
    <p:extLst>
      <p:ext uri="{BB962C8B-B14F-4D97-AF65-F5344CB8AC3E}">
        <p14:creationId xmlns:p14="http://schemas.microsoft.com/office/powerpoint/2010/main" val="118309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55BA-D05D-4FA3-A36C-EF43F43D87A4}"/>
              </a:ext>
            </a:extLst>
          </p:cNvPr>
          <p:cNvSpPr>
            <a:spLocks noGrp="1"/>
          </p:cNvSpPr>
          <p:nvPr>
            <p:ph type="title"/>
          </p:nvPr>
        </p:nvSpPr>
        <p:spPr/>
        <p:txBody>
          <a:bodyPr/>
          <a:lstStyle/>
          <a:p>
            <a:r>
              <a:rPr lang="nl-BE"/>
              <a:t>Korte exposure-oefening</a:t>
            </a:r>
          </a:p>
        </p:txBody>
      </p:sp>
      <p:sp>
        <p:nvSpPr>
          <p:cNvPr id="6" name="Tijdelijke aanduiding voor inhoud 5">
            <a:extLst>
              <a:ext uri="{FF2B5EF4-FFF2-40B4-BE49-F238E27FC236}">
                <a16:creationId xmlns:a16="http://schemas.microsoft.com/office/drawing/2014/main" id="{2187609D-8FC9-4A41-809B-2F7DE66B958C}"/>
              </a:ext>
            </a:extLst>
          </p:cNvPr>
          <p:cNvSpPr>
            <a:spLocks noGrp="1"/>
          </p:cNvSpPr>
          <p:nvPr>
            <p:ph idx="1"/>
          </p:nvPr>
        </p:nvSpPr>
        <p:spPr>
          <a:xfrm>
            <a:off x="252248" y="1608083"/>
            <a:ext cx="11101551" cy="4726836"/>
          </a:xfrm>
        </p:spPr>
        <p:txBody>
          <a:bodyPr>
            <a:normAutofit fontScale="92500" lnSpcReduction="10000"/>
          </a:bodyPr>
          <a:lstStyle/>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eens terug aan een moment waarop jij zorg hebt ontvangen (opname in het ziekenhuis, bezoek aan de spoedafdeling met verzwikte enkel, consultatie bij arts,…).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na over volgende vragen: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Hoe was het voor jou om in de </a:t>
            </a:r>
            <a:r>
              <a:rPr lang="nl-NL" sz="3000" b="1" dirty="0">
                <a:effectLst/>
                <a:latin typeface="Calibri" panose="020F0502020204030204" pitchFamily="34" charset="0"/>
                <a:ea typeface="Calibri" panose="020F0502020204030204" pitchFamily="34" charset="0"/>
                <a:cs typeface="Times New Roman" panose="02020603050405020304" pitchFamily="18" charset="0"/>
              </a:rPr>
              <a:t>rol van zorgontvanger </a:t>
            </a:r>
            <a:r>
              <a:rPr lang="nl-NL" sz="3000" dirty="0">
                <a:effectLst/>
                <a:latin typeface="Calibri" panose="020F0502020204030204" pitchFamily="34" charset="0"/>
                <a:ea typeface="Calibri" panose="020F0502020204030204" pitchFamily="34" charset="0"/>
                <a:cs typeface="Times New Roman" panose="02020603050405020304" pitchFamily="18" charset="0"/>
              </a:rPr>
              <a:t>te staan in plaats van zorgverlener? </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Wat maakte dat je een goed of minder goed gevoel had bij deze zorg?</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Welke leerpunten nam je uit deze ervaring mee?  </a:t>
            </a:r>
            <a:endParaRPr lang="nl-BE" sz="2600" dirty="0">
              <a:effectLst/>
              <a:latin typeface="Encode Sans"/>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Vertel kort </a:t>
            </a:r>
            <a:r>
              <a:rPr lang="nl-NL" sz="3200" b="1" dirty="0">
                <a:effectLst/>
                <a:latin typeface="Calibri" panose="020F0502020204030204" pitchFamily="34" charset="0"/>
                <a:ea typeface="Calibri" panose="020F0502020204030204" pitchFamily="34" charset="0"/>
                <a:cs typeface="Times New Roman" panose="02020603050405020304" pitchFamily="18" charset="0"/>
              </a:rPr>
              <a:t>welke leerpunten </a:t>
            </a:r>
            <a:r>
              <a:rPr lang="nl-NL" sz="3200" dirty="0">
                <a:effectLst/>
                <a:latin typeface="Calibri" panose="020F0502020204030204" pitchFamily="34" charset="0"/>
                <a:ea typeface="Calibri" panose="020F0502020204030204" pitchFamily="34" charset="0"/>
                <a:cs typeface="Times New Roman" panose="02020603050405020304" pitchFamily="18" charset="0"/>
              </a:rPr>
              <a:t>je mee nam uit deze ervaring. </a:t>
            </a:r>
            <a:br>
              <a:rPr lang="nl-NL" sz="1500" dirty="0">
                <a:effectLst/>
                <a:latin typeface="Calibri" panose="020F0502020204030204" pitchFamily="34" charset="0"/>
                <a:ea typeface="Calibri" panose="020F0502020204030204" pitchFamily="34" charset="0"/>
                <a:cs typeface="Times New Roman" panose="02020603050405020304" pitchFamily="18" charset="0"/>
              </a:rPr>
            </a:br>
            <a:endParaRPr lang="nl-BE" sz="14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94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1026" name="Picture 2" descr="Pauzes nemen op het werk: het belang van pauzes">
            <a:extLst>
              <a:ext uri="{FF2B5EF4-FFF2-40B4-BE49-F238E27FC236}">
                <a16:creationId xmlns:a16="http://schemas.microsoft.com/office/drawing/2014/main" id="{DDED2338-F37B-4470-B674-1A0EFE88C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05"/>
          <a:stretch/>
        </p:blipFill>
        <p:spPr bwMode="auto">
          <a:xfrm>
            <a:off x="1485898" y="1688159"/>
            <a:ext cx="9220201" cy="381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7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CE48-B4B5-481C-A47F-A05448207872}"/>
              </a:ext>
            </a:extLst>
          </p:cNvPr>
          <p:cNvSpPr>
            <a:spLocks noGrp="1"/>
          </p:cNvSpPr>
          <p:nvPr>
            <p:ph type="title"/>
          </p:nvPr>
        </p:nvSpPr>
        <p:spPr/>
        <p:txBody>
          <a:bodyPr/>
          <a:lstStyle/>
          <a:p>
            <a:r>
              <a:rPr lang="nl-BE"/>
              <a:t>Zorgethiek – Ethiek in het alledaagse</a:t>
            </a:r>
          </a:p>
        </p:txBody>
      </p:sp>
    </p:spTree>
    <p:extLst>
      <p:ext uri="{BB962C8B-B14F-4D97-AF65-F5344CB8AC3E}">
        <p14:creationId xmlns:p14="http://schemas.microsoft.com/office/powerpoint/2010/main" val="86362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0DE9C-2C10-4797-B76B-6440FC0DF228}"/>
              </a:ext>
            </a:extLst>
          </p:cNvPr>
          <p:cNvSpPr>
            <a:spLocks noGrp="1"/>
          </p:cNvSpPr>
          <p:nvPr>
            <p:ph type="title"/>
          </p:nvPr>
        </p:nvSpPr>
        <p:spPr/>
        <p:txBody>
          <a:bodyPr/>
          <a:lstStyle/>
          <a:p>
            <a:r>
              <a:rPr lang="nl-BE"/>
              <a:t>Ann </a:t>
            </a:r>
            <a:r>
              <a:rPr lang="nl-BE" err="1"/>
              <a:t>Ravelingien</a:t>
            </a:r>
            <a:r>
              <a:rPr lang="nl-BE"/>
              <a:t> – Ethica in AZ Delta</a:t>
            </a:r>
          </a:p>
        </p:txBody>
      </p:sp>
      <p:pic>
        <p:nvPicPr>
          <p:cNvPr id="2" name="Onlinemedia 1" title="4.1. Ethisch handelen: Ethiek in de gezondheidszorg">
            <a:hlinkClick r:id="" action="ppaction://media"/>
            <a:extLst>
              <a:ext uri="{FF2B5EF4-FFF2-40B4-BE49-F238E27FC236}">
                <a16:creationId xmlns:a16="http://schemas.microsoft.com/office/drawing/2014/main" id="{80FE78AE-1888-B569-4BA6-F3F285B7742F}"/>
              </a:ext>
            </a:extLst>
          </p:cNvPr>
          <p:cNvPicPr>
            <a:picLocks noRot="1" noChangeAspect="1"/>
          </p:cNvPicPr>
          <p:nvPr>
            <a:videoFile r:link="rId1"/>
          </p:nvPr>
        </p:nvPicPr>
        <p:blipFill>
          <a:blip r:embed="rId4"/>
          <a:stretch>
            <a:fillRect/>
          </a:stretch>
        </p:blipFill>
        <p:spPr>
          <a:xfrm>
            <a:off x="3118556" y="2259894"/>
            <a:ext cx="5573888" cy="3325988"/>
          </a:xfrm>
          <a:prstGeom prst="rect">
            <a:avLst/>
          </a:prstGeom>
        </p:spPr>
      </p:pic>
    </p:spTree>
    <p:extLst>
      <p:ext uri="{BB962C8B-B14F-4D97-AF65-F5344CB8AC3E}">
        <p14:creationId xmlns:p14="http://schemas.microsoft.com/office/powerpoint/2010/main" val="242661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9F12A-4324-4439-8FAF-8140B85A9C5E}"/>
              </a:ext>
            </a:extLst>
          </p:cNvPr>
          <p:cNvSpPr>
            <a:spLocks noGrp="1"/>
          </p:cNvSpPr>
          <p:nvPr>
            <p:ph type="title"/>
          </p:nvPr>
        </p:nvSpPr>
        <p:spPr/>
        <p:txBody>
          <a:bodyPr/>
          <a:lstStyle/>
          <a:p>
            <a:r>
              <a:rPr lang="nl-BE"/>
              <a:t>Wat is zorgethiek?</a:t>
            </a:r>
          </a:p>
        </p:txBody>
      </p:sp>
      <p:sp>
        <p:nvSpPr>
          <p:cNvPr id="3" name="Tijdelijke aanduiding voor inhoud 2">
            <a:extLst>
              <a:ext uri="{FF2B5EF4-FFF2-40B4-BE49-F238E27FC236}">
                <a16:creationId xmlns:a16="http://schemas.microsoft.com/office/drawing/2014/main" id="{08703309-B01C-4F5A-8556-451288188440}"/>
              </a:ext>
            </a:extLst>
          </p:cNvPr>
          <p:cNvSpPr>
            <a:spLocks noGrp="1"/>
          </p:cNvSpPr>
          <p:nvPr>
            <p:ph idx="1"/>
          </p:nvPr>
        </p:nvSpPr>
        <p:spPr>
          <a:xfrm>
            <a:off x="838199" y="2326105"/>
            <a:ext cx="10515600" cy="4008814"/>
          </a:xfrm>
        </p:spPr>
        <p:txBody>
          <a:bodyPr>
            <a:normAutofit/>
          </a:bodyPr>
          <a:lstStyle/>
          <a:p>
            <a:pPr marL="457200" indent="-457200">
              <a:spcAft>
                <a:spcPts val="1200"/>
              </a:spcAft>
              <a:buFont typeface="Arial" panose="020B0604020202020204" pitchFamily="34" charset="0"/>
              <a:buChar char="•"/>
            </a:pPr>
            <a:r>
              <a:rPr lang="nl-BE" sz="3200" dirty="0"/>
              <a:t>Meer dan enkel de grote ethische dilemma’s, maar de ‘kleine dingen’ -&gt; Zorg voor </a:t>
            </a:r>
            <a:r>
              <a:rPr lang="nl-BE" sz="3200" b="1" dirty="0">
                <a:solidFill>
                  <a:srgbClr val="2EBEC5"/>
                </a:solidFill>
                <a:latin typeface="Encode Sans SemiBold" charset="0"/>
              </a:rPr>
              <a:t>het </a:t>
            </a:r>
            <a:r>
              <a:rPr lang="nl-BE" sz="3200" b="1" dirty="0">
                <a:solidFill>
                  <a:srgbClr val="1CBCC0"/>
                </a:solidFill>
                <a:latin typeface="Encode Sans SemiBold" charset="0"/>
              </a:rPr>
              <a:t>alledaagse</a:t>
            </a:r>
            <a:r>
              <a:rPr lang="nl-BE" sz="3200" b="1" dirty="0">
                <a:solidFill>
                  <a:srgbClr val="2EBEC5"/>
                </a:solidFill>
                <a:latin typeface="Encode Sans SemiBold" charset="0"/>
              </a:rPr>
              <a:t>. </a:t>
            </a:r>
          </a:p>
          <a:p>
            <a:pPr marL="457200" indent="-457200">
              <a:spcAft>
                <a:spcPts val="1200"/>
              </a:spcAft>
              <a:buFont typeface="Arial" panose="020B0604020202020204" pitchFamily="34" charset="0"/>
              <a:buChar char="•"/>
            </a:pPr>
            <a:r>
              <a:rPr lang="nl-BE" sz="3200" b="1" dirty="0">
                <a:solidFill>
                  <a:srgbClr val="2EBEC5"/>
                </a:solidFill>
                <a:latin typeface="Encode Sans SemiBold" charset="0"/>
              </a:rPr>
              <a:t>Centrale vraag</a:t>
            </a:r>
            <a:r>
              <a:rPr lang="nl-BE" sz="3200" dirty="0"/>
              <a:t>: ‘Wat is er nodig opdat zorg als deugddoende zorg zou ervaren worden?’</a:t>
            </a:r>
          </a:p>
          <a:p>
            <a:pPr marL="457200" indent="-457200">
              <a:spcAft>
                <a:spcPts val="1200"/>
              </a:spcAft>
              <a:buFont typeface="Arial" panose="020B0604020202020204" pitchFamily="34" charset="0"/>
              <a:buChar char="•"/>
            </a:pPr>
            <a:r>
              <a:rPr lang="nl-BE" sz="3200" b="1" dirty="0">
                <a:solidFill>
                  <a:srgbClr val="1CBCC0"/>
                </a:solidFill>
                <a:latin typeface="Encode Sans SemiBold" charset="0"/>
              </a:rPr>
              <a:t>Relatie</a:t>
            </a:r>
            <a:r>
              <a:rPr lang="nl-BE" sz="3200" b="1" dirty="0">
                <a:solidFill>
                  <a:srgbClr val="2EBEC5"/>
                </a:solidFill>
                <a:latin typeface="Encode Sans SemiBold" charset="0"/>
              </a:rPr>
              <a:t> </a:t>
            </a:r>
            <a:r>
              <a:rPr lang="nl-BE" sz="3200" dirty="0"/>
              <a:t>staat centraal</a:t>
            </a:r>
          </a:p>
          <a:p>
            <a:pPr marL="457200" indent="-457200">
              <a:spcAft>
                <a:spcPts val="1200"/>
              </a:spcAft>
              <a:buFont typeface="Arial" panose="020B0604020202020204" pitchFamily="34" charset="0"/>
              <a:buChar char="•"/>
            </a:pPr>
            <a:r>
              <a:rPr lang="nl-BE" sz="3200" dirty="0"/>
              <a:t>Uitgangspunt zorgethiek: </a:t>
            </a:r>
            <a:r>
              <a:rPr lang="nl-BE" sz="3200" b="1" dirty="0">
                <a:solidFill>
                  <a:srgbClr val="1CBCC0"/>
                </a:solidFill>
                <a:latin typeface="Encode Sans SemiBold" charset="0"/>
              </a:rPr>
              <a:t>Zorg die deugd doet aan beide kanten van de zorgrelatie!</a:t>
            </a:r>
          </a:p>
        </p:txBody>
      </p:sp>
    </p:spTree>
    <p:extLst>
      <p:ext uri="{BB962C8B-B14F-4D97-AF65-F5344CB8AC3E}">
        <p14:creationId xmlns:p14="http://schemas.microsoft.com/office/powerpoint/2010/main" val="399550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D7EEC4A-DB43-4264-ACFC-D6155D9F9D76}"/>
              </a:ext>
            </a:extLst>
          </p:cNvPr>
          <p:cNvSpPr>
            <a:spLocks noGrp="1"/>
          </p:cNvSpPr>
          <p:nvPr>
            <p:ph idx="1"/>
          </p:nvPr>
        </p:nvSpPr>
        <p:spPr>
          <a:xfrm>
            <a:off x="838199" y="593558"/>
            <a:ext cx="10515600" cy="5741361"/>
          </a:xfrm>
        </p:spPr>
        <p:txBody>
          <a:bodyPr>
            <a:normAutofit fontScale="70000" lnSpcReduction="20000"/>
          </a:bodyPr>
          <a:lstStyle/>
          <a:p>
            <a:r>
              <a:rPr lang="nl-BE" sz="5200" i="1"/>
              <a:t>Ethiek in elke beslissing, in elke handeling </a:t>
            </a:r>
            <a:br>
              <a:rPr lang="nl-BE" sz="5200"/>
            </a:br>
            <a:endParaRPr lang="nl-BE" sz="5200"/>
          </a:p>
          <a:p>
            <a:r>
              <a:rPr lang="nl-BE" sz="5200"/>
              <a:t>Praktijkvoorbeeld:</a:t>
            </a:r>
          </a:p>
          <a:p>
            <a:endParaRPr lang="nl-BE" sz="3600"/>
          </a:p>
          <a:p>
            <a:endParaRPr lang="nl-BE" sz="3600"/>
          </a:p>
          <a:p>
            <a:endParaRPr lang="nl-BE" sz="3600"/>
          </a:p>
          <a:p>
            <a:endParaRPr lang="nl-BE" sz="3600"/>
          </a:p>
          <a:p>
            <a:endParaRPr lang="nl-BE" sz="3600"/>
          </a:p>
          <a:p>
            <a:endParaRPr lang="nl-BE" sz="3600"/>
          </a:p>
          <a:p>
            <a:endParaRPr lang="nl-BE" sz="3600"/>
          </a:p>
          <a:p>
            <a:endParaRPr lang="nl-BE" sz="3600"/>
          </a:p>
          <a:p>
            <a:endParaRPr lang="nl-BE" sz="2200"/>
          </a:p>
          <a:p>
            <a:endParaRPr lang="nl-BE" sz="2200"/>
          </a:p>
          <a:p>
            <a:r>
              <a:rPr lang="nl-BE" sz="2200"/>
              <a:t>(Bron: AZ Delta)</a:t>
            </a:r>
          </a:p>
        </p:txBody>
      </p:sp>
      <p:pic>
        <p:nvPicPr>
          <p:cNvPr id="2" name="Onlinemedia 1" title="4.2. Ethisch Handelen: Sta even stil, maak het verschil compilatie AZ Delta">
            <a:hlinkClick r:id="" action="ppaction://media"/>
            <a:extLst>
              <a:ext uri="{FF2B5EF4-FFF2-40B4-BE49-F238E27FC236}">
                <a16:creationId xmlns:a16="http://schemas.microsoft.com/office/drawing/2014/main" id="{D0A57C22-85F2-6CFF-3AEA-C80074F87335}"/>
              </a:ext>
            </a:extLst>
          </p:cNvPr>
          <p:cNvPicPr>
            <a:picLocks noRot="1" noChangeAspect="1"/>
          </p:cNvPicPr>
          <p:nvPr>
            <a:videoFile r:link="rId1"/>
          </p:nvPr>
        </p:nvPicPr>
        <p:blipFill>
          <a:blip r:embed="rId4"/>
          <a:stretch>
            <a:fillRect/>
          </a:stretch>
        </p:blipFill>
        <p:spPr>
          <a:xfrm>
            <a:off x="3414889" y="2288117"/>
            <a:ext cx="5108222" cy="3311877"/>
          </a:xfrm>
          <a:prstGeom prst="rect">
            <a:avLst/>
          </a:prstGeom>
        </p:spPr>
      </p:pic>
    </p:spTree>
    <p:extLst>
      <p:ext uri="{BB962C8B-B14F-4D97-AF65-F5344CB8AC3E}">
        <p14:creationId xmlns:p14="http://schemas.microsoft.com/office/powerpoint/2010/main" val="131339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1D2943-B836-485D-B0F1-2B4DF24C6008}"/>
              </a:ext>
            </a:extLst>
          </p:cNvPr>
          <p:cNvSpPr>
            <a:spLocks noGrp="1"/>
          </p:cNvSpPr>
          <p:nvPr>
            <p:ph type="title"/>
          </p:nvPr>
        </p:nvSpPr>
        <p:spPr/>
        <p:txBody>
          <a:bodyPr/>
          <a:lstStyle/>
          <a:p>
            <a:r>
              <a:rPr lang="nl-BE">
                <a:solidFill>
                  <a:srgbClr val="1CBCC0"/>
                </a:solidFill>
              </a:rPr>
              <a:t>Welkom!</a:t>
            </a:r>
          </a:p>
        </p:txBody>
      </p:sp>
    </p:spTree>
    <p:extLst>
      <p:ext uri="{BB962C8B-B14F-4D97-AF65-F5344CB8AC3E}">
        <p14:creationId xmlns:p14="http://schemas.microsoft.com/office/powerpoint/2010/main" val="31932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D6F93-1A37-4BF2-BA01-63474C6B63BF}"/>
              </a:ext>
            </a:extLst>
          </p:cNvPr>
          <p:cNvSpPr>
            <a:spLocks noGrp="1"/>
          </p:cNvSpPr>
          <p:nvPr>
            <p:ph type="title"/>
          </p:nvPr>
        </p:nvSpPr>
        <p:spPr>
          <a:xfrm>
            <a:off x="3192087" y="523081"/>
            <a:ext cx="8161712" cy="1325563"/>
          </a:xfrm>
        </p:spPr>
        <p:txBody>
          <a:bodyPr anchor="ctr">
            <a:normAutofit/>
          </a:bodyPr>
          <a:lstStyle/>
          <a:p>
            <a:r>
              <a:rPr lang="nl-BE"/>
              <a:t>Praktijkvoorbeeld</a:t>
            </a:r>
          </a:p>
        </p:txBody>
      </p:sp>
      <p:sp>
        <p:nvSpPr>
          <p:cNvPr id="3" name="Tijdelijke aanduiding voor inhoud 2">
            <a:extLst>
              <a:ext uri="{FF2B5EF4-FFF2-40B4-BE49-F238E27FC236}">
                <a16:creationId xmlns:a16="http://schemas.microsoft.com/office/drawing/2014/main" id="{D648B5B9-9AEC-4519-9BE1-0B6973FF3191}"/>
              </a:ext>
            </a:extLst>
          </p:cNvPr>
          <p:cNvSpPr>
            <a:spLocks noGrp="1"/>
          </p:cNvSpPr>
          <p:nvPr>
            <p:ph idx="1"/>
          </p:nvPr>
        </p:nvSpPr>
        <p:spPr>
          <a:xfrm>
            <a:off x="3192087" y="1983581"/>
            <a:ext cx="8161712" cy="4351338"/>
          </a:xfrm>
        </p:spPr>
        <p:txBody>
          <a:bodyPr>
            <a:normAutofit/>
          </a:bodyPr>
          <a:lstStyle/>
          <a:p>
            <a:r>
              <a:rPr lang="nl-BE" sz="2200"/>
              <a:t>Zorg voor het alledaagse leven</a:t>
            </a:r>
          </a:p>
          <a:p>
            <a:endParaRPr lang="nl-BE" sz="2200"/>
          </a:p>
          <a:p>
            <a:pPr marL="457200" lvl="1" indent="0">
              <a:buNone/>
            </a:pPr>
            <a:r>
              <a:rPr lang="nl-BE" sz="2200" i="1"/>
              <a:t>‘In een psychiatrische ziekenhuis loopt een kunstproject. Aan de bewoners wordt gevraagd een wens op een briefje te schrijven. De wensen zullen dan in een fles gestopt en aan de boom gehangen worden. De kunstenaar zal er een mooi uitzicht aan geven, en de wensboom is een mooi symbool. Als men de boom na afloop ontmantelt, schrikt men van de wensen. Ze zijn zo ‘alledaags’. Iemand heeft opgeschreven dat hij een sleutel van zijn kamer zou willen. Iemand anders dat hij een keer meer in de week zou willen douchen. Een derde dat zij zou wensen dat de saus niet op maar naast de aardappelen wordt opgeschept’ (p. 31)</a:t>
            </a:r>
          </a:p>
          <a:p>
            <a:endParaRPr lang="nl-BE" sz="2200"/>
          </a:p>
        </p:txBody>
      </p:sp>
      <p:pic>
        <p:nvPicPr>
          <p:cNvPr id="4" name="Afbeelding 3">
            <a:extLst>
              <a:ext uri="{FF2B5EF4-FFF2-40B4-BE49-F238E27FC236}">
                <a16:creationId xmlns:a16="http://schemas.microsoft.com/office/drawing/2014/main" id="{4B67A7ED-2BAD-496B-A338-757CC60A4555}"/>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3675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1776296825"/>
              </p:ext>
            </p:extLst>
          </p:nvPr>
        </p:nvGraphicFramePr>
        <p:xfrm>
          <a:off x="927847" y="187941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576017" y="4187654"/>
            <a:ext cx="993229" cy="1352846"/>
          </a:xfrm>
          <a:prstGeom prst="rect">
            <a:avLst/>
          </a:prstGeom>
        </p:spPr>
      </p:pic>
    </p:spTree>
    <p:extLst>
      <p:ext uri="{BB962C8B-B14F-4D97-AF65-F5344CB8AC3E}">
        <p14:creationId xmlns:p14="http://schemas.microsoft.com/office/powerpoint/2010/main" val="185944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F41D0-D633-4001-80E7-4DBAE434C019}"/>
              </a:ext>
            </a:extLst>
          </p:cNvPr>
          <p:cNvSpPr>
            <a:spLocks noGrp="1"/>
          </p:cNvSpPr>
          <p:nvPr>
            <p:ph type="title"/>
          </p:nvPr>
        </p:nvSpPr>
        <p:spPr>
          <a:xfrm>
            <a:off x="640079" y="2053641"/>
            <a:ext cx="4078878" cy="2760098"/>
          </a:xfrm>
        </p:spPr>
        <p:txBody>
          <a:bodyPr>
            <a:normAutofit/>
          </a:bodyPr>
          <a:lstStyle/>
          <a:p>
            <a:r>
              <a:rPr lang="nl-BE" dirty="0">
                <a:solidFill>
                  <a:schemeClr val="accent1"/>
                </a:solidFill>
              </a:rPr>
              <a:t>‘</a:t>
            </a:r>
            <a:r>
              <a:rPr lang="nl-BE" dirty="0" err="1">
                <a:solidFill>
                  <a:schemeClr val="accent1"/>
                </a:solidFill>
              </a:rPr>
              <a:t>Zorgethisch</a:t>
            </a:r>
            <a:r>
              <a:rPr lang="nl-BE" dirty="0">
                <a:solidFill>
                  <a:schemeClr val="accent1"/>
                </a:solidFill>
              </a:rPr>
              <a:t> zien’ </a:t>
            </a:r>
            <a:r>
              <a:rPr lang="nl-BE" dirty="0">
                <a:solidFill>
                  <a:srgbClr val="1CBCC0"/>
                </a:solidFill>
              </a:rPr>
              <a:t>betekent</a:t>
            </a:r>
            <a:r>
              <a:rPr lang="nl-BE" dirty="0">
                <a:solidFill>
                  <a:schemeClr val="accent1"/>
                </a:solidFill>
              </a:rPr>
              <a:t>…</a:t>
            </a:r>
            <a:br>
              <a:rPr lang="nl-BE" dirty="0">
                <a:solidFill>
                  <a:schemeClr val="accent1"/>
                </a:solidFill>
              </a:rPr>
            </a:br>
            <a:endParaRPr lang="nl-BE" dirty="0">
              <a:solidFill>
                <a:schemeClr val="accent1"/>
              </a:solidFill>
            </a:endParaRPr>
          </a:p>
        </p:txBody>
      </p:sp>
      <p:sp>
        <p:nvSpPr>
          <p:cNvPr id="3" name="Tijdelijke aanduiding voor inhoud 2">
            <a:extLst>
              <a:ext uri="{FF2B5EF4-FFF2-40B4-BE49-F238E27FC236}">
                <a16:creationId xmlns:a16="http://schemas.microsoft.com/office/drawing/2014/main" id="{B2E019E8-4CC9-48FD-B6A4-A42E7891AF5D}"/>
              </a:ext>
            </a:extLst>
          </p:cNvPr>
          <p:cNvSpPr>
            <a:spLocks noGrp="1"/>
          </p:cNvSpPr>
          <p:nvPr>
            <p:ph idx="1"/>
          </p:nvPr>
        </p:nvSpPr>
        <p:spPr>
          <a:xfrm>
            <a:off x="5646821" y="801866"/>
            <a:ext cx="5749837" cy="5230634"/>
          </a:xfrm>
        </p:spPr>
        <p:txBody>
          <a:bodyPr anchor="ctr">
            <a:normAutofit fontScale="92500"/>
          </a:bodyPr>
          <a:lstStyle/>
          <a:p>
            <a:r>
              <a:rPr lang="nl-BE" sz="3200">
                <a:solidFill>
                  <a:srgbClr val="000000"/>
                </a:solidFill>
              </a:rPr>
              <a:t>De ander zien als </a:t>
            </a:r>
            <a:r>
              <a:rPr lang="nl-BE" sz="3200">
                <a:solidFill>
                  <a:srgbClr val="1CBCC0"/>
                </a:solidFill>
              </a:rPr>
              <a:t>persoon</a:t>
            </a:r>
            <a:r>
              <a:rPr lang="nl-BE" sz="3200">
                <a:solidFill>
                  <a:srgbClr val="000000"/>
                </a:solidFill>
              </a:rPr>
              <a:t>, niet als ‘object’ van professioneel handelen</a:t>
            </a:r>
          </a:p>
          <a:p>
            <a:endParaRPr lang="nl-BE" sz="3200">
              <a:solidFill>
                <a:srgbClr val="000000"/>
              </a:solidFill>
            </a:endParaRPr>
          </a:p>
          <a:p>
            <a:r>
              <a:rPr lang="nl-BE" sz="3200">
                <a:solidFill>
                  <a:srgbClr val="000000"/>
                </a:solidFill>
              </a:rPr>
              <a:t>Kijken naar de ander </a:t>
            </a:r>
            <a:r>
              <a:rPr lang="nl-BE" sz="3200">
                <a:solidFill>
                  <a:srgbClr val="1CBCC0"/>
                </a:solidFill>
              </a:rPr>
              <a:t>zoals hij is</a:t>
            </a:r>
            <a:r>
              <a:rPr lang="nl-BE" sz="3200">
                <a:solidFill>
                  <a:srgbClr val="000000"/>
                </a:solidFill>
              </a:rPr>
              <a:t>, met al zijn goede en minder goede kanten</a:t>
            </a:r>
          </a:p>
          <a:p>
            <a:endParaRPr lang="nl-BE" sz="3200">
              <a:solidFill>
                <a:srgbClr val="000000"/>
              </a:solidFill>
            </a:endParaRPr>
          </a:p>
          <a:p>
            <a:r>
              <a:rPr lang="nl-BE" sz="3200">
                <a:solidFill>
                  <a:srgbClr val="000000"/>
                </a:solidFill>
              </a:rPr>
              <a:t>Kijken naar de persoon en wat hij doet, om van daaruit </a:t>
            </a:r>
            <a:r>
              <a:rPr lang="nl-BE" sz="3200">
                <a:solidFill>
                  <a:srgbClr val="1CBCC0"/>
                </a:solidFill>
              </a:rPr>
              <a:t>op zoek </a:t>
            </a:r>
            <a:r>
              <a:rPr lang="nl-BE" sz="3200">
                <a:solidFill>
                  <a:srgbClr val="000000"/>
                </a:solidFill>
              </a:rPr>
              <a:t>te gaan </a:t>
            </a:r>
            <a:r>
              <a:rPr lang="nl-BE" sz="3200">
                <a:solidFill>
                  <a:srgbClr val="1CBCC0"/>
                </a:solidFill>
              </a:rPr>
              <a:t>naar wat je voor hem kan doen.</a:t>
            </a:r>
          </a:p>
        </p:txBody>
      </p:sp>
      <p:pic>
        <p:nvPicPr>
          <p:cNvPr id="6" name="Afbeelding 5">
            <a:extLst>
              <a:ext uri="{FF2B5EF4-FFF2-40B4-BE49-F238E27FC236}">
                <a16:creationId xmlns:a16="http://schemas.microsoft.com/office/drawing/2014/main" id="{6DCF425A-F7A5-420E-8AE7-C4E564A5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4" y="301260"/>
            <a:ext cx="1295581" cy="1305107"/>
          </a:xfrm>
          <a:prstGeom prst="rect">
            <a:avLst/>
          </a:prstGeom>
        </p:spPr>
      </p:pic>
    </p:spTree>
    <p:extLst>
      <p:ext uri="{BB962C8B-B14F-4D97-AF65-F5344CB8AC3E}">
        <p14:creationId xmlns:p14="http://schemas.microsoft.com/office/powerpoint/2010/main" val="405181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A772-768B-437C-A70F-360448AF225F}"/>
              </a:ext>
            </a:extLst>
          </p:cNvPr>
          <p:cNvSpPr>
            <a:spLocks noGrp="1"/>
          </p:cNvSpPr>
          <p:nvPr>
            <p:ph type="title"/>
          </p:nvPr>
        </p:nvSpPr>
        <p:spPr/>
        <p:txBody>
          <a:bodyPr/>
          <a:lstStyle/>
          <a:p>
            <a:r>
              <a:rPr lang="nl-BE"/>
              <a:t>Oefening </a:t>
            </a:r>
            <a:r>
              <a:rPr lang="nl-BE" err="1"/>
              <a:t>Zorgethisch</a:t>
            </a:r>
            <a:r>
              <a:rPr lang="nl-BE"/>
              <a:t> Zien</a:t>
            </a:r>
          </a:p>
        </p:txBody>
      </p:sp>
      <p:pic>
        <p:nvPicPr>
          <p:cNvPr id="4" name="Onlinemedia 3" title="Man springt in het water om hond te redden | Helden van Hier: Door het Vuur">
            <a:hlinkClick r:id="" action="ppaction://media"/>
            <a:extLst>
              <a:ext uri="{FF2B5EF4-FFF2-40B4-BE49-F238E27FC236}">
                <a16:creationId xmlns:a16="http://schemas.microsoft.com/office/drawing/2014/main" id="{770E1726-253C-4213-814C-06059D21CD41}"/>
              </a:ext>
            </a:extLst>
          </p:cNvPr>
          <p:cNvPicPr>
            <a:picLocks noGrp="1" noRot="1" noChangeAspect="1"/>
          </p:cNvPicPr>
          <p:nvPr>
            <p:ph idx="1"/>
            <a:videoFile r:link="rId1"/>
          </p:nvPr>
        </p:nvPicPr>
        <p:blipFill>
          <a:blip r:embed="rId4"/>
          <a:stretch>
            <a:fillRect/>
          </a:stretch>
        </p:blipFill>
        <p:spPr>
          <a:xfrm>
            <a:off x="2244725" y="1982788"/>
            <a:ext cx="7704138" cy="4352925"/>
          </a:xfrm>
          <a:prstGeom prst="rect">
            <a:avLst/>
          </a:prstGeom>
        </p:spPr>
      </p:pic>
    </p:spTree>
    <p:extLst>
      <p:ext uri="{BB962C8B-B14F-4D97-AF65-F5344CB8AC3E}">
        <p14:creationId xmlns:p14="http://schemas.microsoft.com/office/powerpoint/2010/main" val="2292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92BD9-CA50-4EB9-84EC-FA008E33D15E}"/>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72D03B95-BA40-469B-834F-5557BA8C5C8E}"/>
              </a:ext>
            </a:extLst>
          </p:cNvPr>
          <p:cNvSpPr>
            <a:spLocks noGrp="1"/>
          </p:cNvSpPr>
          <p:nvPr>
            <p:ph idx="1"/>
          </p:nvPr>
        </p:nvSpPr>
        <p:spPr/>
        <p:txBody>
          <a:bodyPr vert="horz" lIns="91440" tIns="45720" rIns="91440" bIns="45720" rtlCol="0" anchor="t">
            <a:normAutofit/>
          </a:bodyPr>
          <a:lstStyle/>
          <a:p>
            <a:endParaRPr lang="nl-BE" dirty="0"/>
          </a:p>
          <a:p>
            <a:endParaRPr lang="nl-BE" dirty="0"/>
          </a:p>
          <a:p>
            <a:r>
              <a:rPr lang="nl-BE" dirty="0"/>
              <a:t>Hoe tonen de hulpverleners in het filmpje dat ze ‘</a:t>
            </a:r>
            <a:r>
              <a:rPr lang="nl-BE" dirty="0" err="1"/>
              <a:t>zorgethisch</a:t>
            </a:r>
            <a:r>
              <a:rPr lang="nl-BE" dirty="0"/>
              <a:t> kijken’?</a:t>
            </a:r>
          </a:p>
          <a:p>
            <a:endParaRPr lang="nl-BE" dirty="0"/>
          </a:p>
        </p:txBody>
      </p:sp>
    </p:spTree>
    <p:extLst>
      <p:ext uri="{BB962C8B-B14F-4D97-AF65-F5344CB8AC3E}">
        <p14:creationId xmlns:p14="http://schemas.microsoft.com/office/powerpoint/2010/main" val="181645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weten’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fontScale="92500" lnSpcReduction="10000"/>
          </a:bodyPr>
          <a:lstStyle/>
          <a:p>
            <a:r>
              <a:rPr lang="nl-BE" sz="3200" dirty="0">
                <a:solidFill>
                  <a:srgbClr val="000000"/>
                </a:solidFill>
              </a:rPr>
              <a:t>Weten dat we </a:t>
            </a:r>
            <a:r>
              <a:rPr lang="nl-BE" sz="3200" dirty="0">
                <a:solidFill>
                  <a:srgbClr val="1CBCC0"/>
                </a:solidFill>
              </a:rPr>
              <a:t>veel niet-weten </a:t>
            </a:r>
            <a:r>
              <a:rPr lang="nl-BE" sz="3200" dirty="0">
                <a:solidFill>
                  <a:srgbClr val="000000"/>
                </a:solidFill>
              </a:rPr>
              <a:t>en de ander nooit helemaal kunnen begrijpen, niet alles kunnen oplossen, niet alle lijden kunnen wegnemen,… </a:t>
            </a:r>
          </a:p>
          <a:p>
            <a:endParaRPr lang="nl-BE" sz="3200" dirty="0">
              <a:solidFill>
                <a:srgbClr val="00B0F0"/>
              </a:solidFill>
            </a:endParaRPr>
          </a:p>
          <a:p>
            <a:r>
              <a:rPr lang="nl-BE" sz="3200" dirty="0">
                <a:solidFill>
                  <a:srgbClr val="000000"/>
                </a:solidFill>
              </a:rPr>
              <a:t>Weten wat er </a:t>
            </a:r>
            <a:r>
              <a:rPr lang="nl-BE" sz="3200" dirty="0">
                <a:solidFill>
                  <a:srgbClr val="1CBCC0"/>
                </a:solidFill>
              </a:rPr>
              <a:t>voor de zorgontvanger </a:t>
            </a:r>
            <a:r>
              <a:rPr lang="nl-BE" sz="3200">
                <a:solidFill>
                  <a:srgbClr val="1CBCC0"/>
                </a:solidFill>
              </a:rPr>
              <a:t>belangrijk </a:t>
            </a:r>
            <a:r>
              <a:rPr lang="nl-BE" sz="3200">
                <a:solidFill>
                  <a:srgbClr val="000000"/>
                </a:solidFill>
              </a:rPr>
              <a:t>is -&gt; betrokkenheid!</a:t>
            </a:r>
            <a:endParaRPr lang="nl-BE" sz="3200" dirty="0">
              <a:solidFill>
                <a:srgbClr val="000000"/>
              </a:solidFill>
            </a:endParaRPr>
          </a:p>
          <a:p>
            <a:endParaRPr lang="nl-BE" sz="3200" dirty="0">
              <a:solidFill>
                <a:srgbClr val="000000"/>
              </a:solidFill>
            </a:endParaRPr>
          </a:p>
          <a:p>
            <a:r>
              <a:rPr lang="nl-BE" sz="3200" dirty="0"/>
              <a:t>Niet enkel wetenschappelijk en technisch ‘weten’.</a:t>
            </a:r>
          </a:p>
        </p:txBody>
      </p:sp>
      <p:pic>
        <p:nvPicPr>
          <p:cNvPr id="5" name="Afbeelding 4">
            <a:extLst>
              <a:ext uri="{FF2B5EF4-FFF2-40B4-BE49-F238E27FC236}">
                <a16:creationId xmlns:a16="http://schemas.microsoft.com/office/drawing/2014/main" id="{48233400-5EA9-4F98-A7D3-CF259540B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6" y="340026"/>
            <a:ext cx="1324160" cy="1190791"/>
          </a:xfrm>
          <a:prstGeom prst="rect">
            <a:avLst/>
          </a:prstGeom>
        </p:spPr>
      </p:pic>
    </p:spTree>
    <p:extLst>
      <p:ext uri="{BB962C8B-B14F-4D97-AF65-F5344CB8AC3E}">
        <p14:creationId xmlns:p14="http://schemas.microsoft.com/office/powerpoint/2010/main" val="268847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A5E92-72FD-4904-872C-462C11993B51}"/>
              </a:ext>
            </a:extLst>
          </p:cNvPr>
          <p:cNvSpPr>
            <a:spLocks noGrp="1"/>
          </p:cNvSpPr>
          <p:nvPr>
            <p:ph type="title"/>
          </p:nvPr>
        </p:nvSpPr>
        <p:spPr/>
        <p:txBody>
          <a:bodyPr/>
          <a:lstStyle/>
          <a:p>
            <a:r>
              <a:rPr lang="nl-BE"/>
              <a:t>Toepassing </a:t>
            </a:r>
            <a:r>
              <a:rPr lang="nl-BE" err="1"/>
              <a:t>Zorgethisch</a:t>
            </a:r>
            <a:r>
              <a:rPr lang="nl-BE"/>
              <a:t> Weten</a:t>
            </a:r>
          </a:p>
        </p:txBody>
      </p:sp>
      <p:pic>
        <p:nvPicPr>
          <p:cNvPr id="6" name="Onlinemedia 5" title="4.4. Ethisch handelen: Empathy  The Human Connection to Patient Care">
            <a:hlinkClick r:id="" action="ppaction://media"/>
            <a:extLst>
              <a:ext uri="{FF2B5EF4-FFF2-40B4-BE49-F238E27FC236}">
                <a16:creationId xmlns:a16="http://schemas.microsoft.com/office/drawing/2014/main" id="{9049A545-8220-CFCA-B9F3-C72C6CDBB536}"/>
              </a:ext>
            </a:extLst>
          </p:cNvPr>
          <p:cNvPicPr>
            <a:picLocks noGrp="1" noRot="1" noChangeAspect="1"/>
          </p:cNvPicPr>
          <p:nvPr>
            <p:ph idx="1"/>
            <a:videoFile r:link="rId1"/>
          </p:nvPr>
        </p:nvPicPr>
        <p:blipFill>
          <a:blip r:embed="rId4"/>
          <a:stretch>
            <a:fillRect/>
          </a:stretch>
        </p:blipFill>
        <p:spPr>
          <a:xfrm>
            <a:off x="3810000" y="2444750"/>
            <a:ext cx="4572000" cy="3429000"/>
          </a:xfrm>
        </p:spPr>
      </p:pic>
    </p:spTree>
    <p:extLst>
      <p:ext uri="{BB962C8B-B14F-4D97-AF65-F5344CB8AC3E}">
        <p14:creationId xmlns:p14="http://schemas.microsoft.com/office/powerpoint/2010/main" val="100386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A11D89-B812-4248-AC49-8831E79C2848}"/>
              </a:ext>
            </a:extLst>
          </p:cNvPr>
          <p:cNvSpPr>
            <a:spLocks noGrp="1"/>
          </p:cNvSpPr>
          <p:nvPr>
            <p:ph idx="1"/>
          </p:nvPr>
        </p:nvSpPr>
        <p:spPr/>
        <p:txBody>
          <a:bodyPr>
            <a:normAutofit/>
          </a:bodyPr>
          <a:lstStyle/>
          <a:p>
            <a:pPr algn="ctr"/>
            <a:r>
              <a:rPr lang="nl-NL" sz="3200" i="1">
                <a:latin typeface="Calibri" panose="020F0502020204030204" pitchFamily="34" charset="0"/>
                <a:ea typeface="Calibri" panose="020F0502020204030204" pitchFamily="34" charset="0"/>
              </a:rPr>
              <a:t>‘</a:t>
            </a:r>
            <a:r>
              <a:rPr lang="nl-NL" sz="3200" i="1">
                <a:effectLst/>
                <a:latin typeface="Calibri" panose="020F0502020204030204" pitchFamily="34" charset="0"/>
                <a:ea typeface="Calibri" panose="020F0502020204030204" pitchFamily="34" charset="0"/>
              </a:rPr>
              <a:t>Als jij in iemand anders’ schoenen zou kunnen staan,</a:t>
            </a:r>
          </a:p>
          <a:p>
            <a:pPr algn="ctr"/>
            <a:r>
              <a:rPr lang="nl-NL" sz="3200" i="1">
                <a:effectLst/>
                <a:latin typeface="Calibri" panose="020F0502020204030204" pitchFamily="34" charset="0"/>
                <a:ea typeface="Calibri" panose="020F0502020204030204" pitchFamily="34" charset="0"/>
              </a:rPr>
              <a:t>zien wat zij zien, </a:t>
            </a:r>
          </a:p>
          <a:p>
            <a:pPr algn="ctr"/>
            <a:r>
              <a:rPr lang="nl-NL" sz="3200" i="1">
                <a:effectLst/>
                <a:latin typeface="Calibri" panose="020F0502020204030204" pitchFamily="34" charset="0"/>
                <a:ea typeface="Calibri" panose="020F0502020204030204" pitchFamily="34" charset="0"/>
              </a:rPr>
              <a:t>horen wat zij horen, </a:t>
            </a:r>
          </a:p>
          <a:p>
            <a:pPr algn="ctr"/>
            <a:r>
              <a:rPr lang="nl-NL" sz="3200" i="1">
                <a:effectLst/>
                <a:latin typeface="Calibri" panose="020F0502020204030204" pitchFamily="34" charset="0"/>
                <a:ea typeface="Calibri" panose="020F0502020204030204" pitchFamily="34" charset="0"/>
              </a:rPr>
              <a:t>voelen wat zij voelen,</a:t>
            </a:r>
          </a:p>
          <a:p>
            <a:pPr algn="ctr"/>
            <a:r>
              <a:rPr lang="nl-NL" sz="3200" i="1">
                <a:effectLst/>
                <a:latin typeface="Calibri" panose="020F0502020204030204" pitchFamily="34" charset="0"/>
                <a:ea typeface="Calibri" panose="020F0502020204030204" pitchFamily="34" charset="0"/>
              </a:rPr>
              <a:t>zou je hen dan anders behandelen?’</a:t>
            </a:r>
            <a:endParaRPr lang="nl-BE" sz="4400" i="1"/>
          </a:p>
        </p:txBody>
      </p:sp>
    </p:spTree>
    <p:extLst>
      <p:ext uri="{BB962C8B-B14F-4D97-AF65-F5344CB8AC3E}">
        <p14:creationId xmlns:p14="http://schemas.microsoft.com/office/powerpoint/2010/main" val="186490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reflecteren’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a:bodyPr>
          <a:lstStyle/>
          <a:p>
            <a:r>
              <a:rPr lang="nl-BE" sz="3200" dirty="0"/>
              <a:t>Voor, tijdens en na het doen  </a:t>
            </a:r>
            <a:r>
              <a:rPr lang="nl-BE" sz="3200" dirty="0">
                <a:solidFill>
                  <a:srgbClr val="1CBCC0"/>
                </a:solidFill>
              </a:rPr>
              <a:t>nadenken</a:t>
            </a:r>
            <a:r>
              <a:rPr lang="nl-BE" sz="3200" dirty="0"/>
              <a:t> over:</a:t>
            </a:r>
          </a:p>
          <a:p>
            <a:pPr marL="457200" indent="-457200">
              <a:buFont typeface="Arial" panose="020B0604020202020204" pitchFamily="34" charset="0"/>
              <a:buChar char="•"/>
            </a:pPr>
            <a:r>
              <a:rPr lang="nl-BE" sz="3200" dirty="0"/>
              <a:t>Waar (voor)oordelen moeten bijgestuurd worden</a:t>
            </a:r>
          </a:p>
          <a:p>
            <a:pPr marL="457200" indent="-457200">
              <a:buFont typeface="Arial" panose="020B0604020202020204" pitchFamily="34" charset="0"/>
              <a:buChar char="•"/>
            </a:pPr>
            <a:r>
              <a:rPr lang="nl-BE" sz="3200" dirty="0"/>
              <a:t>Hoe je uit de ervaring kan </a:t>
            </a:r>
            <a:r>
              <a:rPr lang="nl-BE" sz="3200" dirty="0">
                <a:solidFill>
                  <a:srgbClr val="1CBCC0"/>
                </a:solidFill>
              </a:rPr>
              <a:t>leren</a:t>
            </a:r>
          </a:p>
          <a:p>
            <a:pPr marL="457200" indent="-457200">
              <a:buFont typeface="Arial" panose="020B0604020202020204" pitchFamily="34" charset="0"/>
              <a:buChar char="•"/>
            </a:pPr>
            <a:r>
              <a:rPr lang="nl-BE" sz="3200" dirty="0">
                <a:solidFill>
                  <a:srgbClr val="1CBCC0"/>
                </a:solidFill>
              </a:rPr>
              <a:t>Waar zorg soms tekort schiet </a:t>
            </a:r>
            <a:r>
              <a:rPr lang="nl-BE" sz="3200" dirty="0">
                <a:latin typeface="Encode Sans"/>
              </a:rPr>
              <a:t>(gevoelens van onmacht, woede, antipathie, morele stress, 'middelmatigheid'…)</a:t>
            </a:r>
            <a:endParaRPr lang="nl-BE" sz="3200" dirty="0"/>
          </a:p>
        </p:txBody>
      </p:sp>
      <p:pic>
        <p:nvPicPr>
          <p:cNvPr id="5" name="Afbeelding 4">
            <a:extLst>
              <a:ext uri="{FF2B5EF4-FFF2-40B4-BE49-F238E27FC236}">
                <a16:creationId xmlns:a16="http://schemas.microsoft.com/office/drawing/2014/main" id="{5FCEB238-21A2-41AC-8735-946A60654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5" y="328364"/>
            <a:ext cx="1324160" cy="1219370"/>
          </a:xfrm>
          <a:prstGeom prst="rect">
            <a:avLst/>
          </a:prstGeom>
        </p:spPr>
      </p:pic>
    </p:spTree>
    <p:extLst>
      <p:ext uri="{BB962C8B-B14F-4D97-AF65-F5344CB8AC3E}">
        <p14:creationId xmlns:p14="http://schemas.microsoft.com/office/powerpoint/2010/main" val="358086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D332E-BD6D-4BF0-BE99-5E31F6960AA9}"/>
              </a:ext>
            </a:extLst>
          </p:cNvPr>
          <p:cNvSpPr>
            <a:spLocks noGrp="1"/>
          </p:cNvSpPr>
          <p:nvPr>
            <p:ph type="title"/>
          </p:nvPr>
        </p:nvSpPr>
        <p:spPr>
          <a:xfrm>
            <a:off x="655320" y="882240"/>
            <a:ext cx="5120114" cy="1692794"/>
          </a:xfrm>
        </p:spPr>
        <p:txBody>
          <a:bodyPr>
            <a:normAutofit/>
          </a:bodyPr>
          <a:lstStyle/>
          <a:p>
            <a:r>
              <a:rPr lang="nl-BE"/>
              <a:t>Videofragment</a:t>
            </a:r>
          </a:p>
        </p:txBody>
      </p:sp>
      <p:sp>
        <p:nvSpPr>
          <p:cNvPr id="3" name="Tijdelijke aanduiding voor inhoud 2">
            <a:extLst>
              <a:ext uri="{FF2B5EF4-FFF2-40B4-BE49-F238E27FC236}">
                <a16:creationId xmlns:a16="http://schemas.microsoft.com/office/drawing/2014/main" id="{7BF93F7B-3299-4381-A400-8F01F1482FB3}"/>
              </a:ext>
            </a:extLst>
          </p:cNvPr>
          <p:cNvSpPr>
            <a:spLocks noGrp="1"/>
          </p:cNvSpPr>
          <p:nvPr>
            <p:ph idx="1"/>
          </p:nvPr>
        </p:nvSpPr>
        <p:spPr>
          <a:xfrm>
            <a:off x="655320" y="3176336"/>
            <a:ext cx="5120113" cy="4415405"/>
          </a:xfrm>
        </p:spPr>
        <p:txBody>
          <a:bodyPr>
            <a:normAutofit/>
          </a:bodyPr>
          <a:lstStyle/>
          <a:p>
            <a:r>
              <a:rPr lang="nl-BE" sz="2400" dirty="0"/>
              <a:t>Over ‘de essentie van een tas koffie’, </a:t>
            </a:r>
            <a:r>
              <a:rPr lang="nl-BE" sz="2400" dirty="0" err="1"/>
              <a:t>Dr</a:t>
            </a:r>
            <a:r>
              <a:rPr lang="nl-BE" sz="2400" dirty="0"/>
              <a:t> Peter </a:t>
            </a:r>
            <a:r>
              <a:rPr lang="nl-BE" sz="2400" dirty="0" err="1"/>
              <a:t>Adriaanssens</a:t>
            </a:r>
            <a:r>
              <a:rPr lang="nl-BE" sz="2400" dirty="0"/>
              <a:t>.</a:t>
            </a:r>
          </a:p>
          <a:p>
            <a:endParaRPr lang="nl-BE" sz="2400" dirty="0"/>
          </a:p>
          <a:p>
            <a:r>
              <a:rPr lang="nl-BE" sz="2400" dirty="0">
                <a:solidFill>
                  <a:srgbClr val="1CBCC0"/>
                </a:solidFill>
              </a:rPr>
              <a:t>Wie zou van de koffie gedronken hebben?</a:t>
            </a:r>
          </a:p>
        </p:txBody>
      </p:sp>
      <p:pic>
        <p:nvPicPr>
          <p:cNvPr id="4" name="Onlinemedia 3" title="4.5. Ethisch Handelen: Zorgethisch reflecteren - Het belang van een kop koffie">
            <a:hlinkClick r:id="" action="ppaction://media"/>
            <a:extLst>
              <a:ext uri="{FF2B5EF4-FFF2-40B4-BE49-F238E27FC236}">
                <a16:creationId xmlns:a16="http://schemas.microsoft.com/office/drawing/2014/main" id="{B886F24C-2626-491F-621A-317BB8512010}"/>
              </a:ext>
            </a:extLst>
          </p:cNvPr>
          <p:cNvPicPr>
            <a:picLocks noRot="1" noChangeAspect="1"/>
          </p:cNvPicPr>
          <p:nvPr>
            <a:videoFile r:link="rId1"/>
          </p:nvPr>
        </p:nvPicPr>
        <p:blipFill>
          <a:blip r:embed="rId4"/>
          <a:stretch>
            <a:fillRect/>
          </a:stretch>
        </p:blipFill>
        <p:spPr>
          <a:xfrm>
            <a:off x="5870223" y="1864783"/>
            <a:ext cx="4938888" cy="3283655"/>
          </a:xfrm>
          <a:prstGeom prst="rect">
            <a:avLst/>
          </a:prstGeom>
        </p:spPr>
      </p:pic>
    </p:spTree>
    <p:extLst>
      <p:ext uri="{BB962C8B-B14F-4D97-AF65-F5344CB8AC3E}">
        <p14:creationId xmlns:p14="http://schemas.microsoft.com/office/powerpoint/2010/main" val="354123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solidFill>
                  <a:srgbClr val="1CBCC0"/>
                </a:solidFill>
              </a:rPr>
              <a:t>Opbouw module</a:t>
            </a:r>
          </a:p>
        </p:txBody>
      </p:sp>
      <p:graphicFrame>
        <p:nvGraphicFramePr>
          <p:cNvPr id="4" name="Tijdelijke aanduiding voor inhoud 4"/>
          <p:cNvGraphicFramePr>
            <a:graphicFrameLocks noGrp="1"/>
          </p:cNvGraphicFramePr>
          <p:nvPr>
            <p:ph idx="1"/>
            <p:extLst>
              <p:ext uri="{D42A27DB-BD31-4B8C-83A1-F6EECF244321}">
                <p14:modId xmlns:p14="http://schemas.microsoft.com/office/powerpoint/2010/main" val="3222463344"/>
              </p:ext>
            </p:extLst>
          </p:nvPr>
        </p:nvGraphicFramePr>
        <p:xfrm>
          <a:off x="714375" y="1982788"/>
          <a:ext cx="891222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45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5FC35-F778-4B55-9239-0B6E399E60C9}"/>
              </a:ext>
            </a:extLst>
          </p:cNvPr>
          <p:cNvSpPr>
            <a:spLocks noGrp="1"/>
          </p:cNvSpPr>
          <p:nvPr>
            <p:ph type="title"/>
          </p:nvPr>
        </p:nvSpPr>
        <p:spPr>
          <a:xfrm>
            <a:off x="716279" y="1565961"/>
            <a:ext cx="4036424"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doen’ betekent…</a:t>
            </a:r>
          </a:p>
        </p:txBody>
      </p:sp>
      <p:sp>
        <p:nvSpPr>
          <p:cNvPr id="3" name="Tijdelijke aanduiding voor inhoud 2">
            <a:extLst>
              <a:ext uri="{FF2B5EF4-FFF2-40B4-BE49-F238E27FC236}">
                <a16:creationId xmlns:a16="http://schemas.microsoft.com/office/drawing/2014/main" id="{9439EFE1-28F7-413E-A84D-1B05E61C7412}"/>
              </a:ext>
            </a:extLst>
          </p:cNvPr>
          <p:cNvSpPr>
            <a:spLocks noGrp="1"/>
          </p:cNvSpPr>
          <p:nvPr>
            <p:ph idx="1"/>
          </p:nvPr>
        </p:nvSpPr>
        <p:spPr>
          <a:xfrm>
            <a:off x="5374105" y="1251284"/>
            <a:ext cx="6022553" cy="4781216"/>
          </a:xfrm>
        </p:spPr>
        <p:txBody>
          <a:bodyPr anchor="ctr">
            <a:normAutofit/>
          </a:bodyPr>
          <a:lstStyle/>
          <a:p>
            <a:r>
              <a:rPr lang="nl-BE" sz="3200" dirty="0">
                <a:solidFill>
                  <a:srgbClr val="000000"/>
                </a:solidFill>
              </a:rPr>
              <a:t>De </a:t>
            </a:r>
            <a:r>
              <a:rPr lang="nl-BE" sz="3200" dirty="0">
                <a:solidFill>
                  <a:srgbClr val="1CBCC0"/>
                </a:solidFill>
              </a:rPr>
              <a:t>persoon voorop </a:t>
            </a:r>
            <a:r>
              <a:rPr lang="nl-BE" sz="3200" dirty="0">
                <a:solidFill>
                  <a:srgbClr val="000000"/>
                </a:solidFill>
              </a:rPr>
              <a:t>stellen (en technisch handelen van hieruit stellen)</a:t>
            </a:r>
          </a:p>
          <a:p>
            <a:endParaRPr lang="nl-BE" sz="3200" dirty="0">
              <a:solidFill>
                <a:srgbClr val="000000"/>
              </a:solidFill>
            </a:endParaRPr>
          </a:p>
          <a:p>
            <a:r>
              <a:rPr lang="nl-BE" sz="3200" dirty="0">
                <a:solidFill>
                  <a:srgbClr val="000000"/>
                </a:solidFill>
              </a:rPr>
              <a:t>Handelen in </a:t>
            </a:r>
            <a:r>
              <a:rPr lang="nl-BE" sz="3200" dirty="0">
                <a:solidFill>
                  <a:srgbClr val="1CBCC0"/>
                </a:solidFill>
              </a:rPr>
              <a:t>afstemming </a:t>
            </a:r>
            <a:r>
              <a:rPr lang="nl-BE" sz="3200" dirty="0"/>
              <a:t>(aandacht voor de persoon/aandacht voor de taak)</a:t>
            </a:r>
          </a:p>
          <a:p>
            <a:endParaRPr lang="nl-BE" sz="3200" dirty="0">
              <a:solidFill>
                <a:srgbClr val="000000"/>
              </a:solidFill>
            </a:endParaRPr>
          </a:p>
          <a:p>
            <a:r>
              <a:rPr lang="nl-BE" sz="3200" dirty="0">
                <a:solidFill>
                  <a:srgbClr val="1CBCC0"/>
                </a:solidFill>
              </a:rPr>
              <a:t>Soms iets laten</a:t>
            </a:r>
            <a:r>
              <a:rPr lang="nl-BE" sz="3200" dirty="0">
                <a:solidFill>
                  <a:srgbClr val="000000"/>
                </a:solidFill>
              </a:rPr>
              <a:t>, niet doen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5" name="Afbeelding 4">
            <a:extLst>
              <a:ext uri="{FF2B5EF4-FFF2-40B4-BE49-F238E27FC236}">
                <a16:creationId xmlns:a16="http://schemas.microsoft.com/office/drawing/2014/main" id="{EFFB6239-7CE0-45A9-859C-AD5AB59A8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05" y="375325"/>
            <a:ext cx="1095528" cy="1314633"/>
          </a:xfrm>
          <a:prstGeom prst="rect">
            <a:avLst/>
          </a:prstGeom>
        </p:spPr>
      </p:pic>
    </p:spTree>
    <p:extLst>
      <p:ext uri="{BB962C8B-B14F-4D97-AF65-F5344CB8AC3E}">
        <p14:creationId xmlns:p14="http://schemas.microsoft.com/office/powerpoint/2010/main" val="1095686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A9070B-55B1-4227-A0A1-CFE8DBB85008}"/>
              </a:ext>
            </a:extLst>
          </p:cNvPr>
          <p:cNvSpPr>
            <a:spLocks noGrp="1"/>
          </p:cNvSpPr>
          <p:nvPr>
            <p:ph idx="4294967295"/>
          </p:nvPr>
        </p:nvSpPr>
        <p:spPr>
          <a:xfrm>
            <a:off x="3128212" y="1441603"/>
            <a:ext cx="8598568" cy="4351338"/>
          </a:xfrm>
        </p:spPr>
        <p:txBody>
          <a:bodyPr vert="horz" lIns="91440" tIns="45720" rIns="91440" bIns="45720" rtlCol="0" anchor="t">
            <a:normAutofit/>
          </a:bodyPr>
          <a:lstStyle/>
          <a:p>
            <a:r>
              <a:rPr lang="nl-NL" sz="2400" i="1" dirty="0">
                <a:latin typeface="Encode Sans"/>
              </a:rPr>
              <a:t>Magda werkt als jonge verpleegkundige op de hematologie-afdeling. Siska, één van de patiënten die ze verzorgt, heeft heel wat behandelingen ondergaan, maar deze hadden niet het gewenste effect. Siska is nu stervende. Magda gaat regelmatig Siska’s kamer binnen. Ze neemt dan haar pols en bloeddruk op en registreert de waarden zorgvuldig in haar dossier. Claire, Magda’s oudere collega, vraagt haar wat ze doet. Haar acties zijn onnodig en hinderen Siska waarschijnlijk. Siska heeft nu andere dingen nodig. Magda ziet het nu ook. Haar handelingen horen bij situaties waarin nog hoop op verbetering is. Ze wilde zo graag dat die hoop er voor Siska nog zou zijn, maar het is niet zo. </a:t>
            </a:r>
            <a:endParaRPr lang="nl-BE" sz="2400" i="1" dirty="0"/>
          </a:p>
        </p:txBody>
      </p:sp>
      <p:pic>
        <p:nvPicPr>
          <p:cNvPr id="4" name="Afbeelding 3">
            <a:extLst>
              <a:ext uri="{FF2B5EF4-FFF2-40B4-BE49-F238E27FC236}">
                <a16:creationId xmlns:a16="http://schemas.microsoft.com/office/drawing/2014/main" id="{0ECC938F-67E5-40E2-A14B-F545FEDC8236}"/>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49303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beeldingsresultaat voor Stimorol dare to open your mouth">
            <a:extLst>
              <a:ext uri="{FF2B5EF4-FFF2-40B4-BE49-F238E27FC236}">
                <a16:creationId xmlns:a16="http://schemas.microsoft.com/office/drawing/2014/main" id="{DBAA442D-B9A7-4AE3-8228-D782C91B9C8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2735" b="20109"/>
          <a:stretch/>
        </p:blipFill>
        <p:spPr bwMode="auto">
          <a:xfrm>
            <a:off x="4227094" y="320853"/>
            <a:ext cx="3737811" cy="1430782"/>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media 4" title="4.6. Ethisch handelen: Stimorol Gum Commercial">
            <a:hlinkClick r:id="" action="ppaction://media"/>
            <a:extLst>
              <a:ext uri="{FF2B5EF4-FFF2-40B4-BE49-F238E27FC236}">
                <a16:creationId xmlns:a16="http://schemas.microsoft.com/office/drawing/2014/main" id="{B793DA3F-0D6F-8735-1F54-1FAA5CDEC8CE}"/>
              </a:ext>
            </a:extLst>
          </p:cNvPr>
          <p:cNvPicPr>
            <a:picLocks noGrp="1" noRot="1" noChangeAspect="1"/>
          </p:cNvPicPr>
          <p:nvPr>
            <p:ph idx="1"/>
            <a:videoFile r:link="rId1"/>
          </p:nvPr>
        </p:nvPicPr>
        <p:blipFill>
          <a:blip r:embed="rId5"/>
          <a:stretch>
            <a:fillRect/>
          </a:stretch>
        </p:blipFill>
        <p:spPr>
          <a:xfrm>
            <a:off x="3429000" y="2120195"/>
            <a:ext cx="5715000" cy="3894666"/>
          </a:xfrm>
        </p:spPr>
      </p:pic>
    </p:spTree>
    <p:extLst>
      <p:ext uri="{BB962C8B-B14F-4D97-AF65-F5344CB8AC3E}">
        <p14:creationId xmlns:p14="http://schemas.microsoft.com/office/powerpoint/2010/main" val="35050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a:solidFill>
                  <a:srgbClr val="1CBCC0"/>
                </a:solidFill>
              </a:rPr>
              <a:t>‘</a:t>
            </a:r>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2700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8636-D9D4-4D43-BE31-55495D3DEDFC}"/>
              </a:ext>
            </a:extLst>
          </p:cNvPr>
          <p:cNvSpPr>
            <a:spLocks noGrp="1"/>
          </p:cNvSpPr>
          <p:nvPr>
            <p:ph type="title"/>
          </p:nvPr>
        </p:nvSpPr>
        <p:spPr/>
        <p:txBody>
          <a:bodyPr/>
          <a:lstStyle/>
          <a:p>
            <a:r>
              <a:rPr lang="nl-BE">
                <a:solidFill>
                  <a:srgbClr val="1CBCC0"/>
                </a:solidFill>
              </a:rPr>
              <a:t>Oefening</a:t>
            </a:r>
          </a:p>
        </p:txBody>
      </p:sp>
      <p:sp>
        <p:nvSpPr>
          <p:cNvPr id="3" name="Tijdelijke aanduiding voor inhoud 2">
            <a:extLst>
              <a:ext uri="{FF2B5EF4-FFF2-40B4-BE49-F238E27FC236}">
                <a16:creationId xmlns:a16="http://schemas.microsoft.com/office/drawing/2014/main" id="{5B2DA64D-5584-48CA-B202-B32EDEF16E02}"/>
              </a:ext>
            </a:extLst>
          </p:cNvPr>
          <p:cNvSpPr>
            <a:spLocks noGrp="1"/>
          </p:cNvSpPr>
          <p:nvPr>
            <p:ph idx="1"/>
          </p:nvPr>
        </p:nvSpPr>
        <p:spPr/>
        <p:txBody>
          <a:bodyPr/>
          <a:lstStyle/>
          <a:p>
            <a:r>
              <a:rPr lang="nl-NL" dirty="0"/>
              <a:t>Denk per twee of drie even na over </a:t>
            </a:r>
          </a:p>
          <a:p>
            <a:pPr marL="457200" indent="-457200">
              <a:buFont typeface="Arial" panose="020B0604020202020204" pitchFamily="34" charset="0"/>
              <a:buChar char="•"/>
            </a:pPr>
            <a:r>
              <a:rPr lang="nl-NL" dirty="0"/>
              <a:t>welke situaties je in het begin van je carrière erg raakten?</a:t>
            </a:r>
          </a:p>
          <a:p>
            <a:pPr marL="457200" indent="-457200">
              <a:buFont typeface="Arial" panose="020B0604020202020204" pitchFamily="34" charset="0"/>
              <a:buChar char="•"/>
            </a:pPr>
            <a:r>
              <a:rPr lang="nl-NL" dirty="0"/>
              <a:t>Welke situaties je vaak tegenkomt, maar je nu minder raken </a:t>
            </a:r>
          </a:p>
          <a:p>
            <a:pPr marL="457200" indent="-457200">
              <a:buFont typeface="Arial" panose="020B0604020202020204" pitchFamily="34" charset="0"/>
              <a:buChar char="•"/>
            </a:pPr>
            <a:r>
              <a:rPr lang="nl-NL" dirty="0"/>
              <a:t>Welke situaties jouw ‘gevoelig punt’ blijven, jou telkens opnieuw raken, ook al kan je ze niet veranderen?</a:t>
            </a:r>
          </a:p>
          <a:p>
            <a:endParaRPr lang="nl-NL" dirty="0"/>
          </a:p>
          <a:p>
            <a:endParaRPr lang="nl-BE" dirty="0"/>
          </a:p>
        </p:txBody>
      </p:sp>
    </p:spTree>
    <p:extLst>
      <p:ext uri="{BB962C8B-B14F-4D97-AF65-F5344CB8AC3E}">
        <p14:creationId xmlns:p14="http://schemas.microsoft.com/office/powerpoint/2010/main" val="33729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a:solidFill>
                  <a:srgbClr val="1CBCC0"/>
                </a:solidFill>
              </a:rPr>
              <a:t>‘</a:t>
            </a:r>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tijdelijk (!)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401401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561668011"/>
              </p:ext>
            </p:extLst>
          </p:nvPr>
        </p:nvGraphicFramePr>
        <p:xfrm>
          <a:off x="891988" y="186148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340447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14AFF-1B09-4104-BA76-BDFB6BD4F3F4}"/>
              </a:ext>
            </a:extLst>
          </p:cNvPr>
          <p:cNvSpPr>
            <a:spLocks noGrp="1"/>
          </p:cNvSpPr>
          <p:nvPr>
            <p:ph type="title"/>
          </p:nvPr>
        </p:nvSpPr>
        <p:spPr/>
        <p:txBody>
          <a:bodyPr/>
          <a:lstStyle/>
          <a:p>
            <a:r>
              <a:rPr lang="nl-BE" dirty="0"/>
              <a:t>Zorg én Zelfzorg</a:t>
            </a:r>
          </a:p>
        </p:txBody>
      </p:sp>
      <p:sp>
        <p:nvSpPr>
          <p:cNvPr id="3" name="Tijdelijke aanduiding voor inhoud 2">
            <a:extLst>
              <a:ext uri="{FF2B5EF4-FFF2-40B4-BE49-F238E27FC236}">
                <a16:creationId xmlns:a16="http://schemas.microsoft.com/office/drawing/2014/main" id="{AC1A5841-44DB-402E-8F3F-259E2F9926C5}"/>
              </a:ext>
            </a:extLst>
          </p:cNvPr>
          <p:cNvSpPr>
            <a:spLocks noGrp="1"/>
          </p:cNvSpPr>
          <p:nvPr>
            <p:ph idx="1"/>
          </p:nvPr>
        </p:nvSpPr>
        <p:spPr/>
        <p:txBody>
          <a:bodyPr>
            <a:normAutofit/>
          </a:bodyPr>
          <a:lstStyle/>
          <a:p>
            <a:r>
              <a:rPr lang="nl-BE" dirty="0" err="1"/>
              <a:t>Zorgethisch</a:t>
            </a:r>
            <a:r>
              <a:rPr lang="nl-BE" dirty="0"/>
              <a:t> handelen stelt hoge verwachtingen aan zorgverleners.</a:t>
            </a:r>
          </a:p>
          <a:p>
            <a:r>
              <a:rPr lang="nl-BE" dirty="0"/>
              <a:t> </a:t>
            </a:r>
          </a:p>
          <a:p>
            <a:r>
              <a:rPr lang="nl-BE" dirty="0"/>
              <a:t>-&gt; Belang van accepteren van middelmatigheid, ‘ethische spaarzaamheid’ </a:t>
            </a:r>
            <a:r>
              <a:rPr lang="nl-BE" i="1" dirty="0"/>
              <a:t>(</a:t>
            </a:r>
            <a:r>
              <a:rPr lang="nl-BE" i="1" dirty="0" err="1"/>
              <a:t>Burggraeve</a:t>
            </a:r>
            <a:r>
              <a:rPr lang="nl-BE" i="1" dirty="0"/>
              <a:t>, 2000)</a:t>
            </a:r>
          </a:p>
          <a:p>
            <a:endParaRPr lang="nl-BE" dirty="0"/>
          </a:p>
          <a:p>
            <a:pPr algn="ctr"/>
            <a:r>
              <a:rPr lang="nl-BE" i="1" dirty="0"/>
              <a:t>‘Op weg gaan is belangrijker dan aankomen’</a:t>
            </a:r>
          </a:p>
        </p:txBody>
      </p:sp>
    </p:spTree>
    <p:extLst>
      <p:ext uri="{BB962C8B-B14F-4D97-AF65-F5344CB8AC3E}">
        <p14:creationId xmlns:p14="http://schemas.microsoft.com/office/powerpoint/2010/main" val="203310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93CC3-B2E5-436C-B942-92C972308409}"/>
              </a:ext>
            </a:extLst>
          </p:cNvPr>
          <p:cNvSpPr>
            <a:spLocks noGrp="1"/>
          </p:cNvSpPr>
          <p:nvPr>
            <p:ph type="title"/>
          </p:nvPr>
        </p:nvSpPr>
        <p:spPr>
          <a:xfrm>
            <a:off x="838199" y="523081"/>
            <a:ext cx="10515600" cy="1088005"/>
          </a:xfrm>
        </p:spPr>
        <p:txBody>
          <a:bodyPr/>
          <a:lstStyle/>
          <a:p>
            <a:r>
              <a:rPr lang="nl-BE" dirty="0"/>
              <a:t>Zorgen voor jezelf</a:t>
            </a:r>
          </a:p>
        </p:txBody>
      </p:sp>
      <p:sp>
        <p:nvSpPr>
          <p:cNvPr id="3" name="Tijdelijke aanduiding voor inhoud 2">
            <a:extLst>
              <a:ext uri="{FF2B5EF4-FFF2-40B4-BE49-F238E27FC236}">
                <a16:creationId xmlns:a16="http://schemas.microsoft.com/office/drawing/2014/main" id="{A7D525DE-0B3C-4057-8935-51DC4238919F}"/>
              </a:ext>
            </a:extLst>
          </p:cNvPr>
          <p:cNvSpPr>
            <a:spLocks noGrp="1"/>
          </p:cNvSpPr>
          <p:nvPr>
            <p:ph idx="1"/>
          </p:nvPr>
        </p:nvSpPr>
        <p:spPr>
          <a:xfrm>
            <a:off x="838199" y="1705429"/>
            <a:ext cx="10515600" cy="4629490"/>
          </a:xfrm>
        </p:spPr>
        <p:txBody>
          <a:bodyPr/>
          <a:lstStyle/>
          <a:p>
            <a:pPr marL="457200" indent="-457200">
              <a:buFont typeface="Arial" panose="020B0604020202020204" pitchFamily="34" charset="0"/>
              <a:buChar char="•"/>
            </a:pPr>
            <a:r>
              <a:rPr lang="nl-BE" dirty="0"/>
              <a:t>Regelmatig stilstaan:</a:t>
            </a:r>
          </a:p>
          <a:p>
            <a:pPr marL="1265238" lvl="1" indent="-457200">
              <a:buFont typeface="Arial" panose="020B0604020202020204" pitchFamily="34" charset="0"/>
              <a:buChar char="•"/>
            </a:pPr>
            <a:r>
              <a:rPr lang="nl-BE" dirty="0"/>
              <a:t>Hoe voel ik me op dit moment?</a:t>
            </a:r>
          </a:p>
          <a:p>
            <a:pPr marL="1265238" lvl="1" indent="-457200">
              <a:buFont typeface="Arial" panose="020B0604020202020204" pitchFamily="34" charset="0"/>
              <a:buChar char="•"/>
            </a:pPr>
            <a:r>
              <a:rPr lang="nl-BE" dirty="0"/>
              <a:t>Loop ik mezelf voorbij?</a:t>
            </a:r>
          </a:p>
          <a:p>
            <a:pPr marL="1265238" lvl="1" indent="-457200">
              <a:buFont typeface="Arial" panose="020B0604020202020204" pitchFamily="34" charset="0"/>
              <a:buChar char="•"/>
            </a:pPr>
            <a:r>
              <a:rPr lang="nl-BE" dirty="0"/>
              <a:t>Neem ik voldoende rust?</a:t>
            </a:r>
          </a:p>
          <a:p>
            <a:pPr marL="1265238" lvl="1" indent="-457200">
              <a:buFont typeface="Arial" panose="020B0604020202020204" pitchFamily="34" charset="0"/>
              <a:buChar char="•"/>
            </a:pPr>
            <a:r>
              <a:rPr lang="nl-BE" dirty="0"/>
              <a:t>Heb ik plezier in wat ik doe?</a:t>
            </a:r>
          </a:p>
          <a:p>
            <a:pPr marL="457200" indent="-457200">
              <a:buFont typeface="Arial" panose="020B0604020202020204" pitchFamily="34" charset="0"/>
              <a:buChar char="•"/>
            </a:pPr>
            <a:r>
              <a:rPr lang="nl-BE" dirty="0"/>
              <a:t>Jezelf opladen: iedereen haalt energie uit andere zaken. Wat is dat voor jou?</a:t>
            </a:r>
          </a:p>
          <a:p>
            <a:pPr marL="457200" indent="-457200">
              <a:buFont typeface="Arial" panose="020B0604020202020204" pitchFamily="34" charset="0"/>
              <a:buChar char="•"/>
            </a:pPr>
            <a:r>
              <a:rPr lang="nl-BE" dirty="0"/>
              <a:t>Tijd nemen voor verbinding: present zijn bij zorgontvanger en niet in gedachten al bij volgende taak</a:t>
            </a:r>
          </a:p>
          <a:p>
            <a:pPr marL="457200" indent="-457200">
              <a:buFont typeface="Arial" panose="020B0604020202020204" pitchFamily="34" charset="0"/>
              <a:buChar char="•"/>
            </a:pPr>
            <a:r>
              <a:rPr lang="nl-BE" dirty="0"/>
              <a:t>Stilstaan bij positieve ervaringen en verwezenlijkingen</a:t>
            </a:r>
            <a:endParaRPr lang="nl-BE" i="1" dirty="0"/>
          </a:p>
          <a:p>
            <a:pPr marL="1265238" lvl="1" indent="-457200">
              <a:buFont typeface="Arial" panose="020B0604020202020204" pitchFamily="34" charset="0"/>
              <a:buChar char="•"/>
            </a:pPr>
            <a:endParaRPr lang="nl-BE" dirty="0"/>
          </a:p>
          <a:p>
            <a:pPr lvl="1" indent="0">
              <a:buNone/>
            </a:pPr>
            <a:endParaRPr lang="nl-BE" dirty="0"/>
          </a:p>
        </p:txBody>
      </p:sp>
    </p:spTree>
    <p:extLst>
      <p:ext uri="{BB962C8B-B14F-4D97-AF65-F5344CB8AC3E}">
        <p14:creationId xmlns:p14="http://schemas.microsoft.com/office/powerpoint/2010/main" val="377545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E13E-78FA-4732-A589-C6FD9F4401EF}"/>
              </a:ext>
            </a:extLst>
          </p:cNvPr>
          <p:cNvSpPr>
            <a:spLocks noGrp="1"/>
          </p:cNvSpPr>
          <p:nvPr>
            <p:ph type="title"/>
          </p:nvPr>
        </p:nvSpPr>
        <p:spPr/>
        <p:txBody>
          <a:bodyPr/>
          <a:lstStyle/>
          <a:p>
            <a:r>
              <a:rPr lang="nl-BE">
                <a:solidFill>
                  <a:srgbClr val="1CBCC0"/>
                </a:solidFill>
              </a:rPr>
              <a:t>‘Het mooiste wat ik de afgelopen tijd heb meegemaakt als professional is…’</a:t>
            </a:r>
          </a:p>
        </p:txBody>
      </p:sp>
      <p:sp>
        <p:nvSpPr>
          <p:cNvPr id="3" name="Tijdelijke aanduiding voor tekst 2">
            <a:extLst>
              <a:ext uri="{FF2B5EF4-FFF2-40B4-BE49-F238E27FC236}">
                <a16:creationId xmlns:a16="http://schemas.microsoft.com/office/drawing/2014/main" id="{D97AB32C-EA77-40DD-8141-935AEBC09455}"/>
              </a:ext>
            </a:extLst>
          </p:cNvPr>
          <p:cNvSpPr>
            <a:spLocks noGrp="1"/>
          </p:cNvSpPr>
          <p:nvPr>
            <p:ph type="body" sz="quarter" idx="10"/>
          </p:nvPr>
        </p:nvSpPr>
        <p:spPr/>
        <p:txBody>
          <a:bodyPr/>
          <a:lstStyle/>
          <a:p>
            <a:r>
              <a:rPr lang="nl-BE"/>
              <a:t>Rondje</a:t>
            </a:r>
          </a:p>
        </p:txBody>
      </p:sp>
    </p:spTree>
    <p:extLst>
      <p:ext uri="{BB962C8B-B14F-4D97-AF65-F5344CB8AC3E}">
        <p14:creationId xmlns:p14="http://schemas.microsoft.com/office/powerpoint/2010/main" val="414012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1D63-1019-4D7D-B129-908A5A9B81EA}"/>
              </a:ext>
            </a:extLst>
          </p:cNvPr>
          <p:cNvSpPr>
            <a:spLocks noGrp="1"/>
          </p:cNvSpPr>
          <p:nvPr>
            <p:ph type="title"/>
          </p:nvPr>
        </p:nvSpPr>
        <p:spPr/>
        <p:txBody>
          <a:bodyPr/>
          <a:lstStyle/>
          <a:p>
            <a:r>
              <a:rPr lang="nl-BE"/>
              <a:t>Pitch </a:t>
            </a:r>
            <a:r>
              <a:rPr lang="nl-BE" err="1">
                <a:solidFill>
                  <a:srgbClr val="1CBCC0"/>
                </a:solidFill>
              </a:rPr>
              <a:t>Intrapreneurship</a:t>
            </a:r>
            <a:endParaRPr lang="nl-BE">
              <a:solidFill>
                <a:srgbClr val="1CBCC0"/>
              </a:solidFill>
            </a:endParaRPr>
          </a:p>
        </p:txBody>
      </p:sp>
    </p:spTree>
    <p:extLst>
      <p:ext uri="{BB962C8B-B14F-4D97-AF65-F5344CB8AC3E}">
        <p14:creationId xmlns:p14="http://schemas.microsoft.com/office/powerpoint/2010/main" val="99203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31CA7A8-8D17-448C-991C-F8413AB0AC5F}"/>
              </a:ext>
            </a:extLst>
          </p:cNvPr>
          <p:cNvSpPr>
            <a:spLocks noGrp="1"/>
          </p:cNvSpPr>
          <p:nvPr>
            <p:ph type="title"/>
          </p:nvPr>
        </p:nvSpPr>
        <p:spPr/>
        <p:txBody>
          <a:bodyPr/>
          <a:lstStyle/>
          <a:p>
            <a:r>
              <a:rPr lang="nl-BE" dirty="0"/>
              <a:t>Uitwisseling</a:t>
            </a:r>
          </a:p>
        </p:txBody>
      </p:sp>
      <p:sp>
        <p:nvSpPr>
          <p:cNvPr id="5" name="Tijdelijke aanduiding voor inhoud 4">
            <a:extLst>
              <a:ext uri="{FF2B5EF4-FFF2-40B4-BE49-F238E27FC236}">
                <a16:creationId xmlns:a16="http://schemas.microsoft.com/office/drawing/2014/main" id="{30B87C4A-DEE3-4B71-AE15-1BB9B1F52C46}"/>
              </a:ext>
            </a:extLst>
          </p:cNvPr>
          <p:cNvSpPr>
            <a:spLocks noGrp="1"/>
          </p:cNvSpPr>
          <p:nvPr>
            <p:ph idx="1"/>
          </p:nvPr>
        </p:nvSpPr>
        <p:spPr/>
        <p:txBody>
          <a:bodyPr/>
          <a:lstStyle/>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Wat betekent zelfzorg voor jullie?</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Passen </a:t>
            </a:r>
            <a:r>
              <a:rPr lang="nl-NL" dirty="0">
                <a:latin typeface="Calibri" panose="020F0502020204030204" pitchFamily="34" charset="0"/>
                <a:ea typeface="Calibri" panose="020F0502020204030204" pitchFamily="34" charset="0"/>
                <a:cs typeface="Times New Roman" panose="02020603050405020304" pitchFamily="18" charset="0"/>
              </a:rPr>
              <a:t>jullie</a:t>
            </a:r>
            <a:r>
              <a:rPr lang="nl-NL" dirty="0">
                <a:effectLst/>
                <a:latin typeface="Calibri" panose="020F0502020204030204" pitchFamily="34" charset="0"/>
                <a:ea typeface="Calibri" panose="020F0502020204030204" pitchFamily="34" charset="0"/>
                <a:cs typeface="Times New Roman" panose="02020603050405020304" pitchFamily="18" charset="0"/>
              </a:rPr>
              <a:t> bovenstaande tips soms toe? Waarom (niet)? </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Is er in de huidige omstandigheden in de zorg ruimte voor zelfzorg, voor het bewaken van eigen grenzen?</a:t>
            </a:r>
            <a:endParaRPr lang="nl-BE" dirty="0">
              <a:effectLst/>
              <a:latin typeface="Symbol" panose="05050102010706020507" pitchFamily="18" charset="2"/>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35694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3" name="Afbeelding 2" descr="Afbeelding met tafel, kop, koffie, binnen&#10;&#10;Automatisch gegenereerde beschrijving">
            <a:extLst>
              <a:ext uri="{FF2B5EF4-FFF2-40B4-BE49-F238E27FC236}">
                <a16:creationId xmlns:a16="http://schemas.microsoft.com/office/drawing/2014/main" id="{370D4CC5-1F39-4D27-AC24-2F3AB7C3F257}"/>
              </a:ext>
            </a:extLst>
          </p:cNvPr>
          <p:cNvPicPr>
            <a:picLocks noChangeAspect="1"/>
          </p:cNvPicPr>
          <p:nvPr/>
        </p:nvPicPr>
        <p:blipFill rotWithShape="1">
          <a:blip r:embed="rId2"/>
          <a:srcRect b="3205"/>
          <a:stretch/>
        </p:blipFill>
        <p:spPr>
          <a:xfrm>
            <a:off x="1354779" y="1646986"/>
            <a:ext cx="9482441" cy="3923819"/>
          </a:xfrm>
          <a:prstGeom prst="rect">
            <a:avLst/>
          </a:prstGeom>
          <a:noFill/>
        </p:spPr>
      </p:pic>
    </p:spTree>
    <p:extLst>
      <p:ext uri="{BB962C8B-B14F-4D97-AF65-F5344CB8AC3E}">
        <p14:creationId xmlns:p14="http://schemas.microsoft.com/office/powerpoint/2010/main" val="303730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p:txBody>
          <a:bodyPr/>
          <a:lstStyle/>
          <a:p>
            <a:r>
              <a:rPr lang="nl-BE"/>
              <a:t>Morele dilemma’s</a:t>
            </a:r>
          </a:p>
        </p:txBody>
      </p:sp>
    </p:spTree>
    <p:extLst>
      <p:ext uri="{BB962C8B-B14F-4D97-AF65-F5344CB8AC3E}">
        <p14:creationId xmlns:p14="http://schemas.microsoft.com/office/powerpoint/2010/main" val="366904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dilemma?</a:t>
            </a:r>
          </a:p>
        </p:txBody>
      </p:sp>
      <p:pic>
        <p:nvPicPr>
          <p:cNvPr id="6" name="Onlinemedia 5" title="4.7. Ethisch handelen: Duivelse dilemma's door ethicus Annelien Bredenoord">
            <a:hlinkClick r:id="" action="ppaction://media"/>
            <a:extLst>
              <a:ext uri="{FF2B5EF4-FFF2-40B4-BE49-F238E27FC236}">
                <a16:creationId xmlns:a16="http://schemas.microsoft.com/office/drawing/2014/main" id="{F2D5A824-929B-7DD0-985E-4BA2409B435A}"/>
              </a:ext>
            </a:extLst>
          </p:cNvPr>
          <p:cNvPicPr>
            <a:picLocks noGrp="1" noRot="1" noChangeAspect="1"/>
          </p:cNvPicPr>
          <p:nvPr>
            <p:ph idx="1"/>
            <a:videoFile r:link="rId1"/>
          </p:nvPr>
        </p:nvPicPr>
        <p:blipFill>
          <a:blip r:embed="rId4"/>
          <a:stretch>
            <a:fillRect/>
          </a:stretch>
        </p:blipFill>
        <p:spPr>
          <a:xfrm>
            <a:off x="3217333" y="1894417"/>
            <a:ext cx="5672666" cy="4021666"/>
          </a:xfrm>
        </p:spPr>
      </p:pic>
    </p:spTree>
    <p:extLst>
      <p:ext uri="{BB962C8B-B14F-4D97-AF65-F5344CB8AC3E}">
        <p14:creationId xmlns:p14="http://schemas.microsoft.com/office/powerpoint/2010/main" val="3336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(of ethisch) dilemma?</a:t>
            </a:r>
          </a:p>
        </p:txBody>
      </p:sp>
      <p:sp>
        <p:nvSpPr>
          <p:cNvPr id="5" name="Tijdelijke aanduiding voor inhoud 4">
            <a:extLst>
              <a:ext uri="{FF2B5EF4-FFF2-40B4-BE49-F238E27FC236}">
                <a16:creationId xmlns:a16="http://schemas.microsoft.com/office/drawing/2014/main" id="{99382082-D724-4233-96D1-9C183337ED16}"/>
              </a:ext>
            </a:extLst>
          </p:cNvPr>
          <p:cNvSpPr>
            <a:spLocks noGrp="1"/>
          </p:cNvSpPr>
          <p:nvPr>
            <p:ph idx="1"/>
          </p:nvPr>
        </p:nvSpPr>
        <p:spPr>
          <a:xfrm>
            <a:off x="838199" y="1848644"/>
            <a:ext cx="10515600" cy="4486275"/>
          </a:xfrm>
        </p:spPr>
        <p:txBody>
          <a:bodyPr/>
          <a:lstStyle/>
          <a:p>
            <a:pPr marL="457200" indent="-457200">
              <a:buFont typeface="Arial" panose="020B0604020202020204" pitchFamily="34" charset="0"/>
              <a:buChar char="•"/>
            </a:pPr>
            <a:endParaRPr lang="nl-BE" sz="3200" dirty="0"/>
          </a:p>
          <a:p>
            <a:pPr marL="457200" indent="-457200">
              <a:buFont typeface="Arial" panose="020B0604020202020204" pitchFamily="34" charset="0"/>
              <a:buChar char="•"/>
            </a:pPr>
            <a:r>
              <a:rPr lang="nl-BE" sz="3600" dirty="0"/>
              <a:t>Het gaat om fundamentele waarden en principes</a:t>
            </a:r>
          </a:p>
          <a:p>
            <a:endParaRPr lang="nl-BE" sz="3600" dirty="0"/>
          </a:p>
          <a:p>
            <a:pPr marL="457200" indent="-457200">
              <a:buFont typeface="Arial" panose="020B0604020202020204" pitchFamily="34" charset="0"/>
              <a:buChar char="•"/>
            </a:pPr>
            <a:r>
              <a:rPr lang="nl-BE" sz="3600" dirty="0"/>
              <a:t>Er is een conflict (van plichten, van die waarden)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19152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BC567-6A0C-45A3-AC41-D14473C92899}"/>
              </a:ext>
            </a:extLst>
          </p:cNvPr>
          <p:cNvSpPr>
            <a:spLocks noGrp="1"/>
          </p:cNvSpPr>
          <p:nvPr>
            <p:ph type="title"/>
          </p:nvPr>
        </p:nvSpPr>
        <p:spPr/>
        <p:txBody>
          <a:bodyPr/>
          <a:lstStyle/>
          <a:p>
            <a:r>
              <a:rPr lang="nl-BE"/>
              <a:t>Uitwisseling</a:t>
            </a:r>
          </a:p>
        </p:txBody>
      </p:sp>
      <p:sp>
        <p:nvSpPr>
          <p:cNvPr id="3" name="Tijdelijke aanduiding voor inhoud 2">
            <a:extLst>
              <a:ext uri="{FF2B5EF4-FFF2-40B4-BE49-F238E27FC236}">
                <a16:creationId xmlns:a16="http://schemas.microsoft.com/office/drawing/2014/main" id="{C36C079B-8362-407F-8457-7D2A467A0DFF}"/>
              </a:ext>
            </a:extLst>
          </p:cNvPr>
          <p:cNvSpPr>
            <a:spLocks noGrp="1"/>
          </p:cNvSpPr>
          <p:nvPr>
            <p:ph idx="1"/>
          </p:nvPr>
        </p:nvSpPr>
        <p:spPr/>
        <p:txBody>
          <a:bodyPr>
            <a:normAutofit/>
          </a:bodyPr>
          <a:lstStyle/>
          <a:p>
            <a:r>
              <a:rPr lang="nl-NL" sz="3600" dirty="0"/>
              <a:t>Met welke morele dilemma’s zouden we bij casus </a:t>
            </a:r>
            <a:r>
              <a:rPr lang="nl-NL" sz="3600" dirty="0" err="1"/>
              <a:t>STIEn</a:t>
            </a:r>
            <a:r>
              <a:rPr lang="nl-NL" sz="3600" dirty="0"/>
              <a:t> kunnen geconfronteerd worden? </a:t>
            </a:r>
            <a:endParaRPr lang="nl-BE" sz="3600" dirty="0"/>
          </a:p>
        </p:txBody>
      </p:sp>
    </p:spTree>
    <p:extLst>
      <p:ext uri="{BB962C8B-B14F-4D97-AF65-F5344CB8AC3E}">
        <p14:creationId xmlns:p14="http://schemas.microsoft.com/office/powerpoint/2010/main" val="321330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D77DE-E62C-4EE1-9F79-56C25D74D800}"/>
              </a:ext>
            </a:extLst>
          </p:cNvPr>
          <p:cNvSpPr>
            <a:spLocks noGrp="1"/>
          </p:cNvSpPr>
          <p:nvPr>
            <p:ph type="title"/>
          </p:nvPr>
        </p:nvSpPr>
        <p:spPr/>
        <p:txBody>
          <a:bodyPr/>
          <a:lstStyle/>
          <a:p>
            <a:r>
              <a:rPr lang="nl-BE"/>
              <a:t>Wat kan je doen?</a:t>
            </a:r>
          </a:p>
        </p:txBody>
      </p:sp>
      <p:sp>
        <p:nvSpPr>
          <p:cNvPr id="3" name="Tijdelijke aanduiding voor inhoud 2">
            <a:extLst>
              <a:ext uri="{FF2B5EF4-FFF2-40B4-BE49-F238E27FC236}">
                <a16:creationId xmlns:a16="http://schemas.microsoft.com/office/drawing/2014/main" id="{99EDD0C9-4DC2-4753-999E-935232D86C77}"/>
              </a:ext>
            </a:extLst>
          </p:cNvPr>
          <p:cNvSpPr>
            <a:spLocks noGrp="1"/>
          </p:cNvSpPr>
          <p:nvPr>
            <p:ph idx="1"/>
          </p:nvPr>
        </p:nvSpPr>
        <p:spPr>
          <a:xfrm>
            <a:off x="838199" y="1983581"/>
            <a:ext cx="4633906" cy="4351338"/>
          </a:xfrm>
        </p:spPr>
        <p:txBody>
          <a:bodyPr>
            <a:normAutofit/>
          </a:bodyPr>
          <a:lstStyle/>
          <a:p>
            <a:pPr marL="457200" indent="-457200">
              <a:buFont typeface="Arial" panose="020B0604020202020204" pitchFamily="34" charset="0"/>
              <a:buChar char="•"/>
            </a:pPr>
            <a:r>
              <a:rPr lang="nl-BE" sz="3600" dirty="0"/>
              <a:t>(Informeel) overleg met collega’s</a:t>
            </a:r>
          </a:p>
          <a:p>
            <a:pPr marL="457200" indent="-457200">
              <a:buFont typeface="Arial" panose="020B0604020202020204" pitchFamily="34" charset="0"/>
              <a:buChar char="•"/>
            </a:pPr>
            <a:r>
              <a:rPr lang="nl-BE" sz="3600" dirty="0"/>
              <a:t>Moreel beraad </a:t>
            </a:r>
          </a:p>
          <a:p>
            <a:pPr marL="457200" indent="-457200">
              <a:buFont typeface="Arial" panose="020B0604020202020204" pitchFamily="34" charset="0"/>
              <a:buChar char="•"/>
            </a:pPr>
            <a:r>
              <a:rPr lang="nl-BE" sz="3600" dirty="0"/>
              <a:t>Inschakelen Commissie voor Medische Ethiek (VL) of Medisch Ethische Commissie (NED)</a:t>
            </a:r>
          </a:p>
        </p:txBody>
      </p:sp>
      <p:pic>
        <p:nvPicPr>
          <p:cNvPr id="5" name="Onlinemedia 4" title="4.8. Ethisch handelen: Moreel Beraad  Uitleg">
            <a:hlinkClick r:id="" action="ppaction://media"/>
            <a:extLst>
              <a:ext uri="{FF2B5EF4-FFF2-40B4-BE49-F238E27FC236}">
                <a16:creationId xmlns:a16="http://schemas.microsoft.com/office/drawing/2014/main" id="{49D30221-51BD-6328-814B-3828AA8B77AB}"/>
              </a:ext>
            </a:extLst>
          </p:cNvPr>
          <p:cNvPicPr>
            <a:picLocks noRot="1" noChangeAspect="1"/>
          </p:cNvPicPr>
          <p:nvPr>
            <a:videoFile r:link="rId1"/>
          </p:nvPr>
        </p:nvPicPr>
        <p:blipFill>
          <a:blip r:embed="rId4"/>
          <a:stretch>
            <a:fillRect/>
          </a:stretch>
        </p:blipFill>
        <p:spPr>
          <a:xfrm>
            <a:off x="5475111" y="1540228"/>
            <a:ext cx="6265333" cy="3396544"/>
          </a:xfrm>
          <a:prstGeom prst="rect">
            <a:avLst/>
          </a:prstGeom>
        </p:spPr>
      </p:pic>
    </p:spTree>
    <p:extLst>
      <p:ext uri="{BB962C8B-B14F-4D97-AF65-F5344CB8AC3E}">
        <p14:creationId xmlns:p14="http://schemas.microsoft.com/office/powerpoint/2010/main" val="2621294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DDBA3-25B6-47BD-8815-B587BC378880}"/>
              </a:ext>
            </a:extLst>
          </p:cNvPr>
          <p:cNvSpPr>
            <a:spLocks noGrp="1"/>
          </p:cNvSpPr>
          <p:nvPr>
            <p:ph type="title"/>
          </p:nvPr>
        </p:nvSpPr>
        <p:spPr/>
        <p:txBody>
          <a:bodyPr/>
          <a:lstStyle/>
          <a:p>
            <a:r>
              <a:rPr lang="nl-BE" dirty="0"/>
              <a:t>Wat kan je doen? (2)</a:t>
            </a:r>
          </a:p>
        </p:txBody>
      </p:sp>
      <p:sp>
        <p:nvSpPr>
          <p:cNvPr id="3" name="Tijdelijke aanduiding voor inhoud 2">
            <a:extLst>
              <a:ext uri="{FF2B5EF4-FFF2-40B4-BE49-F238E27FC236}">
                <a16:creationId xmlns:a16="http://schemas.microsoft.com/office/drawing/2014/main" id="{BC293E03-5B3F-433E-B645-9B2AE04AE439}"/>
              </a:ext>
            </a:extLst>
          </p:cNvPr>
          <p:cNvSpPr>
            <a:spLocks noGrp="1"/>
          </p:cNvSpPr>
          <p:nvPr>
            <p:ph idx="1"/>
          </p:nvPr>
        </p:nvSpPr>
        <p:spPr/>
        <p:txBody>
          <a:bodyPr>
            <a:normAutofit/>
          </a:bodyPr>
          <a:lstStyle/>
          <a:p>
            <a:r>
              <a:rPr lang="nl-NL" dirty="0"/>
              <a:t>Inschakelen Commissie voor Medische Ethiek (VL)</a:t>
            </a:r>
          </a:p>
          <a:p>
            <a:r>
              <a:rPr lang="nl-NL" dirty="0"/>
              <a:t>of Medisch Ethische Commissie (NED)</a:t>
            </a:r>
          </a:p>
          <a:p>
            <a:pPr marL="457200" indent="-457200">
              <a:buFont typeface="Arial" panose="020B0604020202020204" pitchFamily="34" charset="0"/>
              <a:buChar char="•"/>
            </a:pPr>
            <a:r>
              <a:rPr lang="nl-NL" dirty="0"/>
              <a:t>Begeleidende en raadgevende opdracht ethische aspecten </a:t>
            </a:r>
            <a:r>
              <a:rPr lang="nl-NL" dirty="0">
                <a:solidFill>
                  <a:srgbClr val="1CBCC0"/>
                </a:solidFill>
              </a:rPr>
              <a:t>ziekenhuiszorg</a:t>
            </a:r>
          </a:p>
          <a:p>
            <a:pPr marL="457200" indent="-457200">
              <a:buFont typeface="Arial" panose="020B0604020202020204" pitchFamily="34" charset="0"/>
              <a:buChar char="•"/>
            </a:pPr>
            <a:r>
              <a:rPr lang="nl-NL" dirty="0"/>
              <a:t>Ondersteunen beslissingen </a:t>
            </a:r>
            <a:r>
              <a:rPr lang="nl-NL" dirty="0">
                <a:solidFill>
                  <a:srgbClr val="1CBCC0"/>
                </a:solidFill>
              </a:rPr>
              <a:t>individuen</a:t>
            </a:r>
            <a:r>
              <a:rPr lang="nl-NL" dirty="0"/>
              <a:t>, inzake ethiek</a:t>
            </a:r>
          </a:p>
          <a:p>
            <a:pPr marL="457200" indent="-457200">
              <a:buFont typeface="Arial" panose="020B0604020202020204" pitchFamily="34" charset="0"/>
              <a:buChar char="•"/>
            </a:pPr>
            <a:r>
              <a:rPr lang="nl-NL" dirty="0"/>
              <a:t>Advies protocollen </a:t>
            </a:r>
            <a:r>
              <a:rPr lang="nl-NL" dirty="0">
                <a:solidFill>
                  <a:srgbClr val="1CBCC0"/>
                </a:solidFill>
              </a:rPr>
              <a:t>experimenten</a:t>
            </a:r>
            <a:endParaRPr lang="nl-BE" dirty="0">
              <a:solidFill>
                <a:srgbClr val="1CBCC0"/>
              </a:solidFill>
            </a:endParaRPr>
          </a:p>
        </p:txBody>
      </p:sp>
    </p:spTree>
    <p:extLst>
      <p:ext uri="{BB962C8B-B14F-4D97-AF65-F5344CB8AC3E}">
        <p14:creationId xmlns:p14="http://schemas.microsoft.com/office/powerpoint/2010/main" val="345804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53308-EF22-4E50-81C3-C51FEB3B08C9}"/>
              </a:ext>
            </a:extLst>
          </p:cNvPr>
          <p:cNvSpPr>
            <a:spLocks noGrp="1"/>
          </p:cNvSpPr>
          <p:nvPr>
            <p:ph type="title"/>
          </p:nvPr>
        </p:nvSpPr>
        <p:spPr/>
        <p:txBody>
          <a:bodyPr/>
          <a:lstStyle/>
          <a:p>
            <a:r>
              <a:rPr lang="nl-BE"/>
              <a:t>Terugblik en slotreflectie</a:t>
            </a:r>
          </a:p>
        </p:txBody>
      </p:sp>
    </p:spTree>
    <p:extLst>
      <p:ext uri="{BB962C8B-B14F-4D97-AF65-F5344CB8AC3E}">
        <p14:creationId xmlns:p14="http://schemas.microsoft.com/office/powerpoint/2010/main" val="9105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Slotreflectie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317319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F1390-F83A-43EB-A7E3-E23D37CB25E6}"/>
              </a:ext>
            </a:extLst>
          </p:cNvPr>
          <p:cNvSpPr>
            <a:spLocks noGrp="1"/>
          </p:cNvSpPr>
          <p:nvPr>
            <p:ph type="title"/>
          </p:nvPr>
        </p:nvSpPr>
        <p:spPr/>
        <p:txBody>
          <a:bodyPr/>
          <a:lstStyle/>
          <a:p>
            <a:r>
              <a:rPr lang="nl-BE" dirty="0"/>
              <a:t>Inleiding Module Ethisch Handelen</a:t>
            </a:r>
          </a:p>
        </p:txBody>
      </p:sp>
    </p:spTree>
    <p:extLst>
      <p:ext uri="{BB962C8B-B14F-4D97-AF65-F5344CB8AC3E}">
        <p14:creationId xmlns:p14="http://schemas.microsoft.com/office/powerpoint/2010/main" val="702285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2B30D-254E-4063-8892-D21DCDE6F8D3}"/>
              </a:ext>
            </a:extLst>
          </p:cNvPr>
          <p:cNvSpPr>
            <a:spLocks noGrp="1"/>
          </p:cNvSpPr>
          <p:nvPr>
            <p:ph type="title"/>
          </p:nvPr>
        </p:nvSpPr>
        <p:spPr>
          <a:xfrm>
            <a:off x="714898" y="366063"/>
            <a:ext cx="8911239" cy="1325563"/>
          </a:xfrm>
        </p:spPr>
        <p:txBody>
          <a:bodyPr/>
          <a:lstStyle/>
          <a:p>
            <a:r>
              <a:rPr lang="nl-BE"/>
              <a:t>Terugblik ZORO-training</a:t>
            </a:r>
          </a:p>
        </p:txBody>
      </p:sp>
      <p:sp>
        <p:nvSpPr>
          <p:cNvPr id="6" name="Tijdelijke aanduiding voor inhoud 5"/>
          <p:cNvSpPr>
            <a:spLocks noGrp="1"/>
          </p:cNvSpPr>
          <p:nvPr>
            <p:ph idx="1"/>
          </p:nvPr>
        </p:nvSpPr>
        <p:spPr/>
        <p:txBody>
          <a:bodyPr/>
          <a:lstStyle/>
          <a:p>
            <a:endParaRPr lang="nl-NL" dirty="0"/>
          </a:p>
        </p:txBody>
      </p:sp>
    </p:spTree>
    <p:extLst>
      <p:ext uri="{BB962C8B-B14F-4D97-AF65-F5344CB8AC3E}">
        <p14:creationId xmlns:p14="http://schemas.microsoft.com/office/powerpoint/2010/main" val="309166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Inleiding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6353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l.com | Gekkenwerk | 9789401451826 | Linus Vanlaere | Boe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055" y="650112"/>
            <a:ext cx="1780396" cy="2819054"/>
          </a:xfrm>
          <a:prstGeom prst="rect">
            <a:avLst/>
          </a:prstGeom>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70EA961-95B8-42E8-8365-32894A8E55C5}"/>
              </a:ext>
            </a:extLst>
          </p:cNvPr>
          <p:cNvPicPr>
            <a:picLocks noChangeAspect="1"/>
          </p:cNvPicPr>
          <p:nvPr/>
        </p:nvPicPr>
        <p:blipFill>
          <a:blip r:embed="rId4"/>
          <a:stretch>
            <a:fillRect/>
          </a:stretch>
        </p:blipFill>
        <p:spPr>
          <a:xfrm>
            <a:off x="7828174" y="3800920"/>
            <a:ext cx="1845738" cy="2766392"/>
          </a:xfrm>
          <a:prstGeom prst="rect">
            <a:avLst/>
          </a:prstGeom>
        </p:spPr>
      </p:pic>
      <p:pic>
        <p:nvPicPr>
          <p:cNvPr id="4" name="Picture 2" descr="https://www.lannoo.be/sites/default/files/styles/product_cover_full_page/public/product_covers/9789401450539.jpg?itok=TKNb1X8c">
            <a:extLst>
              <a:ext uri="{FF2B5EF4-FFF2-40B4-BE49-F238E27FC236}">
                <a16:creationId xmlns:a16="http://schemas.microsoft.com/office/drawing/2014/main" id="{6142FE77-D3D3-4FF6-97E6-A247C0B7EA2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4461"/>
          <a:stretch/>
        </p:blipFill>
        <p:spPr bwMode="auto">
          <a:xfrm>
            <a:off x="7619144" y="551469"/>
            <a:ext cx="1976906" cy="2950588"/>
          </a:xfrm>
          <a:prstGeom prst="rect">
            <a:avLst/>
          </a:prstGeom>
          <a:extLst>
            <a:ext uri="{909E8E84-426E-40DD-AFC4-6F175D3DCCD1}">
              <a14:hiddenFill xmlns:a14="http://schemas.microsoft.com/office/drawing/2010/main">
                <a:solidFill>
                  <a:srgbClr val="FFFFFF"/>
                </a:solidFill>
              </a14:hiddenFill>
            </a:ext>
          </a:extLst>
        </p:spPr>
      </p:pic>
      <p:pic>
        <p:nvPicPr>
          <p:cNvPr id="3" name="Picture 2" descr="Ondeugende zorg | Uitgeverij Lannoo">
            <a:extLst>
              <a:ext uri="{FF2B5EF4-FFF2-40B4-BE49-F238E27FC236}">
                <a16:creationId xmlns:a16="http://schemas.microsoft.com/office/drawing/2014/main" id="{17C24EDF-83A1-4228-B2A0-D9B1F48C7EA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44594" y="664574"/>
            <a:ext cx="1757658" cy="2790129"/>
          </a:xfrm>
          <a:prstGeom prst="rect">
            <a:avLst/>
          </a:prstGeom>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199" y="523081"/>
            <a:ext cx="10515600" cy="1325563"/>
          </a:xfrm>
        </p:spPr>
        <p:txBody>
          <a:bodyPr anchor="ctr">
            <a:normAutofit/>
          </a:bodyPr>
          <a:lstStyle/>
          <a:p>
            <a:r>
              <a:rPr lang="nl-BE"/>
              <a:t>Bronnen</a:t>
            </a:r>
          </a:p>
        </p:txBody>
      </p:sp>
      <p:pic>
        <p:nvPicPr>
          <p:cNvPr id="7" name="Afbeelding 6" descr="Afbeelding met tekst&#10;&#10;Automatisch gegenereerde beschrijving">
            <a:extLst>
              <a:ext uri="{FF2B5EF4-FFF2-40B4-BE49-F238E27FC236}">
                <a16:creationId xmlns:a16="http://schemas.microsoft.com/office/drawing/2014/main" id="{84FB2E30-A117-43CC-837B-CA1D3E15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89" y="2166620"/>
            <a:ext cx="2160135" cy="3043827"/>
          </a:xfrm>
          <a:prstGeom prst="rect">
            <a:avLst/>
          </a:prstGeom>
        </p:spPr>
      </p:pic>
      <p:pic>
        <p:nvPicPr>
          <p:cNvPr id="8" name="Afbeelding 7">
            <a:extLst>
              <a:ext uri="{FF2B5EF4-FFF2-40B4-BE49-F238E27FC236}">
                <a16:creationId xmlns:a16="http://schemas.microsoft.com/office/drawing/2014/main" id="{CBCE5DD2-8290-46C8-AE5C-BFE9B10CE022}"/>
              </a:ext>
            </a:extLst>
          </p:cNvPr>
          <p:cNvPicPr>
            <a:picLocks noChangeAspect="1"/>
          </p:cNvPicPr>
          <p:nvPr/>
        </p:nvPicPr>
        <p:blipFill>
          <a:blip r:embed="rId8"/>
          <a:stretch>
            <a:fillRect/>
          </a:stretch>
        </p:blipFill>
        <p:spPr>
          <a:xfrm>
            <a:off x="3353055" y="3748258"/>
            <a:ext cx="1976674" cy="2819054"/>
          </a:xfrm>
          <a:prstGeom prst="rect">
            <a:avLst/>
          </a:prstGeom>
        </p:spPr>
      </p:pic>
      <p:pic>
        <p:nvPicPr>
          <p:cNvPr id="10" name="Afbeelding 9">
            <a:extLst>
              <a:ext uri="{FF2B5EF4-FFF2-40B4-BE49-F238E27FC236}">
                <a16:creationId xmlns:a16="http://schemas.microsoft.com/office/drawing/2014/main" id="{5CCF3AF9-0707-4632-B014-2D1F4D2F5F15}"/>
              </a:ext>
            </a:extLst>
          </p:cNvPr>
          <p:cNvPicPr>
            <a:picLocks noChangeAspect="1"/>
          </p:cNvPicPr>
          <p:nvPr/>
        </p:nvPicPr>
        <p:blipFill>
          <a:blip r:embed="rId9"/>
          <a:stretch>
            <a:fillRect/>
          </a:stretch>
        </p:blipFill>
        <p:spPr>
          <a:xfrm>
            <a:off x="5544594" y="3774589"/>
            <a:ext cx="1976906" cy="2819054"/>
          </a:xfrm>
          <a:prstGeom prst="rect">
            <a:avLst/>
          </a:prstGeom>
        </p:spPr>
      </p:pic>
    </p:spTree>
    <p:extLst>
      <p:ext uri="{BB962C8B-B14F-4D97-AF65-F5344CB8AC3E}">
        <p14:creationId xmlns:p14="http://schemas.microsoft.com/office/powerpoint/2010/main" val="19025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4B217-83D3-409B-AF50-7877CACA118E}"/>
              </a:ext>
            </a:extLst>
          </p:cNvPr>
          <p:cNvSpPr>
            <a:spLocks noGrp="1"/>
          </p:cNvSpPr>
          <p:nvPr>
            <p:ph type="title"/>
          </p:nvPr>
        </p:nvSpPr>
        <p:spPr/>
        <p:txBody>
          <a:bodyPr/>
          <a:lstStyle/>
          <a:p>
            <a:r>
              <a:rPr lang="nl-BE"/>
              <a:t>Een blik op mijn waarden</a:t>
            </a:r>
          </a:p>
        </p:txBody>
      </p:sp>
    </p:spTree>
    <p:extLst>
      <p:ext uri="{BB962C8B-B14F-4D97-AF65-F5344CB8AC3E}">
        <p14:creationId xmlns:p14="http://schemas.microsoft.com/office/powerpoint/2010/main" val="185887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EDBA9-5684-48C5-988F-A4CCBA117A48}"/>
              </a:ext>
            </a:extLst>
          </p:cNvPr>
          <p:cNvSpPr>
            <a:spLocks noGrp="1"/>
          </p:cNvSpPr>
          <p:nvPr>
            <p:ph type="title"/>
          </p:nvPr>
        </p:nvSpPr>
        <p:spPr/>
        <p:txBody>
          <a:bodyPr/>
          <a:lstStyle/>
          <a:p>
            <a:r>
              <a:rPr lang="nl-BE"/>
              <a:t>Uitwisseling in groepjes</a:t>
            </a:r>
          </a:p>
        </p:txBody>
      </p:sp>
      <p:sp>
        <p:nvSpPr>
          <p:cNvPr id="3" name="Tijdelijke aanduiding voor inhoud 2">
            <a:extLst>
              <a:ext uri="{FF2B5EF4-FFF2-40B4-BE49-F238E27FC236}">
                <a16:creationId xmlns:a16="http://schemas.microsoft.com/office/drawing/2014/main" id="{BABB0C2F-9412-40C7-96C6-70AAA538332A}"/>
              </a:ext>
            </a:extLst>
          </p:cNvPr>
          <p:cNvSpPr>
            <a:spLocks noGrp="1"/>
          </p:cNvSpPr>
          <p:nvPr>
            <p:ph idx="1"/>
          </p:nvPr>
        </p:nvSpPr>
        <p:spPr/>
        <p:txBody>
          <a:bodyPr/>
          <a:lstStyle/>
          <a:p>
            <a:pPr marL="514350" indent="-514350">
              <a:buFont typeface="+mj-lt"/>
              <a:buAutoNum type="arabicPeriod"/>
            </a:pPr>
            <a:r>
              <a:rPr lang="nl-BE" dirty="0"/>
              <a:t>Denk terug aan een moment waarop je heel duidelijk het gevoel had: ‘hier leverde ik goede zorg’ en een moment waarbij je dacht: ‘Ik ben niet zo tevreden over de zorg die ik leverde’. </a:t>
            </a:r>
          </a:p>
          <a:p>
            <a:pPr marL="1322388" lvl="1" indent="-514350">
              <a:buFont typeface="+mj-lt"/>
              <a:buAutoNum type="arabicPeriod"/>
            </a:pPr>
            <a:r>
              <a:rPr lang="nl-NL" dirty="0"/>
              <a:t>Vertel beide momenten aan elkaar</a:t>
            </a:r>
          </a:p>
          <a:p>
            <a:pPr marL="1322388" lvl="1" indent="-514350">
              <a:buFont typeface="+mj-lt"/>
              <a:buAutoNum type="arabicPeriod"/>
            </a:pPr>
            <a:r>
              <a:rPr lang="nl-NL" dirty="0"/>
              <a:t>Beantwoord volgende vragen:	</a:t>
            </a:r>
          </a:p>
          <a:p>
            <a:pPr marL="1758950" lvl="2" indent="-514350">
              <a:buFont typeface="+mj-lt"/>
              <a:buAutoNum type="arabicPeriod"/>
            </a:pPr>
            <a:r>
              <a:rPr lang="nl-NL" dirty="0"/>
              <a:t>Waarom was dit voor mij wel/geen goede zorg</a:t>
            </a:r>
          </a:p>
          <a:p>
            <a:pPr marL="1758950" lvl="2" indent="-514350">
              <a:buFont typeface="+mj-lt"/>
              <a:buAutoNum type="arabicPeriod"/>
            </a:pPr>
            <a:r>
              <a:rPr lang="nl-NL" dirty="0"/>
              <a:t>Wat is er nodig om goede zorg te kunnen bieden? (Denk aan: factoren in jezelf, de zorgontvanger, de omstandigheden,…)</a:t>
            </a:r>
          </a:p>
          <a:p>
            <a:pPr marL="514350" indent="-514350">
              <a:buFont typeface="+mj-lt"/>
              <a:buAutoNum type="arabicPeriod"/>
            </a:pPr>
            <a:r>
              <a:rPr lang="nl-BE" dirty="0"/>
              <a:t>Bespreek één van de twee casussen op p. 1 van jullie werkbundel. Welke reacties roept dit bij je op? </a:t>
            </a:r>
          </a:p>
        </p:txBody>
      </p:sp>
    </p:spTree>
    <p:extLst>
      <p:ext uri="{BB962C8B-B14F-4D97-AF65-F5344CB8AC3E}">
        <p14:creationId xmlns:p14="http://schemas.microsoft.com/office/powerpoint/2010/main" val="1989073161"/>
      </p:ext>
    </p:extLst>
  </p:cSld>
  <p:clrMapOvr>
    <a:masterClrMapping/>
  </p:clrMapOvr>
</p:sld>
</file>

<file path=ppt/theme/theme1.xml><?xml version="1.0" encoding="utf-8"?>
<a:theme xmlns:a="http://schemas.openxmlformats.org/drawingml/2006/main" name="Thema_zoro_blauw_003">
  <a:themeElements>
    <a:clrScheme name="Zoro">
      <a:dk1>
        <a:srgbClr val="000000"/>
      </a:dk1>
      <a:lt1>
        <a:srgbClr val="FFFFFF"/>
      </a:lt1>
      <a:dk2>
        <a:srgbClr val="20BEC6"/>
      </a:dk2>
      <a:lt2>
        <a:srgbClr val="E7E6E6"/>
      </a:lt2>
      <a:accent1>
        <a:srgbClr val="20BEC6"/>
      </a:accent1>
      <a:accent2>
        <a:srgbClr val="ED7D31"/>
      </a:accent2>
      <a:accent3>
        <a:srgbClr val="EF3B5E"/>
      </a:accent3>
      <a:accent4>
        <a:srgbClr val="512E8E"/>
      </a:accent4>
      <a:accent5>
        <a:srgbClr val="20BEC6"/>
      </a:accent5>
      <a:accent6>
        <a:srgbClr val="EF3B5E"/>
      </a:accent6>
      <a:hlink>
        <a:srgbClr val="F3951F"/>
      </a:hlink>
      <a:folHlink>
        <a:srgbClr val="F395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_zoro_blauw_003" id="{5AB62960-EDCE-9E4D-93A5-D6D9733E94B0}" vid="{68B8BA3F-38EF-AD42-B901-5D1C38317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Verstuurdop xmlns="b2dfd862-91b6-4e88-a778-8c3f501609f0" xsi:nil="true"/>
    <lcf76f155ced4ddcb4097134ff3c332f xmlns="b2dfd862-91b6-4e88-a778-8c3f501609f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0BFA2228B17C41BF681D155A1FD667" ma:contentTypeVersion="17" ma:contentTypeDescription="Een nieuw document maken." ma:contentTypeScope="" ma:versionID="b9cb7c97778ab915f675d974900505a4">
  <xsd:schema xmlns:xsd="http://www.w3.org/2001/XMLSchema" xmlns:xs="http://www.w3.org/2001/XMLSchema" xmlns:p="http://schemas.microsoft.com/office/2006/metadata/properties" xmlns:ns2="b2dfd862-91b6-4e88-a778-8c3f501609f0" xmlns:ns3="dfefdc4d-2a2f-4526-ad57-e94396df42a4" xmlns:ns4="2528a8cf-22b3-4b0b-9eb2-58242c7ea309" targetNamespace="http://schemas.microsoft.com/office/2006/metadata/properties" ma:root="true" ma:fieldsID="fec3246fd607e0ebebf929eb19a1dd63" ns2:_="" ns3:_="" ns4:_="">
    <xsd:import namespace="b2dfd862-91b6-4e88-a778-8c3f501609f0"/>
    <xsd:import namespace="dfefdc4d-2a2f-4526-ad57-e94396df42a4"/>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Verstuurdop"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fd862-91b6-4e88-a778-8c3f5016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Verstuurdop" ma:index="18" nillable="true" ma:displayName="Verstuurd op" ma:description="op deze datum werd er een mailing uitgestuurd" ma:format="DateTime" ma:internalName="Verstuurdop">
      <xsd:simpleType>
        <xsd:restriction base="dms:DateTime"/>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efdc4d-2a2f-4526-ad57-e94396df42a4"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86e7afb-0620-41d5-94a9-2fe702fab9d3}" ma:internalName="TaxCatchAll" ma:showField="CatchAllData" ma:web="dfefdc4d-2a2f-4526-ad57-e94396df42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38DCB-FC2B-4CC4-8E9B-6F3675B0A554}">
  <ds:schemaRefs>
    <ds:schemaRef ds:uri="http://schemas.microsoft.com/sharepoint/v3/contenttype/forms"/>
  </ds:schemaRefs>
</ds:datastoreItem>
</file>

<file path=customXml/itemProps2.xml><?xml version="1.0" encoding="utf-8"?>
<ds:datastoreItem xmlns:ds="http://schemas.openxmlformats.org/officeDocument/2006/customXml" ds:itemID="{19D83C1C-D9A5-44D0-ABB7-6978250DCDC7}">
  <ds:schemaRef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fefdc4d-2a2f-4526-ad57-e94396df42a4"/>
    <ds:schemaRef ds:uri="450d9b82-a841-4469-b846-e716de4b2263"/>
    <ds:schemaRef ds:uri="http://www.w3.org/XML/1998/namespace"/>
    <ds:schemaRef ds:uri="2528a8cf-22b3-4b0b-9eb2-58242c7ea309"/>
    <ds:schemaRef ds:uri="b2dfd862-91b6-4e88-a778-8c3f501609f0"/>
  </ds:schemaRefs>
</ds:datastoreItem>
</file>

<file path=customXml/itemProps3.xml><?xml version="1.0" encoding="utf-8"?>
<ds:datastoreItem xmlns:ds="http://schemas.openxmlformats.org/officeDocument/2006/customXml" ds:itemID="{99058324-02B0-4057-8E4C-749C0F0B6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fd862-91b6-4e88-a778-8c3f501609f0"/>
    <ds:schemaRef ds:uri="dfefdc4d-2a2f-4526-ad57-e94396df42a4"/>
    <ds:schemaRef ds:uri="2528a8cf-22b3-4b0b-9eb2-58242c7ea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874</TotalTime>
  <Words>4671</Words>
  <Application>Microsoft Office PowerPoint</Application>
  <PresentationFormat>Breedbeeld</PresentationFormat>
  <Paragraphs>298</Paragraphs>
  <Slides>50</Slides>
  <Notes>32</Notes>
  <HiddenSlides>0</HiddenSlides>
  <MMClips>7</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Thema_zoro_blauw_003</vt:lpstr>
      <vt:lpstr>          Module 4 Ethische aspecten  </vt:lpstr>
      <vt:lpstr>Welkom!</vt:lpstr>
      <vt:lpstr>Opbouw module</vt:lpstr>
      <vt:lpstr>Pitch Intrapreneurship</vt:lpstr>
      <vt:lpstr>Inleiding Module Ethisch Handelen</vt:lpstr>
      <vt:lpstr>Inleiding Ethisch Handelen</vt:lpstr>
      <vt:lpstr>Bronnen</vt:lpstr>
      <vt:lpstr>Een blik op mijn waarden</vt:lpstr>
      <vt:lpstr>Uitwisseling in groepjes</vt:lpstr>
      <vt:lpstr>Nabespreking</vt:lpstr>
      <vt:lpstr>Belang van waarden</vt:lpstr>
      <vt:lpstr>Exposure</vt:lpstr>
      <vt:lpstr>PowerPoint-presentatie</vt:lpstr>
      <vt:lpstr>Korte exposure-oefening</vt:lpstr>
      <vt:lpstr>Pauze</vt:lpstr>
      <vt:lpstr>Zorgethiek – Ethiek in het alledaagse</vt:lpstr>
      <vt:lpstr>Ann Ravelingien – Ethica in AZ Delta</vt:lpstr>
      <vt:lpstr>Wat is zorgethiek?</vt:lpstr>
      <vt:lpstr>PowerPoint-presentatie</vt:lpstr>
      <vt:lpstr>Praktijkvoorbeeld</vt:lpstr>
      <vt:lpstr>Competenties van het zorgethisch handelen</vt:lpstr>
      <vt:lpstr>‘Zorgethisch zien’ betekent… </vt:lpstr>
      <vt:lpstr>Oefening Zorgethisch Zien</vt:lpstr>
      <vt:lpstr>Nabespreking</vt:lpstr>
      <vt:lpstr>‘Zorgethisch weten’ betekent…</vt:lpstr>
      <vt:lpstr>Toepassing Zorgethisch Weten</vt:lpstr>
      <vt:lpstr>PowerPoint-presentatie</vt:lpstr>
      <vt:lpstr>‘Zorgethisch reflecteren’ betekent…</vt:lpstr>
      <vt:lpstr>Videofragment</vt:lpstr>
      <vt:lpstr>‘Zorgethisch doen’ betekent…</vt:lpstr>
      <vt:lpstr>PowerPoint-presentatie</vt:lpstr>
      <vt:lpstr>PowerPoint-presentatie</vt:lpstr>
      <vt:lpstr>‘Zorgethisch zijn’ is de bron van en voorwaarde voor andere competenties en  betekent…</vt:lpstr>
      <vt:lpstr>Oefening</vt:lpstr>
      <vt:lpstr>‘Zorgethisch zijn’ is de bron van en voorwaarde voor andere competenties en  betekent…</vt:lpstr>
      <vt:lpstr>Competenties van het zorgethisch handelen</vt:lpstr>
      <vt:lpstr>Zorg én Zelfzorg</vt:lpstr>
      <vt:lpstr>Zorgen voor jezelf</vt:lpstr>
      <vt:lpstr>‘Het mooiste wat ik de afgelopen tijd heb meegemaakt als professional is…’</vt:lpstr>
      <vt:lpstr>Uitwisseling</vt:lpstr>
      <vt:lpstr>Pauze</vt:lpstr>
      <vt:lpstr>Morele dilemma’s</vt:lpstr>
      <vt:lpstr>Wat is een moreel dilemma?</vt:lpstr>
      <vt:lpstr>Wat is een moreel (of ethisch) dilemma?</vt:lpstr>
      <vt:lpstr>Uitwisseling</vt:lpstr>
      <vt:lpstr>Wat kan je doen?</vt:lpstr>
      <vt:lpstr>Wat kan je doen? (2)</vt:lpstr>
      <vt:lpstr>Terugblik en slotreflectie</vt:lpstr>
      <vt:lpstr>Slotreflectie Ethisch Handelen</vt:lpstr>
      <vt:lpstr>Terugblik ZORO-training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Werksessie Ethische aspecten</dc:title>
  <dc:creator>Trudy Verdoes</dc:creator>
  <cp:lastModifiedBy>VERMEERSCH Ine</cp:lastModifiedBy>
  <cp:revision>49</cp:revision>
  <dcterms:created xsi:type="dcterms:W3CDTF">2020-05-06T10:43:13Z</dcterms:created>
  <dcterms:modified xsi:type="dcterms:W3CDTF">2022-10-10T09:53:06Z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0x0101006F0BFA2228B17C41BF681D155A1FD667</vt:lpwstr>
  </property>
  <property fmtid="{D5CDD505-2E9C-101B-9397-08002B2CF9AE}" pid="3" name="MediaServiceImageTags">
    <vt:lpwstr/>
  </property>
</Properties>
</file>