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75" r:id="rId3"/>
    <p:sldId id="289" r:id="rId4"/>
    <p:sldId id="283" r:id="rId5"/>
    <p:sldId id="258" r:id="rId6"/>
    <p:sldId id="280" r:id="rId7"/>
    <p:sldId id="281" r:id="rId8"/>
    <p:sldId id="259" r:id="rId9"/>
    <p:sldId id="260" r:id="rId10"/>
    <p:sldId id="261" r:id="rId11"/>
    <p:sldId id="282" r:id="rId12"/>
    <p:sldId id="262" r:id="rId13"/>
    <p:sldId id="263" r:id="rId14"/>
    <p:sldId id="265" r:id="rId15"/>
    <p:sldId id="285" r:id="rId16"/>
    <p:sldId id="277" r:id="rId17"/>
    <p:sldId id="286" r:id="rId18"/>
    <p:sldId id="278" r:id="rId19"/>
    <p:sldId id="276" r:id="rId20"/>
    <p:sldId id="274" r:id="rId21"/>
    <p:sldId id="266" r:id="rId22"/>
    <p:sldId id="267" r:id="rId23"/>
    <p:sldId id="268" r:id="rId24"/>
    <p:sldId id="269" r:id="rId25"/>
    <p:sldId id="271" r:id="rId26"/>
    <p:sldId id="270" r:id="rId27"/>
    <p:sldId id="272" r:id="rId28"/>
    <p:sldId id="273" r:id="rId29"/>
    <p:sldId id="284" r:id="rId30"/>
    <p:sldId id="279" r:id="rId31"/>
    <p:sldId id="287" r:id="rId32"/>
    <p:sldId id="28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0D15658-5DC0-4F40-8CE3-0FBDA6959EDC}">
          <p14:sldIdLst>
            <p14:sldId id="256"/>
            <p14:sldId id="275"/>
            <p14:sldId id="289"/>
            <p14:sldId id="283"/>
            <p14:sldId id="258"/>
            <p14:sldId id="280"/>
            <p14:sldId id="281"/>
            <p14:sldId id="259"/>
            <p14:sldId id="260"/>
            <p14:sldId id="261"/>
            <p14:sldId id="282"/>
            <p14:sldId id="262"/>
            <p14:sldId id="263"/>
            <p14:sldId id="265"/>
            <p14:sldId id="285"/>
            <p14:sldId id="277"/>
            <p14:sldId id="286"/>
            <p14:sldId id="278"/>
            <p14:sldId id="276"/>
            <p14:sldId id="274"/>
            <p14:sldId id="266"/>
            <p14:sldId id="267"/>
            <p14:sldId id="268"/>
            <p14:sldId id="269"/>
            <p14:sldId id="271"/>
            <p14:sldId id="270"/>
            <p14:sldId id="272"/>
            <p14:sldId id="273"/>
            <p14:sldId id="284"/>
            <p14:sldId id="279"/>
            <p14:sldId id="287"/>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060"/>
    <a:srgbClr val="B8A876"/>
    <a:srgbClr val="FAC006"/>
    <a:srgbClr val="A7D535"/>
    <a:srgbClr val="FFFF99"/>
    <a:srgbClr val="FFFF00"/>
    <a:srgbClr val="FFFF66"/>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3" autoAdjust="0"/>
    <p:restoredTop sz="94660"/>
  </p:normalViewPr>
  <p:slideViewPr>
    <p:cSldViewPr snapToGrid="0">
      <p:cViewPr>
        <p:scale>
          <a:sx n="66" d="100"/>
          <a:sy n="66" d="100"/>
        </p:scale>
        <p:origin x="566" y="264"/>
      </p:cViewPr>
      <p:guideLst/>
    </p:cSldViewPr>
  </p:slid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A85EA-FF81-41B3-B3ED-BCF4F57D65A9}" type="datetimeFigureOut">
              <a:rPr lang="nl-BE" smtClean="0"/>
              <a:t>10/12/2023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1C7BA-3EAD-4D43-AB8B-0769A6F3A24B}" type="slidenum">
              <a:rPr lang="nl-BE" smtClean="0"/>
              <a:t>‹nr.›</a:t>
            </a:fld>
            <a:endParaRPr lang="nl-BE"/>
          </a:p>
        </p:txBody>
      </p:sp>
    </p:spTree>
    <p:extLst>
      <p:ext uri="{BB962C8B-B14F-4D97-AF65-F5344CB8AC3E}">
        <p14:creationId xmlns:p14="http://schemas.microsoft.com/office/powerpoint/2010/main" val="231467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Standplaats (historiek, bodemopbouw, voedsel, vochtigheidsgraad, licht/schaduw, grondwaterstanden, …)</a:t>
            </a:r>
          </a:p>
          <a:p>
            <a:endParaRPr lang="nl-BE" dirty="0"/>
          </a:p>
        </p:txBody>
      </p:sp>
      <p:sp>
        <p:nvSpPr>
          <p:cNvPr id="4" name="Tijdelijke aanduiding voor dianummer 3"/>
          <p:cNvSpPr>
            <a:spLocks noGrp="1"/>
          </p:cNvSpPr>
          <p:nvPr>
            <p:ph type="sldNum" sz="quarter" idx="5"/>
          </p:nvPr>
        </p:nvSpPr>
        <p:spPr/>
        <p:txBody>
          <a:bodyPr/>
          <a:lstStyle/>
          <a:p>
            <a:fld id="{0F11C7BA-3EAD-4D43-AB8B-0769A6F3A24B}" type="slidenum">
              <a:rPr lang="nl-BE" smtClean="0"/>
              <a:t>14</a:t>
            </a:fld>
            <a:endParaRPr lang="nl-BE"/>
          </a:p>
        </p:txBody>
      </p:sp>
    </p:spTree>
    <p:extLst>
      <p:ext uri="{BB962C8B-B14F-4D97-AF65-F5344CB8AC3E}">
        <p14:creationId xmlns:p14="http://schemas.microsoft.com/office/powerpoint/2010/main" val="258975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7"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6"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5" cy="1373070"/>
          </a:xfrm>
        </p:spPr>
        <p:txBody>
          <a:bodyPr anchor="b">
            <a:noAutofit/>
          </a:bodyPr>
          <a:lstStyle>
            <a:lvl1pPr algn="r">
              <a:defRPr sz="5400"/>
            </a:lvl1pPr>
          </a:lstStyle>
          <a:p>
            <a:r>
              <a:rPr lang="nl-NL"/>
              <a:t>Klik om stijl te bewerken</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dirty="0"/>
              <a:t>12/10/2023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7" y="2750337"/>
            <a:ext cx="1171888" cy="1356442"/>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8"/>
            <a:ext cx="9613859" cy="453051"/>
          </a:xfrm>
        </p:spPr>
        <p:txBody>
          <a:bodyPr anchor="b">
            <a:normAutofit/>
          </a:bodyPr>
          <a:lstStyle>
            <a:lvl1pPr>
              <a:defRPr sz="2400"/>
            </a:lvl1pPr>
          </a:lstStyle>
          <a:p>
            <a:r>
              <a:rPr lang="nl-NL"/>
              <a:t>Klik om stijl te bewerken</a:t>
            </a:r>
            <a:endParaRPr lang="en-US" dirty="0"/>
          </a:p>
        </p:txBody>
      </p:sp>
      <p:sp>
        <p:nvSpPr>
          <p:cNvPr id="3" name="Picture Placeholder 2"/>
          <p:cNvSpPr>
            <a:spLocks noGrp="1" noChangeAspect="1"/>
          </p:cNvSpPr>
          <p:nvPr>
            <p:ph type="pic" idx="1"/>
          </p:nvPr>
        </p:nvSpPr>
        <p:spPr>
          <a:xfrm>
            <a:off x="680323" y="609599"/>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19" y="5169585"/>
            <a:ext cx="9613863" cy="62297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25518A9-B687-4302-9395-2322403C6656}"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7" y="4711311"/>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609597"/>
            <a:ext cx="9613859" cy="3592750"/>
          </a:xfrm>
        </p:spPr>
        <p:txBody>
          <a:bodyPr anchor="ctr"/>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A99A684-0CB7-41E9-A4DF-5D1C2CA5BF6F}"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7" y="4711617"/>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600"/>
            <a:ext cx="8718877" cy="3036061"/>
          </a:xfrm>
        </p:spPr>
        <p:txBody>
          <a:bodyPr anchor="ctr"/>
          <a:lstStyle>
            <a:lvl1pPr>
              <a:defRPr sz="3200"/>
            </a:lvl1pPr>
          </a:lstStyle>
          <a:p>
            <a:r>
              <a:rPr lang="nl-NL"/>
              <a:t>Klik om stijl te bewerken</a:t>
            </a:r>
            <a:endParaRPr lang="en-US" dirty="0"/>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EDD7C35-9E19-4518-A4B2-3B09CD8CC756}"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7" y="4709927"/>
            <a:ext cx="1154151" cy="1090789"/>
          </a:xfrm>
        </p:spPr>
        <p:txBody>
          <a:bodyPr/>
          <a:lstStyle/>
          <a:p>
            <a:fld id="{6D22F896-40B5-4ADD-8801-0D06FADFA095}" type="slidenum">
              <a:rPr lang="en-US" dirty="0"/>
              <a:t>‹nr.›</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1" name="Rectangle 10"/>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7"/>
            <a:ext cx="9613863" cy="588535"/>
          </a:xfrm>
        </p:spPr>
        <p:txBody>
          <a:bodyPr anchor="b"/>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680321" y="5300151"/>
            <a:ext cx="9613863" cy="502255"/>
          </a:xfrm>
        </p:spPr>
        <p:txBody>
          <a:bodyPr anchor="t"/>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6196DA8-8897-4DDF-BFB6-5D83863C837A}"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7" y="4709927"/>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3" y="753228"/>
            <a:ext cx="9624960" cy="1080938"/>
          </a:xfrm>
        </p:spPr>
        <p:txBody>
          <a:bodyPr/>
          <a:lstStyle/>
          <a:p>
            <a:r>
              <a:rPr lang="nl-NL"/>
              <a:t>Klik om stijl te bewerken</a:t>
            </a:r>
            <a:endParaRPr lang="en-US" dirty="0"/>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680322" y="3022675"/>
            <a:ext cx="3049703" cy="291351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224157" y="2336873"/>
            <a:ext cx="3070025"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7224157" y="3022675"/>
            <a:ext cx="3070025" cy="291351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DCBBA708-C5F0-412D-90E2-1919F0D196AE}" type="datetimeFigureOut">
              <a:rPr lang="en-US" dirty="0"/>
              <a:t>12/10/2023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0" cy="1080938"/>
          </a:xfrm>
        </p:spPr>
        <p:txBody>
          <a:bodyPr/>
          <a:lstStyle/>
          <a:p>
            <a:r>
              <a:rPr lang="nl-NL"/>
              <a:t>Klik om stijl te bewerken</a:t>
            </a:r>
            <a:endParaRPr lang="en-US" dirty="0"/>
          </a:p>
        </p:txBody>
      </p:sp>
      <p:sp>
        <p:nvSpPr>
          <p:cNvPr id="19" name="Text Placeholder 2"/>
          <p:cNvSpPr>
            <a:spLocks noGrp="1"/>
          </p:cNvSpPr>
          <p:nvPr>
            <p:ph type="body" idx="1"/>
          </p:nvPr>
        </p:nvSpPr>
        <p:spPr>
          <a:xfrm>
            <a:off x="680320" y="4297503"/>
            <a:ext cx="3049705"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680320"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680320" y="4873765"/>
            <a:ext cx="3049705" cy="106242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230680" y="4297503"/>
            <a:ext cx="3063505"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A9C8F8FA-EF43-4642-9368-3F4E33039BD9}" type="datetimeFigureOut">
              <a:rPr lang="en-US" dirty="0"/>
              <a:t>12/10/2023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9" name="Rectangle 8"/>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dirty="0"/>
              <a:t>12/10/2023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bwMode="ltGray">
          <a:xfrm rot="5400000">
            <a:off x="8116207" y="1869396"/>
            <a:ext cx="5106988"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3" y="5372404"/>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3" cy="435376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0322" y="609599"/>
            <a:ext cx="8870004" cy="532658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807125" y="5936189"/>
            <a:ext cx="2743200" cy="365125"/>
          </a:xfrm>
        </p:spPr>
        <p:txBody>
          <a:bodyPr/>
          <a:lstStyle/>
          <a:p>
            <a:fld id="{6513FEF9-69D0-4F8C-A336-59491FBEDC47}" type="datetimeFigureOut">
              <a:rPr lang="en-US" dirty="0"/>
              <a:t>12/10/2023</a:t>
            </a:fld>
            <a:endParaRPr lang="en-US" dirty="0"/>
          </a:p>
        </p:txBody>
      </p:sp>
      <p:sp>
        <p:nvSpPr>
          <p:cNvPr id="5" name="Footer Placeholder 4"/>
          <p:cNvSpPr>
            <a:spLocks noGrp="1"/>
          </p:cNvSpPr>
          <p:nvPr>
            <p:ph type="ftr" sz="quarter" idx="11"/>
          </p:nvPr>
        </p:nvSpPr>
        <p:spPr>
          <a:xfrm>
            <a:off x="680322" y="5936190"/>
            <a:ext cx="6126805" cy="365125"/>
          </a:xfrm>
        </p:spPr>
        <p:txBody>
          <a:bodyPr/>
          <a:lstStyle/>
          <a:p>
            <a:endParaRPr lang="en-US" dirty="0"/>
          </a:p>
        </p:txBody>
      </p:sp>
      <p:sp>
        <p:nvSpPr>
          <p:cNvPr id="6" name="Slide Number Placeholder 5"/>
          <p:cNvSpPr>
            <a:spLocks noGrp="1"/>
          </p:cNvSpPr>
          <p:nvPr>
            <p:ph type="sldNum" sz="quarter" idx="12"/>
          </p:nvPr>
        </p:nvSpPr>
        <p:spPr>
          <a:xfrm>
            <a:off x="10097551" y="5398635"/>
            <a:ext cx="1154151" cy="1090789"/>
          </a:xfrm>
        </p:spPr>
        <p:txBody>
          <a:bodyPr anchor="t"/>
          <a:lstStyle>
            <a:lvl1pPr algn="ctr">
              <a:defRPr/>
            </a:lvl1pPr>
          </a:lstStyle>
          <a:p>
            <a:fld id="{6D22F896-40B5-4ADD-8801-0D06FADFA09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dirty="0"/>
              <a:t>12/10/2023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3600"/>
            </a:lvl1pPr>
          </a:lstStyle>
          <a:p>
            <a:r>
              <a:rPr lang="nl-NL"/>
              <a:t>Klik om stijl te bewerken</a:t>
            </a:r>
            <a:endParaRPr lang="en-US" dirty="0"/>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20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AEB9C5D3-0140-4E75-8D7F-C0623D06DFD7}" type="datetimeFigureOut">
              <a:rPr lang="en-US" dirty="0"/>
              <a:t>12/10/2023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7" y="2869897"/>
            <a:ext cx="1154151" cy="1090789"/>
          </a:xfrm>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0321" y="2336873"/>
            <a:ext cx="4698359" cy="35993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594123" y="2336873"/>
            <a:ext cx="4700059" cy="35993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1"/>
            <a:ext cx="9613863" cy="1080937"/>
          </a:xfrm>
        </p:spPr>
        <p:txBody>
          <a:bodyPr/>
          <a:lstStyle/>
          <a:p>
            <a:r>
              <a:rPr lang="nl-NL"/>
              <a:t>Klik om stijl te bewerken</a:t>
            </a:r>
            <a:endParaRPr lang="en-US" dirty="0"/>
          </a:p>
        </p:txBody>
      </p:sp>
      <p:sp>
        <p:nvSpPr>
          <p:cNvPr id="3" name="Text Placeholder 2"/>
          <p:cNvSpPr>
            <a:spLocks noGrp="1"/>
          </p:cNvSpPr>
          <p:nvPr>
            <p:ph type="body" idx="1"/>
          </p:nvPr>
        </p:nvSpPr>
        <p:spPr>
          <a:xfrm>
            <a:off x="906351" y="2336875"/>
            <a:ext cx="4472327" cy="69313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80323" y="3030010"/>
            <a:ext cx="4698355" cy="29061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820155" y="2336873"/>
            <a:ext cx="4474028" cy="69207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594124" y="3030010"/>
            <a:ext cx="4700059" cy="29061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dirty="0"/>
              <a:t>12/10/2023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dirty="0"/>
              <a:t>12/10/2023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t>12/10/2023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a:xfrm>
            <a:off x="4685847" y="2336875"/>
            <a:ext cx="5608336" cy="3599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0322" y="2336874"/>
            <a:ext cx="3790079" cy="3599317"/>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3AE0757-B101-4811-9189-10EB2F458E2D}"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5" y="753228"/>
            <a:ext cx="9613857" cy="1080938"/>
          </a:xfrm>
        </p:spPr>
        <p:txBody>
          <a:bodyPr anchor="ctr">
            <a:normAutofit/>
          </a:bodyPr>
          <a:lstStyle>
            <a:lvl1pPr>
              <a:defRPr sz="3600"/>
            </a:lvl1pPr>
          </a:lstStyle>
          <a:p>
            <a:r>
              <a:rPr lang="nl-NL"/>
              <a:t>Klik om stijl te bewerken</a:t>
            </a:r>
            <a:endParaRPr lang="en-US" dirty="0"/>
          </a:p>
        </p:txBody>
      </p:sp>
      <p:sp>
        <p:nvSpPr>
          <p:cNvPr id="3" name="Picture Placeholder 2"/>
          <p:cNvSpPr>
            <a:spLocks noGrp="1" noChangeAspect="1"/>
          </p:cNvSpPr>
          <p:nvPr>
            <p:ph type="pic" idx="1"/>
          </p:nvPr>
        </p:nvSpPr>
        <p:spPr>
          <a:xfrm>
            <a:off x="4868334"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0323" y="2336875"/>
            <a:ext cx="3876256" cy="3599315"/>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EBDC078-589F-40E3-816C-EE21D62B5BBA}" type="datetimeFigureOut">
              <a:rPr lang="en-US" dirty="0"/>
              <a:t>12/10/2023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C7004436-CA73-4D53-89B4-2A5C7347BF2F}" type="datetimeFigureOut">
              <a:rPr lang="en-US" dirty="0"/>
              <a:t>12/10/2023</a:t>
            </a:fld>
            <a:endParaRPr lang="en-US" dirty="0"/>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1051">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7" y="753229"/>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eg"/><Relationship Id="rId4" Type="http://schemas.openxmlformats.org/officeDocument/2006/relationships/image" Target="../media/image12.jp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3.png"/><Relationship Id="rId10" Type="http://schemas.openxmlformats.org/officeDocument/2006/relationships/image" Target="../media/image24.jpeg"/><Relationship Id="rId4" Type="http://schemas.openxmlformats.org/officeDocument/2006/relationships/image" Target="../media/image2.pn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8.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8.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8.xml"/><Relationship Id="rId5" Type="http://schemas.openxmlformats.org/officeDocument/2006/relationships/image" Target="../media/image53.jpg"/><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8.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2.png"/><Relationship Id="rId7"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jpg"/><Relationship Id="rId2" Type="http://schemas.openxmlformats.org/officeDocument/2006/relationships/image" Target="../media/image69.jp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8.xml"/><Relationship Id="rId5" Type="http://schemas.openxmlformats.org/officeDocument/2006/relationships/image" Target="../media/image76.jpg"/><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A3843-0F8F-D3FF-0928-AF4048379CB7}"/>
              </a:ext>
            </a:extLst>
          </p:cNvPr>
          <p:cNvSpPr>
            <a:spLocks noGrp="1"/>
          </p:cNvSpPr>
          <p:nvPr>
            <p:ph type="ctrTitle"/>
          </p:nvPr>
        </p:nvSpPr>
        <p:spPr/>
        <p:txBody>
          <a:bodyPr anchor="ctr"/>
          <a:lstStyle/>
          <a:p>
            <a:r>
              <a:rPr lang="nl-NL" dirty="0">
                <a:latin typeface="Source Sans Pro" panose="020B0503030403020204" pitchFamily="34" charset="0"/>
                <a:ea typeface="Source Sans Pro" panose="020B0503030403020204" pitchFamily="34" charset="0"/>
              </a:rPr>
              <a:t>Slotevent gewoontebreker</a:t>
            </a:r>
            <a:endParaRPr lang="nl-BE" dirty="0">
              <a:latin typeface="Source Sans Pro" panose="020B0503030403020204" pitchFamily="34" charset="0"/>
              <a:ea typeface="Source Sans Pro" panose="020B0503030403020204" pitchFamily="34" charset="0"/>
            </a:endParaRPr>
          </a:p>
        </p:txBody>
      </p:sp>
      <p:sp>
        <p:nvSpPr>
          <p:cNvPr id="3" name="Ondertitel 2">
            <a:extLst>
              <a:ext uri="{FF2B5EF4-FFF2-40B4-BE49-F238E27FC236}">
                <a16:creationId xmlns:a16="http://schemas.microsoft.com/office/drawing/2014/main" id="{24744397-D853-34DE-8A09-E4EDF42228DA}"/>
              </a:ext>
            </a:extLst>
          </p:cNvPr>
          <p:cNvSpPr>
            <a:spLocks noGrp="1"/>
          </p:cNvSpPr>
          <p:nvPr>
            <p:ph type="subTitle" idx="1"/>
          </p:nvPr>
        </p:nvSpPr>
        <p:spPr/>
        <p:txBody>
          <a:bodyPr/>
          <a:lstStyle/>
          <a:p>
            <a:r>
              <a:rPr lang="nl-NL" dirty="0"/>
              <a:t>Vergroening in Geel</a:t>
            </a:r>
            <a:endParaRPr lang="nl-BE" dirty="0"/>
          </a:p>
        </p:txBody>
      </p:sp>
    </p:spTree>
    <p:extLst>
      <p:ext uri="{BB962C8B-B14F-4D97-AF65-F5344CB8AC3E}">
        <p14:creationId xmlns:p14="http://schemas.microsoft.com/office/powerpoint/2010/main" val="2969856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AEDBC-3FA6-A2D3-A424-DAA67D281024}"/>
              </a:ext>
            </a:extLst>
          </p:cNvPr>
          <p:cNvSpPr>
            <a:spLocks noGrp="1"/>
          </p:cNvSpPr>
          <p:nvPr>
            <p:ph type="title"/>
          </p:nvPr>
        </p:nvSpPr>
        <p:spPr/>
        <p:txBody>
          <a:bodyPr>
            <a:normAutofit/>
          </a:bodyPr>
          <a:lstStyle/>
          <a:p>
            <a:r>
              <a:rPr lang="nl-NL" dirty="0">
                <a:latin typeface="Source Sans Pro" panose="020B0503030403020204" pitchFamily="34" charset="0"/>
                <a:ea typeface="Source Sans Pro" panose="020B0503030403020204" pitchFamily="34" charset="0"/>
              </a:rPr>
              <a:t>Hoe het beleid meekrijgen? </a:t>
            </a:r>
            <a:br>
              <a:rPr lang="nl-NL" dirty="0">
                <a:latin typeface="Source Sans Pro" panose="020B0503030403020204" pitchFamily="34" charset="0"/>
                <a:ea typeface="Source Sans Pro" panose="020B0503030403020204" pitchFamily="34" charset="0"/>
              </a:rPr>
            </a:br>
            <a:r>
              <a:rPr lang="nl-NL" sz="2400" dirty="0">
                <a:latin typeface="Source Sans Pro" panose="020B0503030403020204" pitchFamily="34" charset="0"/>
                <a:ea typeface="Source Sans Pro" panose="020B0503030403020204" pitchFamily="34" charset="0"/>
              </a:rPr>
              <a:t>- Benoemen van acties in het meerjarenplan -</a:t>
            </a:r>
            <a:endParaRPr lang="nl-BE" sz="2400" dirty="0">
              <a:latin typeface="Source Sans Pro" panose="020B0503030403020204" pitchFamily="34" charset="0"/>
              <a:ea typeface="Source Sans Pro" panose="020B0503030403020204" pitchFamily="34" charset="0"/>
            </a:endParaRPr>
          </a:p>
        </p:txBody>
      </p:sp>
      <p:sp>
        <p:nvSpPr>
          <p:cNvPr id="4" name="Tijdelijke aanduiding voor tekst 3">
            <a:extLst>
              <a:ext uri="{FF2B5EF4-FFF2-40B4-BE49-F238E27FC236}">
                <a16:creationId xmlns:a16="http://schemas.microsoft.com/office/drawing/2014/main" id="{4876AEE5-FF5A-D456-3CEA-3AD6B6BC4AA0}"/>
              </a:ext>
            </a:extLst>
          </p:cNvPr>
          <p:cNvSpPr>
            <a:spLocks noGrp="1"/>
          </p:cNvSpPr>
          <p:nvPr>
            <p:ph type="body" sz="half" idx="2"/>
          </p:nvPr>
        </p:nvSpPr>
        <p:spPr>
          <a:xfrm>
            <a:off x="680321" y="2336872"/>
            <a:ext cx="11437699" cy="4410157"/>
          </a:xfrm>
        </p:spPr>
        <p:txBody>
          <a:bodyPr anchor="t">
            <a:normAutofit fontScale="62500" lnSpcReduction="20000"/>
          </a:bodyPr>
          <a:lstStyle/>
          <a:p>
            <a:pPr marL="342891" indent="-342891">
              <a:lnSpc>
                <a:spcPct val="120000"/>
              </a:lnSpc>
              <a:spcBef>
                <a:spcPts val="600"/>
              </a:spcBef>
              <a:buFont typeface="Symbol" panose="05050102010706020507" pitchFamily="18" charset="2"/>
              <a:buChar char=""/>
            </a:pPr>
            <a:r>
              <a:rPr lang="nl-BE" sz="2900" b="1" kern="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Verbinden</a:t>
            </a:r>
            <a:r>
              <a:rPr lang="nl-BE" sz="2900" kern="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van bestaande groene ruimtes in het stadscentrum</a:t>
            </a:r>
            <a:endParaRPr lang="nl-BE" sz="2900" kern="1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20000"/>
              </a:lnSpc>
              <a:spcBef>
                <a:spcPts val="600"/>
              </a:spcBef>
              <a:buFont typeface="Symbol" panose="05050102010706020507" pitchFamily="18" charset="2"/>
              <a:buChar char=""/>
            </a:pPr>
            <a:r>
              <a:rPr lang="nl-BE" sz="2900" b="1" kern="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Verplaatsbaar groen</a:t>
            </a:r>
            <a:r>
              <a:rPr lang="nl-BE" sz="2900" kern="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 projectmatig inzetten</a:t>
            </a:r>
            <a:endParaRPr lang="nl-BE" sz="2900" kern="1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20000"/>
              </a:lnSpc>
              <a:spcBef>
                <a:spcPts val="600"/>
              </a:spcBef>
              <a:buFont typeface="Symbol" panose="05050102010706020507" pitchFamily="18" charset="2"/>
              <a:buChar char=""/>
            </a:pPr>
            <a:r>
              <a:rPr lang="nl-BE" sz="2900" b="1"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Ontharding</a:t>
            </a:r>
            <a:r>
              <a:rPr lang="nl-BE" sz="2900"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 - Niet functionele verharding moet vervangen worden door een inrichting volgens het GEK-principe (groen, energiek en kindvriendelijk). </a:t>
            </a:r>
            <a:endParaRPr lang="nl-BE" sz="2900" kern="1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20000"/>
              </a:lnSpc>
              <a:spcBef>
                <a:spcPts val="600"/>
              </a:spcBef>
              <a:buFont typeface="Symbol" panose="05050102010706020507" pitchFamily="18" charset="2"/>
              <a:buChar char=""/>
            </a:pPr>
            <a:r>
              <a:rPr lang="nl-BE" sz="2900" b="1" kern="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(Her)aanleg groen</a:t>
            </a:r>
            <a:endParaRPr lang="nl-BE" sz="2900" b="1" kern="1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20000"/>
              </a:lnSpc>
              <a:spcBef>
                <a:spcPts val="600"/>
              </a:spcBef>
              <a:buFont typeface="Symbol" panose="05050102010706020507" pitchFamily="18" charset="2"/>
              <a:buChar char=""/>
            </a:pPr>
            <a:r>
              <a:rPr lang="nl-BE" sz="2900" b="1"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Vergroening</a:t>
            </a:r>
            <a:r>
              <a:rPr lang="nl-BE" sz="2900"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 stadscentrum. </a:t>
            </a:r>
            <a:r>
              <a:rPr lang="nl-BE" sz="2900" b="1"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Verbinden</a:t>
            </a:r>
            <a:r>
              <a:rPr lang="nl-BE" sz="2900"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 van bestaande </a:t>
            </a:r>
            <a:r>
              <a:rPr lang="nl-BE" sz="2900" b="1"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groene ruimtes </a:t>
            </a:r>
            <a:r>
              <a:rPr lang="nl-BE" sz="2900"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(Station tot voorbij de Bogaard met nieuwe (bos)groene zones op basis van het GEK principe (Groen, Energiek, Kindvriendelijk)</a:t>
            </a:r>
            <a:endParaRPr lang="nl-BE" sz="2900" kern="1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20000"/>
              </a:lnSpc>
              <a:spcBef>
                <a:spcPts val="600"/>
              </a:spcBef>
              <a:buFont typeface="Symbol" panose="05050102010706020507" pitchFamily="18" charset="2"/>
              <a:buChar char=""/>
            </a:pPr>
            <a:r>
              <a:rPr lang="nl-BE" sz="2900" b="1"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Aanleg</a:t>
            </a:r>
            <a:r>
              <a:rPr lang="nl-BE" sz="2900"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 braakliggende gronden conform GEK principe (groen, energiek en kindvriendelijk)</a:t>
            </a:r>
            <a:endParaRPr lang="nl-BE" sz="2900" kern="1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20000"/>
              </a:lnSpc>
              <a:spcBef>
                <a:spcPts val="600"/>
              </a:spcBef>
              <a:buFont typeface="Symbol" panose="05050102010706020507" pitchFamily="18" charset="2"/>
              <a:buChar char=""/>
            </a:pPr>
            <a:r>
              <a:rPr lang="nl-BE" sz="2900" b="1"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Herinrichting</a:t>
            </a:r>
            <a:r>
              <a:rPr lang="nl-BE" sz="2900" kern="0" dirty="0">
                <a:solidFill>
                  <a:schemeClr val="bg1"/>
                </a:solidFill>
                <a:effectLst/>
                <a:latin typeface="Source Sans Pro" panose="020B0503030403020204" pitchFamily="34" charset="0"/>
                <a:ea typeface="Source Sans Pro" panose="020B0503030403020204" pitchFamily="34" charset="0"/>
                <a:cs typeface="Calibri" panose="020F0502020204030204" pitchFamily="34" charset="0"/>
              </a:rPr>
              <a:t> bermen op een bijen/insectenvriendelijke manier.</a:t>
            </a:r>
            <a:endParaRPr lang="nl-BE" sz="2900" kern="1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20000"/>
              </a:lnSpc>
              <a:spcBef>
                <a:spcPts val="600"/>
              </a:spcBef>
              <a:buFont typeface="Symbol" panose="05050102010706020507" pitchFamily="18" charset="2"/>
              <a:buChar char=""/>
            </a:pPr>
            <a:r>
              <a:rPr lang="nl-BE" sz="2900" kern="0" dirty="0">
                <a:solidFill>
                  <a:schemeClr val="bg1">
                    <a:lumMod val="65000"/>
                    <a:lumOff val="35000"/>
                  </a:schemeClr>
                </a:solidFill>
                <a:effectLst/>
                <a:latin typeface="Source Sans Pro" panose="020B0503030403020204" pitchFamily="34" charset="0"/>
                <a:ea typeface="Source Sans Pro" panose="020B0503030403020204" pitchFamily="34" charset="0"/>
                <a:cs typeface="Calibri" panose="020F0502020204030204" pitchFamily="34" charset="0"/>
              </a:rPr>
              <a:t>Kosten ledigen bladkorven </a:t>
            </a:r>
            <a:endParaRPr lang="nl-BE" sz="2900" kern="100" dirty="0">
              <a:solidFill>
                <a:schemeClr val="bg1">
                  <a:lumMod val="65000"/>
                  <a:lumOff val="35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20000"/>
              </a:lnSpc>
              <a:spcBef>
                <a:spcPts val="600"/>
              </a:spcBef>
              <a:buFont typeface="Symbol" panose="05050102010706020507" pitchFamily="18" charset="2"/>
              <a:buChar char=""/>
            </a:pPr>
            <a:r>
              <a:rPr lang="nl-BE" sz="2900" kern="0" dirty="0">
                <a:solidFill>
                  <a:schemeClr val="bg1">
                    <a:lumMod val="65000"/>
                    <a:lumOff val="35000"/>
                  </a:schemeClr>
                </a:solidFill>
                <a:effectLst/>
                <a:latin typeface="Source Sans Pro" panose="020B0503030403020204" pitchFamily="34" charset="0"/>
                <a:ea typeface="Source Sans Pro" panose="020B0503030403020204" pitchFamily="34" charset="0"/>
                <a:cs typeface="Times New Roman" panose="02020603050405020304" pitchFamily="18" charset="0"/>
              </a:rPr>
              <a:t>Ontharding en vergroening Havermarkt</a:t>
            </a:r>
            <a:endParaRPr lang="nl-BE" sz="2900" kern="100" dirty="0">
              <a:solidFill>
                <a:schemeClr val="bg1">
                  <a:lumMod val="65000"/>
                  <a:lumOff val="35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20000"/>
              </a:lnSpc>
              <a:spcBef>
                <a:spcPts val="600"/>
              </a:spcBef>
              <a:spcAft>
                <a:spcPts val="800"/>
              </a:spcAft>
              <a:buFont typeface="Symbol" panose="05050102010706020507" pitchFamily="18" charset="2"/>
              <a:buChar char=""/>
            </a:pPr>
            <a:r>
              <a:rPr lang="nl-BE" sz="2900" kern="0" dirty="0">
                <a:solidFill>
                  <a:schemeClr val="bg1">
                    <a:lumMod val="65000"/>
                    <a:lumOff val="35000"/>
                  </a:schemeClr>
                </a:solidFill>
                <a:effectLst/>
                <a:latin typeface="Source Sans Pro" panose="020B0503030403020204" pitchFamily="34" charset="0"/>
                <a:ea typeface="Source Sans Pro" panose="020B0503030403020204" pitchFamily="34" charset="0"/>
                <a:cs typeface="Calibri" panose="020F0502020204030204" pitchFamily="34" charset="0"/>
              </a:rPr>
              <a:t>Kosten processierupsbestrijding</a:t>
            </a:r>
            <a:endParaRPr lang="nl-BE" sz="2900" kern="100" dirty="0">
              <a:solidFill>
                <a:schemeClr val="bg1">
                  <a:lumMod val="65000"/>
                  <a:lumOff val="35000"/>
                </a:schemeClr>
              </a:solidFill>
              <a:effectLst/>
              <a:latin typeface="Source Sans Pro" panose="020B0503030403020204" pitchFamily="34" charset="0"/>
              <a:ea typeface="Source Sans Pro" panose="020B0503030403020204" pitchFamily="34" charset="0"/>
              <a:cs typeface="Times New Roman" panose="02020603050405020304" pitchFamily="18" charset="0"/>
            </a:endParaRPr>
          </a:p>
          <a:p>
            <a:endParaRPr lang="nl-BE" dirty="0"/>
          </a:p>
        </p:txBody>
      </p:sp>
      <p:pic>
        <p:nvPicPr>
          <p:cNvPr id="10" name="Tijdelijke aanduiding voor inhoud 9" descr="Euro met effen opvulling">
            <a:extLst>
              <a:ext uri="{FF2B5EF4-FFF2-40B4-BE49-F238E27FC236}">
                <a16:creationId xmlns:a16="http://schemas.microsoft.com/office/drawing/2014/main" id="{725B3FF9-85F5-211E-D90D-E0E9A8C7DD6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0841848" y="836497"/>
            <a:ext cx="914400" cy="914400"/>
          </a:xfrm>
        </p:spPr>
      </p:pic>
    </p:spTree>
    <p:extLst>
      <p:ext uri="{BB962C8B-B14F-4D97-AF65-F5344CB8AC3E}">
        <p14:creationId xmlns:p14="http://schemas.microsoft.com/office/powerpoint/2010/main" val="1762989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ECFDA-547C-4812-704B-70BA16CCA9E0}"/>
              </a:ext>
            </a:extLst>
          </p:cNvPr>
          <p:cNvSpPr>
            <a:spLocks noGrp="1"/>
          </p:cNvSpPr>
          <p:nvPr>
            <p:ph type="title"/>
          </p:nvPr>
        </p:nvSpPr>
        <p:spPr/>
        <p:txBody>
          <a:bodyPr/>
          <a:lstStyle/>
          <a:p>
            <a:r>
              <a:rPr lang="nl-BE" dirty="0">
                <a:latin typeface="Source Sans Pro" panose="020B0503030403020204" pitchFamily="34" charset="0"/>
                <a:ea typeface="Source Sans Pro" panose="020B0503030403020204" pitchFamily="34" charset="0"/>
              </a:rPr>
              <a:t>Hoe het beleid meekrijgen? </a:t>
            </a:r>
            <a:br>
              <a:rPr lang="nl-BE" dirty="0">
                <a:latin typeface="Source Sans Pro" panose="020B0503030403020204" pitchFamily="34" charset="0"/>
                <a:ea typeface="Source Sans Pro" panose="020B0503030403020204" pitchFamily="34" charset="0"/>
              </a:rPr>
            </a:br>
            <a:r>
              <a:rPr lang="nl-BE" sz="2400" dirty="0">
                <a:latin typeface="Source Sans Pro" panose="020B0503030403020204" pitchFamily="34" charset="0"/>
                <a:ea typeface="Source Sans Pro" panose="020B0503030403020204" pitchFamily="34" charset="0"/>
              </a:rPr>
              <a:t>- Doelstellingen formuleren - </a:t>
            </a:r>
          </a:p>
        </p:txBody>
      </p:sp>
      <p:sp>
        <p:nvSpPr>
          <p:cNvPr id="4" name="Tijdelijke aanduiding voor tekst 3">
            <a:extLst>
              <a:ext uri="{FF2B5EF4-FFF2-40B4-BE49-F238E27FC236}">
                <a16:creationId xmlns:a16="http://schemas.microsoft.com/office/drawing/2014/main" id="{E4BF287A-AACE-71FF-044B-8E5432D9CF54}"/>
              </a:ext>
            </a:extLst>
          </p:cNvPr>
          <p:cNvSpPr>
            <a:spLocks noGrp="1"/>
          </p:cNvSpPr>
          <p:nvPr>
            <p:ph type="body" sz="half" idx="2"/>
          </p:nvPr>
        </p:nvSpPr>
        <p:spPr/>
        <p:txBody>
          <a:bodyPr anchor="t">
            <a:normAutofit/>
          </a:bodyPr>
          <a:lstStyle/>
          <a:p>
            <a:r>
              <a:rPr lang="nl-BE" sz="1800" dirty="0">
                <a:solidFill>
                  <a:schemeClr val="bg1"/>
                </a:solidFill>
                <a:effectLst/>
                <a:latin typeface="Source Sans Pro" panose="020B0503030403020204" pitchFamily="34" charset="0"/>
                <a:ea typeface="Source Sans Pro" panose="020B0503030403020204" pitchFamily="34" charset="0"/>
              </a:rPr>
              <a:t>Stel een eisenpakket samen:</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Bio-divers</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Klimaat robuust</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Standplaatsgeschikt</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Duurzaam</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Kostenefficiënt</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Kleurrijk</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Hedendaags</a:t>
            </a:r>
          </a:p>
          <a:p>
            <a:endParaRPr lang="nl-BE" dirty="0"/>
          </a:p>
        </p:txBody>
      </p:sp>
      <p:graphicFrame>
        <p:nvGraphicFramePr>
          <p:cNvPr id="5" name="Tabel 4">
            <a:extLst>
              <a:ext uri="{FF2B5EF4-FFF2-40B4-BE49-F238E27FC236}">
                <a16:creationId xmlns:a16="http://schemas.microsoft.com/office/drawing/2014/main" id="{536F1EF6-EE54-9CC4-12F8-A9CABD8A0C10}"/>
              </a:ext>
            </a:extLst>
          </p:cNvPr>
          <p:cNvGraphicFramePr>
            <a:graphicFrameLocks noGrp="1"/>
          </p:cNvGraphicFramePr>
          <p:nvPr>
            <p:extLst>
              <p:ext uri="{D42A27DB-BD31-4B8C-83A1-F6EECF244321}">
                <p14:modId xmlns:p14="http://schemas.microsoft.com/office/powerpoint/2010/main" val="10669506"/>
              </p:ext>
            </p:extLst>
          </p:nvPr>
        </p:nvGraphicFramePr>
        <p:xfrm>
          <a:off x="3835400" y="3081867"/>
          <a:ext cx="8128000" cy="2961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542713410"/>
                    </a:ext>
                  </a:extLst>
                </a:gridCol>
                <a:gridCol w="4064000">
                  <a:extLst>
                    <a:ext uri="{9D8B030D-6E8A-4147-A177-3AD203B41FA5}">
                      <a16:colId xmlns:a16="http://schemas.microsoft.com/office/drawing/2014/main" val="1155880148"/>
                    </a:ext>
                  </a:extLst>
                </a:gridCol>
              </a:tblGrid>
              <a:tr h="297180">
                <a:tc>
                  <a:txBody>
                    <a:bodyPr/>
                    <a:lstStyle/>
                    <a:p>
                      <a:r>
                        <a:rPr lang="nl-BE" sz="1300" dirty="0"/>
                        <a:t>Zeg niet … </a:t>
                      </a:r>
                    </a:p>
                  </a:txBody>
                  <a:tcPr/>
                </a:tc>
                <a:tc>
                  <a:txBody>
                    <a:bodyPr/>
                    <a:lstStyle/>
                    <a:p>
                      <a:r>
                        <a:rPr lang="nl-BE" sz="1300" dirty="0"/>
                        <a:t>maar …</a:t>
                      </a:r>
                    </a:p>
                  </a:txBody>
                  <a:tcPr/>
                </a:tc>
                <a:extLst>
                  <a:ext uri="{0D108BD9-81ED-4DB2-BD59-A6C34878D82A}">
                    <a16:rowId xmlns:a16="http://schemas.microsoft.com/office/drawing/2014/main" val="2729497312"/>
                  </a:ext>
                </a:extLst>
              </a:tr>
              <a:tr h="370840">
                <a:tc>
                  <a:txBody>
                    <a:bodyPr/>
                    <a:lstStyle/>
                    <a:p>
                      <a:r>
                        <a:rPr lang="nl-BE" sz="1300" u="sng" dirty="0"/>
                        <a:t>Mengelmoes/mix</a:t>
                      </a:r>
                      <a:r>
                        <a:rPr lang="nl-BE" sz="1300" dirty="0"/>
                        <a:t> van planten</a:t>
                      </a:r>
                    </a:p>
                  </a:txBody>
                  <a:tcPr/>
                </a:tc>
                <a:tc>
                  <a:txBody>
                    <a:bodyPr/>
                    <a:lstStyle/>
                    <a:p>
                      <a:r>
                        <a:rPr lang="nl-BE" sz="1300" u="sng" dirty="0"/>
                        <a:t>Speels</a:t>
                      </a:r>
                      <a:r>
                        <a:rPr lang="nl-BE" sz="1300" dirty="0"/>
                        <a:t>e aanplant</a:t>
                      </a:r>
                    </a:p>
                  </a:txBody>
                  <a:tcPr/>
                </a:tc>
                <a:extLst>
                  <a:ext uri="{0D108BD9-81ED-4DB2-BD59-A6C34878D82A}">
                    <a16:rowId xmlns:a16="http://schemas.microsoft.com/office/drawing/2014/main" val="876392018"/>
                  </a:ext>
                </a:extLst>
              </a:tr>
              <a:tr h="370840">
                <a:tc>
                  <a:txBody>
                    <a:bodyPr/>
                    <a:lstStyle/>
                    <a:p>
                      <a:r>
                        <a:rPr lang="nl-BE" sz="1300" dirty="0"/>
                        <a:t>Streekeigen, inheems, autochtoon</a:t>
                      </a:r>
                    </a:p>
                  </a:txBody>
                  <a:tcPr/>
                </a:tc>
                <a:tc>
                  <a:txBody>
                    <a:bodyPr/>
                    <a:lstStyle/>
                    <a:p>
                      <a:r>
                        <a:rPr lang="nl-BE" sz="1300" dirty="0"/>
                        <a:t>Standplaats</a:t>
                      </a:r>
                      <a:r>
                        <a:rPr lang="nl-BE" sz="1300" u="sng" dirty="0"/>
                        <a:t>geschikt</a:t>
                      </a:r>
                    </a:p>
                  </a:txBody>
                  <a:tcPr/>
                </a:tc>
                <a:extLst>
                  <a:ext uri="{0D108BD9-81ED-4DB2-BD59-A6C34878D82A}">
                    <a16:rowId xmlns:a16="http://schemas.microsoft.com/office/drawing/2014/main" val="3049678393"/>
                  </a:ext>
                </a:extLst>
              </a:tr>
              <a:tr h="370840">
                <a:tc>
                  <a:txBody>
                    <a:bodyPr/>
                    <a:lstStyle/>
                    <a:p>
                      <a:r>
                        <a:rPr lang="nl-BE" sz="1300" u="sng" dirty="0"/>
                        <a:t>On</a:t>
                      </a:r>
                      <a:r>
                        <a:rPr lang="nl-BE" sz="1300" dirty="0"/>
                        <a:t>kruid, vuiligheid</a:t>
                      </a:r>
                    </a:p>
                  </a:txBody>
                  <a:tcPr/>
                </a:tc>
                <a:tc>
                  <a:txBody>
                    <a:bodyPr/>
                    <a:lstStyle/>
                    <a:p>
                      <a:r>
                        <a:rPr lang="nl-BE" sz="1300" u="sng" dirty="0"/>
                        <a:t>Niet gewenst</a:t>
                      </a:r>
                      <a:r>
                        <a:rPr lang="nl-BE" sz="1300" dirty="0"/>
                        <a:t>e plantengroei</a:t>
                      </a:r>
                    </a:p>
                  </a:txBody>
                  <a:tcPr/>
                </a:tc>
                <a:extLst>
                  <a:ext uri="{0D108BD9-81ED-4DB2-BD59-A6C34878D82A}">
                    <a16:rowId xmlns:a16="http://schemas.microsoft.com/office/drawing/2014/main" val="3725803723"/>
                  </a:ext>
                </a:extLst>
              </a:tr>
              <a:tr h="370840">
                <a:tc>
                  <a:txBody>
                    <a:bodyPr/>
                    <a:lstStyle/>
                    <a:p>
                      <a:r>
                        <a:rPr lang="nl-BE" sz="1300" dirty="0"/>
                        <a:t>Plaagbe</a:t>
                      </a:r>
                      <a:r>
                        <a:rPr lang="nl-BE" sz="1300" u="sng" dirty="0"/>
                        <a:t>strijd</a:t>
                      </a:r>
                      <a:r>
                        <a:rPr lang="nl-BE" sz="1300" dirty="0"/>
                        <a:t>ing</a:t>
                      </a:r>
                    </a:p>
                  </a:txBody>
                  <a:tcPr/>
                </a:tc>
                <a:tc>
                  <a:txBody>
                    <a:bodyPr/>
                    <a:lstStyle/>
                    <a:p>
                      <a:r>
                        <a:rPr lang="nl-BE" sz="1300" u="sng" dirty="0"/>
                        <a:t>Onder controle</a:t>
                      </a:r>
                      <a:r>
                        <a:rPr lang="nl-BE" sz="1300" u="none" dirty="0"/>
                        <a:t> </a:t>
                      </a:r>
                      <a:r>
                        <a:rPr lang="nl-BE" sz="1300" dirty="0"/>
                        <a:t>houden</a:t>
                      </a:r>
                    </a:p>
                  </a:txBody>
                  <a:tcPr/>
                </a:tc>
                <a:extLst>
                  <a:ext uri="{0D108BD9-81ED-4DB2-BD59-A6C34878D82A}">
                    <a16:rowId xmlns:a16="http://schemas.microsoft.com/office/drawing/2014/main" val="294065774"/>
                  </a:ext>
                </a:extLst>
              </a:tr>
              <a:tr h="370840">
                <a:tc>
                  <a:txBody>
                    <a:bodyPr/>
                    <a:lstStyle/>
                    <a:p>
                      <a:r>
                        <a:rPr lang="nl-BE" sz="1300" dirty="0"/>
                        <a:t>Be</a:t>
                      </a:r>
                      <a:r>
                        <a:rPr lang="nl-BE" sz="1300" u="sng" dirty="0"/>
                        <a:t>sparen</a:t>
                      </a:r>
                    </a:p>
                  </a:txBody>
                  <a:tcPr/>
                </a:tc>
                <a:tc>
                  <a:txBody>
                    <a:bodyPr/>
                    <a:lstStyle/>
                    <a:p>
                      <a:r>
                        <a:rPr lang="nl-BE" sz="1300" dirty="0"/>
                        <a:t>Kosten</a:t>
                      </a:r>
                      <a:r>
                        <a:rPr lang="nl-BE" sz="1300" u="sng" dirty="0"/>
                        <a:t>efficiënt</a:t>
                      </a:r>
                    </a:p>
                  </a:txBody>
                  <a:tcPr/>
                </a:tc>
                <a:extLst>
                  <a:ext uri="{0D108BD9-81ED-4DB2-BD59-A6C34878D82A}">
                    <a16:rowId xmlns:a16="http://schemas.microsoft.com/office/drawing/2014/main" val="3155504395"/>
                  </a:ext>
                </a:extLst>
              </a:tr>
              <a:tr h="370840">
                <a:tc>
                  <a:txBody>
                    <a:bodyPr/>
                    <a:lstStyle/>
                    <a:p>
                      <a:r>
                        <a:rPr lang="nl-BE" sz="1300" dirty="0"/>
                        <a:t>We maaien voortaan </a:t>
                      </a:r>
                      <a:r>
                        <a:rPr lang="nl-BE" sz="1300" u="sng" dirty="0"/>
                        <a:t>2x/jaar</a:t>
                      </a:r>
                      <a:r>
                        <a:rPr lang="nl-BE" sz="1300" dirty="0"/>
                        <a:t>.</a:t>
                      </a:r>
                    </a:p>
                  </a:txBody>
                  <a:tcPr/>
                </a:tc>
                <a:tc>
                  <a:txBody>
                    <a:bodyPr/>
                    <a:lstStyle/>
                    <a:p>
                      <a:r>
                        <a:rPr lang="nl-BE" sz="1300" dirty="0"/>
                        <a:t>We volgen het berm</a:t>
                      </a:r>
                      <a:r>
                        <a:rPr lang="nl-BE" sz="1300" u="sng" dirty="0"/>
                        <a:t>decreet</a:t>
                      </a:r>
                      <a:r>
                        <a:rPr lang="nl-BE" sz="1300" dirty="0"/>
                        <a:t>.</a:t>
                      </a:r>
                    </a:p>
                  </a:txBody>
                  <a:tcPr/>
                </a:tc>
                <a:extLst>
                  <a:ext uri="{0D108BD9-81ED-4DB2-BD59-A6C34878D82A}">
                    <a16:rowId xmlns:a16="http://schemas.microsoft.com/office/drawing/2014/main" val="4167507022"/>
                  </a:ext>
                </a:extLst>
              </a:tr>
              <a:tr h="370840">
                <a:tc>
                  <a:txBody>
                    <a:bodyPr/>
                    <a:lstStyle/>
                    <a:p>
                      <a:r>
                        <a:rPr lang="nl-BE" sz="1300" u="sng" dirty="0"/>
                        <a:t>Wilde</a:t>
                      </a:r>
                      <a:r>
                        <a:rPr lang="nl-BE" sz="1300" dirty="0"/>
                        <a:t> kruiden </a:t>
                      </a:r>
                    </a:p>
                  </a:txBody>
                  <a:tcPr/>
                </a:tc>
                <a:tc>
                  <a:txBody>
                    <a:bodyPr/>
                    <a:lstStyle/>
                    <a:p>
                      <a:r>
                        <a:rPr lang="nl-BE" sz="1300" u="sng" dirty="0"/>
                        <a:t>Inheemse</a:t>
                      </a:r>
                      <a:r>
                        <a:rPr lang="nl-BE" sz="1300" dirty="0"/>
                        <a:t> </a:t>
                      </a:r>
                      <a:r>
                        <a:rPr lang="nl-BE" sz="1300" dirty="0" err="1"/>
                        <a:t>kruidachtigen</a:t>
                      </a:r>
                      <a:endParaRPr lang="nl-BE" sz="1300" dirty="0"/>
                    </a:p>
                  </a:txBody>
                  <a:tcPr/>
                </a:tc>
                <a:extLst>
                  <a:ext uri="{0D108BD9-81ED-4DB2-BD59-A6C34878D82A}">
                    <a16:rowId xmlns:a16="http://schemas.microsoft.com/office/drawing/2014/main" val="4053985936"/>
                  </a:ext>
                </a:extLst>
              </a:tr>
            </a:tbl>
          </a:graphicData>
        </a:graphic>
      </p:graphicFrame>
      <p:sp>
        <p:nvSpPr>
          <p:cNvPr id="8" name="Dubbele golf 7">
            <a:extLst>
              <a:ext uri="{FF2B5EF4-FFF2-40B4-BE49-F238E27FC236}">
                <a16:creationId xmlns:a16="http://schemas.microsoft.com/office/drawing/2014/main" id="{3E7C5F77-68D9-FC69-9296-3787F8149088}"/>
              </a:ext>
            </a:extLst>
          </p:cNvPr>
          <p:cNvSpPr/>
          <p:nvPr/>
        </p:nvSpPr>
        <p:spPr>
          <a:xfrm rot="20156630">
            <a:off x="1371943" y="2718012"/>
            <a:ext cx="2228620" cy="903545"/>
          </a:xfrm>
          <a:prstGeom prst="doubleWave">
            <a:avLst/>
          </a:prstGeom>
          <a:effectLst>
            <a:outerShdw blurRad="76200" dir="13500000" sy="23000" kx="1200000" algn="b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nl-BE" sz="3600" dirty="0"/>
              <a:t>INHEEMS</a:t>
            </a:r>
          </a:p>
        </p:txBody>
      </p:sp>
      <p:sp>
        <p:nvSpPr>
          <p:cNvPr id="9" name="Dubbele golf 8">
            <a:extLst>
              <a:ext uri="{FF2B5EF4-FFF2-40B4-BE49-F238E27FC236}">
                <a16:creationId xmlns:a16="http://schemas.microsoft.com/office/drawing/2014/main" id="{86C33323-3DF8-7BC6-DF49-71CF1689A0A8}"/>
              </a:ext>
            </a:extLst>
          </p:cNvPr>
          <p:cNvSpPr/>
          <p:nvPr/>
        </p:nvSpPr>
        <p:spPr>
          <a:xfrm rot="1302791">
            <a:off x="6693039" y="2356889"/>
            <a:ext cx="2580491" cy="1246540"/>
          </a:xfrm>
          <a:prstGeom prst="doubleWave">
            <a:avLst/>
          </a:prstGeom>
          <a:effectLst>
            <a:outerShdw blurRad="76200" dir="13500000" sy="23000" kx="1200000" algn="b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nl-BE" sz="4000" dirty="0"/>
              <a:t>EXTENSIEF</a:t>
            </a:r>
          </a:p>
        </p:txBody>
      </p:sp>
      <p:sp>
        <p:nvSpPr>
          <p:cNvPr id="10" name="Dubbele golf 9">
            <a:extLst>
              <a:ext uri="{FF2B5EF4-FFF2-40B4-BE49-F238E27FC236}">
                <a16:creationId xmlns:a16="http://schemas.microsoft.com/office/drawing/2014/main" id="{18761387-1DD2-349B-EEAB-0C07408F87C3}"/>
              </a:ext>
            </a:extLst>
          </p:cNvPr>
          <p:cNvSpPr/>
          <p:nvPr/>
        </p:nvSpPr>
        <p:spPr>
          <a:xfrm>
            <a:off x="3750000" y="4326121"/>
            <a:ext cx="4289613" cy="2112775"/>
          </a:xfrm>
          <a:prstGeom prst="doubleWave">
            <a:avLst/>
          </a:prstGeom>
          <a:effectLst>
            <a:outerShdw blurRad="76200" dir="13500000" sy="23000" kx="1200000" algn="br" rotWithShape="0">
              <a:prstClr val="black">
                <a:alpha val="2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nl-BE" sz="5400" dirty="0"/>
              <a:t>GEFASEERD</a:t>
            </a:r>
          </a:p>
        </p:txBody>
      </p:sp>
    </p:spTree>
    <p:extLst>
      <p:ext uri="{BB962C8B-B14F-4D97-AF65-F5344CB8AC3E}">
        <p14:creationId xmlns:p14="http://schemas.microsoft.com/office/powerpoint/2010/main" val="341489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CABFC-8E10-41F9-5E65-A059D1F86E38}"/>
              </a:ext>
            </a:extLst>
          </p:cNvPr>
          <p:cNvSpPr>
            <a:spLocks noGrp="1"/>
          </p:cNvSpPr>
          <p:nvPr>
            <p:ph type="title"/>
          </p:nvPr>
        </p:nvSpPr>
        <p:spPr/>
        <p:txBody>
          <a:bodyPr>
            <a:normAutofit/>
          </a:bodyPr>
          <a:lstStyle/>
          <a:p>
            <a:pPr>
              <a:lnSpc>
                <a:spcPct val="100000"/>
              </a:lnSpc>
            </a:pPr>
            <a:r>
              <a:rPr lang="nl-NL" dirty="0">
                <a:latin typeface="Source Sans Pro" panose="020B0503030403020204" pitchFamily="34" charset="0"/>
                <a:ea typeface="Source Sans Pro" panose="020B0503030403020204" pitchFamily="34" charset="0"/>
              </a:rPr>
              <a:t>Hoe het beleid meekrijgen? </a:t>
            </a:r>
            <a:br>
              <a:rPr lang="nl-NL" dirty="0">
                <a:latin typeface="Source Sans Pro" panose="020B0503030403020204" pitchFamily="34" charset="0"/>
                <a:ea typeface="Source Sans Pro" panose="020B0503030403020204" pitchFamily="34" charset="0"/>
              </a:rPr>
            </a:br>
            <a:r>
              <a:rPr lang="nl-NL" sz="2400" dirty="0">
                <a:latin typeface="Source Sans Pro" panose="020B0503030403020204" pitchFamily="34" charset="0"/>
                <a:ea typeface="Source Sans Pro" panose="020B0503030403020204" pitchFamily="34" charset="0"/>
              </a:rPr>
              <a:t>- Campagnes/media aandacht -</a:t>
            </a:r>
            <a:endParaRPr lang="nl-BE" sz="2400" dirty="0">
              <a:latin typeface="Source Sans Pro" panose="020B0503030403020204" pitchFamily="34" charset="0"/>
              <a:ea typeface="Source Sans Pro" panose="020B0503030403020204" pitchFamily="34" charset="0"/>
            </a:endParaRPr>
          </a:p>
        </p:txBody>
      </p:sp>
      <p:sp>
        <p:nvSpPr>
          <p:cNvPr id="4" name="Tijdelijke aanduiding voor tekst 3">
            <a:extLst>
              <a:ext uri="{FF2B5EF4-FFF2-40B4-BE49-F238E27FC236}">
                <a16:creationId xmlns:a16="http://schemas.microsoft.com/office/drawing/2014/main" id="{455D7851-919D-C258-36F3-BBB06C82E14D}"/>
              </a:ext>
            </a:extLst>
          </p:cNvPr>
          <p:cNvSpPr>
            <a:spLocks noGrp="1"/>
          </p:cNvSpPr>
          <p:nvPr>
            <p:ph type="body" sz="half" idx="2"/>
          </p:nvPr>
        </p:nvSpPr>
        <p:spPr>
          <a:xfrm>
            <a:off x="680322" y="2336872"/>
            <a:ext cx="3790079" cy="3987728"/>
          </a:xfrm>
        </p:spPr>
        <p:txBody>
          <a:bodyPr anchor="t">
            <a:normAutofit/>
          </a:bodyPr>
          <a:lstStyle/>
          <a:p>
            <a:pPr marL="342891" indent="-342891">
              <a:lnSpc>
                <a:spcPct val="107000"/>
              </a:lnSpc>
              <a:spcBef>
                <a:spcPts val="600"/>
              </a:spcBef>
              <a:buFont typeface="Symbol" panose="05050102010706020507" pitchFamily="18" charset="2"/>
              <a:buChar char=""/>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Bijenvriendelijke gemeente</a:t>
            </a:r>
          </a:p>
          <a:p>
            <a:pPr marL="342891" indent="-342891">
              <a:lnSpc>
                <a:spcPct val="107000"/>
              </a:lnSpc>
              <a:spcBef>
                <a:spcPts val="600"/>
              </a:spcBef>
              <a:buFont typeface="Symbol" panose="05050102010706020507" pitchFamily="18" charset="2"/>
              <a:buChar char=""/>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Week van de bij</a:t>
            </a:r>
          </a:p>
          <a:p>
            <a:pPr marL="342891" indent="-342891">
              <a:lnSpc>
                <a:spcPct val="107000"/>
              </a:lnSpc>
              <a:spcBef>
                <a:spcPts val="600"/>
              </a:spcBef>
              <a:buFont typeface="Symbol" panose="05050102010706020507" pitchFamily="18" charset="2"/>
              <a:buChar char=""/>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Week van het bos</a:t>
            </a:r>
          </a:p>
          <a:p>
            <a:pPr marL="342891" indent="-342891">
              <a:lnSpc>
                <a:spcPct val="107000"/>
              </a:lnSpc>
              <a:spcBef>
                <a:spcPts val="600"/>
              </a:spcBef>
              <a:buFont typeface="Symbol" panose="05050102010706020507" pitchFamily="18" charset="2"/>
              <a:buChar char=""/>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Bye </a:t>
            </a:r>
            <a:r>
              <a:rPr lang="nl-BE" sz="1800" kern="0" dirty="0" err="1">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Bye</a:t>
            </a: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Grass</a:t>
            </a:r>
          </a:p>
          <a:p>
            <a:pPr marL="342891" indent="-342891">
              <a:lnSpc>
                <a:spcPct val="107000"/>
              </a:lnSpc>
              <a:spcBef>
                <a:spcPts val="600"/>
              </a:spcBef>
              <a:buFont typeface="Symbol" panose="05050102010706020507" pitchFamily="18" charset="2"/>
              <a:buChar char=""/>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Tegelwippen</a:t>
            </a:r>
          </a:p>
          <a:p>
            <a:pPr marL="342891" indent="-342891">
              <a:lnSpc>
                <a:spcPct val="107000"/>
              </a:lnSpc>
              <a:spcBef>
                <a:spcPts val="600"/>
              </a:spcBef>
              <a:buFont typeface="Symbol" panose="05050102010706020507" pitchFamily="18" charset="2"/>
              <a:buChar char=""/>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Bladeren? #laat ze liggen </a:t>
            </a:r>
          </a:p>
          <a:p>
            <a:pPr marL="342891" indent="-342891">
              <a:lnSpc>
                <a:spcPct val="107000"/>
              </a:lnSpc>
              <a:spcBef>
                <a:spcPts val="600"/>
              </a:spcBef>
              <a:buFont typeface="Symbol" panose="05050102010706020507" pitchFamily="18" charset="2"/>
              <a:buChar char=""/>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Blue Deal</a:t>
            </a:r>
          </a:p>
          <a:p>
            <a:pPr marL="342891" indent="-342891">
              <a:lnSpc>
                <a:spcPct val="107000"/>
              </a:lnSpc>
              <a:spcBef>
                <a:spcPts val="600"/>
              </a:spcBef>
              <a:buFont typeface="Symbol" panose="05050102010706020507" pitchFamily="18" charset="2"/>
              <a:buChar char=""/>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Green Deal</a:t>
            </a:r>
          </a:p>
          <a:p>
            <a:pPr marL="342891" indent="-342891">
              <a:lnSpc>
                <a:spcPct val="107000"/>
              </a:lnSpc>
              <a:spcBef>
                <a:spcPts val="600"/>
              </a:spcBef>
              <a:buFont typeface="Symbol" panose="05050102010706020507" pitchFamily="18" charset="2"/>
              <a:buChar char=""/>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1001 bomen</a:t>
            </a:r>
          </a:p>
          <a:p>
            <a:endParaRPr lang="nl-BE" dirty="0"/>
          </a:p>
        </p:txBody>
      </p:sp>
      <p:pic>
        <p:nvPicPr>
          <p:cNvPr id="8" name="Afbeelding 7" descr="Afbeelding met tekst, symbool, Lettertype, cirkel&#10;&#10;Automatisch gegenereerde beschrijving">
            <a:extLst>
              <a:ext uri="{FF2B5EF4-FFF2-40B4-BE49-F238E27FC236}">
                <a16:creationId xmlns:a16="http://schemas.microsoft.com/office/drawing/2014/main" id="{9F47CFDC-EAAD-6B9B-6D39-DB04987EB36E}"/>
              </a:ext>
            </a:extLst>
          </p:cNvPr>
          <p:cNvPicPr>
            <a:picLocks noChangeAspect="1"/>
          </p:cNvPicPr>
          <p:nvPr/>
        </p:nvPicPr>
        <p:blipFill>
          <a:blip r:embed="rId2"/>
          <a:stretch>
            <a:fillRect/>
          </a:stretch>
        </p:blipFill>
        <p:spPr>
          <a:xfrm>
            <a:off x="6023172" y="3449808"/>
            <a:ext cx="914400" cy="914400"/>
          </a:xfrm>
          <a:prstGeom prst="ellipse">
            <a:avLst/>
          </a:prstGeom>
        </p:spPr>
      </p:pic>
      <p:pic>
        <p:nvPicPr>
          <p:cNvPr id="12" name="Afbeelding 11" descr="Afbeelding met bloem, tekst, clipart, illustratie&#10;&#10;Automatisch gegenereerde beschrijving">
            <a:extLst>
              <a:ext uri="{FF2B5EF4-FFF2-40B4-BE49-F238E27FC236}">
                <a16:creationId xmlns:a16="http://schemas.microsoft.com/office/drawing/2014/main" id="{A63DEC49-6FBA-56EF-1EF0-64B662A8C2AD}"/>
              </a:ext>
            </a:extLst>
          </p:cNvPr>
          <p:cNvPicPr>
            <a:picLocks noChangeAspect="1"/>
          </p:cNvPicPr>
          <p:nvPr/>
        </p:nvPicPr>
        <p:blipFill>
          <a:blip r:embed="rId3"/>
          <a:stretch>
            <a:fillRect/>
          </a:stretch>
        </p:blipFill>
        <p:spPr>
          <a:xfrm>
            <a:off x="4727686" y="2075863"/>
            <a:ext cx="2209887" cy="1225796"/>
          </a:xfrm>
          <a:prstGeom prst="rect">
            <a:avLst/>
          </a:prstGeom>
        </p:spPr>
      </p:pic>
      <p:pic>
        <p:nvPicPr>
          <p:cNvPr id="14" name="Afbeelding 13" descr="Afbeelding met persoon, vinger, nagel, vasthouden&#10;&#10;Automatisch gegenereerde beschrijving">
            <a:extLst>
              <a:ext uri="{FF2B5EF4-FFF2-40B4-BE49-F238E27FC236}">
                <a16:creationId xmlns:a16="http://schemas.microsoft.com/office/drawing/2014/main" id="{41CBE249-AB90-E367-36B3-34D47EB9E75F}"/>
              </a:ext>
            </a:extLst>
          </p:cNvPr>
          <p:cNvPicPr>
            <a:picLocks noChangeAspect="1"/>
          </p:cNvPicPr>
          <p:nvPr/>
        </p:nvPicPr>
        <p:blipFill>
          <a:blip r:embed="rId4"/>
          <a:stretch>
            <a:fillRect/>
          </a:stretch>
        </p:blipFill>
        <p:spPr>
          <a:xfrm>
            <a:off x="7643010" y="4313763"/>
            <a:ext cx="2028073" cy="1099637"/>
          </a:xfrm>
          <a:prstGeom prst="rect">
            <a:avLst/>
          </a:prstGeom>
        </p:spPr>
      </p:pic>
      <p:pic>
        <p:nvPicPr>
          <p:cNvPr id="16" name="Afbeelding 15" descr="Afbeelding met tekst, Vliesvleugelig insect, Bestuiver, geleedpotige&#10;&#10;Automatisch gegenereerde beschrijving">
            <a:extLst>
              <a:ext uri="{FF2B5EF4-FFF2-40B4-BE49-F238E27FC236}">
                <a16:creationId xmlns:a16="http://schemas.microsoft.com/office/drawing/2014/main" id="{79AB3094-2E89-0119-E6EE-8F6126720DF8}"/>
              </a:ext>
            </a:extLst>
          </p:cNvPr>
          <p:cNvPicPr>
            <a:picLocks noChangeAspect="1"/>
          </p:cNvPicPr>
          <p:nvPr/>
        </p:nvPicPr>
        <p:blipFill>
          <a:blip r:embed="rId5"/>
          <a:stretch>
            <a:fillRect/>
          </a:stretch>
        </p:blipFill>
        <p:spPr>
          <a:xfrm>
            <a:off x="8758659" y="2257562"/>
            <a:ext cx="2695836" cy="1080940"/>
          </a:xfrm>
          <a:prstGeom prst="rect">
            <a:avLst/>
          </a:prstGeom>
        </p:spPr>
      </p:pic>
      <p:pic>
        <p:nvPicPr>
          <p:cNvPr id="18" name="Afbeelding 17" descr="Afbeelding met Graphics, creativiteit&#10;&#10;Automatisch gegenereerde beschrijving">
            <a:extLst>
              <a:ext uri="{FF2B5EF4-FFF2-40B4-BE49-F238E27FC236}">
                <a16:creationId xmlns:a16="http://schemas.microsoft.com/office/drawing/2014/main" id="{87B80753-D324-6433-29EA-1BEDDF7BCA81}"/>
              </a:ext>
            </a:extLst>
          </p:cNvPr>
          <p:cNvPicPr>
            <a:picLocks noChangeAspect="1"/>
          </p:cNvPicPr>
          <p:nvPr/>
        </p:nvPicPr>
        <p:blipFill>
          <a:blip r:embed="rId6"/>
          <a:stretch>
            <a:fillRect/>
          </a:stretch>
        </p:blipFill>
        <p:spPr>
          <a:xfrm>
            <a:off x="7622267" y="2709785"/>
            <a:ext cx="924295" cy="1183747"/>
          </a:xfrm>
          <a:prstGeom prst="rect">
            <a:avLst/>
          </a:prstGeom>
        </p:spPr>
      </p:pic>
      <p:pic>
        <p:nvPicPr>
          <p:cNvPr id="20" name="Afbeelding 19" descr="Afbeelding met tekst, bloem, ongewerveld dier, bij&#10;&#10;Automatisch gegenereerde beschrijving">
            <a:extLst>
              <a:ext uri="{FF2B5EF4-FFF2-40B4-BE49-F238E27FC236}">
                <a16:creationId xmlns:a16="http://schemas.microsoft.com/office/drawing/2014/main" id="{0D80D48C-B7D8-206A-F5A0-2C7A564CF697}"/>
              </a:ext>
            </a:extLst>
          </p:cNvPr>
          <p:cNvPicPr>
            <a:picLocks noChangeAspect="1"/>
          </p:cNvPicPr>
          <p:nvPr/>
        </p:nvPicPr>
        <p:blipFill>
          <a:blip r:embed="rId7"/>
          <a:stretch>
            <a:fillRect/>
          </a:stretch>
        </p:blipFill>
        <p:spPr>
          <a:xfrm>
            <a:off x="9481276" y="5581984"/>
            <a:ext cx="1493685" cy="1045579"/>
          </a:xfrm>
          <a:prstGeom prst="rect">
            <a:avLst/>
          </a:prstGeom>
        </p:spPr>
      </p:pic>
      <p:pic>
        <p:nvPicPr>
          <p:cNvPr id="1026" name="Picture 2" descr="Doe mee met het eerste Vlaams Kampioenschap Tegelwippen! - Gemeente Moerbeke">
            <a:extLst>
              <a:ext uri="{FF2B5EF4-FFF2-40B4-BE49-F238E27FC236}">
                <a16:creationId xmlns:a16="http://schemas.microsoft.com/office/drawing/2014/main" id="{387FCB85-C3D2-5DC6-2510-246A189FF3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1058" y="3386065"/>
            <a:ext cx="1663380" cy="1245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216112-2911-4E56-67AD-7025324557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8255" y="4584904"/>
            <a:ext cx="1663380" cy="1874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aderen? #laatzeliggen | Gemeente Schilde">
            <a:extLst>
              <a:ext uri="{FF2B5EF4-FFF2-40B4-BE49-F238E27FC236}">
                <a16:creationId xmlns:a16="http://schemas.microsoft.com/office/drawing/2014/main" id="{35237F95-8690-2497-C46E-E509E63C8E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31193" y="3761896"/>
            <a:ext cx="1887537" cy="125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854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5FFDC-386B-914E-9F1E-DE1C6B36406C}"/>
              </a:ext>
            </a:extLst>
          </p:cNvPr>
          <p:cNvSpPr>
            <a:spLocks noGrp="1"/>
          </p:cNvSpPr>
          <p:nvPr>
            <p:ph type="title"/>
          </p:nvPr>
        </p:nvSpPr>
        <p:spPr/>
        <p:txBody>
          <a:bodyPr>
            <a:normAutofit/>
          </a:bodyPr>
          <a:lstStyle/>
          <a:p>
            <a:pPr>
              <a:lnSpc>
                <a:spcPct val="100000"/>
              </a:lnSpc>
            </a:pPr>
            <a:r>
              <a:rPr lang="nl-NL" dirty="0">
                <a:latin typeface="Source Sans Pro" panose="020B0503030403020204" pitchFamily="34" charset="0"/>
                <a:ea typeface="Source Sans Pro" panose="020B0503030403020204" pitchFamily="34" charset="0"/>
              </a:rPr>
              <a:t>Groenaanleg – Do’s &amp; </a:t>
            </a:r>
            <a:r>
              <a:rPr lang="nl-NL" dirty="0" err="1">
                <a:latin typeface="Source Sans Pro" panose="020B0503030403020204" pitchFamily="34" charset="0"/>
                <a:ea typeface="Source Sans Pro" panose="020B0503030403020204" pitchFamily="34" charset="0"/>
              </a:rPr>
              <a:t>don‘ts</a:t>
            </a:r>
            <a:br>
              <a:rPr lang="nl-NL" dirty="0">
                <a:latin typeface="Source Sans Pro" panose="020B0503030403020204" pitchFamily="34" charset="0"/>
                <a:ea typeface="Source Sans Pro" panose="020B0503030403020204" pitchFamily="34" charset="0"/>
              </a:rPr>
            </a:br>
            <a:r>
              <a:rPr lang="nl-NL" sz="2700" dirty="0">
                <a:latin typeface="Source Sans Pro" panose="020B0503030403020204" pitchFamily="34" charset="0"/>
                <a:ea typeface="Source Sans Pro" panose="020B0503030403020204" pitchFamily="34" charset="0"/>
              </a:rPr>
              <a:t>- Praktisch – veiligheid/toegankelijkheid -</a:t>
            </a:r>
            <a:endParaRPr lang="nl-BE" sz="2700" dirty="0">
              <a:latin typeface="Source Sans Pro" panose="020B0503030403020204" pitchFamily="34" charset="0"/>
              <a:ea typeface="Source Sans Pro" panose="020B0503030403020204" pitchFamily="34" charset="0"/>
            </a:endParaRPr>
          </a:p>
        </p:txBody>
      </p:sp>
      <p:sp>
        <p:nvSpPr>
          <p:cNvPr id="4" name="Tijdelijke aanduiding voor tekst 3">
            <a:extLst>
              <a:ext uri="{FF2B5EF4-FFF2-40B4-BE49-F238E27FC236}">
                <a16:creationId xmlns:a16="http://schemas.microsoft.com/office/drawing/2014/main" id="{353BE873-FAF0-871D-9951-E7D4B814A767}"/>
              </a:ext>
            </a:extLst>
          </p:cNvPr>
          <p:cNvSpPr>
            <a:spLocks noGrp="1"/>
          </p:cNvSpPr>
          <p:nvPr>
            <p:ph type="body" sz="half" idx="2"/>
          </p:nvPr>
        </p:nvSpPr>
        <p:spPr>
          <a:xfrm>
            <a:off x="680320" y="2336872"/>
            <a:ext cx="6475083" cy="3599317"/>
          </a:xfrm>
        </p:spPr>
        <p:txBody>
          <a:bodyPr anchor="t">
            <a:normAutofit/>
          </a:bodyPr>
          <a:lstStyle/>
          <a:p>
            <a:r>
              <a:rPr lang="nl-NL" sz="1800" dirty="0">
                <a:solidFill>
                  <a:srgbClr val="000000"/>
                </a:solidFill>
                <a:effectLst/>
                <a:latin typeface="Source Sans Pro" panose="020B0503030403020204" pitchFamily="34" charset="0"/>
                <a:ea typeface="Source Sans Pro" panose="020B0503030403020204" pitchFamily="34" charset="0"/>
              </a:rPr>
              <a:t>Voetpad </a:t>
            </a:r>
          </a:p>
          <a:p>
            <a:r>
              <a:rPr lang="nl-NL" sz="1800" dirty="0">
                <a:solidFill>
                  <a:srgbClr val="000000"/>
                </a:solidFill>
                <a:effectLst/>
                <a:latin typeface="Source Sans Pro" panose="020B0503030403020204" pitchFamily="34" charset="0"/>
                <a:ea typeface="Source Sans Pro" panose="020B0503030403020204" pitchFamily="34" charset="0"/>
              </a:rPr>
              <a:t>Vrije breedte looproute min. 1m50, liever 1m80 en altijd afgestemd op de te verwachten gebruiksintensiteit. </a:t>
            </a:r>
          </a:p>
          <a:p>
            <a:r>
              <a:rPr lang="nl-NL" sz="1800" dirty="0">
                <a:solidFill>
                  <a:srgbClr val="000000"/>
                </a:solidFill>
                <a:effectLst/>
                <a:latin typeface="Source Sans Pro" panose="020B0503030403020204" pitchFamily="34" charset="0"/>
                <a:ea typeface="Source Sans Pro" panose="020B0503030403020204" pitchFamily="34" charset="0"/>
              </a:rPr>
              <a:t>Uitzonderingen: </a:t>
            </a:r>
          </a:p>
          <a:p>
            <a:pPr marL="285744" indent="-285744">
              <a:buFont typeface="Arial" panose="020B0604020202020204" pitchFamily="34" charset="0"/>
              <a:buChar char="•"/>
            </a:pPr>
            <a:r>
              <a:rPr lang="nl-NL" sz="1800" dirty="0">
                <a:solidFill>
                  <a:srgbClr val="000000"/>
                </a:solidFill>
                <a:effectLst/>
                <a:latin typeface="Source Sans Pro" panose="020B0503030403020204" pitchFamily="34" charset="0"/>
                <a:ea typeface="Source Sans Pro" panose="020B0503030403020204" pitchFamily="34" charset="0"/>
              </a:rPr>
              <a:t>Puntversmalling (= versmalling over een lengte van max.1m20) min. vrije doorgangsbreedte 1m. </a:t>
            </a:r>
          </a:p>
          <a:p>
            <a:pPr marL="285744" indent="-285744">
              <a:buFont typeface="Arial" panose="020B0604020202020204" pitchFamily="34" charset="0"/>
              <a:buChar char="•"/>
            </a:pPr>
            <a:r>
              <a:rPr lang="nl-NL" sz="1800" dirty="0">
                <a:solidFill>
                  <a:srgbClr val="000000"/>
                </a:solidFill>
                <a:effectLst/>
                <a:latin typeface="Source Sans Pro" panose="020B0503030403020204" pitchFamily="34" charset="0"/>
                <a:ea typeface="Source Sans Pro" panose="020B0503030403020204" pitchFamily="34" charset="0"/>
              </a:rPr>
              <a:t>Lijnversmalling (= versmalling over een lengte van max. 10m) min. vrije doorgangsbreedte 1m20m en voor en na de versmalling een vrije draairuimte van min. 1m50 x 1m50 </a:t>
            </a:r>
          </a:p>
          <a:p>
            <a:pPr marL="285744" indent="-285744">
              <a:buFont typeface="Arial" panose="020B0604020202020204" pitchFamily="34" charset="0"/>
              <a:buChar char="•"/>
            </a:pPr>
            <a:r>
              <a:rPr lang="nl-NL" sz="1800" dirty="0">
                <a:solidFill>
                  <a:srgbClr val="000000"/>
                </a:solidFill>
                <a:effectLst/>
                <a:latin typeface="Source Sans Pro" panose="020B0503030403020204" pitchFamily="34" charset="0"/>
                <a:ea typeface="Source Sans Pro" panose="020B0503030403020204" pitchFamily="34" charset="0"/>
              </a:rPr>
              <a:t>Vrije hoogte minimaal 2m10</a:t>
            </a:r>
          </a:p>
          <a:p>
            <a:pPr algn="r"/>
            <a:r>
              <a:rPr lang="nl-BE" sz="1800" dirty="0">
                <a:latin typeface="Source Sans Pro" panose="020B0503030403020204" pitchFamily="34" charset="0"/>
                <a:ea typeface="Source Sans Pro" panose="020B0503030403020204" pitchFamily="34" charset="0"/>
              </a:rPr>
              <a:t>Bron: Toegankelijk </a:t>
            </a:r>
            <a:r>
              <a:rPr lang="nl-BE" sz="1200" dirty="0">
                <a:latin typeface="Source Sans Pro" panose="020B0503030403020204" pitchFamily="34" charset="0"/>
                <a:ea typeface="Source Sans Pro" panose="020B0503030403020204" pitchFamily="34" charset="0"/>
              </a:rPr>
              <a:t>publiek domein – Vademecum; p.11</a:t>
            </a:r>
            <a:endParaRPr lang="nl-BE" sz="1800" dirty="0">
              <a:solidFill>
                <a:srgbClr val="000000"/>
              </a:solidFill>
              <a:effectLst/>
              <a:latin typeface="Source Sans Pro" panose="020B0503030403020204" pitchFamily="34" charset="0"/>
              <a:ea typeface="Source Sans Pro" panose="020B0503030403020204" pitchFamily="34" charset="0"/>
            </a:endParaRPr>
          </a:p>
        </p:txBody>
      </p:sp>
      <p:pic>
        <p:nvPicPr>
          <p:cNvPr id="6" name="Afbeelding 5">
            <a:extLst>
              <a:ext uri="{FF2B5EF4-FFF2-40B4-BE49-F238E27FC236}">
                <a16:creationId xmlns:a16="http://schemas.microsoft.com/office/drawing/2014/main" id="{D9CAE548-82B3-91B8-EB36-7E6F4557F3CD}"/>
              </a:ext>
            </a:extLst>
          </p:cNvPr>
          <p:cNvPicPr>
            <a:picLocks noChangeAspect="1"/>
          </p:cNvPicPr>
          <p:nvPr/>
        </p:nvPicPr>
        <p:blipFill>
          <a:blip r:embed="rId2"/>
          <a:stretch>
            <a:fillRect/>
          </a:stretch>
        </p:blipFill>
        <p:spPr>
          <a:xfrm>
            <a:off x="8309085" y="3541187"/>
            <a:ext cx="3514648" cy="2395003"/>
          </a:xfrm>
          <a:prstGeom prst="rect">
            <a:avLst/>
          </a:prstGeom>
        </p:spPr>
      </p:pic>
    </p:spTree>
    <p:extLst>
      <p:ext uri="{BB962C8B-B14F-4D97-AF65-F5344CB8AC3E}">
        <p14:creationId xmlns:p14="http://schemas.microsoft.com/office/powerpoint/2010/main" val="6259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103" name="Picture 2102">
            <a:extLst>
              <a:ext uri="{FF2B5EF4-FFF2-40B4-BE49-F238E27FC236}">
                <a16:creationId xmlns:a16="http://schemas.microsoft.com/office/drawing/2014/main" id="{0942FCB7-D1B7-4F20-8B70-9735A08EB9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05" name="Picture 2104">
            <a:extLst>
              <a:ext uri="{FF2B5EF4-FFF2-40B4-BE49-F238E27FC236}">
                <a16:creationId xmlns:a16="http://schemas.microsoft.com/office/drawing/2014/main" id="{66717C2A-00FC-4414-9A40-73018202A1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10437812" cy="321164"/>
          </a:xfrm>
          <a:prstGeom prst="rect">
            <a:avLst/>
          </a:prstGeom>
        </p:spPr>
      </p:pic>
      <p:pic>
        <p:nvPicPr>
          <p:cNvPr id="2107" name="Picture 2106">
            <a:extLst>
              <a:ext uri="{FF2B5EF4-FFF2-40B4-BE49-F238E27FC236}">
                <a16:creationId xmlns:a16="http://schemas.microsoft.com/office/drawing/2014/main" id="{5A76CC71-89BE-4F9F-AF9C-DB2BF8EC8E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1"/>
          </a:xfrm>
          <a:prstGeom prst="rect">
            <a:avLst/>
          </a:prstGeom>
        </p:spPr>
      </p:pic>
      <p:sp>
        <p:nvSpPr>
          <p:cNvPr id="2109" name="Rectangle 2108">
            <a:extLst>
              <a:ext uri="{FF2B5EF4-FFF2-40B4-BE49-F238E27FC236}">
                <a16:creationId xmlns:a16="http://schemas.microsoft.com/office/drawing/2014/main" id="{CBE140D4-12DB-4108-8166-E83F61CE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9601"/>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111" name="Rectangle 2110">
            <a:extLst>
              <a:ext uri="{FF2B5EF4-FFF2-40B4-BE49-F238E27FC236}">
                <a16:creationId xmlns:a16="http://schemas.microsoft.com/office/drawing/2014/main" id="{D6765BD6-B297-45E6-B6A3-763EED387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1391AA2F-E254-C93F-2882-4EDBC0AB3794}"/>
              </a:ext>
            </a:extLst>
          </p:cNvPr>
          <p:cNvSpPr>
            <a:spLocks noGrp="1"/>
          </p:cNvSpPr>
          <p:nvPr>
            <p:ph type="title"/>
          </p:nvPr>
        </p:nvSpPr>
        <p:spPr>
          <a:xfrm>
            <a:off x="680322" y="753228"/>
            <a:ext cx="9613861" cy="1080939"/>
          </a:xfrm>
        </p:spPr>
        <p:txBody>
          <a:bodyPr vert="horz" lIns="91440" tIns="45720" rIns="91440" bIns="45720" rtlCol="0" anchor="ctr">
            <a:normAutofit/>
          </a:bodyPr>
          <a:lstStyle/>
          <a:p>
            <a:r>
              <a:rPr lang="nl-BE" dirty="0">
                <a:latin typeface="Source Sans Pro" panose="020B0503030403020204" pitchFamily="34" charset="0"/>
                <a:ea typeface="Source Sans Pro" panose="020B0503030403020204" pitchFamily="34" charset="0"/>
              </a:rPr>
              <a:t>Groenaanleg – Do’s &amp; </a:t>
            </a:r>
            <a:r>
              <a:rPr lang="nl-BE" dirty="0" err="1">
                <a:latin typeface="Source Sans Pro" panose="020B0503030403020204" pitchFamily="34" charset="0"/>
                <a:ea typeface="Source Sans Pro" panose="020B0503030403020204" pitchFamily="34" charset="0"/>
              </a:rPr>
              <a:t>don‘ts</a:t>
            </a:r>
            <a:br>
              <a:rPr lang="nl-BE" dirty="0">
                <a:latin typeface="Source Sans Pro" panose="020B0503030403020204" pitchFamily="34" charset="0"/>
                <a:ea typeface="Source Sans Pro" panose="020B0503030403020204" pitchFamily="34" charset="0"/>
              </a:rPr>
            </a:br>
            <a:r>
              <a:rPr lang="nl-BE" sz="2400" dirty="0">
                <a:latin typeface="Source Sans Pro" panose="020B0503030403020204" pitchFamily="34" charset="0"/>
                <a:ea typeface="Source Sans Pro" panose="020B0503030403020204" pitchFamily="34" charset="0"/>
              </a:rPr>
              <a:t>- Praktische tips: planning/aanleg -</a:t>
            </a:r>
          </a:p>
        </p:txBody>
      </p:sp>
      <p:sp>
        <p:nvSpPr>
          <p:cNvPr id="4" name="Tijdelijke aanduiding voor tekst 3">
            <a:extLst>
              <a:ext uri="{FF2B5EF4-FFF2-40B4-BE49-F238E27FC236}">
                <a16:creationId xmlns:a16="http://schemas.microsoft.com/office/drawing/2014/main" id="{8E294078-1FE9-4BCA-E85A-6186E6A31773}"/>
              </a:ext>
            </a:extLst>
          </p:cNvPr>
          <p:cNvSpPr>
            <a:spLocks noGrp="1"/>
          </p:cNvSpPr>
          <p:nvPr>
            <p:ph type="body" sz="half" idx="2"/>
          </p:nvPr>
        </p:nvSpPr>
        <p:spPr>
          <a:xfrm>
            <a:off x="680321" y="2113872"/>
            <a:ext cx="4849971" cy="3822317"/>
          </a:xfrm>
        </p:spPr>
        <p:txBody>
          <a:bodyPr vert="horz" lIns="91440" tIns="45720" rIns="91440" bIns="45720" rtlCol="0" anchor="ctr">
            <a:normAutofit/>
          </a:bodyPr>
          <a:lstStyle/>
          <a:p>
            <a:r>
              <a:rPr lang="nl-BE" sz="1800" dirty="0">
                <a:effectLst/>
                <a:latin typeface="Source Sans Pro" panose="020B0503030403020204" pitchFamily="34" charset="0"/>
                <a:ea typeface="Source Sans Pro" panose="020B0503030403020204" pitchFamily="34" charset="0"/>
              </a:rPr>
              <a:t>Verzint eer ge begint!</a:t>
            </a:r>
          </a:p>
          <a:p>
            <a:r>
              <a:rPr lang="nl-BE" sz="1800" dirty="0">
                <a:effectLst/>
                <a:latin typeface="Source Sans Pro" panose="020B0503030403020204" pitchFamily="34" charset="0"/>
                <a:ea typeface="Source Sans Pro" panose="020B0503030403020204" pitchFamily="34" charset="0"/>
              </a:rPr>
              <a:t>Houd rekening met:</a:t>
            </a:r>
          </a:p>
          <a:p>
            <a:pPr marL="285744" indent="-228594">
              <a:buFont typeface="Arial" panose="020B0604020202020204" pitchFamily="34" charset="0"/>
              <a:buChar char="•"/>
            </a:pPr>
            <a:r>
              <a:rPr lang="nl-BE" sz="1800" dirty="0">
                <a:effectLst/>
                <a:latin typeface="Source Sans Pro" panose="020B0503030403020204" pitchFamily="34" charset="0"/>
                <a:ea typeface="Source Sans Pro" panose="020B0503030403020204" pitchFamily="34" charset="0"/>
              </a:rPr>
              <a:t>Omgeving/locatie</a:t>
            </a:r>
          </a:p>
          <a:p>
            <a:pPr marL="285744" indent="-228594">
              <a:buFont typeface="Arial" panose="020B0604020202020204" pitchFamily="34" charset="0"/>
              <a:buChar char="•"/>
            </a:pPr>
            <a:r>
              <a:rPr lang="nl-BE" sz="1800" dirty="0">
                <a:effectLst/>
                <a:latin typeface="Source Sans Pro" panose="020B0503030403020204" pitchFamily="34" charset="0"/>
                <a:ea typeface="Source Sans Pro" panose="020B0503030403020204" pitchFamily="34" charset="0"/>
              </a:rPr>
              <a:t>Standplaats </a:t>
            </a:r>
          </a:p>
          <a:p>
            <a:pPr marL="285744" indent="-228594">
              <a:buFont typeface="Arial" panose="020B0604020202020204" pitchFamily="34" charset="0"/>
              <a:buChar char="•"/>
            </a:pPr>
            <a:r>
              <a:rPr lang="nl-BE" sz="1800" dirty="0">
                <a:effectLst/>
                <a:latin typeface="Source Sans Pro" panose="020B0503030403020204" pitchFamily="34" charset="0"/>
                <a:ea typeface="Source Sans Pro" panose="020B0503030403020204" pitchFamily="34" charset="0"/>
              </a:rPr>
              <a:t>Gebruik </a:t>
            </a:r>
          </a:p>
          <a:p>
            <a:pPr marL="285744" indent="-228594">
              <a:buFont typeface="Arial" panose="020B0604020202020204" pitchFamily="34" charset="0"/>
              <a:buChar char="•"/>
            </a:pPr>
            <a:r>
              <a:rPr lang="nl-BE" sz="1800" dirty="0">
                <a:effectLst/>
                <a:latin typeface="Source Sans Pro" panose="020B0503030403020204" pitchFamily="34" charset="0"/>
                <a:ea typeface="Source Sans Pro" panose="020B0503030403020204" pitchFamily="34" charset="0"/>
              </a:rPr>
              <a:t>Kennis &amp; kunde beheerder</a:t>
            </a:r>
          </a:p>
          <a:p>
            <a:pPr marL="285744" indent="-228594">
              <a:buFont typeface="Arial" panose="020B0604020202020204" pitchFamily="34" charset="0"/>
              <a:buChar char="•"/>
            </a:pPr>
            <a:r>
              <a:rPr lang="nl-BE" sz="1800" dirty="0">
                <a:effectLst/>
                <a:latin typeface="Source Sans Pro" panose="020B0503030403020204" pitchFamily="34" charset="0"/>
                <a:ea typeface="Source Sans Pro" panose="020B0503030403020204" pitchFamily="34" charset="0"/>
              </a:rPr>
              <a:t>Link met natuurgroen (zie foto’s)</a:t>
            </a:r>
          </a:p>
          <a:p>
            <a:pPr marL="57149"/>
            <a:r>
              <a:rPr lang="nl-BE" sz="1800" dirty="0">
                <a:effectLst/>
                <a:latin typeface="Source Sans Pro" panose="020B0503030403020204" pitchFamily="34" charset="0"/>
                <a:ea typeface="Source Sans Pro" panose="020B0503030403020204" pitchFamily="34" charset="0"/>
              </a:rPr>
              <a:t>KIS </a:t>
            </a:r>
            <a:endParaRPr lang="nl-BE" sz="1800" dirty="0">
              <a:latin typeface="Source Sans Pro" panose="020B0503030403020204" pitchFamily="34" charset="0"/>
              <a:ea typeface="Source Sans Pro" panose="020B0503030403020204" pitchFamily="34" charset="0"/>
            </a:endParaRPr>
          </a:p>
        </p:txBody>
      </p:sp>
      <p:pic>
        <p:nvPicPr>
          <p:cNvPr id="2052" name="Picture 4" descr="Boerenwormkruid (Tanacetum vulgare) | Directplant">
            <a:extLst>
              <a:ext uri="{FF2B5EF4-FFF2-40B4-BE49-F238E27FC236}">
                <a16:creationId xmlns:a16="http://schemas.microsoft.com/office/drawing/2014/main" id="{5DD3B7AE-8F97-65BA-D9E4-3B3D765D50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203" r="8" b="13816"/>
          <a:stretch/>
        </p:blipFill>
        <p:spPr bwMode="auto">
          <a:xfrm>
            <a:off x="6096002" y="2336873"/>
            <a:ext cx="2096631" cy="1718960"/>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2054" name="Picture 6" descr="Catananche caerulea - Cambridge Botanic Garden">
            <a:extLst>
              <a:ext uri="{FF2B5EF4-FFF2-40B4-BE49-F238E27FC236}">
                <a16:creationId xmlns:a16="http://schemas.microsoft.com/office/drawing/2014/main" id="{4D487F10-46AE-D4C9-7BC3-E5794EC1EB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472" r="10111" b="-1"/>
          <a:stretch/>
        </p:blipFill>
        <p:spPr bwMode="auto">
          <a:xfrm>
            <a:off x="8333246" y="2336874"/>
            <a:ext cx="2096631" cy="171895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6" name="Tijdelijke aanduiding voor inhoud 5" descr="Afbeelding met plant, buitenshuis, geel, Forb&#10;&#10;Automatisch gegenereerde beschrijving">
            <a:extLst>
              <a:ext uri="{FF2B5EF4-FFF2-40B4-BE49-F238E27FC236}">
                <a16:creationId xmlns:a16="http://schemas.microsoft.com/office/drawing/2014/main" id="{506B2459-AEE7-2D25-390F-693027DA0615}"/>
              </a:ext>
            </a:extLst>
          </p:cNvPr>
          <p:cNvPicPr>
            <a:picLocks noGrp="1" noChangeAspect="1"/>
          </p:cNvPicPr>
          <p:nvPr>
            <p:ph idx="1"/>
          </p:nvPr>
        </p:nvPicPr>
        <p:blipFill rotWithShape="1">
          <a:blip r:embed="rId8"/>
          <a:srcRect l="8182" r="4603" b="-6"/>
          <a:stretch/>
        </p:blipFill>
        <p:spPr>
          <a:xfrm>
            <a:off x="6096002" y="4217227"/>
            <a:ext cx="2096631" cy="1718960"/>
          </a:xfrm>
          <a:prstGeom prst="rect">
            <a:avLst/>
          </a:prstGeom>
          <a:ln>
            <a:noFill/>
          </a:ln>
          <a:effectLst>
            <a:outerShdw blurRad="76200" dist="63500" dir="5040000" algn="tl" rotWithShape="0">
              <a:srgbClr val="000000">
                <a:alpha val="41000"/>
              </a:srgbClr>
            </a:outerShdw>
          </a:effectLst>
        </p:spPr>
      </p:pic>
      <p:pic>
        <p:nvPicPr>
          <p:cNvPr id="2058" name="Picture 10" descr="Korenbloem - Centaurea cyanus - Kijken in de Natuur - Wilde Bloemen">
            <a:extLst>
              <a:ext uri="{FF2B5EF4-FFF2-40B4-BE49-F238E27FC236}">
                <a16:creationId xmlns:a16="http://schemas.microsoft.com/office/drawing/2014/main" id="{D56A48AD-746E-1A74-0EBF-A3B25E89DC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077" r="3" b="12825"/>
          <a:stretch/>
        </p:blipFill>
        <p:spPr bwMode="auto">
          <a:xfrm>
            <a:off x="8333246" y="4217554"/>
            <a:ext cx="2096631" cy="171895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2060" name="Picture 12" descr="Rumex Acetosa – Vrtnarstvo Breskvar d.o.o. | Cvetličarna in center drevesnic">
            <a:extLst>
              <a:ext uri="{FF2B5EF4-FFF2-40B4-BE49-F238E27FC236}">
                <a16:creationId xmlns:a16="http://schemas.microsoft.com/office/drawing/2014/main" id="{CFD8CA30-14F3-7731-4FFD-E5F465500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3357" y="2372315"/>
            <a:ext cx="1592583" cy="17208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ersicaria Amplexicaulis Speciosa voordelig kopen bij TuinFlora.be">
            <a:extLst>
              <a:ext uri="{FF2B5EF4-FFF2-40B4-BE49-F238E27FC236}">
                <a16:creationId xmlns:a16="http://schemas.microsoft.com/office/drawing/2014/main" id="{DBC5FE24-2788-C226-B427-4A0C49BDF0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7920" y="4229211"/>
            <a:ext cx="1720800" cy="17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0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60"/>
                                        </p:tgtEl>
                                      </p:cBhvr>
                                    </p:animEffect>
                                    <p:animScale>
                                      <p:cBhvr>
                                        <p:cTn id="7" dur="250" autoRev="1" fill="hold"/>
                                        <p:tgtEl>
                                          <p:spTgt spid="206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052"/>
                                        </p:tgtEl>
                                      </p:cBhvr>
                                    </p:animEffect>
                                    <p:animScale>
                                      <p:cBhvr>
                                        <p:cTn id="12" dur="250" autoRev="1" fill="hold"/>
                                        <p:tgtEl>
                                          <p:spTgt spid="205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058"/>
                                        </p:tgtEl>
                                      </p:cBhvr>
                                    </p:animEffect>
                                    <p:animScale>
                                      <p:cBhvr>
                                        <p:cTn id="17" dur="250" autoRev="1" fill="hold"/>
                                        <p:tgtEl>
                                          <p:spTgt spid="205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8" name="Picture 97">
            <a:extLst>
              <a:ext uri="{FF2B5EF4-FFF2-40B4-BE49-F238E27FC236}">
                <a16:creationId xmlns:a16="http://schemas.microsoft.com/office/drawing/2014/main" id="{4A476453-89B8-4D0E-BDE0-0446B97F5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10437812" cy="321164"/>
          </a:xfrm>
          <a:prstGeom prst="rect">
            <a:avLst/>
          </a:prstGeom>
        </p:spPr>
      </p:pic>
      <p:pic>
        <p:nvPicPr>
          <p:cNvPr id="100" name="Picture 99">
            <a:extLst>
              <a:ext uri="{FF2B5EF4-FFF2-40B4-BE49-F238E27FC236}">
                <a16:creationId xmlns:a16="http://schemas.microsoft.com/office/drawing/2014/main" id="{02B7E5A1-5C08-4455-A219-804981D6B2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1"/>
          </a:xfrm>
          <a:prstGeom prst="rect">
            <a:avLst/>
          </a:prstGeom>
        </p:spPr>
      </p:pic>
      <p:sp>
        <p:nvSpPr>
          <p:cNvPr id="102" name="Rectangle 101">
            <a:extLst>
              <a:ext uri="{FF2B5EF4-FFF2-40B4-BE49-F238E27FC236}">
                <a16:creationId xmlns:a16="http://schemas.microsoft.com/office/drawing/2014/main" id="{6B19486B-DD4C-4473-9FF8-3E3FB154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9601"/>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104" name="Rectangle 103">
            <a:extLst>
              <a:ext uri="{FF2B5EF4-FFF2-40B4-BE49-F238E27FC236}">
                <a16:creationId xmlns:a16="http://schemas.microsoft.com/office/drawing/2014/main" id="{52CE1431-75FA-49CE-A7AC-42816EFBC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grpSp>
        <p:nvGrpSpPr>
          <p:cNvPr id="106" name="Group 105">
            <a:extLst>
              <a:ext uri="{FF2B5EF4-FFF2-40B4-BE49-F238E27FC236}">
                <a16:creationId xmlns:a16="http://schemas.microsoft.com/office/drawing/2014/main" id="{F6BCB397-4790-4766-82B8-F6ED3BAAB0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7" name="Rectangle 106">
              <a:extLst>
                <a:ext uri="{FF2B5EF4-FFF2-40B4-BE49-F238E27FC236}">
                  <a16:creationId xmlns:a16="http://schemas.microsoft.com/office/drawing/2014/main" id="{BDB66795-F5BA-4B6C-951C-11DBE9D24A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07">
              <a:extLst>
                <a:ext uri="{FF2B5EF4-FFF2-40B4-BE49-F238E27FC236}">
                  <a16:creationId xmlns:a16="http://schemas.microsoft.com/office/drawing/2014/main" id="{12C790B8-181F-443B-9B01-D67B4B94AB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Tijdelijke aanduiding voor inhoud 5">
            <a:extLst>
              <a:ext uri="{FF2B5EF4-FFF2-40B4-BE49-F238E27FC236}">
                <a16:creationId xmlns:a16="http://schemas.microsoft.com/office/drawing/2014/main" id="{07C64D66-5498-73A9-A821-816EA2C82902}"/>
              </a:ext>
            </a:extLst>
          </p:cNvPr>
          <p:cNvPicPr>
            <a:picLocks noGrp="1" noChangeAspect="1"/>
          </p:cNvPicPr>
          <p:nvPr>
            <p:ph idx="1"/>
          </p:nvPr>
        </p:nvPicPr>
        <p:blipFill rotWithShape="1">
          <a:blip r:embed="rId5"/>
          <a:srcRect l="16471" r="48837" b="-1"/>
          <a:stretch/>
        </p:blipFill>
        <p:spPr>
          <a:xfrm>
            <a:off x="7547811" y="10"/>
            <a:ext cx="4641013" cy="6856311"/>
          </a:xfrm>
          <a:prstGeom prst="rect">
            <a:avLst/>
          </a:prstGeom>
          <a:ln>
            <a:noFill/>
          </a:ln>
          <a:effectLst/>
        </p:spPr>
      </p:pic>
      <p:sp>
        <p:nvSpPr>
          <p:cNvPr id="110" name="Rectangle 109">
            <a:extLst>
              <a:ext uri="{FF2B5EF4-FFF2-40B4-BE49-F238E27FC236}">
                <a16:creationId xmlns:a16="http://schemas.microsoft.com/office/drawing/2014/main" id="{0917D5C4-7346-4128-A893-88F9031A3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 y="609601"/>
            <a:ext cx="7967048"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E86386DC-0142-894B-F238-72769980E9C1}"/>
              </a:ext>
            </a:extLst>
          </p:cNvPr>
          <p:cNvSpPr>
            <a:spLocks noGrp="1"/>
          </p:cNvSpPr>
          <p:nvPr>
            <p:ph type="title"/>
          </p:nvPr>
        </p:nvSpPr>
        <p:spPr>
          <a:xfrm>
            <a:off x="680321" y="753228"/>
            <a:ext cx="7087552" cy="1080939"/>
          </a:xfrm>
        </p:spPr>
        <p:txBody>
          <a:bodyPr vert="horz" lIns="91440" tIns="45720" rIns="91440" bIns="45720" rtlCol="0" anchor="ctr">
            <a:normAutofit/>
          </a:bodyPr>
          <a:lstStyle/>
          <a:p>
            <a:r>
              <a:rPr lang="en-US" dirty="0" err="1"/>
              <a:t>Groenaanleg</a:t>
            </a:r>
            <a:r>
              <a:rPr lang="en-US" dirty="0"/>
              <a:t> – Do’s &amp; don‘ts</a:t>
            </a:r>
            <a:br>
              <a:rPr lang="en-US" dirty="0"/>
            </a:br>
            <a:r>
              <a:rPr lang="en-US" sz="2400" dirty="0"/>
              <a:t>- </a:t>
            </a:r>
            <a:r>
              <a:rPr lang="en-US" sz="2400" dirty="0" err="1"/>
              <a:t>Praktische</a:t>
            </a:r>
            <a:r>
              <a:rPr lang="en-US" sz="2400" dirty="0"/>
              <a:t> tips: planning/</a:t>
            </a:r>
            <a:r>
              <a:rPr lang="en-US" sz="2400" dirty="0" err="1"/>
              <a:t>aanleg</a:t>
            </a:r>
            <a:r>
              <a:rPr lang="en-US" sz="2400" dirty="0"/>
              <a:t> -</a:t>
            </a:r>
          </a:p>
        </p:txBody>
      </p:sp>
      <p:pic>
        <p:nvPicPr>
          <p:cNvPr id="112" name="Picture 111">
            <a:extLst>
              <a:ext uri="{FF2B5EF4-FFF2-40B4-BE49-F238E27FC236}">
                <a16:creationId xmlns:a16="http://schemas.microsoft.com/office/drawing/2014/main" id="{4EC06EAC-4D4E-4BEC-A580-543F5E0ED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3" y="1970241"/>
            <a:ext cx="7967048" cy="321164"/>
          </a:xfrm>
          <a:prstGeom prst="rect">
            <a:avLst/>
          </a:prstGeom>
        </p:spPr>
      </p:pic>
      <p:sp>
        <p:nvSpPr>
          <p:cNvPr id="4" name="Tijdelijke aanduiding voor tekst 3">
            <a:extLst>
              <a:ext uri="{FF2B5EF4-FFF2-40B4-BE49-F238E27FC236}">
                <a16:creationId xmlns:a16="http://schemas.microsoft.com/office/drawing/2014/main" id="{CE1AE118-5BFD-8BAF-240C-280F2BD5EDE1}"/>
              </a:ext>
            </a:extLst>
          </p:cNvPr>
          <p:cNvSpPr>
            <a:spLocks noGrp="1"/>
          </p:cNvSpPr>
          <p:nvPr>
            <p:ph type="body" sz="half" idx="2"/>
          </p:nvPr>
        </p:nvSpPr>
        <p:spPr>
          <a:xfrm>
            <a:off x="680321" y="2336874"/>
            <a:ext cx="6423211" cy="3599316"/>
          </a:xfrm>
        </p:spPr>
        <p:txBody>
          <a:bodyPr vert="horz" lIns="91440" tIns="45720" rIns="91440" bIns="45720" rtlCol="0" anchor="ctr">
            <a:normAutofit/>
          </a:bodyPr>
          <a:lstStyle/>
          <a:p>
            <a:r>
              <a:rPr lang="en-US" sz="2000" dirty="0" err="1">
                <a:effectLst/>
              </a:rPr>
              <a:t>Planningsfase</a:t>
            </a:r>
            <a:r>
              <a:rPr lang="en-US" sz="2000" dirty="0">
                <a:effectLst/>
              </a:rPr>
              <a:t>:</a:t>
            </a:r>
          </a:p>
          <a:p>
            <a:pPr marL="285744" indent="-228594">
              <a:buFont typeface="Arial" panose="020B0604020202020204" pitchFamily="34" charset="0"/>
              <a:buChar char="•"/>
            </a:pPr>
            <a:r>
              <a:rPr lang="en-US" sz="2000" dirty="0" err="1">
                <a:effectLst/>
              </a:rPr>
              <a:t>Inspraak</a:t>
            </a:r>
            <a:r>
              <a:rPr lang="en-US" sz="2000" dirty="0">
                <a:effectLst/>
              </a:rPr>
              <a:t>  (</a:t>
            </a:r>
            <a:r>
              <a:rPr lang="en-US" sz="2000" dirty="0" err="1">
                <a:effectLst/>
              </a:rPr>
              <a:t>bepaal</a:t>
            </a:r>
            <a:r>
              <a:rPr lang="en-US" sz="2000" dirty="0">
                <a:effectLst/>
              </a:rPr>
              <a:t> </a:t>
            </a:r>
            <a:r>
              <a:rPr lang="en-US" sz="2000" dirty="0" err="1">
                <a:effectLst/>
              </a:rPr>
              <a:t>krijtlijnen</a:t>
            </a:r>
            <a:r>
              <a:rPr lang="en-US" sz="2000" dirty="0">
                <a:effectLst/>
              </a:rPr>
              <a:t>)</a:t>
            </a:r>
          </a:p>
          <a:p>
            <a:pPr marL="285744" indent="-228594">
              <a:buFont typeface="Arial" panose="020B0604020202020204" pitchFamily="34" charset="0"/>
              <a:buChar char="•"/>
            </a:pPr>
            <a:r>
              <a:rPr lang="en-US" sz="2000" dirty="0">
                <a:effectLst/>
              </a:rPr>
              <a:t>Groen op het </a:t>
            </a:r>
            <a:r>
              <a:rPr lang="en-US" sz="2000" dirty="0" err="1">
                <a:effectLst/>
              </a:rPr>
              <a:t>einde</a:t>
            </a:r>
            <a:r>
              <a:rPr lang="en-US" sz="2000" dirty="0">
                <a:effectLst/>
              </a:rPr>
              <a:t> van </a:t>
            </a:r>
            <a:r>
              <a:rPr lang="en-US" sz="2000" dirty="0" err="1">
                <a:effectLst/>
              </a:rPr>
              <a:t>een</a:t>
            </a:r>
            <a:r>
              <a:rPr lang="en-US" sz="2000" dirty="0">
                <a:effectLst/>
              </a:rPr>
              <a:t> </a:t>
            </a:r>
            <a:r>
              <a:rPr lang="en-US" sz="2000" dirty="0" err="1">
                <a:effectLst/>
              </a:rPr>
              <a:t>zichtas</a:t>
            </a:r>
            <a:r>
              <a:rPr lang="en-US" sz="2000" dirty="0">
                <a:effectLst/>
              </a:rPr>
              <a:t> </a:t>
            </a:r>
          </a:p>
          <a:p>
            <a:pPr marL="285744" indent="-228594">
              <a:buFont typeface="Arial" panose="020B0604020202020204" pitchFamily="34" charset="0"/>
              <a:buChar char="•"/>
            </a:pPr>
            <a:r>
              <a:rPr lang="en-US" sz="2000" dirty="0" err="1">
                <a:effectLst/>
              </a:rPr>
              <a:t>Robuuste</a:t>
            </a:r>
            <a:r>
              <a:rPr lang="en-US" sz="2000" dirty="0">
                <a:effectLst/>
              </a:rPr>
              <a:t> </a:t>
            </a:r>
            <a:r>
              <a:rPr lang="en-US" sz="2000" dirty="0" err="1">
                <a:effectLst/>
              </a:rPr>
              <a:t>planten</a:t>
            </a:r>
            <a:endParaRPr lang="en-US" sz="2000" dirty="0">
              <a:effectLst/>
            </a:endParaRPr>
          </a:p>
          <a:p>
            <a:pPr marL="285744" indent="-228594">
              <a:buFont typeface="Arial" panose="020B0604020202020204" pitchFamily="34" charset="0"/>
              <a:buChar char="•"/>
            </a:pPr>
            <a:r>
              <a:rPr lang="en-US" sz="2000" dirty="0" err="1">
                <a:effectLst/>
              </a:rPr>
              <a:t>Bescherm</a:t>
            </a:r>
            <a:r>
              <a:rPr lang="en-US" sz="2000" dirty="0">
                <a:effectLst/>
              </a:rPr>
              <a:t> </a:t>
            </a:r>
            <a:r>
              <a:rPr lang="en-US" sz="2000" dirty="0" err="1">
                <a:effectLst/>
              </a:rPr>
              <a:t>kwetsbare</a:t>
            </a:r>
            <a:r>
              <a:rPr lang="en-US" sz="2000" dirty="0">
                <a:effectLst/>
              </a:rPr>
              <a:t> </a:t>
            </a:r>
            <a:r>
              <a:rPr lang="en-US" sz="2000" dirty="0" err="1">
                <a:effectLst/>
              </a:rPr>
              <a:t>planten</a:t>
            </a:r>
            <a:r>
              <a:rPr lang="en-US" sz="2000" dirty="0">
                <a:effectLst/>
              </a:rPr>
              <a:t> </a:t>
            </a:r>
          </a:p>
          <a:p>
            <a:pPr marL="285744" indent="-228594">
              <a:buFont typeface="Arial" panose="020B0604020202020204" pitchFamily="34" charset="0"/>
              <a:buChar char="•"/>
            </a:pPr>
            <a:r>
              <a:rPr lang="en-US" sz="2000" dirty="0" err="1">
                <a:effectLst/>
              </a:rPr>
              <a:t>Morfologie</a:t>
            </a:r>
            <a:r>
              <a:rPr lang="en-US" sz="2000" dirty="0">
                <a:effectLst/>
              </a:rPr>
              <a:t>/</a:t>
            </a:r>
            <a:r>
              <a:rPr lang="en-US" sz="2000" dirty="0" err="1">
                <a:effectLst/>
              </a:rPr>
              <a:t>dynamiek</a:t>
            </a:r>
            <a:r>
              <a:rPr lang="en-US" sz="2000" dirty="0">
                <a:effectLst/>
              </a:rPr>
              <a:t> plant</a:t>
            </a:r>
          </a:p>
          <a:p>
            <a:pPr marL="285744" indent="-228594">
              <a:buFont typeface="Arial" panose="020B0604020202020204" pitchFamily="34" charset="0"/>
              <a:buChar char="•"/>
            </a:pPr>
            <a:r>
              <a:rPr lang="en-US" sz="2000" dirty="0" err="1">
                <a:effectLst/>
              </a:rPr>
              <a:t>Bloeiboog</a:t>
            </a:r>
            <a:endParaRPr lang="en-US" sz="2000" dirty="0">
              <a:effectLst/>
            </a:endParaRPr>
          </a:p>
          <a:p>
            <a:pPr marL="285744" indent="-228594">
              <a:buFont typeface="Arial" panose="020B0604020202020204" pitchFamily="34" charset="0"/>
              <a:buChar char="•"/>
            </a:pPr>
            <a:r>
              <a:rPr lang="en-US" sz="2000" dirty="0" err="1">
                <a:effectLst/>
              </a:rPr>
              <a:t>Seizoenen</a:t>
            </a:r>
            <a:r>
              <a:rPr lang="en-US" sz="2000" dirty="0">
                <a:effectLst/>
              </a:rPr>
              <a:t> (</a:t>
            </a:r>
            <a:r>
              <a:rPr lang="en-US" sz="2000" dirty="0" err="1">
                <a:effectLst/>
              </a:rPr>
              <a:t>zomer</a:t>
            </a:r>
            <a:r>
              <a:rPr lang="en-US" sz="2000" dirty="0">
                <a:effectLst/>
              </a:rPr>
              <a:t> vs winter)</a:t>
            </a:r>
            <a:endParaRPr lang="en-US" sz="2000" dirty="0"/>
          </a:p>
        </p:txBody>
      </p:sp>
    </p:spTree>
    <p:extLst>
      <p:ext uri="{BB962C8B-B14F-4D97-AF65-F5344CB8AC3E}">
        <p14:creationId xmlns:p14="http://schemas.microsoft.com/office/powerpoint/2010/main" val="1896476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2E1E5-F345-F69A-2B5D-1C9191FF3117}"/>
              </a:ext>
            </a:extLst>
          </p:cNvPr>
          <p:cNvSpPr>
            <a:spLocks noGrp="1"/>
          </p:cNvSpPr>
          <p:nvPr>
            <p:ph type="title"/>
          </p:nvPr>
        </p:nvSpPr>
        <p:spPr/>
        <p:txBody>
          <a:bodyPr/>
          <a:lstStyle/>
          <a:p>
            <a:r>
              <a:rPr lang="en-US" dirty="0" err="1">
                <a:latin typeface="Source Sans Pro" panose="020B0503030403020204" pitchFamily="34" charset="0"/>
                <a:ea typeface="Source Sans Pro" panose="020B0503030403020204" pitchFamily="34" charset="0"/>
              </a:rPr>
              <a:t>Groenaanleg</a:t>
            </a:r>
            <a:r>
              <a:rPr lang="en-US" dirty="0">
                <a:latin typeface="Source Sans Pro" panose="020B0503030403020204" pitchFamily="34" charset="0"/>
                <a:ea typeface="Source Sans Pro" panose="020B0503030403020204" pitchFamily="34" charset="0"/>
              </a:rPr>
              <a:t> – Do’s &amp; don‘ts</a:t>
            </a:r>
            <a:br>
              <a:rPr lang="en-US"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 </a:t>
            </a:r>
            <a:r>
              <a:rPr lang="en-US" sz="2400" dirty="0" err="1">
                <a:latin typeface="Source Sans Pro" panose="020B0503030403020204" pitchFamily="34" charset="0"/>
                <a:ea typeface="Source Sans Pro" panose="020B0503030403020204" pitchFamily="34" charset="0"/>
              </a:rPr>
              <a:t>Praktische</a:t>
            </a:r>
            <a:r>
              <a:rPr lang="en-US" sz="2400" dirty="0">
                <a:latin typeface="Source Sans Pro" panose="020B0503030403020204" pitchFamily="34" charset="0"/>
                <a:ea typeface="Source Sans Pro" panose="020B0503030403020204" pitchFamily="34" charset="0"/>
              </a:rPr>
              <a:t> tips: planning/</a:t>
            </a:r>
            <a:r>
              <a:rPr lang="en-US" sz="2400" dirty="0" err="1">
                <a:latin typeface="Source Sans Pro" panose="020B0503030403020204" pitchFamily="34" charset="0"/>
                <a:ea typeface="Source Sans Pro" panose="020B0503030403020204" pitchFamily="34" charset="0"/>
              </a:rPr>
              <a:t>aanleg</a:t>
            </a:r>
            <a:r>
              <a:rPr lang="en-US" sz="2400" dirty="0">
                <a:latin typeface="Source Sans Pro" panose="020B0503030403020204" pitchFamily="34" charset="0"/>
                <a:ea typeface="Source Sans Pro" panose="020B0503030403020204" pitchFamily="34" charset="0"/>
              </a:rPr>
              <a:t> -</a:t>
            </a:r>
            <a:endParaRPr lang="nl-BE" sz="2400" dirty="0">
              <a:latin typeface="Source Sans Pro" panose="020B0503030403020204" pitchFamily="34" charset="0"/>
              <a:ea typeface="Source Sans Pro" panose="020B0503030403020204" pitchFamily="34" charset="0"/>
            </a:endParaRPr>
          </a:p>
        </p:txBody>
      </p:sp>
      <p:sp>
        <p:nvSpPr>
          <p:cNvPr id="4" name="Tijdelijke aanduiding voor tekst 3">
            <a:extLst>
              <a:ext uri="{FF2B5EF4-FFF2-40B4-BE49-F238E27FC236}">
                <a16:creationId xmlns:a16="http://schemas.microsoft.com/office/drawing/2014/main" id="{0DBA21DF-C50A-3908-D177-0D07C497AF32}"/>
              </a:ext>
            </a:extLst>
          </p:cNvPr>
          <p:cNvSpPr>
            <a:spLocks noGrp="1"/>
          </p:cNvSpPr>
          <p:nvPr>
            <p:ph type="body" sz="half" idx="2"/>
          </p:nvPr>
        </p:nvSpPr>
        <p:spPr>
          <a:xfrm>
            <a:off x="680322" y="2336873"/>
            <a:ext cx="4901329" cy="4386211"/>
          </a:xfrm>
        </p:spPr>
        <p:txBody>
          <a:bodyPr anchor="t">
            <a:normAutofit/>
          </a:bodyPr>
          <a:lstStyle/>
          <a:p>
            <a:r>
              <a:rPr lang="nl-NL" sz="1800" dirty="0">
                <a:solidFill>
                  <a:schemeClr val="bg1"/>
                </a:solidFill>
                <a:effectLst/>
                <a:latin typeface="Source Sans Pro" panose="020B0503030403020204" pitchFamily="34" charset="0"/>
                <a:ea typeface="Source Sans Pro" panose="020B0503030403020204" pitchFamily="34" charset="0"/>
              </a:rPr>
              <a:t>Aanleg vaste plantenborders volgens principe ‘</a:t>
            </a:r>
            <a:r>
              <a:rPr lang="nl-NL" sz="1800" dirty="0" err="1">
                <a:solidFill>
                  <a:schemeClr val="bg1"/>
                </a:solidFill>
                <a:effectLst/>
                <a:latin typeface="Source Sans Pro" panose="020B0503030403020204" pitchFamily="34" charset="0"/>
                <a:ea typeface="Source Sans Pro" panose="020B0503030403020204" pitchFamily="34" charset="0"/>
              </a:rPr>
              <a:t>Staudenmischpflanzung</a:t>
            </a:r>
            <a:r>
              <a:rPr lang="nl-NL" sz="1800" dirty="0">
                <a:solidFill>
                  <a:schemeClr val="bg1"/>
                </a:solidFill>
                <a:effectLst/>
                <a:latin typeface="Source Sans Pro" panose="020B0503030403020204" pitchFamily="34" charset="0"/>
                <a:ea typeface="Source Sans Pro" panose="020B0503030403020204" pitchFamily="34" charset="0"/>
              </a:rPr>
              <a:t>’ (</a:t>
            </a:r>
            <a:r>
              <a:rPr lang="nl-NL" sz="1800" dirty="0" err="1">
                <a:solidFill>
                  <a:schemeClr val="bg1"/>
                </a:solidFill>
                <a:effectLst/>
                <a:latin typeface="Source Sans Pro" panose="020B0503030403020204" pitchFamily="34" charset="0"/>
                <a:ea typeface="Source Sans Pro" panose="020B0503030403020204" pitchFamily="34" charset="0"/>
              </a:rPr>
              <a:t>Dts</a:t>
            </a:r>
            <a:r>
              <a:rPr lang="nl-NL" sz="1800" dirty="0">
                <a:solidFill>
                  <a:schemeClr val="bg1"/>
                </a:solidFill>
                <a:effectLst/>
                <a:latin typeface="Source Sans Pro" panose="020B0503030403020204" pitchFamily="34" charset="0"/>
                <a:ea typeface="Source Sans Pro" panose="020B0503030403020204" pitchFamily="34" charset="0"/>
              </a:rPr>
              <a:t>.). </a:t>
            </a:r>
          </a:p>
          <a:p>
            <a:pPr lvl="1"/>
            <a:r>
              <a:rPr lang="nl-NL" sz="1600" dirty="0">
                <a:solidFill>
                  <a:schemeClr val="bg1"/>
                </a:solidFill>
                <a:effectLst/>
                <a:latin typeface="Source Sans Pro" panose="020B0503030403020204" pitchFamily="34" charset="0"/>
                <a:ea typeface="Source Sans Pro" panose="020B0503030403020204" pitchFamily="34" charset="0"/>
              </a:rPr>
              <a:t>Mengsel zon &amp; mengsel schaduw</a:t>
            </a:r>
            <a:br>
              <a:rPr lang="nl-NL" sz="1600" dirty="0">
                <a:solidFill>
                  <a:schemeClr val="bg1"/>
                </a:solidFill>
                <a:effectLst/>
                <a:latin typeface="Source Sans Pro" panose="020B0503030403020204" pitchFamily="34" charset="0"/>
                <a:ea typeface="Source Sans Pro" panose="020B0503030403020204" pitchFamily="34" charset="0"/>
              </a:rPr>
            </a:br>
            <a:endParaRPr lang="nl-NL" sz="600" dirty="0">
              <a:solidFill>
                <a:schemeClr val="bg1"/>
              </a:solidFill>
              <a:effectLst/>
              <a:latin typeface="Source Sans Pro" panose="020B0503030403020204" pitchFamily="34" charset="0"/>
              <a:ea typeface="Source Sans Pro" panose="020B0503030403020204" pitchFamily="34" charset="0"/>
            </a:endParaRPr>
          </a:p>
          <a:p>
            <a:r>
              <a:rPr lang="nl-NL" sz="1800" dirty="0">
                <a:solidFill>
                  <a:schemeClr val="bg1"/>
                </a:solidFill>
                <a:effectLst/>
                <a:latin typeface="Source Sans Pro" panose="020B0503030403020204" pitchFamily="34" charset="0"/>
                <a:ea typeface="Source Sans Pro" panose="020B0503030403020204" pitchFamily="34" charset="0"/>
              </a:rPr>
              <a:t>Voordelen: </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Geen beplantingsplan nodig</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Makkelijk uitzetten (kleurcodes/± 8st/m²)</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Natuurlijk uitzicht</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Onderhoud</a:t>
            </a:r>
          </a:p>
          <a:p>
            <a:endParaRPr lang="nl-NL" sz="800" dirty="0">
              <a:solidFill>
                <a:schemeClr val="bg1"/>
              </a:solidFill>
              <a:effectLst/>
              <a:latin typeface="Source Sans Pro" panose="020B0503030403020204" pitchFamily="34" charset="0"/>
              <a:ea typeface="Source Sans Pro" panose="020B0503030403020204" pitchFamily="34" charset="0"/>
            </a:endParaRPr>
          </a:p>
          <a:p>
            <a:r>
              <a:rPr lang="nl-NL" sz="1800" dirty="0">
                <a:solidFill>
                  <a:schemeClr val="bg1"/>
                </a:solidFill>
                <a:effectLst/>
                <a:latin typeface="Source Sans Pro" panose="020B0503030403020204" pitchFamily="34" charset="0"/>
                <a:ea typeface="Source Sans Pro" panose="020B0503030403020204" pitchFamily="34" charset="0"/>
              </a:rPr>
              <a:t>Nadelen: </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Onderhoud</a:t>
            </a:r>
          </a:p>
          <a:p>
            <a:pPr marL="285744" indent="-285744">
              <a:buFont typeface="Arial" panose="020B0604020202020204" pitchFamily="34" charset="0"/>
              <a:buChar char="•"/>
            </a:pPr>
            <a:endParaRPr lang="nl-NL" sz="1800" dirty="0">
              <a:solidFill>
                <a:schemeClr val="bg1"/>
              </a:solidFill>
              <a:effectLst/>
              <a:latin typeface="Source Sans Pro" panose="020B0503030403020204" pitchFamily="34" charset="0"/>
              <a:ea typeface="Source Sans Pro" panose="020B0503030403020204" pitchFamily="34" charset="0"/>
            </a:endParaRPr>
          </a:p>
        </p:txBody>
      </p:sp>
      <p:pic>
        <p:nvPicPr>
          <p:cNvPr id="6" name="Afbeelding 5">
            <a:extLst>
              <a:ext uri="{FF2B5EF4-FFF2-40B4-BE49-F238E27FC236}">
                <a16:creationId xmlns:a16="http://schemas.microsoft.com/office/drawing/2014/main" id="{D36F01B8-3CA6-79F3-7793-A5A8963F90AE}"/>
              </a:ext>
            </a:extLst>
          </p:cNvPr>
          <p:cNvPicPr>
            <a:picLocks noChangeAspect="1"/>
          </p:cNvPicPr>
          <p:nvPr/>
        </p:nvPicPr>
        <p:blipFill rotWithShape="1">
          <a:blip r:embed="rId2"/>
          <a:srcRect b="6214"/>
          <a:stretch/>
        </p:blipFill>
        <p:spPr>
          <a:xfrm>
            <a:off x="6219826" y="2083894"/>
            <a:ext cx="5825255" cy="4639191"/>
          </a:xfrm>
          <a:prstGeom prst="rect">
            <a:avLst/>
          </a:prstGeom>
        </p:spPr>
      </p:pic>
      <p:pic>
        <p:nvPicPr>
          <p:cNvPr id="5" name="Afbeelding 4" descr="Afbeelding met buitenshuis, plant, hemel, raam&#10;&#10;Automatisch gegenereerde beschrijving">
            <a:extLst>
              <a:ext uri="{FF2B5EF4-FFF2-40B4-BE49-F238E27FC236}">
                <a16:creationId xmlns:a16="http://schemas.microsoft.com/office/drawing/2014/main" id="{29BF0580-4B1D-4566-B64E-5A090298D571}"/>
              </a:ext>
            </a:extLst>
          </p:cNvPr>
          <p:cNvPicPr>
            <a:picLocks noChangeAspect="1"/>
          </p:cNvPicPr>
          <p:nvPr/>
        </p:nvPicPr>
        <p:blipFill>
          <a:blip r:embed="rId3"/>
          <a:stretch>
            <a:fillRect/>
          </a:stretch>
        </p:blipFill>
        <p:spPr>
          <a:xfrm>
            <a:off x="7048196" y="2064844"/>
            <a:ext cx="3364219" cy="4504161"/>
          </a:xfrm>
          <a:prstGeom prst="rect">
            <a:avLst/>
          </a:prstGeom>
        </p:spPr>
      </p:pic>
    </p:spTree>
    <p:extLst>
      <p:ext uri="{BB962C8B-B14F-4D97-AF65-F5344CB8AC3E}">
        <p14:creationId xmlns:p14="http://schemas.microsoft.com/office/powerpoint/2010/main" val="194188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133" name="Picture 110">
            <a:extLst>
              <a:ext uri="{FF2B5EF4-FFF2-40B4-BE49-F238E27FC236}">
                <a16:creationId xmlns:a16="http://schemas.microsoft.com/office/drawing/2014/main" id="{9B9C2B48-3899-4B1D-B526-C35DFD16BC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4" name="Picture 112">
            <a:extLst>
              <a:ext uri="{FF2B5EF4-FFF2-40B4-BE49-F238E27FC236}">
                <a16:creationId xmlns:a16="http://schemas.microsoft.com/office/drawing/2014/main" id="{7B1BCBEC-C5E7-469F-92CF-05506BB6E2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35" name="Picture 114">
            <a:extLst>
              <a:ext uri="{FF2B5EF4-FFF2-40B4-BE49-F238E27FC236}">
                <a16:creationId xmlns:a16="http://schemas.microsoft.com/office/drawing/2014/main" id="{2A078177-9A72-44C2-BDC1-C1F346162B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36" name="Rectangle 116">
            <a:extLst>
              <a:ext uri="{FF2B5EF4-FFF2-40B4-BE49-F238E27FC236}">
                <a16:creationId xmlns:a16="http://schemas.microsoft.com/office/drawing/2014/main" id="{D1ECADA1-6568-4D5A-A631-CFD876893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137" name="Rectangle 118">
            <a:extLst>
              <a:ext uri="{FF2B5EF4-FFF2-40B4-BE49-F238E27FC236}">
                <a16:creationId xmlns:a16="http://schemas.microsoft.com/office/drawing/2014/main" id="{681D3C41-CC87-4DF9-A716-CDF0E23D2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useBgFill="1">
        <p:nvSpPr>
          <p:cNvPr id="138" name="Rectangle 120">
            <a:extLst>
              <a:ext uri="{FF2B5EF4-FFF2-40B4-BE49-F238E27FC236}">
                <a16:creationId xmlns:a16="http://schemas.microsoft.com/office/drawing/2014/main" id="{8DCA3673-CDE4-40C5-9FA8-F89874CFBA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22">
            <a:extLst>
              <a:ext uri="{FF2B5EF4-FFF2-40B4-BE49-F238E27FC236}">
                <a16:creationId xmlns:a16="http://schemas.microsoft.com/office/drawing/2014/main" id="{95756E8F-499C-4533-BBE8-309C3E8D98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40" name="Rectangle 124">
            <a:extLst>
              <a:ext uri="{FF2B5EF4-FFF2-40B4-BE49-F238E27FC236}">
                <a16:creationId xmlns:a16="http://schemas.microsoft.com/office/drawing/2014/main" id="{0FFFD040-32A9-4D2B-86CA-599D030A4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26">
            <a:extLst>
              <a:ext uri="{FF2B5EF4-FFF2-40B4-BE49-F238E27FC236}">
                <a16:creationId xmlns:a16="http://schemas.microsoft.com/office/drawing/2014/main" id="{863205CA-B7FF-4C25-A4C8-3BBBCE19D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FE708575-BC32-A97C-1001-2E3F1B69463E}"/>
              </a:ext>
            </a:extLst>
          </p:cNvPr>
          <p:cNvSpPr>
            <a:spLocks noGrp="1"/>
          </p:cNvSpPr>
          <p:nvPr>
            <p:ph type="title"/>
          </p:nvPr>
        </p:nvSpPr>
        <p:spPr>
          <a:xfrm>
            <a:off x="680321" y="753228"/>
            <a:ext cx="4136123" cy="1080938"/>
          </a:xfrm>
        </p:spPr>
        <p:txBody>
          <a:bodyPr vert="horz" lIns="91440" tIns="45720" rIns="91440" bIns="45720" rtlCol="0" anchor="ctr">
            <a:normAutofit/>
          </a:bodyPr>
          <a:lstStyle/>
          <a:p>
            <a:pPr defTabSz="914400"/>
            <a:r>
              <a:rPr lang="en-US" sz="2400"/>
              <a:t>Groenaanleg – Do’s &amp; don‘ts</a:t>
            </a:r>
            <a:br>
              <a:rPr lang="en-US" sz="2400"/>
            </a:br>
            <a:r>
              <a:rPr lang="en-US" sz="2400"/>
              <a:t>- Praktische tips: planning/aanleg -</a:t>
            </a:r>
          </a:p>
        </p:txBody>
      </p:sp>
      <p:pic>
        <p:nvPicPr>
          <p:cNvPr id="142" name="Picture 128">
            <a:extLst>
              <a:ext uri="{FF2B5EF4-FFF2-40B4-BE49-F238E27FC236}">
                <a16:creationId xmlns:a16="http://schemas.microsoft.com/office/drawing/2014/main" id="{306E3F32-3C1A-4B6E-AF26-8A15A78856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4" name="Tijdelijke aanduiding voor tekst 3">
            <a:extLst>
              <a:ext uri="{FF2B5EF4-FFF2-40B4-BE49-F238E27FC236}">
                <a16:creationId xmlns:a16="http://schemas.microsoft.com/office/drawing/2014/main" id="{077332B1-B5FA-0690-F0B1-B71B32AAEB2B}"/>
              </a:ext>
            </a:extLst>
          </p:cNvPr>
          <p:cNvSpPr>
            <a:spLocks noGrp="1"/>
          </p:cNvSpPr>
          <p:nvPr>
            <p:ph type="body" sz="half" idx="2"/>
          </p:nvPr>
        </p:nvSpPr>
        <p:spPr>
          <a:xfrm>
            <a:off x="680321" y="2336873"/>
            <a:ext cx="3656289" cy="3599316"/>
          </a:xfrm>
        </p:spPr>
        <p:txBody>
          <a:bodyPr vert="horz" lIns="91440" tIns="45720" rIns="91440" bIns="45720" rtlCol="0" anchor="t">
            <a:normAutofit/>
          </a:bodyPr>
          <a:lstStyle/>
          <a:p>
            <a:pPr defTabSz="914400"/>
            <a:r>
              <a:rPr lang="en-US" sz="1800" dirty="0">
                <a:effectLst/>
                <a:latin typeface="Source Sans Pro" panose="020B0503030403020204" pitchFamily="34" charset="0"/>
                <a:ea typeface="Source Sans Pro" panose="020B0503030403020204" pitchFamily="34" charset="0"/>
              </a:rPr>
              <a:t>Let op met:</a:t>
            </a:r>
          </a:p>
          <a:p>
            <a:pPr marL="285744" indent="-228600" defTabSz="914400">
              <a:buFont typeface="Arial" panose="020B0604020202020204" pitchFamily="34" charset="0"/>
              <a:buChar char="•"/>
            </a:pPr>
            <a:r>
              <a:rPr lang="en-US" sz="1800" dirty="0" err="1">
                <a:effectLst/>
                <a:latin typeface="Source Sans Pro" panose="020B0503030403020204" pitchFamily="34" charset="0"/>
                <a:ea typeface="Source Sans Pro" panose="020B0503030403020204" pitchFamily="34" charset="0"/>
              </a:rPr>
              <a:t>Grassoorten</a:t>
            </a:r>
            <a:endParaRPr lang="en-US" sz="1800" dirty="0">
              <a:effectLst/>
              <a:latin typeface="Source Sans Pro" panose="020B0503030403020204" pitchFamily="34" charset="0"/>
              <a:ea typeface="Source Sans Pro" panose="020B0503030403020204" pitchFamily="34" charset="0"/>
            </a:endParaRPr>
          </a:p>
          <a:p>
            <a:pPr marL="285744" indent="-228600" defTabSz="914400">
              <a:buFont typeface="Arial" panose="020B0604020202020204" pitchFamily="34" charset="0"/>
              <a:buChar char="•"/>
            </a:pPr>
            <a:r>
              <a:rPr lang="en-US" sz="1800" dirty="0" err="1">
                <a:effectLst/>
                <a:latin typeface="Source Sans Pro" panose="020B0503030403020204" pitchFamily="34" charset="0"/>
                <a:ea typeface="Source Sans Pro" panose="020B0503030403020204" pitchFamily="34" charset="0"/>
              </a:rPr>
              <a:t>Wolfsmelk</a:t>
            </a:r>
            <a:r>
              <a:rPr lang="en-US" sz="1800" dirty="0">
                <a:effectLst/>
                <a:latin typeface="Source Sans Pro" panose="020B0503030403020204" pitchFamily="34" charset="0"/>
                <a:ea typeface="Source Sans Pro" panose="020B0503030403020204" pitchFamily="34" charset="0"/>
              </a:rPr>
              <a:t> </a:t>
            </a:r>
            <a:r>
              <a:rPr lang="en-US" sz="1800" i="1" dirty="0">
                <a:effectLst/>
                <a:latin typeface="Source Sans Pro" panose="020B0503030403020204" pitchFamily="34" charset="0"/>
                <a:ea typeface="Source Sans Pro" panose="020B0503030403020204" pitchFamily="34" charset="0"/>
              </a:rPr>
              <a:t>(Euphorbia)</a:t>
            </a:r>
            <a:r>
              <a:rPr lang="en-US" sz="1800" dirty="0">
                <a:effectLst/>
                <a:latin typeface="Source Sans Pro" panose="020B0503030403020204" pitchFamily="34" charset="0"/>
                <a:ea typeface="Source Sans Pro" panose="020B0503030403020204" pitchFamily="34" charset="0"/>
              </a:rPr>
              <a:t> » </a:t>
            </a:r>
            <a:r>
              <a:rPr lang="en-US" sz="1800" dirty="0" err="1">
                <a:effectLst/>
                <a:latin typeface="Source Sans Pro" panose="020B0503030403020204" pitchFamily="34" charset="0"/>
                <a:ea typeface="Source Sans Pro" panose="020B0503030403020204" pitchFamily="34" charset="0"/>
              </a:rPr>
              <a:t>melksap</a:t>
            </a:r>
            <a:endParaRPr lang="en-US" sz="1800" dirty="0">
              <a:effectLst/>
              <a:latin typeface="Source Sans Pro" panose="020B0503030403020204" pitchFamily="34" charset="0"/>
              <a:ea typeface="Source Sans Pro" panose="020B0503030403020204" pitchFamily="34" charset="0"/>
            </a:endParaRPr>
          </a:p>
          <a:p>
            <a:pPr marL="285744" indent="-228600" defTabSz="914400">
              <a:buFont typeface="Arial" panose="020B0604020202020204" pitchFamily="34" charset="0"/>
              <a:buChar char="•"/>
            </a:pPr>
            <a:r>
              <a:rPr lang="en-US" sz="1800" dirty="0" err="1">
                <a:effectLst/>
                <a:latin typeface="Source Sans Pro" panose="020B0503030403020204" pitchFamily="34" charset="0"/>
                <a:ea typeface="Source Sans Pro" panose="020B0503030403020204" pitchFamily="34" charset="0"/>
              </a:rPr>
              <a:t>Concurrentiekracht</a:t>
            </a:r>
            <a:endParaRPr lang="en-US" sz="1800" dirty="0">
              <a:effectLst/>
              <a:latin typeface="Source Sans Pro" panose="020B0503030403020204" pitchFamily="34" charset="0"/>
              <a:ea typeface="Source Sans Pro" panose="020B0503030403020204" pitchFamily="34" charset="0"/>
            </a:endParaRPr>
          </a:p>
        </p:txBody>
      </p:sp>
      <p:pic>
        <p:nvPicPr>
          <p:cNvPr id="6" name="Tijdelijke aanduiding voor inhoud 5">
            <a:extLst>
              <a:ext uri="{FF2B5EF4-FFF2-40B4-BE49-F238E27FC236}">
                <a16:creationId xmlns:a16="http://schemas.microsoft.com/office/drawing/2014/main" id="{8F27F6B6-CEAE-FC25-5514-E6F6C9D930D0}"/>
              </a:ext>
            </a:extLst>
          </p:cNvPr>
          <p:cNvPicPr>
            <a:picLocks noGrp="1" noChangeAspect="1"/>
          </p:cNvPicPr>
          <p:nvPr>
            <p:ph idx="1"/>
          </p:nvPr>
        </p:nvPicPr>
        <p:blipFill>
          <a:blip r:embed="rId5"/>
          <a:stretch>
            <a:fillRect/>
          </a:stretch>
        </p:blipFill>
        <p:spPr>
          <a:xfrm>
            <a:off x="5276090" y="976067"/>
            <a:ext cx="6269479" cy="4905866"/>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4016538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8BA6C-4C2B-E1E3-8BDE-400790DA6BF4}"/>
              </a:ext>
            </a:extLst>
          </p:cNvPr>
          <p:cNvSpPr>
            <a:spLocks noGrp="1"/>
          </p:cNvSpPr>
          <p:nvPr>
            <p:ph type="title"/>
          </p:nvPr>
        </p:nvSpPr>
        <p:spPr/>
        <p:txBody>
          <a:bodyPr/>
          <a:lstStyle/>
          <a:p>
            <a:r>
              <a:rPr lang="en-US" dirty="0" err="1">
                <a:latin typeface="Source Sans Pro" panose="020B0503030403020204" pitchFamily="34" charset="0"/>
                <a:ea typeface="Source Sans Pro" panose="020B0503030403020204" pitchFamily="34" charset="0"/>
              </a:rPr>
              <a:t>Groenaanleg</a:t>
            </a:r>
            <a:r>
              <a:rPr lang="en-US" dirty="0">
                <a:latin typeface="Source Sans Pro" panose="020B0503030403020204" pitchFamily="34" charset="0"/>
                <a:ea typeface="Source Sans Pro" panose="020B0503030403020204" pitchFamily="34" charset="0"/>
              </a:rPr>
              <a:t> – Do’s &amp; don‘ts</a:t>
            </a:r>
            <a:br>
              <a:rPr lang="en-US"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 </a:t>
            </a:r>
            <a:r>
              <a:rPr lang="en-US" sz="2400" dirty="0" err="1">
                <a:latin typeface="Source Sans Pro" panose="020B0503030403020204" pitchFamily="34" charset="0"/>
                <a:ea typeface="Source Sans Pro" panose="020B0503030403020204" pitchFamily="34" charset="0"/>
              </a:rPr>
              <a:t>Praktische</a:t>
            </a:r>
            <a:r>
              <a:rPr lang="en-US" sz="2400" dirty="0">
                <a:latin typeface="Source Sans Pro" panose="020B0503030403020204" pitchFamily="34" charset="0"/>
                <a:ea typeface="Source Sans Pro" panose="020B0503030403020204" pitchFamily="34" charset="0"/>
              </a:rPr>
              <a:t> tips: planning/</a:t>
            </a:r>
            <a:r>
              <a:rPr lang="en-US" sz="2400" dirty="0" err="1">
                <a:latin typeface="Source Sans Pro" panose="020B0503030403020204" pitchFamily="34" charset="0"/>
                <a:ea typeface="Source Sans Pro" panose="020B0503030403020204" pitchFamily="34" charset="0"/>
              </a:rPr>
              <a:t>aanleg</a:t>
            </a:r>
            <a:r>
              <a:rPr lang="en-US" sz="2400" dirty="0">
                <a:latin typeface="Source Sans Pro" panose="020B0503030403020204" pitchFamily="34" charset="0"/>
                <a:ea typeface="Source Sans Pro" panose="020B0503030403020204" pitchFamily="34" charset="0"/>
              </a:rPr>
              <a:t> -</a:t>
            </a:r>
            <a:endParaRPr lang="nl-BE" sz="2400" dirty="0">
              <a:latin typeface="Source Sans Pro" panose="020B0503030403020204" pitchFamily="34" charset="0"/>
              <a:ea typeface="Source Sans Pro" panose="020B0503030403020204" pitchFamily="34" charset="0"/>
            </a:endParaRPr>
          </a:p>
        </p:txBody>
      </p:sp>
      <p:pic>
        <p:nvPicPr>
          <p:cNvPr id="6" name="Tijdelijke aanduiding voor inhoud 5">
            <a:extLst>
              <a:ext uri="{FF2B5EF4-FFF2-40B4-BE49-F238E27FC236}">
                <a16:creationId xmlns:a16="http://schemas.microsoft.com/office/drawing/2014/main" id="{2E720332-2EB0-CF0B-B5D8-D35B953646CC}"/>
              </a:ext>
            </a:extLst>
          </p:cNvPr>
          <p:cNvPicPr>
            <a:picLocks noGrp="1" noChangeAspect="1"/>
          </p:cNvPicPr>
          <p:nvPr>
            <p:ph idx="1"/>
          </p:nvPr>
        </p:nvPicPr>
        <p:blipFill>
          <a:blip r:embed="rId2"/>
          <a:stretch>
            <a:fillRect/>
          </a:stretch>
        </p:blipFill>
        <p:spPr>
          <a:xfrm>
            <a:off x="6286501" y="2183130"/>
            <a:ext cx="5803751" cy="4500023"/>
          </a:xfrm>
        </p:spPr>
      </p:pic>
      <p:sp>
        <p:nvSpPr>
          <p:cNvPr id="4" name="Tijdelijke aanduiding voor tekst 3">
            <a:extLst>
              <a:ext uri="{FF2B5EF4-FFF2-40B4-BE49-F238E27FC236}">
                <a16:creationId xmlns:a16="http://schemas.microsoft.com/office/drawing/2014/main" id="{5B95D53A-B2ED-C5F9-B5B1-F2FD787A8125}"/>
              </a:ext>
            </a:extLst>
          </p:cNvPr>
          <p:cNvSpPr>
            <a:spLocks noGrp="1"/>
          </p:cNvSpPr>
          <p:nvPr>
            <p:ph type="body" sz="half" idx="2"/>
          </p:nvPr>
        </p:nvSpPr>
        <p:spPr>
          <a:xfrm>
            <a:off x="680321" y="2251147"/>
            <a:ext cx="5606179" cy="3891727"/>
          </a:xfrm>
        </p:spPr>
        <p:txBody>
          <a:bodyPr anchor="t">
            <a:normAutofit/>
          </a:bodyPr>
          <a:lstStyle/>
          <a:p>
            <a:r>
              <a:rPr lang="nl-NL" sz="1800" u="sng" dirty="0">
                <a:solidFill>
                  <a:schemeClr val="bg1"/>
                </a:solidFill>
                <a:effectLst/>
                <a:latin typeface="Source Sans Pro" panose="020B0503030403020204" pitchFamily="34" charset="0"/>
                <a:ea typeface="Source Sans Pro" panose="020B0503030403020204" pitchFamily="34" charset="0"/>
              </a:rPr>
              <a:t>Aanplant </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Vrij van kweekgras, winde en andere wortelonkruiden</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Bodem voldoende luchtig</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Plantkluit voldoende vochtig</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Voldoende water na aanplant</a:t>
            </a:r>
          </a:p>
          <a:p>
            <a:pPr marL="285744" indent="-285744">
              <a:buFont typeface="Arial" panose="020B0604020202020204" pitchFamily="34" charset="0"/>
              <a:buChar char="•"/>
            </a:pPr>
            <a:r>
              <a:rPr lang="nl-NL" sz="1800" dirty="0" err="1">
                <a:solidFill>
                  <a:schemeClr val="bg1"/>
                </a:solidFill>
                <a:effectLst/>
                <a:latin typeface="Source Sans Pro" panose="020B0503030403020204" pitchFamily="34" charset="0"/>
                <a:ea typeface="Source Sans Pro" panose="020B0503030403020204" pitchFamily="34" charset="0"/>
              </a:rPr>
              <a:t>Mulching</a:t>
            </a:r>
            <a:r>
              <a:rPr lang="nl-NL" sz="1800" dirty="0">
                <a:solidFill>
                  <a:schemeClr val="bg1"/>
                </a:solidFill>
                <a:effectLst/>
                <a:latin typeface="Source Sans Pro" panose="020B0503030403020204" pitchFamily="34" charset="0"/>
                <a:ea typeface="Source Sans Pro" panose="020B0503030403020204" pitchFamily="34" charset="0"/>
              </a:rPr>
              <a:t> (8/16) à 7 cm dikte</a:t>
            </a:r>
          </a:p>
          <a:p>
            <a:endParaRPr lang="nl-NL" sz="1800" u="sng" dirty="0">
              <a:solidFill>
                <a:schemeClr val="bg1"/>
              </a:solidFill>
              <a:effectLst/>
              <a:latin typeface="Source Sans Pro" panose="020B0503030403020204" pitchFamily="34" charset="0"/>
              <a:ea typeface="Source Sans Pro" panose="020B0503030403020204" pitchFamily="34" charset="0"/>
            </a:endParaRPr>
          </a:p>
          <a:p>
            <a:r>
              <a:rPr lang="nl-NL" sz="1800" u="sng" dirty="0">
                <a:solidFill>
                  <a:schemeClr val="bg1"/>
                </a:solidFill>
                <a:effectLst/>
                <a:latin typeface="Source Sans Pro" panose="020B0503030403020204" pitchFamily="34" charset="0"/>
                <a:ea typeface="Source Sans Pro" panose="020B0503030403020204" pitchFamily="34" charset="0"/>
              </a:rPr>
              <a:t>Onderhoud</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Om de 6 weken nazicht</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Niet schoffelen, maar wieden</a:t>
            </a:r>
            <a:endParaRPr lang="nl-BE" sz="1800" dirty="0">
              <a:solidFill>
                <a:schemeClr val="bg1"/>
              </a:solidFill>
              <a:effectLst/>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052994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06" name="Picture 3105">
            <a:extLst>
              <a:ext uri="{FF2B5EF4-FFF2-40B4-BE49-F238E27FC236}">
                <a16:creationId xmlns:a16="http://schemas.microsoft.com/office/drawing/2014/main" id="{85C2F18C-671F-4ECE-96A3-EBAFC5796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10437812" cy="321164"/>
          </a:xfrm>
          <a:prstGeom prst="rect">
            <a:avLst/>
          </a:prstGeom>
        </p:spPr>
      </p:pic>
      <p:pic>
        <p:nvPicPr>
          <p:cNvPr id="3108" name="Picture 3107">
            <a:extLst>
              <a:ext uri="{FF2B5EF4-FFF2-40B4-BE49-F238E27FC236}">
                <a16:creationId xmlns:a16="http://schemas.microsoft.com/office/drawing/2014/main" id="{89728584-DEE7-4174-9BB7-DAEBB71F92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1"/>
          </a:xfrm>
          <a:prstGeom prst="rect">
            <a:avLst/>
          </a:prstGeom>
        </p:spPr>
      </p:pic>
      <p:sp>
        <p:nvSpPr>
          <p:cNvPr id="3110" name="Rectangle 3109">
            <a:extLst>
              <a:ext uri="{FF2B5EF4-FFF2-40B4-BE49-F238E27FC236}">
                <a16:creationId xmlns:a16="http://schemas.microsoft.com/office/drawing/2014/main" id="{64C1E679-9F46-4A3D-8724-12767F0EB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9601"/>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3112" name="Rectangle 3111">
            <a:extLst>
              <a:ext uri="{FF2B5EF4-FFF2-40B4-BE49-F238E27FC236}">
                <a16:creationId xmlns:a16="http://schemas.microsoft.com/office/drawing/2014/main" id="{2DB7D69C-15F2-4834-A591-AF4B6F90B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grpSp>
        <p:nvGrpSpPr>
          <p:cNvPr id="3114" name="Group 3113">
            <a:extLst>
              <a:ext uri="{FF2B5EF4-FFF2-40B4-BE49-F238E27FC236}">
                <a16:creationId xmlns:a16="http://schemas.microsoft.com/office/drawing/2014/main" id="{B6DF8341-38C0-41F8-A81E-5755FB3B0A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115" name="Rectangle 3114">
              <a:extLst>
                <a:ext uri="{FF2B5EF4-FFF2-40B4-BE49-F238E27FC236}">
                  <a16:creationId xmlns:a16="http://schemas.microsoft.com/office/drawing/2014/main" id="{1D1D2268-D2F6-4DD1-A457-46ADF3476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16" name="Picture 3115">
              <a:extLst>
                <a:ext uri="{FF2B5EF4-FFF2-40B4-BE49-F238E27FC236}">
                  <a16:creationId xmlns:a16="http://schemas.microsoft.com/office/drawing/2014/main" id="{09E82E97-9819-4793-B871-3157EC12A93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118" name="Rectangle 3117">
            <a:extLst>
              <a:ext uri="{FF2B5EF4-FFF2-40B4-BE49-F238E27FC236}">
                <a16:creationId xmlns:a16="http://schemas.microsoft.com/office/drawing/2014/main" id="{1EF53BF8-8E50-496B-B9DB-CBBE6413A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 y="609601"/>
            <a:ext cx="501856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FB78E439-46FD-2842-F4D5-BDE306A8E1B2}"/>
              </a:ext>
            </a:extLst>
          </p:cNvPr>
          <p:cNvSpPr>
            <a:spLocks noGrp="1"/>
          </p:cNvSpPr>
          <p:nvPr>
            <p:ph type="title"/>
          </p:nvPr>
        </p:nvSpPr>
        <p:spPr>
          <a:xfrm>
            <a:off x="680322" y="753228"/>
            <a:ext cx="4196479" cy="1080939"/>
          </a:xfrm>
        </p:spPr>
        <p:txBody>
          <a:bodyPr vert="horz" lIns="91440" tIns="45720" rIns="91440" bIns="45720" rtlCol="0" anchor="ctr">
            <a:normAutofit/>
          </a:bodyPr>
          <a:lstStyle/>
          <a:p>
            <a:r>
              <a:rPr lang="en-US" sz="3200" dirty="0" err="1">
                <a:latin typeface="Source Sans Pro" panose="020B0503030403020204" pitchFamily="34" charset="0"/>
                <a:ea typeface="Source Sans Pro" panose="020B0503030403020204" pitchFamily="34" charset="0"/>
              </a:rPr>
              <a:t>Groenbeheer</a:t>
            </a:r>
            <a:r>
              <a:rPr lang="en-US" sz="3200" dirty="0">
                <a:latin typeface="Source Sans Pro" panose="020B0503030403020204" pitchFamily="34" charset="0"/>
                <a:ea typeface="Source Sans Pro" panose="020B0503030403020204" pitchFamily="34" charset="0"/>
              </a:rPr>
              <a:t>  </a:t>
            </a:r>
            <a:br>
              <a:rPr lang="en-US" sz="3200"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 </a:t>
            </a:r>
            <a:r>
              <a:rPr lang="en-US" sz="2400" dirty="0" err="1">
                <a:latin typeface="Source Sans Pro" panose="020B0503030403020204" pitchFamily="34" charset="0"/>
                <a:ea typeface="Source Sans Pro" panose="020B0503030403020204" pitchFamily="34" charset="0"/>
              </a:rPr>
              <a:t>Valkuilen</a:t>
            </a:r>
            <a:r>
              <a:rPr lang="en-US" sz="2400" dirty="0">
                <a:latin typeface="Source Sans Pro" panose="020B0503030403020204" pitchFamily="34" charset="0"/>
                <a:ea typeface="Source Sans Pro" panose="020B0503030403020204" pitchFamily="34" charset="0"/>
              </a:rPr>
              <a:t> -</a:t>
            </a:r>
          </a:p>
        </p:txBody>
      </p:sp>
      <p:pic>
        <p:nvPicPr>
          <p:cNvPr id="3120" name="Picture 3119">
            <a:extLst>
              <a:ext uri="{FF2B5EF4-FFF2-40B4-BE49-F238E27FC236}">
                <a16:creationId xmlns:a16="http://schemas.microsoft.com/office/drawing/2014/main" id="{D53D81F5-9CA1-4207-86AF-72DAF1C367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3" y="1970240"/>
            <a:ext cx="5029200" cy="202739"/>
          </a:xfrm>
          <a:prstGeom prst="rect">
            <a:avLst/>
          </a:prstGeom>
        </p:spPr>
      </p:pic>
      <p:sp>
        <p:nvSpPr>
          <p:cNvPr id="4" name="Tijdelijke aanduiding voor tekst 3">
            <a:extLst>
              <a:ext uri="{FF2B5EF4-FFF2-40B4-BE49-F238E27FC236}">
                <a16:creationId xmlns:a16="http://schemas.microsoft.com/office/drawing/2014/main" id="{B2548F85-E499-0472-1FE6-A074D858C1E6}"/>
              </a:ext>
            </a:extLst>
          </p:cNvPr>
          <p:cNvSpPr>
            <a:spLocks noGrp="1"/>
          </p:cNvSpPr>
          <p:nvPr>
            <p:ph type="body" sz="half" idx="2"/>
          </p:nvPr>
        </p:nvSpPr>
        <p:spPr>
          <a:xfrm>
            <a:off x="680322" y="2093033"/>
            <a:ext cx="4124289" cy="4223947"/>
          </a:xfrm>
        </p:spPr>
        <p:txBody>
          <a:bodyPr vert="horz" lIns="91440" tIns="45720" rIns="91440" bIns="45720" rtlCol="0" anchor="ctr">
            <a:noAutofit/>
          </a:bodyPr>
          <a:lstStyle/>
          <a:p>
            <a:pPr marL="285744" indent="-228594">
              <a:buFont typeface="Arial" panose="020B0604020202020204" pitchFamily="34" charset="0"/>
              <a:buChar char="•"/>
            </a:pPr>
            <a:r>
              <a:rPr lang="en-US" sz="1800" dirty="0" err="1">
                <a:effectLst/>
                <a:latin typeface="Source Sans Pro" panose="020B0503030403020204" pitchFamily="34" charset="0"/>
                <a:ea typeface="Source Sans Pro" panose="020B0503030403020204" pitchFamily="34" charset="0"/>
              </a:rPr>
              <a:t>Kennis</a:t>
            </a:r>
            <a:r>
              <a:rPr lang="en-US" sz="1800" dirty="0">
                <a:effectLst/>
                <a:latin typeface="Source Sans Pro" panose="020B0503030403020204" pitchFamily="34" charset="0"/>
                <a:ea typeface="Source Sans Pro" panose="020B0503030403020204" pitchFamily="34" charset="0"/>
              </a:rPr>
              <a:t>/</a:t>
            </a:r>
            <a:r>
              <a:rPr lang="en-US" sz="1800" dirty="0" err="1">
                <a:effectLst/>
                <a:latin typeface="Source Sans Pro" panose="020B0503030403020204" pitchFamily="34" charset="0"/>
                <a:ea typeface="Source Sans Pro" panose="020B0503030403020204" pitchFamily="34" charset="0"/>
              </a:rPr>
              <a:t>kunde</a:t>
            </a:r>
            <a:r>
              <a:rPr lang="en-US" sz="1800" dirty="0">
                <a:effectLst/>
                <a:latin typeface="Source Sans Pro" panose="020B0503030403020204" pitchFamily="34" charset="0"/>
                <a:ea typeface="Source Sans Pro" panose="020B0503030403020204" pitchFamily="34" charset="0"/>
              </a:rPr>
              <a:t> </a:t>
            </a:r>
            <a:r>
              <a:rPr lang="en-US" sz="1800" dirty="0" err="1">
                <a:effectLst/>
                <a:latin typeface="Source Sans Pro" panose="020B0503030403020204" pitchFamily="34" charset="0"/>
                <a:ea typeface="Source Sans Pro" panose="020B0503030403020204" pitchFamily="34" charset="0"/>
              </a:rPr>
              <a:t>beheerder</a:t>
            </a:r>
            <a:r>
              <a:rPr lang="en-US" sz="1800" dirty="0">
                <a:effectLst/>
                <a:latin typeface="Source Sans Pro" panose="020B0503030403020204" pitchFamily="34" charset="0"/>
                <a:ea typeface="Source Sans Pro" panose="020B0503030403020204" pitchFamily="34" charset="0"/>
              </a:rPr>
              <a:t>(s)</a:t>
            </a:r>
          </a:p>
          <a:p>
            <a:pPr marL="285744" indent="-228594">
              <a:buFont typeface="Arial" panose="020B0604020202020204" pitchFamily="34" charset="0"/>
              <a:buChar char="•"/>
            </a:pPr>
            <a:r>
              <a:rPr lang="en-US" sz="1800" dirty="0" err="1">
                <a:effectLst/>
                <a:latin typeface="Source Sans Pro" panose="020B0503030403020204" pitchFamily="34" charset="0"/>
                <a:ea typeface="Source Sans Pro" panose="020B0503030403020204" pitchFamily="34" charset="0"/>
              </a:rPr>
              <a:t>Opvolging</a:t>
            </a:r>
            <a:r>
              <a:rPr lang="en-US" sz="1800" dirty="0">
                <a:effectLst/>
                <a:latin typeface="Source Sans Pro" panose="020B0503030403020204" pitchFamily="34" charset="0"/>
                <a:ea typeface="Source Sans Pro" panose="020B0503030403020204" pitchFamily="34" charset="0"/>
              </a:rPr>
              <a:t> door </a:t>
            </a:r>
            <a:r>
              <a:rPr lang="en-US" sz="1800" dirty="0" err="1">
                <a:effectLst/>
                <a:latin typeface="Source Sans Pro" panose="020B0503030403020204" pitchFamily="34" charset="0"/>
                <a:ea typeface="Source Sans Pro" panose="020B0503030403020204" pitchFamily="34" charset="0"/>
              </a:rPr>
              <a:t>beheerders</a:t>
            </a:r>
            <a:endParaRPr lang="en-US" sz="1800" dirty="0">
              <a:effectLst/>
              <a:latin typeface="Source Sans Pro" panose="020B0503030403020204" pitchFamily="34" charset="0"/>
              <a:ea typeface="Source Sans Pro" panose="020B0503030403020204" pitchFamily="34" charset="0"/>
            </a:endParaRPr>
          </a:p>
          <a:p>
            <a:pPr marL="285744" indent="-228594">
              <a:buFont typeface="Arial" panose="020B0604020202020204" pitchFamily="34" charset="0"/>
              <a:buChar char="•"/>
            </a:pPr>
            <a:r>
              <a:rPr lang="en-US" sz="1800" dirty="0">
                <a:effectLst/>
                <a:latin typeface="Source Sans Pro" panose="020B0503030403020204" pitchFamily="34" charset="0"/>
                <a:ea typeface="Source Sans Pro" panose="020B0503030403020204" pitchFamily="34" charset="0"/>
              </a:rPr>
              <a:t>(</a:t>
            </a:r>
            <a:r>
              <a:rPr lang="en-US" sz="1800" dirty="0" err="1">
                <a:effectLst/>
                <a:latin typeface="Source Sans Pro" panose="020B0503030403020204" pitchFamily="34" charset="0"/>
                <a:ea typeface="Source Sans Pro" panose="020B0503030403020204" pitchFamily="34" charset="0"/>
              </a:rPr>
              <a:t>gebrek</a:t>
            </a:r>
            <a:r>
              <a:rPr lang="en-US" sz="1800" dirty="0">
                <a:effectLst/>
                <a:latin typeface="Source Sans Pro" panose="020B0503030403020204" pitchFamily="34" charset="0"/>
                <a:ea typeface="Source Sans Pro" panose="020B0503030403020204" pitchFamily="34" charset="0"/>
              </a:rPr>
              <a:t> </a:t>
            </a:r>
            <a:r>
              <a:rPr lang="en-US" sz="1800" dirty="0" err="1">
                <a:effectLst/>
                <a:latin typeface="Source Sans Pro" panose="020B0503030403020204" pitchFamily="34" charset="0"/>
                <a:ea typeface="Source Sans Pro" panose="020B0503030403020204" pitchFamily="34" charset="0"/>
              </a:rPr>
              <a:t>aan</a:t>
            </a:r>
            <a:r>
              <a:rPr lang="en-US" sz="1800" dirty="0">
                <a:effectLst/>
                <a:latin typeface="Source Sans Pro" panose="020B0503030403020204" pitchFamily="34" charset="0"/>
                <a:ea typeface="Source Sans Pro" panose="020B0503030403020204" pitchFamily="34" charset="0"/>
              </a:rPr>
              <a:t>) ownership </a:t>
            </a:r>
            <a:r>
              <a:rPr lang="en-US" sz="1800" dirty="0" err="1">
                <a:effectLst/>
                <a:latin typeface="Source Sans Pro" panose="020B0503030403020204" pitchFamily="34" charset="0"/>
                <a:ea typeface="Source Sans Pro" panose="020B0503030403020204" pitchFamily="34" charset="0"/>
              </a:rPr>
              <a:t>bij</a:t>
            </a:r>
            <a:r>
              <a:rPr lang="en-US" sz="1800" dirty="0">
                <a:effectLst/>
                <a:latin typeface="Source Sans Pro" panose="020B0503030403020204" pitchFamily="34" charset="0"/>
                <a:ea typeface="Source Sans Pro" panose="020B0503030403020204" pitchFamily="34" charset="0"/>
              </a:rPr>
              <a:t> </a:t>
            </a:r>
            <a:r>
              <a:rPr lang="en-US" sz="1800" dirty="0" err="1">
                <a:effectLst/>
                <a:latin typeface="Source Sans Pro" panose="020B0503030403020204" pitchFamily="34" charset="0"/>
                <a:ea typeface="Source Sans Pro" panose="020B0503030403020204" pitchFamily="34" charset="0"/>
              </a:rPr>
              <a:t>beheerders</a:t>
            </a:r>
            <a:endParaRPr lang="en-US" sz="1800" dirty="0">
              <a:effectLst/>
              <a:latin typeface="Source Sans Pro" panose="020B0503030403020204" pitchFamily="34" charset="0"/>
              <a:ea typeface="Source Sans Pro" panose="020B0503030403020204" pitchFamily="34" charset="0"/>
            </a:endParaRPr>
          </a:p>
          <a:p>
            <a:pPr marL="285744" indent="-228594">
              <a:buFont typeface="Arial" panose="020B0604020202020204" pitchFamily="34" charset="0"/>
              <a:buChar char="•"/>
            </a:pPr>
            <a:r>
              <a:rPr lang="en-US" sz="1800" dirty="0" err="1">
                <a:effectLst/>
                <a:latin typeface="Source Sans Pro" panose="020B0503030403020204" pitchFamily="34" charset="0"/>
                <a:ea typeface="Source Sans Pro" panose="020B0503030403020204" pitchFamily="34" charset="0"/>
              </a:rPr>
              <a:t>Perceptie</a:t>
            </a:r>
            <a:r>
              <a:rPr lang="en-US" sz="1800" dirty="0">
                <a:effectLst/>
                <a:latin typeface="Source Sans Pro" panose="020B0503030403020204" pitchFamily="34" charset="0"/>
                <a:ea typeface="Source Sans Pro" panose="020B0503030403020204" pitchFamily="34" charset="0"/>
              </a:rPr>
              <a:t> </a:t>
            </a:r>
            <a:r>
              <a:rPr lang="en-US" sz="1800" dirty="0" err="1">
                <a:effectLst/>
                <a:latin typeface="Source Sans Pro" panose="020B0503030403020204" pitchFamily="34" charset="0"/>
                <a:ea typeface="Source Sans Pro" panose="020B0503030403020204" pitchFamily="34" charset="0"/>
              </a:rPr>
              <a:t>bij</a:t>
            </a:r>
            <a:r>
              <a:rPr lang="en-US" sz="1800" dirty="0">
                <a:effectLst/>
                <a:latin typeface="Source Sans Pro" panose="020B0503030403020204" pitchFamily="34" charset="0"/>
                <a:ea typeface="Source Sans Pro" panose="020B0503030403020204" pitchFamily="34" charset="0"/>
              </a:rPr>
              <a:t> burgers</a:t>
            </a:r>
          </a:p>
          <a:p>
            <a:pPr marL="285744" indent="-228594">
              <a:buFont typeface="Arial" panose="020B0604020202020204" pitchFamily="34" charset="0"/>
              <a:buChar char="•"/>
            </a:pPr>
            <a:r>
              <a:rPr lang="en-US" sz="1800" dirty="0" err="1">
                <a:effectLst/>
                <a:latin typeface="Source Sans Pro" panose="020B0503030403020204" pitchFamily="34" charset="0"/>
                <a:ea typeface="Source Sans Pro" panose="020B0503030403020204" pitchFamily="34" charset="0"/>
              </a:rPr>
              <a:t>Opvattingen</a:t>
            </a:r>
            <a:r>
              <a:rPr lang="en-US" sz="1800" dirty="0">
                <a:effectLst/>
                <a:latin typeface="Source Sans Pro" panose="020B0503030403020204" pitchFamily="34" charset="0"/>
                <a:ea typeface="Source Sans Pro" panose="020B0503030403020204" pitchFamily="34" charset="0"/>
              </a:rPr>
              <a:t>/</a:t>
            </a:r>
            <a:r>
              <a:rPr lang="en-US" sz="1800" dirty="0" err="1">
                <a:effectLst/>
                <a:latin typeface="Source Sans Pro" panose="020B0503030403020204" pitchFamily="34" charset="0"/>
                <a:ea typeface="Source Sans Pro" panose="020B0503030403020204" pitchFamily="34" charset="0"/>
              </a:rPr>
              <a:t>meningen</a:t>
            </a:r>
            <a:endParaRPr lang="en-US" sz="1800" dirty="0">
              <a:effectLst/>
              <a:latin typeface="Source Sans Pro" panose="020B0503030403020204" pitchFamily="34" charset="0"/>
              <a:ea typeface="Source Sans Pro" panose="020B0503030403020204" pitchFamily="34" charset="0"/>
            </a:endParaRPr>
          </a:p>
          <a:p>
            <a:pPr marL="742932" lvl="1" indent="-228594">
              <a:buFont typeface="Arial" panose="020B0604020202020204" pitchFamily="34" charset="0"/>
              <a:buChar char="•"/>
            </a:pPr>
            <a:r>
              <a:rPr lang="en-US" sz="1800" dirty="0">
                <a:effectLst/>
                <a:latin typeface="Source Sans Pro" panose="020B0503030403020204" pitchFamily="34" charset="0"/>
                <a:ea typeface="Source Sans Pro" panose="020B0503030403020204" pitchFamily="34" charset="0"/>
              </a:rPr>
              <a:t>1-jarig vs </a:t>
            </a:r>
            <a:r>
              <a:rPr lang="en-US" sz="1800" dirty="0" err="1">
                <a:effectLst/>
                <a:latin typeface="Source Sans Pro" panose="020B0503030403020204" pitchFamily="34" charset="0"/>
                <a:ea typeface="Source Sans Pro" panose="020B0503030403020204" pitchFamily="34" charset="0"/>
              </a:rPr>
              <a:t>vaste</a:t>
            </a:r>
            <a:r>
              <a:rPr lang="en-US" sz="1800" dirty="0">
                <a:effectLst/>
                <a:latin typeface="Source Sans Pro" panose="020B0503030403020204" pitchFamily="34" charset="0"/>
                <a:ea typeface="Source Sans Pro" panose="020B0503030403020204" pitchFamily="34" charset="0"/>
              </a:rPr>
              <a:t> </a:t>
            </a:r>
            <a:r>
              <a:rPr lang="en-US" sz="1800" dirty="0" err="1">
                <a:effectLst/>
                <a:latin typeface="Source Sans Pro" panose="020B0503030403020204" pitchFamily="34" charset="0"/>
                <a:ea typeface="Source Sans Pro" panose="020B0503030403020204" pitchFamily="34" charset="0"/>
              </a:rPr>
              <a:t>planten</a:t>
            </a:r>
            <a:endParaRPr lang="en-US" sz="1800" dirty="0">
              <a:effectLst/>
              <a:latin typeface="Source Sans Pro" panose="020B0503030403020204" pitchFamily="34" charset="0"/>
              <a:ea typeface="Source Sans Pro" panose="020B0503030403020204" pitchFamily="34" charset="0"/>
            </a:endParaRPr>
          </a:p>
          <a:p>
            <a:pPr marL="742932" lvl="1" indent="-228594">
              <a:buFont typeface="Arial" panose="020B0604020202020204" pitchFamily="34" charset="0"/>
              <a:buChar char="•"/>
            </a:pPr>
            <a:r>
              <a:rPr lang="en-US" sz="1800" dirty="0">
                <a:effectLst/>
                <a:latin typeface="Source Sans Pro" panose="020B0503030403020204" pitchFamily="34" charset="0"/>
                <a:ea typeface="Source Sans Pro" panose="020B0503030403020204" pitchFamily="34" charset="0"/>
              </a:rPr>
              <a:t>‘</a:t>
            </a:r>
            <a:r>
              <a:rPr lang="en-US" sz="1800" dirty="0" err="1">
                <a:effectLst/>
                <a:latin typeface="Source Sans Pro" panose="020B0503030403020204" pitchFamily="34" charset="0"/>
                <a:ea typeface="Source Sans Pro" panose="020B0503030403020204" pitchFamily="34" charset="0"/>
              </a:rPr>
              <a:t>Verzorgd</a:t>
            </a:r>
            <a:r>
              <a:rPr lang="en-US" sz="1800" dirty="0">
                <a:effectLst/>
                <a:latin typeface="Source Sans Pro" panose="020B0503030403020204" pitchFamily="34" charset="0"/>
                <a:ea typeface="Source Sans Pro" panose="020B0503030403020204" pitchFamily="34" charset="0"/>
              </a:rPr>
              <a:t>’ vs ‘wild’</a:t>
            </a:r>
          </a:p>
          <a:p>
            <a:pPr marL="742932" lvl="1" indent="-228594">
              <a:buFont typeface="Arial" panose="020B0604020202020204" pitchFamily="34" charset="0"/>
              <a:buChar char="•"/>
            </a:pPr>
            <a:r>
              <a:rPr lang="en-US" sz="1800" dirty="0">
                <a:effectLst/>
                <a:latin typeface="Source Sans Pro" panose="020B0503030403020204" pitchFamily="34" charset="0"/>
                <a:ea typeface="Source Sans Pro" panose="020B0503030403020204" pitchFamily="34" charset="0"/>
              </a:rPr>
              <a:t>Rust vs chaos</a:t>
            </a:r>
          </a:p>
          <a:p>
            <a:pPr marL="742932" lvl="1" indent="-228594">
              <a:buFont typeface="Arial" panose="020B0604020202020204" pitchFamily="34" charset="0"/>
              <a:buChar char="•"/>
            </a:pPr>
            <a:r>
              <a:rPr lang="en-US" sz="1800" dirty="0" err="1">
                <a:effectLst/>
                <a:latin typeface="Source Sans Pro" panose="020B0503030403020204" pitchFamily="34" charset="0"/>
                <a:ea typeface="Source Sans Pro" panose="020B0503030403020204" pitchFamily="34" charset="0"/>
              </a:rPr>
              <a:t>Vormsnoei</a:t>
            </a:r>
            <a:r>
              <a:rPr lang="en-US" sz="1800" dirty="0">
                <a:effectLst/>
                <a:latin typeface="Source Sans Pro" panose="020B0503030403020204" pitchFamily="34" charset="0"/>
                <a:ea typeface="Source Sans Pro" panose="020B0503030403020204" pitchFamily="34" charset="0"/>
              </a:rPr>
              <a:t> vs </a:t>
            </a:r>
            <a:r>
              <a:rPr lang="en-US" sz="1800" dirty="0" err="1">
                <a:effectLst/>
                <a:latin typeface="Source Sans Pro" panose="020B0503030403020204" pitchFamily="34" charset="0"/>
                <a:ea typeface="Source Sans Pro" panose="020B0503030403020204" pitchFamily="34" charset="0"/>
              </a:rPr>
              <a:t>vrij</a:t>
            </a:r>
            <a:r>
              <a:rPr lang="en-US" sz="1800" dirty="0">
                <a:effectLst/>
                <a:latin typeface="Source Sans Pro" panose="020B0503030403020204" pitchFamily="34" charset="0"/>
                <a:ea typeface="Source Sans Pro" panose="020B0503030403020204" pitchFamily="34" charset="0"/>
              </a:rPr>
              <a:t> </a:t>
            </a:r>
            <a:r>
              <a:rPr lang="en-US" sz="1800" dirty="0" err="1">
                <a:effectLst/>
                <a:latin typeface="Source Sans Pro" panose="020B0503030403020204" pitchFamily="34" charset="0"/>
                <a:ea typeface="Source Sans Pro" panose="020B0503030403020204" pitchFamily="34" charset="0"/>
              </a:rPr>
              <a:t>uitgroeiend</a:t>
            </a:r>
            <a:endParaRPr lang="en-US" sz="1800" dirty="0">
              <a:effectLst/>
              <a:latin typeface="Source Sans Pro" panose="020B0503030403020204" pitchFamily="34" charset="0"/>
              <a:ea typeface="Source Sans Pro" panose="020B0503030403020204" pitchFamily="34" charset="0"/>
            </a:endParaRPr>
          </a:p>
          <a:p>
            <a:pPr marL="742932" lvl="1" indent="-228594">
              <a:buFont typeface="Arial" panose="020B0604020202020204" pitchFamily="34" charset="0"/>
              <a:buChar char="•"/>
            </a:pPr>
            <a:r>
              <a:rPr lang="en-US" sz="1800" dirty="0">
                <a:effectLst/>
                <a:latin typeface="Source Sans Pro" panose="020B0503030403020204" pitchFamily="34" charset="0"/>
                <a:ea typeface="Source Sans Pro" panose="020B0503030403020204" pitchFamily="34" charset="0"/>
              </a:rPr>
              <a:t>“Bomen </a:t>
            </a:r>
            <a:r>
              <a:rPr lang="en-US" sz="1800" dirty="0" err="1">
                <a:effectLst/>
                <a:latin typeface="Source Sans Pro" panose="020B0503030403020204" pitchFamily="34" charset="0"/>
                <a:ea typeface="Source Sans Pro" panose="020B0503030403020204" pitchFamily="34" charset="0"/>
              </a:rPr>
              <a:t>horen</a:t>
            </a:r>
            <a:r>
              <a:rPr lang="en-US" sz="1800" dirty="0">
                <a:effectLst/>
                <a:latin typeface="Source Sans Pro" panose="020B0503030403020204" pitchFamily="34" charset="0"/>
                <a:ea typeface="Source Sans Pro" panose="020B0503030403020204" pitchFamily="34" charset="0"/>
              </a:rPr>
              <a:t> in </a:t>
            </a:r>
            <a:r>
              <a:rPr lang="en-US" sz="1800" dirty="0" err="1">
                <a:effectLst/>
                <a:latin typeface="Source Sans Pro" panose="020B0503030403020204" pitchFamily="34" charset="0"/>
                <a:ea typeface="Source Sans Pro" panose="020B0503030403020204" pitchFamily="34" charset="0"/>
              </a:rPr>
              <a:t>een</a:t>
            </a:r>
            <a:r>
              <a:rPr lang="en-US" sz="1800" dirty="0">
                <a:effectLst/>
                <a:latin typeface="Source Sans Pro" panose="020B0503030403020204" pitchFamily="34" charset="0"/>
                <a:ea typeface="Source Sans Pro" panose="020B0503030403020204" pitchFamily="34" charset="0"/>
              </a:rPr>
              <a:t> </a:t>
            </a:r>
            <a:r>
              <a:rPr lang="en-US" sz="1800" dirty="0" err="1">
                <a:effectLst/>
                <a:latin typeface="Source Sans Pro" panose="020B0503030403020204" pitchFamily="34" charset="0"/>
                <a:ea typeface="Source Sans Pro" panose="020B0503030403020204" pitchFamily="34" charset="0"/>
              </a:rPr>
              <a:t>bos</a:t>
            </a:r>
            <a:r>
              <a:rPr lang="en-US" sz="1800" dirty="0">
                <a:effectLst/>
                <a:latin typeface="Source Sans Pro" panose="020B0503030403020204" pitchFamily="34" charset="0"/>
                <a:ea typeface="Source Sans Pro" panose="020B0503030403020204" pitchFamily="34" charset="0"/>
              </a:rPr>
              <a:t>”</a:t>
            </a:r>
          </a:p>
          <a:p>
            <a:pPr marL="285744" indent="-228594">
              <a:buFont typeface="Arial" panose="020B0604020202020204" pitchFamily="34" charset="0"/>
              <a:buChar char="•"/>
            </a:pPr>
            <a:r>
              <a:rPr lang="en-US" sz="1800" dirty="0" err="1">
                <a:effectLst/>
                <a:latin typeface="Source Sans Pro" panose="020B0503030403020204" pitchFamily="34" charset="0"/>
                <a:ea typeface="Source Sans Pro" panose="020B0503030403020204" pitchFamily="34" charset="0"/>
              </a:rPr>
              <a:t>Iedereen</a:t>
            </a:r>
            <a:r>
              <a:rPr lang="en-US" sz="1800" dirty="0">
                <a:effectLst/>
                <a:latin typeface="Source Sans Pro" panose="020B0503030403020204" pitchFamily="34" charset="0"/>
                <a:ea typeface="Source Sans Pro" panose="020B0503030403020204" pitchFamily="34" charset="0"/>
              </a:rPr>
              <a:t> = </a:t>
            </a:r>
            <a:r>
              <a:rPr lang="en-US" sz="1800" dirty="0" err="1">
                <a:effectLst/>
                <a:latin typeface="Source Sans Pro" panose="020B0503030403020204" pitchFamily="34" charset="0"/>
                <a:ea typeface="Source Sans Pro" panose="020B0503030403020204" pitchFamily="34" charset="0"/>
              </a:rPr>
              <a:t>groenexpert</a:t>
            </a:r>
            <a:r>
              <a:rPr lang="en-US" sz="1800" dirty="0">
                <a:effectLst/>
                <a:latin typeface="Source Sans Pro" panose="020B0503030403020204" pitchFamily="34" charset="0"/>
                <a:ea typeface="Source Sans Pro" panose="020B0503030403020204" pitchFamily="34" charset="0"/>
              </a:rPr>
              <a:t> !</a:t>
            </a:r>
          </a:p>
        </p:txBody>
      </p:sp>
      <p:pic>
        <p:nvPicPr>
          <p:cNvPr id="3074" name="Picture 2" descr="Sharon From Google Called Though It Isn't Google Calling - Graphics  Unleashed">
            <a:extLst>
              <a:ext uri="{FF2B5EF4-FFF2-40B4-BE49-F238E27FC236}">
                <a16:creationId xmlns:a16="http://schemas.microsoft.com/office/drawing/2014/main" id="{A36323EC-4270-FDF9-F9F8-B71D95DF535E}"/>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6683" b="-2"/>
          <a:stretch/>
        </p:blipFill>
        <p:spPr bwMode="auto">
          <a:xfrm flipH="1">
            <a:off x="5449575" y="488844"/>
            <a:ext cx="3368936" cy="3526040"/>
          </a:xfrm>
          <a:prstGeom prst="rect">
            <a:avLst/>
          </a:prstGeom>
          <a:noFill/>
          <a:extLst>
            <a:ext uri="{909E8E84-426E-40DD-AFC4-6F175D3DCCD1}">
              <a14:hiddenFill xmlns:a14="http://schemas.microsoft.com/office/drawing/2010/main">
                <a:solidFill>
                  <a:srgbClr val="FFFFFF"/>
                </a:solidFill>
              </a14:hiddenFill>
            </a:ext>
          </a:extLst>
        </p:spPr>
      </p:pic>
      <p:sp>
        <p:nvSpPr>
          <p:cNvPr id="3122" name="Rectangle 3121">
            <a:extLst>
              <a:ext uri="{FF2B5EF4-FFF2-40B4-BE49-F238E27FC236}">
                <a16:creationId xmlns:a16="http://schemas.microsoft.com/office/drawing/2014/main" id="{621EF2C5-4DD0-49D0-AF0A-1C02F80AA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79" y="488844"/>
            <a:ext cx="2739691" cy="20228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ilde bloemen fleuren begraafplaats op | Schoten | hln.be">
            <a:extLst>
              <a:ext uri="{FF2B5EF4-FFF2-40B4-BE49-F238E27FC236}">
                <a16:creationId xmlns:a16="http://schemas.microsoft.com/office/drawing/2014/main" id="{BE77FEB4-8EF6-AD29-D931-D3C1E7CBFE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434" r="-3" b="38188"/>
          <a:stretch/>
        </p:blipFill>
        <p:spPr bwMode="auto">
          <a:xfrm>
            <a:off x="8967679" y="488844"/>
            <a:ext cx="2739691" cy="2022832"/>
          </a:xfrm>
          <a:prstGeom prst="rect">
            <a:avLst/>
          </a:prstGeom>
          <a:noFill/>
          <a:extLst>
            <a:ext uri="{909E8E84-426E-40DD-AFC4-6F175D3DCCD1}">
              <a14:hiddenFill xmlns:a14="http://schemas.microsoft.com/office/drawing/2010/main">
                <a:solidFill>
                  <a:srgbClr val="FFFFFF"/>
                </a:solidFill>
              </a14:hiddenFill>
            </a:ext>
          </a:extLst>
        </p:spPr>
      </p:pic>
      <p:sp>
        <p:nvSpPr>
          <p:cNvPr id="3124" name="Rectangle 3123">
            <a:extLst>
              <a:ext uri="{FF2B5EF4-FFF2-40B4-BE49-F238E27FC236}">
                <a16:creationId xmlns:a16="http://schemas.microsoft.com/office/drawing/2014/main" id="{6FD2876B-C6FB-489E-AC79-356278E6C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9" y="4169239"/>
            <a:ext cx="3378077" cy="22093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eringen - Bloemen op vele graven - Internetgazet">
            <a:extLst>
              <a:ext uri="{FF2B5EF4-FFF2-40B4-BE49-F238E27FC236}">
                <a16:creationId xmlns:a16="http://schemas.microsoft.com/office/drawing/2014/main" id="{CD7B4158-4397-7A75-2108-07658B4773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17" r="-2" b="-2"/>
          <a:stretch/>
        </p:blipFill>
        <p:spPr bwMode="auto">
          <a:xfrm>
            <a:off x="5449199" y="4169239"/>
            <a:ext cx="3378077" cy="2209379"/>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boom, buitenshuis, plant, gras&#10;&#10;Automatisch gegenereerde beschrijving">
            <a:extLst>
              <a:ext uri="{FF2B5EF4-FFF2-40B4-BE49-F238E27FC236}">
                <a16:creationId xmlns:a16="http://schemas.microsoft.com/office/drawing/2014/main" id="{1B313C3C-63F1-8DA0-6B99-AC0CE9D7F838}"/>
              </a:ext>
            </a:extLst>
          </p:cNvPr>
          <p:cNvPicPr>
            <a:picLocks noChangeAspect="1"/>
          </p:cNvPicPr>
          <p:nvPr/>
        </p:nvPicPr>
        <p:blipFill rotWithShape="1">
          <a:blip r:embed="rId8"/>
          <a:srcRect l="3098" t="2598" r="2617" b="7291"/>
          <a:stretch/>
        </p:blipFill>
        <p:spPr>
          <a:xfrm>
            <a:off x="8991602" y="2643169"/>
            <a:ext cx="2730277" cy="3735449"/>
          </a:xfrm>
          <a:prstGeom prst="rect">
            <a:avLst/>
          </a:prstGeom>
        </p:spPr>
      </p:pic>
    </p:spTree>
    <p:extLst>
      <p:ext uri="{BB962C8B-B14F-4D97-AF65-F5344CB8AC3E}">
        <p14:creationId xmlns:p14="http://schemas.microsoft.com/office/powerpoint/2010/main" val="701578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52B16-2EE9-1639-5DA1-B124FB1DB9A6}"/>
              </a:ext>
            </a:extLst>
          </p:cNvPr>
          <p:cNvSpPr>
            <a:spLocks noGrp="1"/>
          </p:cNvSpPr>
          <p:nvPr>
            <p:ph type="title"/>
          </p:nvPr>
        </p:nvSpPr>
        <p:spPr/>
        <p:txBody>
          <a:bodyPr/>
          <a:lstStyle/>
          <a:p>
            <a:r>
              <a:rPr lang="nl-NL" dirty="0">
                <a:latin typeface="Source Sans Pro" panose="020B0503030403020204" pitchFamily="34" charset="0"/>
                <a:ea typeface="Source Sans Pro" panose="020B0503030403020204" pitchFamily="34" charset="0"/>
              </a:rPr>
              <a:t>Programma</a:t>
            </a:r>
            <a:endParaRPr lang="nl-BE" dirty="0">
              <a:latin typeface="Source Sans Pro" panose="020B0503030403020204" pitchFamily="34" charset="0"/>
              <a:ea typeface="Source Sans Pro" panose="020B0503030403020204" pitchFamily="34" charset="0"/>
            </a:endParaRPr>
          </a:p>
        </p:txBody>
      </p:sp>
      <p:sp>
        <p:nvSpPr>
          <p:cNvPr id="3" name="Tijdelijke aanduiding voor inhoud 2">
            <a:extLst>
              <a:ext uri="{FF2B5EF4-FFF2-40B4-BE49-F238E27FC236}">
                <a16:creationId xmlns:a16="http://schemas.microsoft.com/office/drawing/2014/main" id="{1D3C4102-7569-3DE6-3F34-97DA8BC5F6C8}"/>
              </a:ext>
            </a:extLst>
          </p:cNvPr>
          <p:cNvSpPr>
            <a:spLocks noGrp="1"/>
          </p:cNvSpPr>
          <p:nvPr>
            <p:ph idx="1"/>
          </p:nvPr>
        </p:nvSpPr>
        <p:spPr>
          <a:xfrm>
            <a:off x="680322" y="2336874"/>
            <a:ext cx="9613861" cy="4202823"/>
          </a:xfrm>
        </p:spPr>
        <p:txBody>
          <a:bodyPr>
            <a:normAutofit/>
          </a:bodyPr>
          <a:lstStyle/>
          <a:p>
            <a:pPr marL="0" indent="0" defTabSz="955651">
              <a:buNone/>
              <a:tabLst>
                <a:tab pos="1165196" algn="l"/>
                <a:tab pos="1346166" algn="l"/>
              </a:tabLst>
            </a:pPr>
            <a:r>
              <a:rPr lang="nl-NL" dirty="0">
                <a:solidFill>
                  <a:schemeClr val="bg1"/>
                </a:solidFill>
                <a:effectLst/>
                <a:latin typeface="Source Sans Pro" panose="020B0503030403020204" pitchFamily="34" charset="0"/>
                <a:ea typeface="Source Sans Pro" panose="020B0503030403020204" pitchFamily="34" charset="0"/>
              </a:rPr>
              <a:t>Welkom </a:t>
            </a:r>
          </a:p>
          <a:p>
            <a:pPr marL="457189" lvl="1" indent="0" defTabSz="955651">
              <a:buNone/>
              <a:tabLst>
                <a:tab pos="1165196" algn="l"/>
                <a:tab pos="1346166" algn="l"/>
              </a:tabLst>
            </a:pPr>
            <a:r>
              <a:rPr lang="nl-NL" dirty="0">
                <a:solidFill>
                  <a:schemeClr val="bg1"/>
                </a:solidFill>
                <a:effectLst/>
                <a:latin typeface="Source Sans Pro" panose="020B0503030403020204" pitchFamily="34" charset="0"/>
                <a:ea typeface="Source Sans Pro" panose="020B0503030403020204" pitchFamily="34" charset="0"/>
              </a:rPr>
              <a:t>Organisatie</a:t>
            </a:r>
          </a:p>
          <a:p>
            <a:pPr marL="457189" lvl="1" indent="0" defTabSz="955651">
              <a:buNone/>
              <a:tabLst>
                <a:tab pos="1165196" algn="l"/>
                <a:tab pos="1346166" algn="l"/>
              </a:tabLst>
            </a:pPr>
            <a:r>
              <a:rPr lang="nl-NL" dirty="0">
                <a:solidFill>
                  <a:schemeClr val="bg1"/>
                </a:solidFill>
                <a:effectLst/>
                <a:latin typeface="Source Sans Pro" panose="020B0503030403020204" pitchFamily="34" charset="0"/>
                <a:ea typeface="Source Sans Pro" panose="020B0503030403020204" pitchFamily="34" charset="0"/>
              </a:rPr>
              <a:t>Beleid	- Hoe beleidsmakers ‘meekrijgen’?</a:t>
            </a:r>
          </a:p>
          <a:p>
            <a:pPr marL="457189" lvl="1" indent="0" defTabSz="955651">
              <a:buNone/>
              <a:tabLst>
                <a:tab pos="1165196" algn="l"/>
                <a:tab pos="1346166" algn="l"/>
              </a:tabLst>
            </a:pPr>
            <a:r>
              <a:rPr lang="nl-BE" dirty="0">
                <a:solidFill>
                  <a:schemeClr val="bg1"/>
                </a:solidFill>
                <a:effectLst/>
                <a:latin typeface="Source Sans Pro" panose="020B0503030403020204" pitchFamily="34" charset="0"/>
                <a:ea typeface="Source Sans Pro" panose="020B0503030403020204" pitchFamily="34" charset="0"/>
              </a:rPr>
              <a:t>Aanleg	- Do’s &amp; </a:t>
            </a:r>
            <a:r>
              <a:rPr lang="nl-BE" dirty="0" err="1">
                <a:solidFill>
                  <a:schemeClr val="bg1"/>
                </a:solidFill>
                <a:effectLst/>
                <a:latin typeface="Source Sans Pro" panose="020B0503030403020204" pitchFamily="34" charset="0"/>
                <a:ea typeface="Source Sans Pro" panose="020B0503030403020204" pitchFamily="34" charset="0"/>
              </a:rPr>
              <a:t>don’ts</a:t>
            </a:r>
            <a:r>
              <a:rPr lang="nl-BE" dirty="0">
                <a:solidFill>
                  <a:schemeClr val="bg1"/>
                </a:solidFill>
                <a:effectLst/>
                <a:latin typeface="Source Sans Pro" panose="020B0503030403020204" pitchFamily="34" charset="0"/>
                <a:ea typeface="Source Sans Pro" panose="020B0503030403020204" pitchFamily="34" charset="0"/>
              </a:rPr>
              <a:t>/praktische tips</a:t>
            </a:r>
          </a:p>
          <a:p>
            <a:pPr marL="457189" lvl="1" indent="0" defTabSz="955651">
              <a:buNone/>
              <a:tabLst>
                <a:tab pos="1165196" algn="l"/>
                <a:tab pos="1346166" algn="l"/>
              </a:tabLst>
            </a:pPr>
            <a:r>
              <a:rPr lang="nl-BE" dirty="0">
                <a:solidFill>
                  <a:schemeClr val="bg1"/>
                </a:solidFill>
                <a:effectLst/>
                <a:latin typeface="Source Sans Pro" panose="020B0503030403020204" pitchFamily="34" charset="0"/>
                <a:ea typeface="Source Sans Pro" panose="020B0503030403020204" pitchFamily="34" charset="0"/>
              </a:rPr>
              <a:t>Beheer	- Valkuilen</a:t>
            </a:r>
          </a:p>
          <a:p>
            <a:pPr marL="457189" lvl="1" indent="0" defTabSz="955651">
              <a:buNone/>
              <a:tabLst>
                <a:tab pos="1165196" algn="l"/>
                <a:tab pos="1346166" algn="l"/>
              </a:tabLst>
            </a:pPr>
            <a:r>
              <a:rPr lang="nl-BE" dirty="0">
                <a:solidFill>
                  <a:schemeClr val="bg1"/>
                </a:solidFill>
                <a:effectLst/>
                <a:latin typeface="Source Sans Pro" panose="020B0503030403020204" pitchFamily="34" charset="0"/>
                <a:ea typeface="Source Sans Pro" panose="020B0503030403020204" pitchFamily="34" charset="0"/>
              </a:rPr>
              <a:t>Groen in Geel</a:t>
            </a:r>
          </a:p>
          <a:p>
            <a:pPr marL="0" indent="0" defTabSz="955651">
              <a:buNone/>
              <a:tabLst>
                <a:tab pos="1165196" algn="l"/>
                <a:tab pos="1346166" algn="l"/>
              </a:tabLst>
            </a:pPr>
            <a:r>
              <a:rPr lang="nl-BE" dirty="0">
                <a:solidFill>
                  <a:schemeClr val="bg1"/>
                </a:solidFill>
                <a:effectLst/>
                <a:latin typeface="Source Sans Pro" panose="020B0503030403020204" pitchFamily="34" charset="0"/>
                <a:ea typeface="Source Sans Pro" panose="020B0503030403020204" pitchFamily="34" charset="0"/>
              </a:rPr>
              <a:t>Gluren bij de buren</a:t>
            </a:r>
          </a:p>
          <a:p>
            <a:pPr marL="0" indent="0" defTabSz="955651">
              <a:buNone/>
              <a:tabLst>
                <a:tab pos="1165196" algn="l"/>
                <a:tab pos="1346166" algn="l"/>
              </a:tabLst>
            </a:pPr>
            <a:r>
              <a:rPr lang="nl-BE" dirty="0">
                <a:solidFill>
                  <a:schemeClr val="bg1"/>
                </a:solidFill>
                <a:effectLst/>
                <a:latin typeface="Source Sans Pro" panose="020B0503030403020204" pitchFamily="34" charset="0"/>
                <a:ea typeface="Source Sans Pro" panose="020B0503030403020204" pitchFamily="34" charset="0"/>
              </a:rPr>
              <a:t>Vragenrondje</a:t>
            </a:r>
          </a:p>
          <a:p>
            <a:pPr marL="0" indent="0" defTabSz="955651">
              <a:buNone/>
              <a:tabLst>
                <a:tab pos="1165196" algn="l"/>
                <a:tab pos="1346166" algn="l"/>
              </a:tabLst>
            </a:pPr>
            <a:r>
              <a:rPr lang="nl-BE" dirty="0">
                <a:solidFill>
                  <a:schemeClr val="bg1"/>
                </a:solidFill>
                <a:effectLst/>
                <a:latin typeface="Source Sans Pro" panose="020B0503030403020204" pitchFamily="34" charset="0"/>
                <a:ea typeface="Source Sans Pro" panose="020B0503030403020204" pitchFamily="34" charset="0"/>
              </a:rPr>
              <a:t>Dankjewel </a:t>
            </a:r>
          </a:p>
        </p:txBody>
      </p:sp>
    </p:spTree>
    <p:extLst>
      <p:ext uri="{BB962C8B-B14F-4D97-AF65-F5344CB8AC3E}">
        <p14:creationId xmlns:p14="http://schemas.microsoft.com/office/powerpoint/2010/main" val="508412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descr="Afbeelding met buitenshuis, raam, hemel, weg&#10;&#10;Automatisch gegenereerde beschrijving">
            <a:extLst>
              <a:ext uri="{FF2B5EF4-FFF2-40B4-BE49-F238E27FC236}">
                <a16:creationId xmlns:a16="http://schemas.microsoft.com/office/drawing/2014/main" id="{78FD5E6D-E70F-D799-F074-8A21A0487260}"/>
              </a:ext>
            </a:extLst>
          </p:cNvPr>
          <p:cNvPicPr>
            <a:picLocks noChangeAspect="1"/>
          </p:cNvPicPr>
          <p:nvPr/>
        </p:nvPicPr>
        <p:blipFill>
          <a:blip r:embed="rId2"/>
          <a:stretch>
            <a:fillRect/>
          </a:stretch>
        </p:blipFill>
        <p:spPr>
          <a:xfrm>
            <a:off x="7528560" y="764901"/>
            <a:ext cx="4542915" cy="5925459"/>
          </a:xfrm>
          <a:prstGeom prst="rect">
            <a:avLst/>
          </a:prstGeom>
        </p:spPr>
      </p:pic>
      <p:sp>
        <p:nvSpPr>
          <p:cNvPr id="2" name="Titel 1">
            <a:extLst>
              <a:ext uri="{FF2B5EF4-FFF2-40B4-BE49-F238E27FC236}">
                <a16:creationId xmlns:a16="http://schemas.microsoft.com/office/drawing/2014/main" id="{252D1481-2851-AA8F-2C68-BFE404602709}"/>
              </a:ext>
            </a:extLst>
          </p:cNvPr>
          <p:cNvSpPr>
            <a:spLocks noGrp="1"/>
          </p:cNvSpPr>
          <p:nvPr>
            <p:ph type="title"/>
          </p:nvPr>
        </p:nvSpPr>
        <p:spPr/>
        <p:txBody>
          <a:bodyPr/>
          <a:lstStyle/>
          <a:p>
            <a:r>
              <a:rPr lang="nl-BE" dirty="0">
                <a:latin typeface="Source Sans Pro" panose="020B0503030403020204" pitchFamily="34" charset="0"/>
                <a:ea typeface="Source Sans Pro" panose="020B0503030403020204" pitchFamily="34" charset="0"/>
              </a:rPr>
              <a:t>Geel in beeld…</a:t>
            </a:r>
          </a:p>
        </p:txBody>
      </p:sp>
      <p:sp>
        <p:nvSpPr>
          <p:cNvPr id="4" name="Tijdelijke aanduiding voor tekst 3">
            <a:extLst>
              <a:ext uri="{FF2B5EF4-FFF2-40B4-BE49-F238E27FC236}">
                <a16:creationId xmlns:a16="http://schemas.microsoft.com/office/drawing/2014/main" id="{17EEA028-B772-259F-8692-DCD769C01064}"/>
              </a:ext>
            </a:extLst>
          </p:cNvPr>
          <p:cNvSpPr>
            <a:spLocks noGrp="1"/>
          </p:cNvSpPr>
          <p:nvPr>
            <p:ph type="body" sz="half" idx="2"/>
          </p:nvPr>
        </p:nvSpPr>
        <p:spPr>
          <a:xfrm>
            <a:off x="680322" y="2336872"/>
            <a:ext cx="4259231" cy="3599317"/>
          </a:xfrm>
        </p:spPr>
        <p:txBody>
          <a:bodyPr anchor="t"/>
          <a:lstStyle/>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Extensief groen »Zwembadsite </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Ontharding » Dr. </a:t>
            </a:r>
            <a:r>
              <a:rPr lang="nl-BE" sz="1800" dirty="0" err="1">
                <a:solidFill>
                  <a:schemeClr val="bg1"/>
                </a:solidFill>
                <a:effectLst/>
                <a:latin typeface="Source Sans Pro" panose="020B0503030403020204" pitchFamily="34" charset="0"/>
                <a:ea typeface="Source Sans Pro" panose="020B0503030403020204" pitchFamily="34" charset="0"/>
              </a:rPr>
              <a:t>Verwaeststraat</a:t>
            </a:r>
            <a:endParaRPr lang="nl-BE" sz="1800" dirty="0">
              <a:solidFill>
                <a:schemeClr val="bg1"/>
              </a:solidFill>
              <a:effectLst/>
              <a:latin typeface="Source Sans Pro" panose="020B0503030403020204" pitchFamily="34" charset="0"/>
              <a:ea typeface="Source Sans Pro" panose="020B0503030403020204" pitchFamily="34" charset="0"/>
            </a:endParaRP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Vaste plantenborders » Pas</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Reservatiestroken » </a:t>
            </a:r>
            <a:r>
              <a:rPr lang="nl-BE" sz="1800" dirty="0" err="1">
                <a:solidFill>
                  <a:schemeClr val="bg1"/>
                </a:solidFill>
                <a:effectLst/>
                <a:latin typeface="Source Sans Pro" panose="020B0503030403020204" pitchFamily="34" charset="0"/>
                <a:ea typeface="Source Sans Pro" panose="020B0503030403020204" pitchFamily="34" charset="0"/>
              </a:rPr>
              <a:t>Honey</a:t>
            </a:r>
            <a:r>
              <a:rPr lang="nl-BE" sz="1800" dirty="0">
                <a:solidFill>
                  <a:schemeClr val="bg1"/>
                </a:solidFill>
                <a:effectLst/>
                <a:latin typeface="Source Sans Pro" panose="020B0503030403020204" pitchFamily="34" charset="0"/>
                <a:ea typeface="Source Sans Pro" panose="020B0503030403020204" pitchFamily="34" charset="0"/>
              </a:rPr>
              <a:t> Highway</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Begraafplaatsen</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Gevelgroen » Burgerinitiatieven</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Tijdelijke natuur » Hondenloopzone bib</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Ontharding St. Dimpnaplein</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Mobiel groen » Nieuwstraat</a:t>
            </a:r>
          </a:p>
          <a:p>
            <a:pPr marL="285744" indent="-285744">
              <a:buFont typeface="Arial" panose="020B0604020202020204" pitchFamily="34" charset="0"/>
              <a:buChar char="•"/>
            </a:pPr>
            <a:endParaRPr lang="nl-BE" sz="1800" dirty="0">
              <a:solidFill>
                <a:schemeClr val="bg1"/>
              </a:solidFill>
              <a:effectLst/>
              <a:latin typeface="Source Sans Pro" panose="020B0503030403020204" pitchFamily="34" charset="0"/>
              <a:ea typeface="Source Sans Pro" panose="020B0503030403020204" pitchFamily="34" charset="0"/>
            </a:endParaRPr>
          </a:p>
          <a:p>
            <a:endParaRPr lang="nl-BE" dirty="0">
              <a:effectLst/>
              <a:latin typeface="Source Sans Pro" panose="020B0503030403020204" pitchFamily="34" charset="0"/>
              <a:ea typeface="Source Sans Pro" panose="020B0503030403020204" pitchFamily="34" charset="0"/>
            </a:endParaRPr>
          </a:p>
          <a:p>
            <a:endParaRPr lang="nl-BE" dirty="0">
              <a:effectLst/>
              <a:latin typeface="Source Sans Pro" panose="020B0503030403020204" pitchFamily="34" charset="0"/>
              <a:ea typeface="Source Sans Pro" panose="020B0503030403020204" pitchFamily="34" charset="0"/>
            </a:endParaRPr>
          </a:p>
        </p:txBody>
      </p:sp>
      <p:pic>
        <p:nvPicPr>
          <p:cNvPr id="20" name="Tijdelijke aanduiding voor inhoud 19" descr="Afbeelding met buitenshuis, raam, gebouw, hemel&#10;&#10;Automatisch gegenereerde beschrijving">
            <a:extLst>
              <a:ext uri="{FF2B5EF4-FFF2-40B4-BE49-F238E27FC236}">
                <a16:creationId xmlns:a16="http://schemas.microsoft.com/office/drawing/2014/main" id="{D23A2D06-23D4-83E8-96D6-A5EA26AFE366}"/>
              </a:ext>
            </a:extLst>
          </p:cNvPr>
          <p:cNvPicPr>
            <a:picLocks noGrp="1" noChangeAspect="1"/>
          </p:cNvPicPr>
          <p:nvPr>
            <p:ph idx="1"/>
          </p:nvPr>
        </p:nvPicPr>
        <p:blipFill rotWithShape="1">
          <a:blip r:embed="rId3"/>
          <a:srcRect l="5083"/>
          <a:stretch/>
        </p:blipFill>
        <p:spPr>
          <a:xfrm>
            <a:off x="6508234" y="2200518"/>
            <a:ext cx="5563241" cy="4512703"/>
          </a:xfrm>
        </p:spPr>
      </p:pic>
      <p:pic>
        <p:nvPicPr>
          <p:cNvPr id="24" name="Afbeelding 23" descr="Afbeelding met buitenshuis, raam, auto, gebouw&#10;&#10;Automatisch gegenereerde beschrijving">
            <a:extLst>
              <a:ext uri="{FF2B5EF4-FFF2-40B4-BE49-F238E27FC236}">
                <a16:creationId xmlns:a16="http://schemas.microsoft.com/office/drawing/2014/main" id="{4D57B88C-9357-D5EE-43CC-4316F6BCAA0B}"/>
              </a:ext>
            </a:extLst>
          </p:cNvPr>
          <p:cNvPicPr>
            <a:picLocks noChangeAspect="1"/>
          </p:cNvPicPr>
          <p:nvPr/>
        </p:nvPicPr>
        <p:blipFill>
          <a:blip r:embed="rId4"/>
          <a:stretch>
            <a:fillRect/>
          </a:stretch>
        </p:blipFill>
        <p:spPr>
          <a:xfrm>
            <a:off x="6972301" y="726802"/>
            <a:ext cx="5148017" cy="5963559"/>
          </a:xfrm>
          <a:prstGeom prst="rect">
            <a:avLst/>
          </a:prstGeom>
        </p:spPr>
      </p:pic>
      <p:pic>
        <p:nvPicPr>
          <p:cNvPr id="26" name="Afbeelding 25" descr="Afbeelding met buitenshuis, raam, gebouw, boom&#10;&#10;Automatisch gegenereerde beschrijving">
            <a:extLst>
              <a:ext uri="{FF2B5EF4-FFF2-40B4-BE49-F238E27FC236}">
                <a16:creationId xmlns:a16="http://schemas.microsoft.com/office/drawing/2014/main" id="{B110DF98-DFA4-31DF-6EDD-9A76DE21085A}"/>
              </a:ext>
            </a:extLst>
          </p:cNvPr>
          <p:cNvPicPr>
            <a:picLocks noChangeAspect="1"/>
          </p:cNvPicPr>
          <p:nvPr/>
        </p:nvPicPr>
        <p:blipFill>
          <a:blip r:embed="rId5"/>
          <a:stretch>
            <a:fillRect/>
          </a:stretch>
        </p:blipFill>
        <p:spPr>
          <a:xfrm>
            <a:off x="7125104" y="726801"/>
            <a:ext cx="4995213" cy="5963560"/>
          </a:xfrm>
          <a:prstGeom prst="rect">
            <a:avLst/>
          </a:prstGeom>
        </p:spPr>
      </p:pic>
    </p:spTree>
    <p:extLst>
      <p:ext uri="{BB962C8B-B14F-4D97-AF65-F5344CB8AC3E}">
        <p14:creationId xmlns:p14="http://schemas.microsoft.com/office/powerpoint/2010/main" val="22638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0"/>
                                        <p:tgtEl>
                                          <p:spTgt spid="20"/>
                                        </p:tgtEl>
                                      </p:cBhvr>
                                    </p:animEffect>
                                  </p:childTnLst>
                                  <p:subTnLst>
                                    <p:set>
                                      <p:cBhvr override="childStyle">
                                        <p:cTn dur="1" fill="hold" display="0" masterRel="sameClick" afterEffect="1">
                                          <p:stCondLst>
                                            <p:cond evt="end" delay="0">
                                              <p:tn val="5"/>
                                            </p:cond>
                                          </p:stCondLst>
                                        </p:cTn>
                                        <p:tgtEl>
                                          <p:spTgt spid="20"/>
                                        </p:tgtEl>
                                        <p:attrNameLst>
                                          <p:attrName>style.visibility</p:attrName>
                                        </p:attrNameLst>
                                      </p:cBhvr>
                                      <p:to>
                                        <p:strVal val="hidden"/>
                                      </p:to>
                                    </p:set>
                                  </p:sub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0"/>
                                        <p:tgtEl>
                                          <p:spTgt spid="22"/>
                                        </p:tgtEl>
                                      </p:cBhvr>
                                    </p:animEffect>
                                  </p:childTnLst>
                                  <p:subTnLst>
                                    <p:set>
                                      <p:cBhvr override="childStyle">
                                        <p:cTn dur="1" fill="hold" display="0" masterRel="sameClick" afterEffect="1">
                                          <p:stCondLst>
                                            <p:cond evt="end" delay="0">
                                              <p:tn val="9"/>
                                            </p:cond>
                                          </p:stCondLst>
                                        </p:cTn>
                                        <p:tgtEl>
                                          <p:spTgt spid="22"/>
                                        </p:tgtEl>
                                        <p:attrNameLst>
                                          <p:attrName>style.visibility</p:attrName>
                                        </p:attrNameLst>
                                      </p:cBhvr>
                                      <p:to>
                                        <p:strVal val="hidden"/>
                                      </p:to>
                                    </p:set>
                                  </p:sub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par>
                          <p:cTn id="16" fill="hold">
                            <p:stCondLst>
                              <p:cond delay="15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9D3DCB-290B-43AF-E7B4-B5259089A784}"/>
              </a:ext>
            </a:extLst>
          </p:cNvPr>
          <p:cNvSpPr>
            <a:spLocks noGrp="1"/>
          </p:cNvSpPr>
          <p:nvPr>
            <p:ph type="title"/>
          </p:nvPr>
        </p:nvSpPr>
        <p:spPr/>
        <p:txBody>
          <a:bodyPr/>
          <a:lstStyle/>
          <a:p>
            <a:r>
              <a:rPr lang="nl-BE" dirty="0"/>
              <a:t>Zwembadsite</a:t>
            </a:r>
          </a:p>
        </p:txBody>
      </p:sp>
      <p:pic>
        <p:nvPicPr>
          <p:cNvPr id="17" name="Afbeelding 16">
            <a:extLst>
              <a:ext uri="{FF2B5EF4-FFF2-40B4-BE49-F238E27FC236}">
                <a16:creationId xmlns:a16="http://schemas.microsoft.com/office/drawing/2014/main" id="{339928A1-2E8A-FD98-83BB-E69CEF931013}"/>
              </a:ext>
            </a:extLst>
          </p:cNvPr>
          <p:cNvPicPr>
            <a:picLocks noChangeAspect="1"/>
          </p:cNvPicPr>
          <p:nvPr/>
        </p:nvPicPr>
        <p:blipFill>
          <a:blip r:embed="rId2"/>
          <a:stretch>
            <a:fillRect/>
          </a:stretch>
        </p:blipFill>
        <p:spPr>
          <a:xfrm rot="5400000">
            <a:off x="1945491" y="1828695"/>
            <a:ext cx="3250728" cy="6559504"/>
          </a:xfrm>
          <a:prstGeom prst="rect">
            <a:avLst/>
          </a:prstGeom>
        </p:spPr>
      </p:pic>
      <p:pic>
        <p:nvPicPr>
          <p:cNvPr id="9" name="Afbeelding 8">
            <a:extLst>
              <a:ext uri="{FF2B5EF4-FFF2-40B4-BE49-F238E27FC236}">
                <a16:creationId xmlns:a16="http://schemas.microsoft.com/office/drawing/2014/main" id="{90E18C52-4A14-2771-2FF7-D13DC5242657}"/>
              </a:ext>
            </a:extLst>
          </p:cNvPr>
          <p:cNvPicPr>
            <a:picLocks noChangeAspect="1"/>
          </p:cNvPicPr>
          <p:nvPr/>
        </p:nvPicPr>
        <p:blipFill>
          <a:blip r:embed="rId3"/>
          <a:stretch>
            <a:fillRect/>
          </a:stretch>
        </p:blipFill>
        <p:spPr>
          <a:xfrm>
            <a:off x="680322" y="958482"/>
            <a:ext cx="11061325" cy="5146292"/>
          </a:xfrm>
          <a:prstGeom prst="rect">
            <a:avLst/>
          </a:prstGeom>
        </p:spPr>
      </p:pic>
      <p:sp>
        <p:nvSpPr>
          <p:cNvPr id="28" name="Gedachtewolkje: wolk 27">
            <a:extLst>
              <a:ext uri="{FF2B5EF4-FFF2-40B4-BE49-F238E27FC236}">
                <a16:creationId xmlns:a16="http://schemas.microsoft.com/office/drawing/2014/main" id="{ADE40C76-C131-CB7E-1A7F-D5BA50012C9B}"/>
              </a:ext>
            </a:extLst>
          </p:cNvPr>
          <p:cNvSpPr/>
          <p:nvPr/>
        </p:nvSpPr>
        <p:spPr>
          <a:xfrm flipH="1">
            <a:off x="2479142" y="5740988"/>
            <a:ext cx="1937089" cy="452203"/>
          </a:xfrm>
          <a:prstGeom prst="cloudCallout">
            <a:avLst>
              <a:gd name="adj1" fmla="val 60552"/>
              <a:gd name="adj2" fmla="val -74859"/>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BE" dirty="0">
                <a:solidFill>
                  <a:srgbClr val="FFFFFF"/>
                </a:solidFill>
              </a:rPr>
              <a:t>2 wadi’s</a:t>
            </a:r>
          </a:p>
        </p:txBody>
      </p:sp>
      <p:sp>
        <p:nvSpPr>
          <p:cNvPr id="29" name="Gedachtewolkje: wolk 28">
            <a:extLst>
              <a:ext uri="{FF2B5EF4-FFF2-40B4-BE49-F238E27FC236}">
                <a16:creationId xmlns:a16="http://schemas.microsoft.com/office/drawing/2014/main" id="{CB757479-9BF0-82CB-6091-73B19680A5D1}"/>
              </a:ext>
            </a:extLst>
          </p:cNvPr>
          <p:cNvSpPr/>
          <p:nvPr/>
        </p:nvSpPr>
        <p:spPr>
          <a:xfrm flipH="1">
            <a:off x="728806" y="2128226"/>
            <a:ext cx="2419855" cy="981129"/>
          </a:xfrm>
          <a:prstGeom prst="cloudCallout">
            <a:avLst>
              <a:gd name="adj1" fmla="val -68619"/>
              <a:gd name="adj2" fmla="val 63622"/>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BE" dirty="0">
                <a:solidFill>
                  <a:srgbClr val="FFFFFF"/>
                </a:solidFill>
              </a:rPr>
              <a:t>Extensief maaibeheer</a:t>
            </a:r>
          </a:p>
        </p:txBody>
      </p:sp>
      <p:sp>
        <p:nvSpPr>
          <p:cNvPr id="30" name="Rechthoek: afgeronde hoeken 29">
            <a:extLst>
              <a:ext uri="{FF2B5EF4-FFF2-40B4-BE49-F238E27FC236}">
                <a16:creationId xmlns:a16="http://schemas.microsoft.com/office/drawing/2014/main" id="{072AE9F7-A69C-18C9-90AC-7821AEFE99B4}"/>
              </a:ext>
            </a:extLst>
          </p:cNvPr>
          <p:cNvSpPr/>
          <p:nvPr/>
        </p:nvSpPr>
        <p:spPr>
          <a:xfrm rot="10649280">
            <a:off x="1467503" y="4904946"/>
            <a:ext cx="7295308" cy="405537"/>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Gedachtewolkje: wolk 30">
            <a:extLst>
              <a:ext uri="{FF2B5EF4-FFF2-40B4-BE49-F238E27FC236}">
                <a16:creationId xmlns:a16="http://schemas.microsoft.com/office/drawing/2014/main" id="{CD5E719A-B4FF-65E7-DA1F-5D659F366F9A}"/>
              </a:ext>
            </a:extLst>
          </p:cNvPr>
          <p:cNvSpPr/>
          <p:nvPr/>
        </p:nvSpPr>
        <p:spPr>
          <a:xfrm flipH="1">
            <a:off x="5954109" y="3832527"/>
            <a:ext cx="2410756" cy="522783"/>
          </a:xfrm>
          <a:prstGeom prst="cloudCallout">
            <a:avLst>
              <a:gd name="adj1" fmla="val -11646"/>
              <a:gd name="adj2" fmla="val 172354"/>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BE" dirty="0">
                <a:solidFill>
                  <a:srgbClr val="FFFFFF"/>
                </a:solidFill>
              </a:rPr>
              <a:t>Extra bomen</a:t>
            </a:r>
          </a:p>
        </p:txBody>
      </p:sp>
      <p:sp>
        <p:nvSpPr>
          <p:cNvPr id="32" name="Gedachtewolkje: wolk 31">
            <a:extLst>
              <a:ext uri="{FF2B5EF4-FFF2-40B4-BE49-F238E27FC236}">
                <a16:creationId xmlns:a16="http://schemas.microsoft.com/office/drawing/2014/main" id="{4E2E8235-E654-CE6A-7E56-5A2F9E247A22}"/>
              </a:ext>
            </a:extLst>
          </p:cNvPr>
          <p:cNvSpPr/>
          <p:nvPr/>
        </p:nvSpPr>
        <p:spPr>
          <a:xfrm flipH="1">
            <a:off x="8274194" y="2800247"/>
            <a:ext cx="2410756" cy="1011196"/>
          </a:xfrm>
          <a:prstGeom prst="cloudCallout">
            <a:avLst>
              <a:gd name="adj1" fmla="val -14249"/>
              <a:gd name="adj2" fmla="val 112956"/>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l-BE" dirty="0">
                <a:solidFill>
                  <a:srgbClr val="FFFFFF"/>
                </a:solidFill>
              </a:rPr>
              <a:t>Extra bomen in een XL vak</a:t>
            </a:r>
          </a:p>
        </p:txBody>
      </p:sp>
      <p:pic>
        <p:nvPicPr>
          <p:cNvPr id="15" name="Afbeelding 14">
            <a:extLst>
              <a:ext uri="{FF2B5EF4-FFF2-40B4-BE49-F238E27FC236}">
                <a16:creationId xmlns:a16="http://schemas.microsoft.com/office/drawing/2014/main" id="{86695FA5-56C0-152C-6C8E-8FE290FFF5B0}"/>
              </a:ext>
            </a:extLst>
          </p:cNvPr>
          <p:cNvPicPr>
            <a:picLocks noChangeAspect="1"/>
          </p:cNvPicPr>
          <p:nvPr/>
        </p:nvPicPr>
        <p:blipFill>
          <a:blip r:embed="rId4"/>
          <a:stretch>
            <a:fillRect/>
          </a:stretch>
        </p:blipFill>
        <p:spPr>
          <a:xfrm rot="5400000">
            <a:off x="6486571" y="-1687881"/>
            <a:ext cx="3637371" cy="7423968"/>
          </a:xfrm>
          <a:prstGeom prst="rect">
            <a:avLst/>
          </a:prstGeom>
          <a:ln w="57150">
            <a:solidFill>
              <a:srgbClr val="FFFFFF"/>
            </a:solidFill>
          </a:ln>
        </p:spPr>
      </p:pic>
      <p:pic>
        <p:nvPicPr>
          <p:cNvPr id="5" name="Afbeelding 4" descr="Afbeelding met buitenshuis, plant, gras, Bodembedekker&#10;&#10;Automatisch gegenereerde beschrijving">
            <a:extLst>
              <a:ext uri="{FF2B5EF4-FFF2-40B4-BE49-F238E27FC236}">
                <a16:creationId xmlns:a16="http://schemas.microsoft.com/office/drawing/2014/main" id="{0E24E46A-DBA3-8372-80F0-516E3097B3BF}"/>
              </a:ext>
            </a:extLst>
          </p:cNvPr>
          <p:cNvPicPr>
            <a:picLocks noChangeAspect="1"/>
          </p:cNvPicPr>
          <p:nvPr/>
        </p:nvPicPr>
        <p:blipFill>
          <a:blip r:embed="rId5"/>
          <a:stretch>
            <a:fillRect/>
          </a:stretch>
        </p:blipFill>
        <p:spPr>
          <a:xfrm rot="1817625">
            <a:off x="2987630" y="836364"/>
            <a:ext cx="3547743" cy="19956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Afbeelding 5" descr="Afbeelding met buitenshuis, auto, plant, hemel&#10;&#10;Automatisch gegenereerde beschrijving">
            <a:extLst>
              <a:ext uri="{FF2B5EF4-FFF2-40B4-BE49-F238E27FC236}">
                <a16:creationId xmlns:a16="http://schemas.microsoft.com/office/drawing/2014/main" id="{74C1DBA4-B4A1-F641-C4DA-E752A9A61D1D}"/>
              </a:ext>
            </a:extLst>
          </p:cNvPr>
          <p:cNvPicPr>
            <a:picLocks noChangeAspect="1"/>
          </p:cNvPicPr>
          <p:nvPr/>
        </p:nvPicPr>
        <p:blipFill>
          <a:blip r:embed="rId6"/>
          <a:stretch>
            <a:fillRect/>
          </a:stretch>
        </p:blipFill>
        <p:spPr>
          <a:xfrm>
            <a:off x="6215051" y="3487679"/>
            <a:ext cx="5824000" cy="3276000"/>
          </a:xfrm>
          <a:prstGeom prst="rect">
            <a:avLst/>
          </a:prstGeom>
          <a:ln w="38100">
            <a:solidFill>
              <a:schemeClr val="tx1"/>
            </a:solidFill>
          </a:ln>
        </p:spPr>
      </p:pic>
      <p:pic>
        <p:nvPicPr>
          <p:cNvPr id="7" name="Tijdelijke aanduiding voor inhoud 6" descr="Afbeelding met buitenshuis, plant, auto, hemel&#10;&#10;Automatisch gegenereerde beschrijving">
            <a:extLst>
              <a:ext uri="{FF2B5EF4-FFF2-40B4-BE49-F238E27FC236}">
                <a16:creationId xmlns:a16="http://schemas.microsoft.com/office/drawing/2014/main" id="{1FCF8CD8-9B84-E569-A2D4-29349E5495D5}"/>
              </a:ext>
            </a:extLst>
          </p:cNvPr>
          <p:cNvPicPr>
            <a:picLocks noChangeAspect="1"/>
          </p:cNvPicPr>
          <p:nvPr/>
        </p:nvPicPr>
        <p:blipFill>
          <a:blip r:embed="rId7"/>
          <a:stretch>
            <a:fillRect/>
          </a:stretch>
        </p:blipFill>
        <p:spPr>
          <a:xfrm>
            <a:off x="291103" y="3487711"/>
            <a:ext cx="5810952" cy="3268660"/>
          </a:xfrm>
          <a:prstGeom prst="rect">
            <a:avLst/>
          </a:prstGeom>
          <a:ln w="38100">
            <a:solidFill>
              <a:schemeClr val="tx1"/>
            </a:solidFill>
          </a:ln>
        </p:spPr>
      </p:pic>
    </p:spTree>
    <p:extLst>
      <p:ext uri="{BB962C8B-B14F-4D97-AF65-F5344CB8AC3E}">
        <p14:creationId xmlns:p14="http://schemas.microsoft.com/office/powerpoint/2010/main" val="8916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uitenshuis, boom, Tuinarchitectuur, struik&#10;&#10;Automatisch gegenereerde beschrijving">
            <a:extLst>
              <a:ext uri="{FF2B5EF4-FFF2-40B4-BE49-F238E27FC236}">
                <a16:creationId xmlns:a16="http://schemas.microsoft.com/office/drawing/2014/main" id="{73FC4ADE-1FEE-EA36-3DB6-27F303783914}"/>
              </a:ext>
            </a:extLst>
          </p:cNvPr>
          <p:cNvPicPr>
            <a:picLocks noChangeAspect="1"/>
          </p:cNvPicPr>
          <p:nvPr/>
        </p:nvPicPr>
        <p:blipFill>
          <a:blip r:embed="rId2"/>
          <a:stretch>
            <a:fillRect/>
          </a:stretch>
        </p:blipFill>
        <p:spPr>
          <a:xfrm>
            <a:off x="104953" y="2066046"/>
            <a:ext cx="7772400" cy="4371975"/>
          </a:xfrm>
          <a:prstGeom prst="rect">
            <a:avLst/>
          </a:prstGeom>
        </p:spPr>
      </p:pic>
      <p:pic>
        <p:nvPicPr>
          <p:cNvPr id="14" name="Afbeelding 13" descr="Afbeelding met buitenshuis, plant, weg, hemel&#10;&#10;Automatisch gegenereerde beschrijving">
            <a:extLst>
              <a:ext uri="{FF2B5EF4-FFF2-40B4-BE49-F238E27FC236}">
                <a16:creationId xmlns:a16="http://schemas.microsoft.com/office/drawing/2014/main" id="{E3285788-924D-A775-7063-48A277F5EA56}"/>
              </a:ext>
            </a:extLst>
          </p:cNvPr>
          <p:cNvPicPr>
            <a:picLocks noChangeAspect="1"/>
          </p:cNvPicPr>
          <p:nvPr/>
        </p:nvPicPr>
        <p:blipFill>
          <a:blip r:embed="rId3"/>
          <a:stretch>
            <a:fillRect/>
          </a:stretch>
        </p:blipFill>
        <p:spPr>
          <a:xfrm>
            <a:off x="4314647" y="2066046"/>
            <a:ext cx="7772400" cy="4371975"/>
          </a:xfrm>
          <a:prstGeom prst="rect">
            <a:avLst/>
          </a:prstGeom>
        </p:spPr>
      </p:pic>
      <p:sp>
        <p:nvSpPr>
          <p:cNvPr id="2" name="Titel 1">
            <a:extLst>
              <a:ext uri="{FF2B5EF4-FFF2-40B4-BE49-F238E27FC236}">
                <a16:creationId xmlns:a16="http://schemas.microsoft.com/office/drawing/2014/main" id="{9DE584E4-858D-A976-970F-C2E4620D1E75}"/>
              </a:ext>
            </a:extLst>
          </p:cNvPr>
          <p:cNvSpPr>
            <a:spLocks noGrp="1"/>
          </p:cNvSpPr>
          <p:nvPr>
            <p:ph type="title"/>
          </p:nvPr>
        </p:nvSpPr>
        <p:spPr/>
        <p:txBody>
          <a:bodyPr/>
          <a:lstStyle/>
          <a:p>
            <a:r>
              <a:rPr lang="nl-BE" dirty="0"/>
              <a:t>Dr. </a:t>
            </a:r>
            <a:r>
              <a:rPr lang="nl-BE" dirty="0" err="1"/>
              <a:t>Verwaeststraat</a:t>
            </a:r>
            <a:endParaRPr lang="nl-BE" dirty="0"/>
          </a:p>
        </p:txBody>
      </p:sp>
      <p:pic>
        <p:nvPicPr>
          <p:cNvPr id="10" name="Afbeelding 9">
            <a:extLst>
              <a:ext uri="{FF2B5EF4-FFF2-40B4-BE49-F238E27FC236}">
                <a16:creationId xmlns:a16="http://schemas.microsoft.com/office/drawing/2014/main" id="{8D0744E2-B4D7-5ACC-D9F0-9016872148EF}"/>
              </a:ext>
            </a:extLst>
          </p:cNvPr>
          <p:cNvPicPr>
            <a:picLocks noChangeAspect="1"/>
          </p:cNvPicPr>
          <p:nvPr/>
        </p:nvPicPr>
        <p:blipFill>
          <a:blip r:embed="rId4"/>
          <a:stretch>
            <a:fillRect/>
          </a:stretch>
        </p:blipFill>
        <p:spPr>
          <a:xfrm>
            <a:off x="6661445" y="2192717"/>
            <a:ext cx="5425603" cy="3924000"/>
          </a:xfrm>
          <a:prstGeom prst="rect">
            <a:avLst/>
          </a:prstGeom>
        </p:spPr>
      </p:pic>
      <p:sp>
        <p:nvSpPr>
          <p:cNvPr id="4" name="Tijdelijke aanduiding voor tekst 3">
            <a:extLst>
              <a:ext uri="{FF2B5EF4-FFF2-40B4-BE49-F238E27FC236}">
                <a16:creationId xmlns:a16="http://schemas.microsoft.com/office/drawing/2014/main" id="{F616502D-F30D-1921-7757-C00C46713E2F}"/>
              </a:ext>
            </a:extLst>
          </p:cNvPr>
          <p:cNvSpPr>
            <a:spLocks noGrp="1"/>
          </p:cNvSpPr>
          <p:nvPr>
            <p:ph type="body" sz="half" idx="2"/>
          </p:nvPr>
        </p:nvSpPr>
        <p:spPr>
          <a:xfrm>
            <a:off x="680321" y="2336872"/>
            <a:ext cx="6231467" cy="3599317"/>
          </a:xfrm>
        </p:spPr>
        <p:txBody>
          <a:bodyPr anchor="t">
            <a:normAutofit lnSpcReduction="10000"/>
          </a:bodyPr>
          <a:lstStyle/>
          <a:p>
            <a:r>
              <a:rPr lang="nl-BE" sz="1800" dirty="0">
                <a:solidFill>
                  <a:schemeClr val="bg1"/>
                </a:solidFill>
                <a:effectLst/>
              </a:rPr>
              <a:t>Probleem</a:t>
            </a:r>
          </a:p>
          <a:p>
            <a:pPr marL="285744" indent="-285744">
              <a:buFont typeface="Arial" panose="020B0604020202020204" pitchFamily="34" charset="0"/>
              <a:buChar char="•"/>
            </a:pPr>
            <a:r>
              <a:rPr lang="nl-BE" sz="1800" dirty="0">
                <a:solidFill>
                  <a:schemeClr val="bg1"/>
                </a:solidFill>
                <a:effectLst/>
              </a:rPr>
              <a:t>Wortelopdruk</a:t>
            </a:r>
          </a:p>
          <a:p>
            <a:pPr marL="285744" indent="-285744">
              <a:buFont typeface="Arial" panose="020B0604020202020204" pitchFamily="34" charset="0"/>
              <a:buChar char="•"/>
            </a:pPr>
            <a:r>
              <a:rPr lang="nl-BE" sz="1800" dirty="0">
                <a:solidFill>
                  <a:schemeClr val="bg1"/>
                </a:solidFill>
                <a:effectLst/>
              </a:rPr>
              <a:t>Bladval op de stoep</a:t>
            </a:r>
          </a:p>
          <a:p>
            <a:pPr marL="285744" indent="-285744">
              <a:buFont typeface="Arial" panose="020B0604020202020204" pitchFamily="34" charset="0"/>
              <a:buChar char="•"/>
            </a:pPr>
            <a:r>
              <a:rPr lang="nl-BE" sz="1800" dirty="0">
                <a:solidFill>
                  <a:schemeClr val="bg1"/>
                </a:solidFill>
                <a:effectLst/>
              </a:rPr>
              <a:t>Onveiligheidsgevoel &gt; niet optimale werking straatverlichting </a:t>
            </a:r>
            <a:r>
              <a:rPr lang="nl-BE" sz="1800" dirty="0" err="1">
                <a:solidFill>
                  <a:schemeClr val="bg1"/>
                </a:solidFill>
                <a:effectLst/>
              </a:rPr>
              <a:t>o.w.v</a:t>
            </a:r>
            <a:r>
              <a:rPr lang="nl-BE" sz="1800" dirty="0">
                <a:solidFill>
                  <a:schemeClr val="bg1"/>
                </a:solidFill>
                <a:effectLst/>
              </a:rPr>
              <a:t>. aanwezigheid bomen</a:t>
            </a:r>
          </a:p>
          <a:p>
            <a:pPr marL="285744" indent="-285744">
              <a:buFont typeface="Arial" panose="020B0604020202020204" pitchFamily="34" charset="0"/>
              <a:buChar char="•"/>
            </a:pPr>
            <a:r>
              <a:rPr lang="nl-BE" sz="1800" dirty="0">
                <a:solidFill>
                  <a:schemeClr val="bg1"/>
                </a:solidFill>
                <a:effectLst/>
              </a:rPr>
              <a:t>Stoepbreedte niet conform vademecum toegankelijkheid </a:t>
            </a:r>
          </a:p>
          <a:p>
            <a:endParaRPr lang="nl-BE" sz="1800" dirty="0">
              <a:solidFill>
                <a:schemeClr val="bg1"/>
              </a:solidFill>
              <a:effectLst/>
            </a:endParaRPr>
          </a:p>
          <a:p>
            <a:r>
              <a:rPr lang="nl-BE" sz="1800" dirty="0">
                <a:solidFill>
                  <a:schemeClr val="bg1"/>
                </a:solidFill>
                <a:effectLst/>
              </a:rPr>
              <a:t>Oplossing </a:t>
            </a:r>
          </a:p>
          <a:p>
            <a:pPr marL="285744" indent="-285744">
              <a:buFont typeface="Arial" panose="020B0604020202020204" pitchFamily="34" charset="0"/>
              <a:buChar char="•"/>
            </a:pPr>
            <a:r>
              <a:rPr lang="nl-BE" sz="1800" dirty="0">
                <a:solidFill>
                  <a:schemeClr val="bg1"/>
                </a:solidFill>
                <a:effectLst/>
              </a:rPr>
              <a:t>1 zijde verharding (OV)/1 zijde ontharden (</a:t>
            </a:r>
            <a:r>
              <a:rPr lang="nl-BE" sz="1800" dirty="0" err="1">
                <a:solidFill>
                  <a:schemeClr val="bg1"/>
                </a:solidFill>
                <a:effectLst/>
              </a:rPr>
              <a:t>Nt</a:t>
            </a:r>
            <a:r>
              <a:rPr lang="nl-BE" sz="1800" dirty="0">
                <a:solidFill>
                  <a:schemeClr val="bg1"/>
                </a:solidFill>
                <a:effectLst/>
              </a:rPr>
              <a:t> OV)</a:t>
            </a:r>
          </a:p>
          <a:p>
            <a:pPr marL="285744" indent="-285744">
              <a:buFont typeface="Arial" panose="020B0604020202020204" pitchFamily="34" charset="0"/>
              <a:buChar char="•"/>
            </a:pPr>
            <a:r>
              <a:rPr lang="nl-BE" sz="1800" dirty="0">
                <a:solidFill>
                  <a:schemeClr val="bg1"/>
                </a:solidFill>
                <a:effectLst/>
              </a:rPr>
              <a:t>Bomen in de plantvakken</a:t>
            </a:r>
          </a:p>
        </p:txBody>
      </p:sp>
      <p:pic>
        <p:nvPicPr>
          <p:cNvPr id="6" name="Tijdelijke aanduiding voor inhoud 5" descr="Afbeelding met buitenshuis, auto, Landvoertuig, voertuig&#10;&#10;Automatisch gegenereerde beschrijving">
            <a:extLst>
              <a:ext uri="{FF2B5EF4-FFF2-40B4-BE49-F238E27FC236}">
                <a16:creationId xmlns:a16="http://schemas.microsoft.com/office/drawing/2014/main" id="{46E9F50B-3F00-25AC-1E87-F378954F5D97}"/>
              </a:ext>
            </a:extLst>
          </p:cNvPr>
          <p:cNvPicPr>
            <a:picLocks noGrp="1" noChangeAspect="1"/>
          </p:cNvPicPr>
          <p:nvPr>
            <p:ph idx="1"/>
          </p:nvPr>
        </p:nvPicPr>
        <p:blipFill>
          <a:blip r:embed="rId5"/>
          <a:stretch>
            <a:fillRect/>
          </a:stretch>
        </p:blipFill>
        <p:spPr>
          <a:xfrm>
            <a:off x="6626059" y="2196193"/>
            <a:ext cx="2605779" cy="39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7" descr="Afbeelding met buitenshuis, plant, grond, kasseien&#10;&#10;Automatisch gegenereerde beschrijving">
            <a:extLst>
              <a:ext uri="{FF2B5EF4-FFF2-40B4-BE49-F238E27FC236}">
                <a16:creationId xmlns:a16="http://schemas.microsoft.com/office/drawing/2014/main" id="{38D69594-AD61-F88E-C965-926BF235215C}"/>
              </a:ext>
            </a:extLst>
          </p:cNvPr>
          <p:cNvPicPr>
            <a:picLocks noChangeAspect="1"/>
          </p:cNvPicPr>
          <p:nvPr/>
        </p:nvPicPr>
        <p:blipFill>
          <a:blip r:embed="rId6"/>
          <a:stretch>
            <a:fillRect/>
          </a:stretch>
        </p:blipFill>
        <p:spPr>
          <a:xfrm>
            <a:off x="9391514" y="2195071"/>
            <a:ext cx="2605793" cy="39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11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
                                            <p:txEl>
                                              <p:pRg st="0" end="0"/>
                                            </p:txEl>
                                          </p:spTgt>
                                        </p:tgtEl>
                                      </p:cBhvr>
                                    </p:animEffect>
                                    <p:set>
                                      <p:cBhvr>
                                        <p:cTn id="20" dur="1" fill="hold">
                                          <p:stCondLst>
                                            <p:cond delay="499"/>
                                          </p:stCondLst>
                                        </p:cTn>
                                        <p:tgtEl>
                                          <p:spTgt spid="4">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4">
                                            <p:txEl>
                                              <p:pRg st="1" end="1"/>
                                            </p:txEl>
                                          </p:spTgt>
                                        </p:tgtEl>
                                      </p:cBhvr>
                                    </p:animEffect>
                                    <p:set>
                                      <p:cBhvr>
                                        <p:cTn id="23" dur="1" fill="hold">
                                          <p:stCondLst>
                                            <p:cond delay="499"/>
                                          </p:stCondLst>
                                        </p:cTn>
                                        <p:tgtEl>
                                          <p:spTgt spid="4">
                                            <p:txEl>
                                              <p:pRg st="1" end="1"/>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4">
                                            <p:txEl>
                                              <p:pRg st="2" end="2"/>
                                            </p:txEl>
                                          </p:spTgt>
                                        </p:tgtEl>
                                      </p:cBhvr>
                                    </p:animEffect>
                                    <p:set>
                                      <p:cBhvr>
                                        <p:cTn id="26" dur="1" fill="hold">
                                          <p:stCondLst>
                                            <p:cond delay="499"/>
                                          </p:stCondLst>
                                        </p:cTn>
                                        <p:tgtEl>
                                          <p:spTgt spid="4">
                                            <p:txEl>
                                              <p:pRg st="2" end="2"/>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4">
                                            <p:txEl>
                                              <p:pRg st="3" end="3"/>
                                            </p:txEl>
                                          </p:spTgt>
                                        </p:tgtEl>
                                      </p:cBhvr>
                                    </p:animEffect>
                                    <p:set>
                                      <p:cBhvr>
                                        <p:cTn id="29" dur="1" fill="hold">
                                          <p:stCondLst>
                                            <p:cond delay="499"/>
                                          </p:stCondLst>
                                        </p:cTn>
                                        <p:tgtEl>
                                          <p:spTgt spid="4">
                                            <p:txEl>
                                              <p:pRg st="3" end="3"/>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4">
                                            <p:txEl>
                                              <p:pRg st="4" end="4"/>
                                            </p:txEl>
                                          </p:spTgt>
                                        </p:tgtEl>
                                      </p:cBhvr>
                                    </p:animEffect>
                                    <p:set>
                                      <p:cBhvr>
                                        <p:cTn id="32" dur="1" fill="hold">
                                          <p:stCondLst>
                                            <p:cond delay="499"/>
                                          </p:stCondLst>
                                        </p:cTn>
                                        <p:tgtEl>
                                          <p:spTgt spid="4">
                                            <p:txEl>
                                              <p:pRg st="4" end="4"/>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4">
                                            <p:txEl>
                                              <p:pRg st="6" end="6"/>
                                            </p:txEl>
                                          </p:spTgt>
                                        </p:tgtEl>
                                      </p:cBhvr>
                                    </p:animEffect>
                                    <p:set>
                                      <p:cBhvr>
                                        <p:cTn id="35" dur="1" fill="hold">
                                          <p:stCondLst>
                                            <p:cond delay="499"/>
                                          </p:stCondLst>
                                        </p:cTn>
                                        <p:tgtEl>
                                          <p:spTgt spid="4">
                                            <p:txEl>
                                              <p:pRg st="6" end="6"/>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4">
                                            <p:txEl>
                                              <p:pRg st="7" end="7"/>
                                            </p:txEl>
                                          </p:spTgt>
                                        </p:tgtEl>
                                      </p:cBhvr>
                                    </p:animEffect>
                                    <p:set>
                                      <p:cBhvr>
                                        <p:cTn id="38" dur="1" fill="hold">
                                          <p:stCondLst>
                                            <p:cond delay="499"/>
                                          </p:stCondLst>
                                        </p:cTn>
                                        <p:tgtEl>
                                          <p:spTgt spid="4">
                                            <p:txEl>
                                              <p:pRg st="7" end="7"/>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4">
                                            <p:txEl>
                                              <p:pRg st="8" end="8"/>
                                            </p:txEl>
                                          </p:spTgt>
                                        </p:tgtEl>
                                      </p:cBhvr>
                                    </p:animEffect>
                                    <p:set>
                                      <p:cBhvr>
                                        <p:cTn id="41" dur="1" fill="hold">
                                          <p:stCondLst>
                                            <p:cond delay="499"/>
                                          </p:stCondLst>
                                        </p:cTn>
                                        <p:tgtEl>
                                          <p:spTgt spid="4">
                                            <p:txEl>
                                              <p:pRg st="8" end="8"/>
                                            </p:txEl>
                                          </p:spTgt>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uitenshuis, boom, gras, Tuinarchitectuur&#10;&#10;Automatisch gegenereerde beschrijving">
            <a:extLst>
              <a:ext uri="{FF2B5EF4-FFF2-40B4-BE49-F238E27FC236}">
                <a16:creationId xmlns:a16="http://schemas.microsoft.com/office/drawing/2014/main" id="{848DD56A-00C6-AC40-22BB-5350D179E702}"/>
              </a:ext>
            </a:extLst>
          </p:cNvPr>
          <p:cNvPicPr>
            <a:picLocks noChangeAspect="1"/>
          </p:cNvPicPr>
          <p:nvPr/>
        </p:nvPicPr>
        <p:blipFill>
          <a:blip r:embed="rId2"/>
          <a:stretch>
            <a:fillRect/>
          </a:stretch>
        </p:blipFill>
        <p:spPr>
          <a:xfrm>
            <a:off x="8959064" y="2079900"/>
            <a:ext cx="3101128" cy="4660795"/>
          </a:xfrm>
          <a:prstGeom prst="rect">
            <a:avLst/>
          </a:prstGeom>
        </p:spPr>
      </p:pic>
      <p:pic>
        <p:nvPicPr>
          <p:cNvPr id="10" name="Afbeelding 9">
            <a:extLst>
              <a:ext uri="{FF2B5EF4-FFF2-40B4-BE49-F238E27FC236}">
                <a16:creationId xmlns:a16="http://schemas.microsoft.com/office/drawing/2014/main" id="{F2FAF298-36E0-5955-A5D6-53D50E5F8DD5}"/>
              </a:ext>
            </a:extLst>
          </p:cNvPr>
          <p:cNvPicPr>
            <a:picLocks noChangeAspect="1"/>
          </p:cNvPicPr>
          <p:nvPr/>
        </p:nvPicPr>
        <p:blipFill>
          <a:blip r:embed="rId3"/>
          <a:stretch>
            <a:fillRect/>
          </a:stretch>
        </p:blipFill>
        <p:spPr>
          <a:xfrm>
            <a:off x="4116590" y="2616452"/>
            <a:ext cx="7931036" cy="4124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BF0D3CDA-E0D6-D69B-2E8D-24587EA277B3}"/>
              </a:ext>
            </a:extLst>
          </p:cNvPr>
          <p:cNvSpPr>
            <a:spLocks noGrp="1"/>
          </p:cNvSpPr>
          <p:nvPr>
            <p:ph type="title"/>
          </p:nvPr>
        </p:nvSpPr>
        <p:spPr/>
        <p:txBody>
          <a:bodyPr/>
          <a:lstStyle/>
          <a:p>
            <a:r>
              <a:rPr lang="nl-BE" dirty="0"/>
              <a:t>Pas</a:t>
            </a:r>
          </a:p>
        </p:txBody>
      </p:sp>
      <p:sp>
        <p:nvSpPr>
          <p:cNvPr id="4" name="Tijdelijke aanduiding voor tekst 3">
            <a:extLst>
              <a:ext uri="{FF2B5EF4-FFF2-40B4-BE49-F238E27FC236}">
                <a16:creationId xmlns:a16="http://schemas.microsoft.com/office/drawing/2014/main" id="{6F6519A3-11C3-1464-62C0-0C6888801A55}"/>
              </a:ext>
            </a:extLst>
          </p:cNvPr>
          <p:cNvSpPr>
            <a:spLocks noGrp="1"/>
          </p:cNvSpPr>
          <p:nvPr>
            <p:ph type="body" sz="half" idx="2"/>
          </p:nvPr>
        </p:nvSpPr>
        <p:spPr>
          <a:xfrm>
            <a:off x="680322" y="2336872"/>
            <a:ext cx="3790079" cy="4521128"/>
          </a:xfrm>
        </p:spPr>
        <p:txBody>
          <a:bodyPr anchor="t">
            <a:normAutofit/>
          </a:bodyPr>
          <a:lstStyle/>
          <a:p>
            <a:r>
              <a:rPr lang="nl-BE" sz="1800" u="sng" dirty="0">
                <a:solidFill>
                  <a:schemeClr val="bg1"/>
                </a:solidFill>
                <a:effectLst/>
                <a:latin typeface="Source Sans Pro" panose="020B0503030403020204" pitchFamily="34" charset="0"/>
                <a:ea typeface="Source Sans Pro" panose="020B0503030403020204" pitchFamily="34" charset="0"/>
              </a:rPr>
              <a:t>Probleem</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Bestaande straat: geen groen!</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Onveilig</a:t>
            </a:r>
            <a:br>
              <a:rPr lang="nl-BE" sz="1800" dirty="0">
                <a:solidFill>
                  <a:schemeClr val="bg1"/>
                </a:solidFill>
                <a:effectLst/>
                <a:latin typeface="Source Sans Pro" panose="020B0503030403020204" pitchFamily="34" charset="0"/>
                <a:ea typeface="Source Sans Pro" panose="020B0503030403020204" pitchFamily="34" charset="0"/>
              </a:rPr>
            </a:br>
            <a:endParaRPr lang="nl-BE" sz="1800" dirty="0">
              <a:solidFill>
                <a:schemeClr val="bg1"/>
              </a:solidFill>
              <a:effectLst/>
              <a:latin typeface="Source Sans Pro" panose="020B0503030403020204" pitchFamily="34" charset="0"/>
              <a:ea typeface="Source Sans Pro" panose="020B0503030403020204" pitchFamily="34" charset="0"/>
            </a:endParaRPr>
          </a:p>
          <a:p>
            <a:r>
              <a:rPr lang="nl-BE" sz="1800" u="sng" dirty="0">
                <a:solidFill>
                  <a:schemeClr val="bg1"/>
                </a:solidFill>
                <a:effectLst/>
                <a:latin typeface="Source Sans Pro" panose="020B0503030403020204" pitchFamily="34" charset="0"/>
                <a:ea typeface="Source Sans Pro" panose="020B0503030403020204" pitchFamily="34" charset="0"/>
              </a:rPr>
              <a:t>Oplossing</a:t>
            </a:r>
          </a:p>
          <a:p>
            <a:r>
              <a:rPr lang="nl-BE" sz="1800" dirty="0">
                <a:solidFill>
                  <a:schemeClr val="bg1"/>
                </a:solidFill>
                <a:effectLst/>
                <a:latin typeface="Source Sans Pro" panose="020B0503030403020204" pitchFamily="34" charset="0"/>
                <a:ea typeface="Source Sans Pro" panose="020B0503030403020204" pitchFamily="34" charset="0"/>
              </a:rPr>
              <a:t>Herinrichtingsproject straat</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Aandacht voor veiligheid:</a:t>
            </a:r>
          </a:p>
          <a:p>
            <a:pPr marL="742932" lvl="1"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Fietsers</a:t>
            </a:r>
          </a:p>
          <a:p>
            <a:pPr marL="742932" lvl="1"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Voetgangers</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Ruimte voor groen:</a:t>
            </a:r>
          </a:p>
          <a:p>
            <a:pPr marL="742932" lvl="1"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Bomen </a:t>
            </a:r>
          </a:p>
          <a:p>
            <a:pPr marL="742932" lvl="1"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Vaste planten </a:t>
            </a:r>
          </a:p>
          <a:p>
            <a:pPr marL="285744" indent="-285744">
              <a:buFont typeface="Arial" panose="020B0604020202020204" pitchFamily="34" charset="0"/>
              <a:buChar char="•"/>
            </a:pPr>
            <a:endParaRPr lang="nl-BE" dirty="0"/>
          </a:p>
          <a:p>
            <a:pPr marL="285744" indent="-285744">
              <a:buFont typeface="Arial" panose="020B0604020202020204" pitchFamily="34" charset="0"/>
              <a:buChar char="•"/>
            </a:pPr>
            <a:endParaRPr lang="nl-BE" dirty="0"/>
          </a:p>
        </p:txBody>
      </p:sp>
      <p:pic>
        <p:nvPicPr>
          <p:cNvPr id="5" name="Afbeelding 4" descr="Afbeelding met buitenshuis, Landvoertuig, boom, voertuig&#10;&#10;Automatisch gegenereerde beschrijving">
            <a:extLst>
              <a:ext uri="{FF2B5EF4-FFF2-40B4-BE49-F238E27FC236}">
                <a16:creationId xmlns:a16="http://schemas.microsoft.com/office/drawing/2014/main" id="{A918AC39-1263-D955-EF4B-1B51093FC07F}"/>
              </a:ext>
            </a:extLst>
          </p:cNvPr>
          <p:cNvPicPr>
            <a:picLocks noChangeAspect="1"/>
          </p:cNvPicPr>
          <p:nvPr/>
        </p:nvPicPr>
        <p:blipFill>
          <a:blip r:embed="rId4"/>
          <a:stretch>
            <a:fillRect/>
          </a:stretch>
        </p:blipFill>
        <p:spPr>
          <a:xfrm>
            <a:off x="5061263" y="4216443"/>
            <a:ext cx="3790079" cy="2524252"/>
          </a:xfrm>
          <a:prstGeom prst="rect">
            <a:avLst/>
          </a:prstGeom>
        </p:spPr>
      </p:pic>
      <p:pic>
        <p:nvPicPr>
          <p:cNvPr id="8" name="Tijdelijke aanduiding voor inhoud 7" descr="Afbeelding met buitenshuis, plant, gebouw, boom&#10;&#10;Automatisch gegenereerde beschrijving">
            <a:extLst>
              <a:ext uri="{FF2B5EF4-FFF2-40B4-BE49-F238E27FC236}">
                <a16:creationId xmlns:a16="http://schemas.microsoft.com/office/drawing/2014/main" id="{0A6B36E2-074B-0332-9F28-7CB1A73B80DD}"/>
              </a:ext>
            </a:extLst>
          </p:cNvPr>
          <p:cNvPicPr>
            <a:picLocks noGrp="1" noChangeAspect="1"/>
          </p:cNvPicPr>
          <p:nvPr>
            <p:ph idx="1"/>
          </p:nvPr>
        </p:nvPicPr>
        <p:blipFill>
          <a:blip r:embed="rId5"/>
          <a:stretch>
            <a:fillRect/>
          </a:stretch>
        </p:blipFill>
        <p:spPr>
          <a:xfrm>
            <a:off x="4852658" y="2925412"/>
            <a:ext cx="6782727" cy="3815283"/>
          </a:xfrm>
        </p:spPr>
      </p:pic>
    </p:spTree>
    <p:extLst>
      <p:ext uri="{BB962C8B-B14F-4D97-AF65-F5344CB8AC3E}">
        <p14:creationId xmlns:p14="http://schemas.microsoft.com/office/powerpoint/2010/main" val="12279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0"/>
                                        <p:tgtEl>
                                          <p:spTgt spid="10"/>
                                        </p:tgtEl>
                                      </p:cBhvr>
                                    </p:animEffect>
                                  </p:childTnLst>
                                  <p:subTnLst>
                                    <p:set>
                                      <p:cBhvr override="childStyle">
                                        <p:cTn dur="1" fill="hold" display="0" masterRel="sameClick" afterEffect="1">
                                          <p:stCondLst>
                                            <p:cond evt="end" delay="0">
                                              <p:tn val="5"/>
                                            </p:cond>
                                          </p:stCondLst>
                                        </p:cTn>
                                        <p:tgtEl>
                                          <p:spTgt spid="10"/>
                                        </p:tgtEl>
                                        <p:attrNameLst>
                                          <p:attrName>style.visibility</p:attrName>
                                        </p:attrNameLst>
                                      </p:cBhvr>
                                      <p:to>
                                        <p:strVal val="hidden"/>
                                      </p:to>
                                    </p:set>
                                  </p:subTnLst>
                                </p:cTn>
                              </p:par>
                              <p:par>
                                <p:cTn id="8" presetID="10" presetClass="entr" presetSubtype="0" fill="hold" nodeType="withEffect">
                                  <p:stCondLst>
                                    <p:cond delay="8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6A370245-89DD-166F-DAC9-443A8B37876F}"/>
              </a:ext>
            </a:extLst>
          </p:cNvPr>
          <p:cNvPicPr>
            <a:picLocks noChangeAspect="1"/>
          </p:cNvPicPr>
          <p:nvPr/>
        </p:nvPicPr>
        <p:blipFill>
          <a:blip r:embed="rId2"/>
          <a:stretch>
            <a:fillRect/>
          </a:stretch>
        </p:blipFill>
        <p:spPr>
          <a:xfrm>
            <a:off x="2886917" y="534989"/>
            <a:ext cx="9163051" cy="6162675"/>
          </a:xfrm>
          <a:prstGeom prst="rect">
            <a:avLst/>
          </a:prstGeom>
        </p:spPr>
      </p:pic>
      <p:pic>
        <p:nvPicPr>
          <p:cNvPr id="9" name="Afbeelding 8" descr="Afbeelding met buitenshuis, gras, plant, veld&#10;&#10;Automatisch gegenereerde beschrijving">
            <a:extLst>
              <a:ext uri="{FF2B5EF4-FFF2-40B4-BE49-F238E27FC236}">
                <a16:creationId xmlns:a16="http://schemas.microsoft.com/office/drawing/2014/main" id="{88E8C41F-1356-CA99-1ABD-6B82DA74CA1F}"/>
              </a:ext>
            </a:extLst>
          </p:cNvPr>
          <p:cNvPicPr>
            <a:picLocks noChangeAspect="1"/>
          </p:cNvPicPr>
          <p:nvPr/>
        </p:nvPicPr>
        <p:blipFill>
          <a:blip r:embed="rId3"/>
          <a:stretch>
            <a:fillRect/>
          </a:stretch>
        </p:blipFill>
        <p:spPr>
          <a:xfrm>
            <a:off x="2204186" y="2146853"/>
            <a:ext cx="9845783" cy="4550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E73BF072-B8F0-6BEB-3C86-3B10F8769DEE}"/>
              </a:ext>
            </a:extLst>
          </p:cNvPr>
          <p:cNvSpPr>
            <a:spLocks noGrp="1"/>
          </p:cNvSpPr>
          <p:nvPr>
            <p:ph type="title"/>
          </p:nvPr>
        </p:nvSpPr>
        <p:spPr/>
        <p:txBody>
          <a:bodyPr/>
          <a:lstStyle/>
          <a:p>
            <a:r>
              <a:rPr lang="nl-BE" dirty="0" err="1"/>
              <a:t>Honey</a:t>
            </a:r>
            <a:r>
              <a:rPr lang="nl-BE" dirty="0"/>
              <a:t> </a:t>
            </a:r>
            <a:br>
              <a:rPr lang="nl-BE" dirty="0"/>
            </a:br>
            <a:r>
              <a:rPr lang="nl-BE" dirty="0"/>
              <a:t>Highway </a:t>
            </a:r>
          </a:p>
        </p:txBody>
      </p:sp>
      <p:pic>
        <p:nvPicPr>
          <p:cNvPr id="7" name="Tijdelijke aanduiding voor inhoud 6" descr="Afbeelding met buitenshuis, plant, gras, bloem&#10;&#10;Automatisch gegenereerde beschrijving">
            <a:extLst>
              <a:ext uri="{FF2B5EF4-FFF2-40B4-BE49-F238E27FC236}">
                <a16:creationId xmlns:a16="http://schemas.microsoft.com/office/drawing/2014/main" id="{6EFCEDE2-7AA8-8996-F60D-AA7DF7F846CD}"/>
              </a:ext>
            </a:extLst>
          </p:cNvPr>
          <p:cNvPicPr>
            <a:picLocks noGrp="1" noChangeAspect="1"/>
          </p:cNvPicPr>
          <p:nvPr>
            <p:ph idx="1"/>
          </p:nvPr>
        </p:nvPicPr>
        <p:blipFill>
          <a:blip r:embed="rId4"/>
          <a:stretch>
            <a:fillRect/>
          </a:stretch>
        </p:blipFill>
        <p:spPr>
          <a:xfrm>
            <a:off x="183690" y="2856754"/>
            <a:ext cx="5398295" cy="3598863"/>
          </a:xfrm>
          <a:ln w="76200">
            <a:solidFill>
              <a:schemeClr val="tx1"/>
            </a:solidFill>
          </a:ln>
        </p:spPr>
      </p:pic>
      <p:pic>
        <p:nvPicPr>
          <p:cNvPr id="5" name="Afbeelding 4" descr="Afbeelding met buitenshuis, hemel, wolk, plant&#10;&#10;Automatisch gegenereerde beschrijving">
            <a:extLst>
              <a:ext uri="{FF2B5EF4-FFF2-40B4-BE49-F238E27FC236}">
                <a16:creationId xmlns:a16="http://schemas.microsoft.com/office/drawing/2014/main" id="{6E656B78-E4C3-E8AA-8B5B-301D2F3C7C1D}"/>
              </a:ext>
            </a:extLst>
          </p:cNvPr>
          <p:cNvPicPr>
            <a:picLocks noChangeAspect="1"/>
          </p:cNvPicPr>
          <p:nvPr/>
        </p:nvPicPr>
        <p:blipFill>
          <a:blip r:embed="rId5"/>
          <a:stretch>
            <a:fillRect/>
          </a:stretch>
        </p:blipFill>
        <p:spPr>
          <a:xfrm>
            <a:off x="7153275" y="2123044"/>
            <a:ext cx="3085829" cy="4637803"/>
          </a:xfrm>
          <a:prstGeom prst="rect">
            <a:avLst/>
          </a:prstGeom>
        </p:spPr>
      </p:pic>
      <p:pic>
        <p:nvPicPr>
          <p:cNvPr id="15" name="Afbeelding 14" descr="Afbeelding met buitenshuis, gras, hemel, Natuurreservaat&#10;&#10;Automatisch gegenereerde beschrijving">
            <a:extLst>
              <a:ext uri="{FF2B5EF4-FFF2-40B4-BE49-F238E27FC236}">
                <a16:creationId xmlns:a16="http://schemas.microsoft.com/office/drawing/2014/main" id="{D7206F16-1767-7165-C676-0CFE080871C5}"/>
              </a:ext>
            </a:extLst>
          </p:cNvPr>
          <p:cNvPicPr>
            <a:picLocks noChangeAspect="1"/>
          </p:cNvPicPr>
          <p:nvPr/>
        </p:nvPicPr>
        <p:blipFill>
          <a:blip r:embed="rId6"/>
          <a:stretch>
            <a:fillRect/>
          </a:stretch>
        </p:blipFill>
        <p:spPr>
          <a:xfrm>
            <a:off x="142033" y="2161143"/>
            <a:ext cx="6858003" cy="457200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26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begraafplaats, buitenshuis, graf, boom&#10;&#10;Automatisch gegenereerde beschrijving">
            <a:extLst>
              <a:ext uri="{FF2B5EF4-FFF2-40B4-BE49-F238E27FC236}">
                <a16:creationId xmlns:a16="http://schemas.microsoft.com/office/drawing/2014/main" id="{423B36E7-5023-B98A-CBE8-9CAF55B7E0BC}"/>
              </a:ext>
            </a:extLst>
          </p:cNvPr>
          <p:cNvPicPr>
            <a:picLocks noChangeAspect="1"/>
          </p:cNvPicPr>
          <p:nvPr/>
        </p:nvPicPr>
        <p:blipFill>
          <a:blip r:embed="rId2"/>
          <a:stretch>
            <a:fillRect/>
          </a:stretch>
        </p:blipFill>
        <p:spPr>
          <a:xfrm>
            <a:off x="4899222" y="1939414"/>
            <a:ext cx="7156175" cy="4770783"/>
          </a:xfrm>
          <a:prstGeom prst="rect">
            <a:avLst/>
          </a:prstGeom>
        </p:spPr>
      </p:pic>
      <p:pic>
        <p:nvPicPr>
          <p:cNvPr id="12" name="Afbeelding 11" descr="Afbeelding met buitenshuis, boom, gras, graf&#10;&#10;Automatisch gegenereerde beschrijving">
            <a:extLst>
              <a:ext uri="{FF2B5EF4-FFF2-40B4-BE49-F238E27FC236}">
                <a16:creationId xmlns:a16="http://schemas.microsoft.com/office/drawing/2014/main" id="{5BD34ED7-3A39-EBAB-936C-596943AB096E}"/>
              </a:ext>
            </a:extLst>
          </p:cNvPr>
          <p:cNvPicPr>
            <a:picLocks noChangeAspect="1"/>
          </p:cNvPicPr>
          <p:nvPr/>
        </p:nvPicPr>
        <p:blipFill>
          <a:blip r:embed="rId3"/>
          <a:stretch>
            <a:fillRect/>
          </a:stretch>
        </p:blipFill>
        <p:spPr>
          <a:xfrm>
            <a:off x="4795521" y="1270788"/>
            <a:ext cx="7259875" cy="5444905"/>
          </a:xfrm>
          <a:prstGeom prst="rect">
            <a:avLst/>
          </a:prstGeom>
        </p:spPr>
      </p:pic>
      <p:pic>
        <p:nvPicPr>
          <p:cNvPr id="16" name="Afbeelding 15" descr="Afbeelding met buitenshuis, gras, hemel, wolk&#10;&#10;Automatisch gegenereerde beschrijving">
            <a:extLst>
              <a:ext uri="{FF2B5EF4-FFF2-40B4-BE49-F238E27FC236}">
                <a16:creationId xmlns:a16="http://schemas.microsoft.com/office/drawing/2014/main" id="{A8EF97E8-4F0E-AD24-CC99-76C8A13B243A}"/>
              </a:ext>
            </a:extLst>
          </p:cNvPr>
          <p:cNvPicPr>
            <a:picLocks noChangeAspect="1"/>
          </p:cNvPicPr>
          <p:nvPr/>
        </p:nvPicPr>
        <p:blipFill>
          <a:blip r:embed="rId4"/>
          <a:stretch>
            <a:fillRect/>
          </a:stretch>
        </p:blipFill>
        <p:spPr>
          <a:xfrm>
            <a:off x="1214123" y="2082800"/>
            <a:ext cx="3481655" cy="4642205"/>
          </a:xfrm>
          <a:prstGeom prst="rect">
            <a:avLst/>
          </a:prstGeom>
        </p:spPr>
      </p:pic>
      <p:sp>
        <p:nvSpPr>
          <p:cNvPr id="2" name="Titel 1">
            <a:extLst>
              <a:ext uri="{FF2B5EF4-FFF2-40B4-BE49-F238E27FC236}">
                <a16:creationId xmlns:a16="http://schemas.microsoft.com/office/drawing/2014/main" id="{B8FFDC2E-A2F4-238A-E36B-71EFDEBC3729}"/>
              </a:ext>
            </a:extLst>
          </p:cNvPr>
          <p:cNvSpPr>
            <a:spLocks noGrp="1"/>
          </p:cNvSpPr>
          <p:nvPr>
            <p:ph type="title"/>
          </p:nvPr>
        </p:nvSpPr>
        <p:spPr/>
        <p:txBody>
          <a:bodyPr/>
          <a:lstStyle/>
          <a:p>
            <a:r>
              <a:rPr lang="nl-BE" dirty="0"/>
              <a:t>Begraafplaatsen</a:t>
            </a:r>
          </a:p>
        </p:txBody>
      </p:sp>
      <p:pic>
        <p:nvPicPr>
          <p:cNvPr id="14" name="Afbeelding 13" descr="Afbeelding met buitenshuis, hemel, gras, wolk&#10;&#10;Automatisch gegenereerde beschrijving">
            <a:extLst>
              <a:ext uri="{FF2B5EF4-FFF2-40B4-BE49-F238E27FC236}">
                <a16:creationId xmlns:a16="http://schemas.microsoft.com/office/drawing/2014/main" id="{3AECC2AA-4BE6-E11D-B6C8-87A40749F160}"/>
              </a:ext>
            </a:extLst>
          </p:cNvPr>
          <p:cNvPicPr>
            <a:picLocks noChangeAspect="1"/>
          </p:cNvPicPr>
          <p:nvPr/>
        </p:nvPicPr>
        <p:blipFill>
          <a:blip r:embed="rId5"/>
          <a:stretch>
            <a:fillRect/>
          </a:stretch>
        </p:blipFill>
        <p:spPr>
          <a:xfrm>
            <a:off x="4774049" y="1249185"/>
            <a:ext cx="7281347" cy="5461011"/>
          </a:xfrm>
          <a:prstGeom prst="rect">
            <a:avLst/>
          </a:prstGeom>
        </p:spPr>
      </p:pic>
      <p:pic>
        <p:nvPicPr>
          <p:cNvPr id="8" name="Tijdelijke aanduiding voor inhoud 7" descr="Afbeelding met buitenshuis, gras, boom, plant&#10;&#10;Automatisch gegenereerde beschrijving">
            <a:extLst>
              <a:ext uri="{FF2B5EF4-FFF2-40B4-BE49-F238E27FC236}">
                <a16:creationId xmlns:a16="http://schemas.microsoft.com/office/drawing/2014/main" id="{55620218-9073-7691-144E-BC4AC37A1083}"/>
              </a:ext>
            </a:extLst>
          </p:cNvPr>
          <p:cNvPicPr>
            <a:picLocks noGrp="1" noChangeAspect="1"/>
          </p:cNvPicPr>
          <p:nvPr>
            <p:ph idx="1"/>
          </p:nvPr>
        </p:nvPicPr>
        <p:blipFill>
          <a:blip r:embed="rId6"/>
          <a:stretch>
            <a:fillRect/>
          </a:stretch>
        </p:blipFill>
        <p:spPr>
          <a:xfrm>
            <a:off x="4774049" y="1270785"/>
            <a:ext cx="7281348" cy="5461011"/>
          </a:xfrm>
        </p:spPr>
      </p:pic>
    </p:spTree>
    <p:extLst>
      <p:ext uri="{BB962C8B-B14F-4D97-AF65-F5344CB8AC3E}">
        <p14:creationId xmlns:p14="http://schemas.microsoft.com/office/powerpoint/2010/main" val="367668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85C2F18C-671F-4ECE-96A3-EBAFC5796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10437812" cy="321164"/>
          </a:xfrm>
          <a:prstGeom prst="rect">
            <a:avLst/>
          </a:prstGeom>
        </p:spPr>
      </p:pic>
      <p:pic>
        <p:nvPicPr>
          <p:cNvPr id="30" name="Picture 29">
            <a:extLst>
              <a:ext uri="{FF2B5EF4-FFF2-40B4-BE49-F238E27FC236}">
                <a16:creationId xmlns:a16="http://schemas.microsoft.com/office/drawing/2014/main" id="{89728584-DEE7-4174-9BB7-DAEBB71F92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1"/>
          </a:xfrm>
          <a:prstGeom prst="rect">
            <a:avLst/>
          </a:prstGeom>
        </p:spPr>
      </p:pic>
      <p:sp>
        <p:nvSpPr>
          <p:cNvPr id="32" name="Rectangle 31">
            <a:extLst>
              <a:ext uri="{FF2B5EF4-FFF2-40B4-BE49-F238E27FC236}">
                <a16:creationId xmlns:a16="http://schemas.microsoft.com/office/drawing/2014/main" id="{64C1E679-9F46-4A3D-8724-12767F0EB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9601"/>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34" name="Rectangle 33">
            <a:extLst>
              <a:ext uri="{FF2B5EF4-FFF2-40B4-BE49-F238E27FC236}">
                <a16:creationId xmlns:a16="http://schemas.microsoft.com/office/drawing/2014/main" id="{2DB7D69C-15F2-4834-A591-AF4B6F90B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grpSp>
        <p:nvGrpSpPr>
          <p:cNvPr id="36" name="Group 35">
            <a:extLst>
              <a:ext uri="{FF2B5EF4-FFF2-40B4-BE49-F238E27FC236}">
                <a16:creationId xmlns:a16="http://schemas.microsoft.com/office/drawing/2014/main" id="{B6DF8341-38C0-41F8-A81E-5755FB3B0A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7" name="Rectangle 36">
              <a:extLst>
                <a:ext uri="{FF2B5EF4-FFF2-40B4-BE49-F238E27FC236}">
                  <a16:creationId xmlns:a16="http://schemas.microsoft.com/office/drawing/2014/main" id="{1D1D2268-D2F6-4DD1-A457-46ADF3476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09E82E97-9819-4793-B871-3157EC12A93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0" name="Rectangle 39">
            <a:extLst>
              <a:ext uri="{FF2B5EF4-FFF2-40B4-BE49-F238E27FC236}">
                <a16:creationId xmlns:a16="http://schemas.microsoft.com/office/drawing/2014/main" id="{1EF53BF8-8E50-496B-B9DB-CBBE6413A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 y="609601"/>
            <a:ext cx="501856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A587FFA8-D8CE-CCC9-BAC9-267376701AB3}"/>
              </a:ext>
            </a:extLst>
          </p:cNvPr>
          <p:cNvSpPr>
            <a:spLocks noGrp="1"/>
          </p:cNvSpPr>
          <p:nvPr>
            <p:ph type="title"/>
          </p:nvPr>
        </p:nvSpPr>
        <p:spPr>
          <a:xfrm>
            <a:off x="680322" y="753228"/>
            <a:ext cx="4196479" cy="1080939"/>
          </a:xfrm>
        </p:spPr>
        <p:txBody>
          <a:bodyPr vert="horz" lIns="91440" tIns="45720" rIns="91440" bIns="45720" rtlCol="0" anchor="ctr">
            <a:normAutofit/>
          </a:bodyPr>
          <a:lstStyle/>
          <a:p>
            <a:r>
              <a:rPr lang="en-US" sz="3200"/>
              <a:t>Burgerinitiatieven - tuinstraten</a:t>
            </a:r>
          </a:p>
        </p:txBody>
      </p:sp>
      <p:pic>
        <p:nvPicPr>
          <p:cNvPr id="42" name="Picture 41">
            <a:extLst>
              <a:ext uri="{FF2B5EF4-FFF2-40B4-BE49-F238E27FC236}">
                <a16:creationId xmlns:a16="http://schemas.microsoft.com/office/drawing/2014/main" id="{D53D81F5-9CA1-4207-86AF-72DAF1C367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3" y="1970240"/>
            <a:ext cx="5029200" cy="202739"/>
          </a:xfrm>
          <a:prstGeom prst="rect">
            <a:avLst/>
          </a:prstGeom>
        </p:spPr>
      </p:pic>
      <p:sp>
        <p:nvSpPr>
          <p:cNvPr id="4" name="Tijdelijke aanduiding voor tekst 3">
            <a:extLst>
              <a:ext uri="{FF2B5EF4-FFF2-40B4-BE49-F238E27FC236}">
                <a16:creationId xmlns:a16="http://schemas.microsoft.com/office/drawing/2014/main" id="{DF183CC6-4AAC-06E9-AE8D-A72E83798692}"/>
              </a:ext>
            </a:extLst>
          </p:cNvPr>
          <p:cNvSpPr>
            <a:spLocks noGrp="1"/>
          </p:cNvSpPr>
          <p:nvPr>
            <p:ph type="body" sz="half" idx="2"/>
          </p:nvPr>
        </p:nvSpPr>
        <p:spPr>
          <a:xfrm>
            <a:off x="663388" y="2336872"/>
            <a:ext cx="4782635" cy="4385661"/>
          </a:xfrm>
        </p:spPr>
        <p:txBody>
          <a:bodyPr vert="horz" lIns="91440" tIns="45720" rIns="91440" bIns="45720" rtlCol="0" anchor="t">
            <a:normAutofit/>
          </a:bodyPr>
          <a:lstStyle/>
          <a:p>
            <a:pPr marL="342891" indent="-342891">
              <a:buFont typeface="+mj-lt"/>
              <a:buAutoNum type="arabicPeriod"/>
            </a:pPr>
            <a:r>
              <a:rPr lang="nl-BE" sz="1800" dirty="0">
                <a:effectLst/>
              </a:rPr>
              <a:t>Tuinstratenproject i.s.m. IOK</a:t>
            </a:r>
            <a:br>
              <a:rPr lang="nl-BE" sz="1800" dirty="0">
                <a:effectLst/>
              </a:rPr>
            </a:br>
            <a:r>
              <a:rPr lang="nl-BE" sz="1800" dirty="0">
                <a:effectLst/>
              </a:rPr>
              <a:t>	Wegnemen van niet-functionele 	verharding, </a:t>
            </a:r>
            <a:r>
              <a:rPr lang="nl-BE" sz="1800" dirty="0" err="1">
                <a:effectLst/>
              </a:rPr>
              <a:t>i.f.v</a:t>
            </a:r>
            <a:r>
              <a:rPr lang="nl-BE" sz="1800" dirty="0">
                <a:effectLst/>
              </a:rPr>
              <a:t>. vergroening.</a:t>
            </a:r>
          </a:p>
          <a:p>
            <a:pPr marL="285744" indent="-228594">
              <a:buFont typeface="Arial" panose="020B0604020202020204" pitchFamily="34" charset="0"/>
              <a:buChar char="•"/>
            </a:pPr>
            <a:r>
              <a:rPr lang="nl-BE" sz="1800" dirty="0">
                <a:effectLst/>
              </a:rPr>
              <a:t>Dr. Peetersstraat</a:t>
            </a:r>
          </a:p>
          <a:p>
            <a:pPr marL="285744" indent="-228594">
              <a:buFont typeface="Arial" panose="020B0604020202020204" pitchFamily="34" charset="0"/>
              <a:buChar char="•"/>
            </a:pPr>
            <a:r>
              <a:rPr lang="nl-BE" sz="1800" dirty="0">
                <a:effectLst/>
              </a:rPr>
              <a:t>Holven </a:t>
            </a:r>
          </a:p>
          <a:p>
            <a:pPr marL="285744" indent="-228594">
              <a:buFont typeface="Arial" panose="020B0604020202020204" pitchFamily="34" charset="0"/>
              <a:buChar char="•"/>
            </a:pPr>
            <a:r>
              <a:rPr lang="nl-BE" sz="1800" dirty="0">
                <a:effectLst/>
              </a:rPr>
              <a:t>De Bocht</a:t>
            </a:r>
          </a:p>
          <a:p>
            <a:pPr marL="285744" indent="-228594">
              <a:buFont typeface="Arial" panose="020B0604020202020204" pitchFamily="34" charset="0"/>
              <a:buChar char="•"/>
            </a:pPr>
            <a:r>
              <a:rPr lang="nl-BE" sz="1800" dirty="0" err="1">
                <a:effectLst/>
              </a:rPr>
              <a:t>Kabienstraat</a:t>
            </a:r>
            <a:endParaRPr lang="nl-BE" sz="1800" dirty="0">
              <a:effectLst/>
            </a:endParaRPr>
          </a:p>
          <a:p>
            <a:pPr marL="342891" indent="-342891">
              <a:buFont typeface="+mj-lt"/>
              <a:buAutoNum type="arabicPeriod" startAt="2"/>
            </a:pPr>
            <a:r>
              <a:rPr lang="nl-BE" sz="1800" dirty="0">
                <a:effectLst/>
              </a:rPr>
              <a:t>Wedstrijd ecologische voortuin</a:t>
            </a:r>
          </a:p>
          <a:p>
            <a:pPr marL="342891" indent="-342891">
              <a:buFont typeface="+mj-lt"/>
              <a:buAutoNum type="arabicPeriod" startAt="2"/>
            </a:pPr>
            <a:r>
              <a:rPr lang="nl-BE" sz="1800" dirty="0">
                <a:effectLst/>
              </a:rPr>
              <a:t>Gevelgroen</a:t>
            </a:r>
          </a:p>
        </p:txBody>
      </p:sp>
      <p:pic>
        <p:nvPicPr>
          <p:cNvPr id="15" name="Afbeelding 14" descr="Afbeelding met buitenshuis, bloem, Eenjarige plant, tuin&#10;&#10;Automatisch gegenereerde beschrijving">
            <a:extLst>
              <a:ext uri="{FF2B5EF4-FFF2-40B4-BE49-F238E27FC236}">
                <a16:creationId xmlns:a16="http://schemas.microsoft.com/office/drawing/2014/main" id="{67027138-404B-BFCE-0EC7-E93C4CEC3FF0}"/>
              </a:ext>
            </a:extLst>
          </p:cNvPr>
          <p:cNvPicPr>
            <a:picLocks noChangeAspect="1"/>
          </p:cNvPicPr>
          <p:nvPr/>
        </p:nvPicPr>
        <p:blipFill rotWithShape="1">
          <a:blip r:embed="rId5"/>
          <a:srcRect r="21504" b="2"/>
          <a:stretch/>
        </p:blipFill>
        <p:spPr>
          <a:xfrm rot="5400000">
            <a:off x="5371023" y="567396"/>
            <a:ext cx="3526040" cy="3368936"/>
          </a:xfrm>
          <a:prstGeom prst="rect">
            <a:avLst/>
          </a:prstGeom>
        </p:spPr>
      </p:pic>
      <p:sp>
        <p:nvSpPr>
          <p:cNvPr id="44" name="Rectangle 43">
            <a:extLst>
              <a:ext uri="{FF2B5EF4-FFF2-40B4-BE49-F238E27FC236}">
                <a16:creationId xmlns:a16="http://schemas.microsoft.com/office/drawing/2014/main" id="{621EF2C5-4DD0-49D0-AF0A-1C02F80AA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79" y="488844"/>
            <a:ext cx="2739691" cy="20228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fbeelding 18" descr="Afbeelding met buitenshuis, gras, plant, hek&#10;&#10;Automatisch gegenereerde beschrijving">
            <a:extLst>
              <a:ext uri="{FF2B5EF4-FFF2-40B4-BE49-F238E27FC236}">
                <a16:creationId xmlns:a16="http://schemas.microsoft.com/office/drawing/2014/main" id="{742D83FF-284F-73DE-203A-F0991BF557FA}"/>
              </a:ext>
            </a:extLst>
          </p:cNvPr>
          <p:cNvPicPr>
            <a:picLocks noChangeAspect="1"/>
          </p:cNvPicPr>
          <p:nvPr/>
        </p:nvPicPr>
        <p:blipFill rotWithShape="1">
          <a:blip r:embed="rId6"/>
          <a:srcRect r="-3" b="7704"/>
          <a:stretch/>
        </p:blipFill>
        <p:spPr>
          <a:xfrm>
            <a:off x="8967679" y="488844"/>
            <a:ext cx="2739691" cy="2022832"/>
          </a:xfrm>
          <a:prstGeom prst="rect">
            <a:avLst/>
          </a:prstGeom>
        </p:spPr>
      </p:pic>
      <p:sp>
        <p:nvSpPr>
          <p:cNvPr id="46" name="Rectangle 45">
            <a:extLst>
              <a:ext uri="{FF2B5EF4-FFF2-40B4-BE49-F238E27FC236}">
                <a16:creationId xmlns:a16="http://schemas.microsoft.com/office/drawing/2014/main" id="{6FD2876B-C6FB-489E-AC79-356278E6C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9" y="4169239"/>
            <a:ext cx="3378077" cy="22093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fbeelding 20" descr="Afbeelding met buitenshuis, hemel, boom, gebouw&#10;&#10;Automatisch gegenereerde beschrijving">
            <a:extLst>
              <a:ext uri="{FF2B5EF4-FFF2-40B4-BE49-F238E27FC236}">
                <a16:creationId xmlns:a16="http://schemas.microsoft.com/office/drawing/2014/main" id="{805AE479-E131-344E-A434-CDB8AC9C4895}"/>
              </a:ext>
            </a:extLst>
          </p:cNvPr>
          <p:cNvPicPr>
            <a:picLocks noChangeAspect="1"/>
          </p:cNvPicPr>
          <p:nvPr/>
        </p:nvPicPr>
        <p:blipFill rotWithShape="1">
          <a:blip r:embed="rId7"/>
          <a:srcRect t="5972" r="-2" b="6822"/>
          <a:stretch/>
        </p:blipFill>
        <p:spPr>
          <a:xfrm>
            <a:off x="5449199" y="4169239"/>
            <a:ext cx="3378077" cy="2209379"/>
          </a:xfrm>
          <a:prstGeom prst="rect">
            <a:avLst/>
          </a:prstGeom>
        </p:spPr>
      </p:pic>
      <p:pic>
        <p:nvPicPr>
          <p:cNvPr id="5" name="Afbeelding 4" descr="Afbeelding met buitenshuis, gebouw, baksteen, raam&#10;&#10;Automatisch gegenereerde beschrijving">
            <a:extLst>
              <a:ext uri="{FF2B5EF4-FFF2-40B4-BE49-F238E27FC236}">
                <a16:creationId xmlns:a16="http://schemas.microsoft.com/office/drawing/2014/main" id="{EEEBB620-E534-94E1-A9DD-EE2EB69AB34A}"/>
              </a:ext>
            </a:extLst>
          </p:cNvPr>
          <p:cNvPicPr>
            <a:picLocks noChangeAspect="1"/>
          </p:cNvPicPr>
          <p:nvPr/>
        </p:nvPicPr>
        <p:blipFill rotWithShape="1">
          <a:blip r:embed="rId8"/>
          <a:srcRect t="7478" r="-3" b="16294"/>
          <a:stretch/>
        </p:blipFill>
        <p:spPr>
          <a:xfrm>
            <a:off x="8967681" y="2666029"/>
            <a:ext cx="2739691" cy="3712587"/>
          </a:xfrm>
          <a:prstGeom prst="rect">
            <a:avLst/>
          </a:prstGeom>
        </p:spPr>
      </p:pic>
    </p:spTree>
    <p:extLst>
      <p:ext uri="{BB962C8B-B14F-4D97-AF65-F5344CB8AC3E}">
        <p14:creationId xmlns:p14="http://schemas.microsoft.com/office/powerpoint/2010/main" val="3887416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4A476453-89B8-4D0E-BDE0-0446B97F5F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10437812" cy="321164"/>
          </a:xfrm>
          <a:prstGeom prst="rect">
            <a:avLst/>
          </a:prstGeom>
        </p:spPr>
      </p:pic>
      <p:pic>
        <p:nvPicPr>
          <p:cNvPr id="36" name="Picture 35">
            <a:extLst>
              <a:ext uri="{FF2B5EF4-FFF2-40B4-BE49-F238E27FC236}">
                <a16:creationId xmlns:a16="http://schemas.microsoft.com/office/drawing/2014/main" id="{02B7E5A1-5C08-4455-A219-804981D6B2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1"/>
          </a:xfrm>
          <a:prstGeom prst="rect">
            <a:avLst/>
          </a:prstGeom>
        </p:spPr>
      </p:pic>
      <p:sp>
        <p:nvSpPr>
          <p:cNvPr id="38" name="Rectangle 37">
            <a:extLst>
              <a:ext uri="{FF2B5EF4-FFF2-40B4-BE49-F238E27FC236}">
                <a16:creationId xmlns:a16="http://schemas.microsoft.com/office/drawing/2014/main" id="{6B19486B-DD4C-4473-9FF8-3E3FB1542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9601"/>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40" name="Rectangle 39">
            <a:extLst>
              <a:ext uri="{FF2B5EF4-FFF2-40B4-BE49-F238E27FC236}">
                <a16:creationId xmlns:a16="http://schemas.microsoft.com/office/drawing/2014/main" id="{52CE1431-75FA-49CE-A7AC-42816EFBC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grpSp>
        <p:nvGrpSpPr>
          <p:cNvPr id="42" name="Group 41">
            <a:extLst>
              <a:ext uri="{FF2B5EF4-FFF2-40B4-BE49-F238E27FC236}">
                <a16:creationId xmlns:a16="http://schemas.microsoft.com/office/drawing/2014/main" id="{D252EB36-EB2C-4AFE-B09B-0DF8AC871E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3" name="Rectangle 42">
              <a:extLst>
                <a:ext uri="{FF2B5EF4-FFF2-40B4-BE49-F238E27FC236}">
                  <a16:creationId xmlns:a16="http://schemas.microsoft.com/office/drawing/2014/main" id="{7CE68524-856D-453B-9349-8E8CBC8BF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43">
              <a:extLst>
                <a:ext uri="{FF2B5EF4-FFF2-40B4-BE49-F238E27FC236}">
                  <a16:creationId xmlns:a16="http://schemas.microsoft.com/office/drawing/2014/main" id="{899688E6-8880-4976-A59B-AB148C7C99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6" name="Rectangle 45">
            <a:extLst>
              <a:ext uri="{FF2B5EF4-FFF2-40B4-BE49-F238E27FC236}">
                <a16:creationId xmlns:a16="http://schemas.microsoft.com/office/drawing/2014/main" id="{B8D0330D-F534-4131-9807-B71B9EF12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 y="609601"/>
            <a:ext cx="501856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6530CE5C-A3DA-2C30-2404-377FD0F434D0}"/>
              </a:ext>
            </a:extLst>
          </p:cNvPr>
          <p:cNvSpPr>
            <a:spLocks noGrp="1"/>
          </p:cNvSpPr>
          <p:nvPr>
            <p:ph type="title"/>
          </p:nvPr>
        </p:nvSpPr>
        <p:spPr>
          <a:xfrm>
            <a:off x="680323" y="753228"/>
            <a:ext cx="3679028" cy="1080939"/>
          </a:xfrm>
        </p:spPr>
        <p:txBody>
          <a:bodyPr vert="horz" lIns="91440" tIns="45720" rIns="91440" bIns="45720" rtlCol="0" anchor="ctr">
            <a:normAutofit/>
          </a:bodyPr>
          <a:lstStyle/>
          <a:p>
            <a:pPr algn="ctr"/>
            <a:r>
              <a:rPr lang="nl-NL" sz="3200" dirty="0"/>
              <a:t>Tijdelijke natuur</a:t>
            </a:r>
            <a:br>
              <a:rPr lang="nl-NL" sz="3200" dirty="0"/>
            </a:br>
            <a:r>
              <a:rPr lang="nl-NL" sz="2700" dirty="0"/>
              <a:t>- Hondenlosloopzone -</a:t>
            </a:r>
          </a:p>
        </p:txBody>
      </p:sp>
      <p:pic>
        <p:nvPicPr>
          <p:cNvPr id="48" name="Picture 47">
            <a:extLst>
              <a:ext uri="{FF2B5EF4-FFF2-40B4-BE49-F238E27FC236}">
                <a16:creationId xmlns:a16="http://schemas.microsoft.com/office/drawing/2014/main" id="{18B7ED37-7ABB-42DD-AB26-3F9028261B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3" y="1970240"/>
            <a:ext cx="5029200" cy="202739"/>
          </a:xfrm>
          <a:prstGeom prst="rect">
            <a:avLst/>
          </a:prstGeom>
        </p:spPr>
      </p:pic>
      <p:pic>
        <p:nvPicPr>
          <p:cNvPr id="14" name="Afbeelding 13">
            <a:extLst>
              <a:ext uri="{FF2B5EF4-FFF2-40B4-BE49-F238E27FC236}">
                <a16:creationId xmlns:a16="http://schemas.microsoft.com/office/drawing/2014/main" id="{5C37C4E6-4CF4-75FA-2C17-F6048AC5FFE0}"/>
              </a:ext>
            </a:extLst>
          </p:cNvPr>
          <p:cNvPicPr>
            <a:picLocks noChangeAspect="1"/>
          </p:cNvPicPr>
          <p:nvPr/>
        </p:nvPicPr>
        <p:blipFill>
          <a:blip r:embed="rId5"/>
          <a:stretch>
            <a:fillRect/>
          </a:stretch>
        </p:blipFill>
        <p:spPr>
          <a:xfrm>
            <a:off x="1923814" y="2518890"/>
            <a:ext cx="10106025" cy="4162425"/>
          </a:xfrm>
          <a:prstGeom prst="rect">
            <a:avLst/>
          </a:prstGeom>
        </p:spPr>
      </p:pic>
      <p:sp>
        <p:nvSpPr>
          <p:cNvPr id="20" name="Vrije vorm: vorm 19">
            <a:extLst>
              <a:ext uri="{FF2B5EF4-FFF2-40B4-BE49-F238E27FC236}">
                <a16:creationId xmlns:a16="http://schemas.microsoft.com/office/drawing/2014/main" id="{1F6E961C-ECE6-CB36-453C-DEC9FF3CBA75}"/>
              </a:ext>
            </a:extLst>
          </p:cNvPr>
          <p:cNvSpPr/>
          <p:nvPr/>
        </p:nvSpPr>
        <p:spPr>
          <a:xfrm>
            <a:off x="2936240" y="2905760"/>
            <a:ext cx="8422640" cy="2458720"/>
          </a:xfrm>
          <a:custGeom>
            <a:avLst/>
            <a:gdLst>
              <a:gd name="connsiteX0" fmla="*/ 7498080 w 8361680"/>
              <a:gd name="connsiteY0" fmla="*/ 2458720 h 2458720"/>
              <a:gd name="connsiteX1" fmla="*/ 0 w 8361680"/>
              <a:gd name="connsiteY1" fmla="*/ 1788160 h 2458720"/>
              <a:gd name="connsiteX2" fmla="*/ 853440 w 8361680"/>
              <a:gd name="connsiteY2" fmla="*/ 0 h 2458720"/>
              <a:gd name="connsiteX3" fmla="*/ 8361680 w 8361680"/>
              <a:gd name="connsiteY3" fmla="*/ 802640 h 2458720"/>
              <a:gd name="connsiteX4" fmla="*/ 7985760 w 8361680"/>
              <a:gd name="connsiteY4" fmla="*/ 2103120 h 2458720"/>
              <a:gd name="connsiteX5" fmla="*/ 7498080 w 8361680"/>
              <a:gd name="connsiteY5" fmla="*/ 2458720 h 24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1680" h="2458720">
                <a:moveTo>
                  <a:pt x="7498080" y="2458720"/>
                </a:moveTo>
                <a:lnTo>
                  <a:pt x="0" y="1788160"/>
                </a:lnTo>
                <a:lnTo>
                  <a:pt x="853440" y="0"/>
                </a:lnTo>
                <a:lnTo>
                  <a:pt x="8361680" y="802640"/>
                </a:lnTo>
                <a:lnTo>
                  <a:pt x="7985760" y="2103120"/>
                </a:lnTo>
                <a:lnTo>
                  <a:pt x="7498080" y="2458720"/>
                </a:lnTo>
                <a:close/>
              </a:path>
            </a:pathLst>
          </a:cu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Vrije vorm: vorm 23">
            <a:extLst>
              <a:ext uri="{FF2B5EF4-FFF2-40B4-BE49-F238E27FC236}">
                <a16:creationId xmlns:a16="http://schemas.microsoft.com/office/drawing/2014/main" id="{D5F86F23-965A-147B-D8F0-0BAD16BC5460}"/>
              </a:ext>
            </a:extLst>
          </p:cNvPr>
          <p:cNvSpPr/>
          <p:nvPr/>
        </p:nvSpPr>
        <p:spPr>
          <a:xfrm>
            <a:off x="5039360" y="3281680"/>
            <a:ext cx="5090160" cy="1574800"/>
          </a:xfrm>
          <a:custGeom>
            <a:avLst/>
            <a:gdLst>
              <a:gd name="connsiteX0" fmla="*/ 5090160 w 5090160"/>
              <a:gd name="connsiteY0" fmla="*/ 548640 h 1574800"/>
              <a:gd name="connsiteX1" fmla="*/ 4815840 w 5090160"/>
              <a:gd name="connsiteY1" fmla="*/ 1574800 h 1574800"/>
              <a:gd name="connsiteX2" fmla="*/ 0 w 5090160"/>
              <a:gd name="connsiteY2" fmla="*/ 995680 h 1574800"/>
              <a:gd name="connsiteX3" fmla="*/ 274320 w 5090160"/>
              <a:gd name="connsiteY3" fmla="*/ 0 h 1574800"/>
              <a:gd name="connsiteX4" fmla="*/ 5090160 w 5090160"/>
              <a:gd name="connsiteY4" fmla="*/ 54864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160" h="1574800">
                <a:moveTo>
                  <a:pt x="5090160" y="548640"/>
                </a:moveTo>
                <a:lnTo>
                  <a:pt x="4815840" y="1574800"/>
                </a:lnTo>
                <a:lnTo>
                  <a:pt x="0" y="995680"/>
                </a:lnTo>
                <a:lnTo>
                  <a:pt x="274320" y="0"/>
                </a:lnTo>
                <a:lnTo>
                  <a:pt x="5090160" y="548640"/>
                </a:lnTo>
                <a:close/>
              </a:path>
            </a:pathLst>
          </a:custGeom>
          <a:solidFill>
            <a:srgbClr val="A7D535">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Hondenloopzone</a:t>
            </a:r>
            <a:endParaRPr lang="nl-BE" dirty="0"/>
          </a:p>
        </p:txBody>
      </p:sp>
      <p:sp>
        <p:nvSpPr>
          <p:cNvPr id="26" name="Vrije vorm: vorm 25">
            <a:extLst>
              <a:ext uri="{FF2B5EF4-FFF2-40B4-BE49-F238E27FC236}">
                <a16:creationId xmlns:a16="http://schemas.microsoft.com/office/drawing/2014/main" id="{0C8038EB-F3BD-4E34-5543-CB5D8056A470}"/>
              </a:ext>
            </a:extLst>
          </p:cNvPr>
          <p:cNvSpPr/>
          <p:nvPr/>
        </p:nvSpPr>
        <p:spPr>
          <a:xfrm>
            <a:off x="3007360" y="3881120"/>
            <a:ext cx="8290560" cy="1239520"/>
          </a:xfrm>
          <a:custGeom>
            <a:avLst/>
            <a:gdLst>
              <a:gd name="connsiteX0" fmla="*/ 8290560 w 8290560"/>
              <a:gd name="connsiteY0" fmla="*/ 0 h 1239520"/>
              <a:gd name="connsiteX1" fmla="*/ 7965440 w 8290560"/>
              <a:gd name="connsiteY1" fmla="*/ 111760 h 1239520"/>
              <a:gd name="connsiteX2" fmla="*/ 7670800 w 8290560"/>
              <a:gd name="connsiteY2" fmla="*/ 294640 h 1239520"/>
              <a:gd name="connsiteX3" fmla="*/ 7416800 w 8290560"/>
              <a:gd name="connsiteY3" fmla="*/ 528320 h 1239520"/>
              <a:gd name="connsiteX4" fmla="*/ 7162800 w 8290560"/>
              <a:gd name="connsiteY4" fmla="*/ 762000 h 1239520"/>
              <a:gd name="connsiteX5" fmla="*/ 6929120 w 8290560"/>
              <a:gd name="connsiteY5" fmla="*/ 1005840 h 1239520"/>
              <a:gd name="connsiteX6" fmla="*/ 6685280 w 8290560"/>
              <a:gd name="connsiteY6" fmla="*/ 1066800 h 1239520"/>
              <a:gd name="connsiteX7" fmla="*/ 6583680 w 8290560"/>
              <a:gd name="connsiteY7" fmla="*/ 1016000 h 1239520"/>
              <a:gd name="connsiteX8" fmla="*/ 6339840 w 8290560"/>
              <a:gd name="connsiteY8" fmla="*/ 1016000 h 1239520"/>
              <a:gd name="connsiteX9" fmla="*/ 6167120 w 8290560"/>
              <a:gd name="connsiteY9" fmla="*/ 1148080 h 1239520"/>
              <a:gd name="connsiteX10" fmla="*/ 6116320 w 8290560"/>
              <a:gd name="connsiteY10" fmla="*/ 1239520 h 1239520"/>
              <a:gd name="connsiteX11" fmla="*/ 5557520 w 8290560"/>
              <a:gd name="connsiteY11" fmla="*/ 1076960 h 1239520"/>
              <a:gd name="connsiteX12" fmla="*/ 4937760 w 8290560"/>
              <a:gd name="connsiteY12" fmla="*/ 914400 h 1239520"/>
              <a:gd name="connsiteX13" fmla="*/ 4500880 w 8290560"/>
              <a:gd name="connsiteY13" fmla="*/ 833120 h 1239520"/>
              <a:gd name="connsiteX14" fmla="*/ 4074160 w 8290560"/>
              <a:gd name="connsiteY14" fmla="*/ 843280 h 1239520"/>
              <a:gd name="connsiteX15" fmla="*/ 3616960 w 8290560"/>
              <a:gd name="connsiteY15" fmla="*/ 843280 h 1239520"/>
              <a:gd name="connsiteX16" fmla="*/ 3220720 w 8290560"/>
              <a:gd name="connsiteY16" fmla="*/ 822960 h 1239520"/>
              <a:gd name="connsiteX17" fmla="*/ 2987040 w 8290560"/>
              <a:gd name="connsiteY17" fmla="*/ 751840 h 1239520"/>
              <a:gd name="connsiteX18" fmla="*/ 2712720 w 8290560"/>
              <a:gd name="connsiteY18" fmla="*/ 640080 h 1239520"/>
              <a:gd name="connsiteX19" fmla="*/ 2489200 w 8290560"/>
              <a:gd name="connsiteY19" fmla="*/ 538480 h 1239520"/>
              <a:gd name="connsiteX20" fmla="*/ 1950720 w 8290560"/>
              <a:gd name="connsiteY20" fmla="*/ 741680 h 1239520"/>
              <a:gd name="connsiteX21" fmla="*/ 1645920 w 8290560"/>
              <a:gd name="connsiteY21" fmla="*/ 751840 h 1239520"/>
              <a:gd name="connsiteX22" fmla="*/ 1391920 w 8290560"/>
              <a:gd name="connsiteY22" fmla="*/ 731520 h 1239520"/>
              <a:gd name="connsiteX23" fmla="*/ 1158240 w 8290560"/>
              <a:gd name="connsiteY23" fmla="*/ 680720 h 1239520"/>
              <a:gd name="connsiteX24" fmla="*/ 792480 w 8290560"/>
              <a:gd name="connsiteY24" fmla="*/ 650240 h 1239520"/>
              <a:gd name="connsiteX25" fmla="*/ 548640 w 8290560"/>
              <a:gd name="connsiteY25" fmla="*/ 629920 h 1239520"/>
              <a:gd name="connsiteX26" fmla="*/ 314960 w 8290560"/>
              <a:gd name="connsiteY26" fmla="*/ 579120 h 1239520"/>
              <a:gd name="connsiteX27" fmla="*/ 121920 w 8290560"/>
              <a:gd name="connsiteY27" fmla="*/ 640080 h 1239520"/>
              <a:gd name="connsiteX28" fmla="*/ 50800 w 8290560"/>
              <a:gd name="connsiteY28" fmla="*/ 812800 h 1239520"/>
              <a:gd name="connsiteX29" fmla="*/ 0 w 8290560"/>
              <a:gd name="connsiteY29" fmla="*/ 822960 h 1239520"/>
              <a:gd name="connsiteX0" fmla="*/ 8290560 w 8290560"/>
              <a:gd name="connsiteY0" fmla="*/ 0 h 1239520"/>
              <a:gd name="connsiteX1" fmla="*/ 7965440 w 8290560"/>
              <a:gd name="connsiteY1" fmla="*/ 111760 h 1239520"/>
              <a:gd name="connsiteX2" fmla="*/ 7670800 w 8290560"/>
              <a:gd name="connsiteY2" fmla="*/ 294640 h 1239520"/>
              <a:gd name="connsiteX3" fmla="*/ 7416800 w 8290560"/>
              <a:gd name="connsiteY3" fmla="*/ 528320 h 1239520"/>
              <a:gd name="connsiteX4" fmla="*/ 7162800 w 8290560"/>
              <a:gd name="connsiteY4" fmla="*/ 762000 h 1239520"/>
              <a:gd name="connsiteX5" fmla="*/ 6929120 w 8290560"/>
              <a:gd name="connsiteY5" fmla="*/ 1005840 h 1239520"/>
              <a:gd name="connsiteX6" fmla="*/ 6685280 w 8290560"/>
              <a:gd name="connsiteY6" fmla="*/ 1066800 h 1239520"/>
              <a:gd name="connsiteX7" fmla="*/ 6583680 w 8290560"/>
              <a:gd name="connsiteY7" fmla="*/ 1016000 h 1239520"/>
              <a:gd name="connsiteX8" fmla="*/ 6339840 w 8290560"/>
              <a:gd name="connsiteY8" fmla="*/ 1016000 h 1239520"/>
              <a:gd name="connsiteX9" fmla="*/ 6167120 w 8290560"/>
              <a:gd name="connsiteY9" fmla="*/ 1148080 h 1239520"/>
              <a:gd name="connsiteX10" fmla="*/ 6116320 w 8290560"/>
              <a:gd name="connsiteY10" fmla="*/ 1239520 h 1239520"/>
              <a:gd name="connsiteX11" fmla="*/ 5557520 w 8290560"/>
              <a:gd name="connsiteY11" fmla="*/ 1076960 h 1239520"/>
              <a:gd name="connsiteX12" fmla="*/ 4937760 w 8290560"/>
              <a:gd name="connsiteY12" fmla="*/ 914400 h 1239520"/>
              <a:gd name="connsiteX13" fmla="*/ 4500880 w 8290560"/>
              <a:gd name="connsiteY13" fmla="*/ 833120 h 1239520"/>
              <a:gd name="connsiteX14" fmla="*/ 4074160 w 8290560"/>
              <a:gd name="connsiteY14" fmla="*/ 843280 h 1239520"/>
              <a:gd name="connsiteX15" fmla="*/ 3616960 w 8290560"/>
              <a:gd name="connsiteY15" fmla="*/ 843280 h 1239520"/>
              <a:gd name="connsiteX16" fmla="*/ 3220720 w 8290560"/>
              <a:gd name="connsiteY16" fmla="*/ 822960 h 1239520"/>
              <a:gd name="connsiteX17" fmla="*/ 2987040 w 8290560"/>
              <a:gd name="connsiteY17" fmla="*/ 751840 h 1239520"/>
              <a:gd name="connsiteX18" fmla="*/ 2712720 w 8290560"/>
              <a:gd name="connsiteY18" fmla="*/ 640080 h 1239520"/>
              <a:gd name="connsiteX19" fmla="*/ 2499360 w 8290560"/>
              <a:gd name="connsiteY19" fmla="*/ 609600 h 1239520"/>
              <a:gd name="connsiteX20" fmla="*/ 1950720 w 8290560"/>
              <a:gd name="connsiteY20" fmla="*/ 741680 h 1239520"/>
              <a:gd name="connsiteX21" fmla="*/ 1645920 w 8290560"/>
              <a:gd name="connsiteY21" fmla="*/ 751840 h 1239520"/>
              <a:gd name="connsiteX22" fmla="*/ 1391920 w 8290560"/>
              <a:gd name="connsiteY22" fmla="*/ 731520 h 1239520"/>
              <a:gd name="connsiteX23" fmla="*/ 1158240 w 8290560"/>
              <a:gd name="connsiteY23" fmla="*/ 680720 h 1239520"/>
              <a:gd name="connsiteX24" fmla="*/ 792480 w 8290560"/>
              <a:gd name="connsiteY24" fmla="*/ 650240 h 1239520"/>
              <a:gd name="connsiteX25" fmla="*/ 548640 w 8290560"/>
              <a:gd name="connsiteY25" fmla="*/ 629920 h 1239520"/>
              <a:gd name="connsiteX26" fmla="*/ 314960 w 8290560"/>
              <a:gd name="connsiteY26" fmla="*/ 579120 h 1239520"/>
              <a:gd name="connsiteX27" fmla="*/ 121920 w 8290560"/>
              <a:gd name="connsiteY27" fmla="*/ 640080 h 1239520"/>
              <a:gd name="connsiteX28" fmla="*/ 50800 w 8290560"/>
              <a:gd name="connsiteY28" fmla="*/ 812800 h 1239520"/>
              <a:gd name="connsiteX29" fmla="*/ 0 w 8290560"/>
              <a:gd name="connsiteY29" fmla="*/ 822960 h 123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90560" h="1239520">
                <a:moveTo>
                  <a:pt x="8290560" y="0"/>
                </a:moveTo>
                <a:lnTo>
                  <a:pt x="7965440" y="111760"/>
                </a:lnTo>
                <a:lnTo>
                  <a:pt x="7670800" y="294640"/>
                </a:lnTo>
                <a:lnTo>
                  <a:pt x="7416800" y="528320"/>
                </a:lnTo>
                <a:lnTo>
                  <a:pt x="7162800" y="762000"/>
                </a:lnTo>
                <a:lnTo>
                  <a:pt x="6929120" y="1005840"/>
                </a:lnTo>
                <a:lnTo>
                  <a:pt x="6685280" y="1066800"/>
                </a:lnTo>
                <a:lnTo>
                  <a:pt x="6583680" y="1016000"/>
                </a:lnTo>
                <a:lnTo>
                  <a:pt x="6339840" y="1016000"/>
                </a:lnTo>
                <a:lnTo>
                  <a:pt x="6167120" y="1148080"/>
                </a:lnTo>
                <a:lnTo>
                  <a:pt x="6116320" y="1239520"/>
                </a:lnTo>
                <a:lnTo>
                  <a:pt x="5557520" y="1076960"/>
                </a:lnTo>
                <a:lnTo>
                  <a:pt x="4937760" y="914400"/>
                </a:lnTo>
                <a:lnTo>
                  <a:pt x="4500880" y="833120"/>
                </a:lnTo>
                <a:lnTo>
                  <a:pt x="4074160" y="843280"/>
                </a:lnTo>
                <a:lnTo>
                  <a:pt x="3616960" y="843280"/>
                </a:lnTo>
                <a:lnTo>
                  <a:pt x="3220720" y="822960"/>
                </a:lnTo>
                <a:lnTo>
                  <a:pt x="2987040" y="751840"/>
                </a:lnTo>
                <a:lnTo>
                  <a:pt x="2712720" y="640080"/>
                </a:lnTo>
                <a:lnTo>
                  <a:pt x="2499360" y="609600"/>
                </a:lnTo>
                <a:lnTo>
                  <a:pt x="1950720" y="741680"/>
                </a:lnTo>
                <a:lnTo>
                  <a:pt x="1645920" y="751840"/>
                </a:lnTo>
                <a:lnTo>
                  <a:pt x="1391920" y="731520"/>
                </a:lnTo>
                <a:lnTo>
                  <a:pt x="1158240" y="680720"/>
                </a:lnTo>
                <a:lnTo>
                  <a:pt x="792480" y="650240"/>
                </a:lnTo>
                <a:lnTo>
                  <a:pt x="548640" y="629920"/>
                </a:lnTo>
                <a:lnTo>
                  <a:pt x="314960" y="579120"/>
                </a:lnTo>
                <a:lnTo>
                  <a:pt x="121920" y="640080"/>
                </a:lnTo>
                <a:lnTo>
                  <a:pt x="50800" y="812800"/>
                </a:lnTo>
                <a:lnTo>
                  <a:pt x="0" y="822960"/>
                </a:lnTo>
              </a:path>
            </a:pathLst>
          </a:custGeom>
          <a:noFill/>
          <a:ln w="190500">
            <a:solidFill>
              <a:schemeClr val="accent1">
                <a:shade val="15000"/>
                <a:alpha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Vrije vorm: vorm 27">
            <a:extLst>
              <a:ext uri="{FF2B5EF4-FFF2-40B4-BE49-F238E27FC236}">
                <a16:creationId xmlns:a16="http://schemas.microsoft.com/office/drawing/2014/main" id="{568B32CE-4EB2-ECE0-A395-9BF1BA0DA8D5}"/>
              </a:ext>
            </a:extLst>
          </p:cNvPr>
          <p:cNvSpPr/>
          <p:nvPr/>
        </p:nvSpPr>
        <p:spPr>
          <a:xfrm>
            <a:off x="4074160" y="3332480"/>
            <a:ext cx="1198880" cy="1117600"/>
          </a:xfrm>
          <a:custGeom>
            <a:avLst/>
            <a:gdLst>
              <a:gd name="connsiteX0" fmla="*/ 0 w 1198880"/>
              <a:gd name="connsiteY0" fmla="*/ 1117600 h 1117600"/>
              <a:gd name="connsiteX1" fmla="*/ 132080 w 1198880"/>
              <a:gd name="connsiteY1" fmla="*/ 335280 h 1117600"/>
              <a:gd name="connsiteX2" fmla="*/ 203200 w 1198880"/>
              <a:gd name="connsiteY2" fmla="*/ 193040 h 1117600"/>
              <a:gd name="connsiteX3" fmla="*/ 294640 w 1198880"/>
              <a:gd name="connsiteY3" fmla="*/ 91440 h 1117600"/>
              <a:gd name="connsiteX4" fmla="*/ 426720 w 1198880"/>
              <a:gd name="connsiteY4" fmla="*/ 20320 h 1117600"/>
              <a:gd name="connsiteX5" fmla="*/ 528320 w 1198880"/>
              <a:gd name="connsiteY5" fmla="*/ 10160 h 1117600"/>
              <a:gd name="connsiteX6" fmla="*/ 690880 w 1198880"/>
              <a:gd name="connsiteY6" fmla="*/ 0 h 1117600"/>
              <a:gd name="connsiteX7" fmla="*/ 883920 w 1198880"/>
              <a:gd name="connsiteY7" fmla="*/ 0 h 1117600"/>
              <a:gd name="connsiteX8" fmla="*/ 1046480 w 1198880"/>
              <a:gd name="connsiteY8" fmla="*/ 10160 h 1117600"/>
              <a:gd name="connsiteX9" fmla="*/ 1198880 w 1198880"/>
              <a:gd name="connsiteY9" fmla="*/ 6096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8880" h="1117600">
                <a:moveTo>
                  <a:pt x="0" y="1117600"/>
                </a:moveTo>
                <a:lnTo>
                  <a:pt x="132080" y="335280"/>
                </a:lnTo>
                <a:lnTo>
                  <a:pt x="203200" y="193040"/>
                </a:lnTo>
                <a:lnTo>
                  <a:pt x="294640" y="91440"/>
                </a:lnTo>
                <a:lnTo>
                  <a:pt x="426720" y="20320"/>
                </a:lnTo>
                <a:lnTo>
                  <a:pt x="528320" y="10160"/>
                </a:lnTo>
                <a:lnTo>
                  <a:pt x="690880" y="0"/>
                </a:lnTo>
                <a:lnTo>
                  <a:pt x="883920" y="0"/>
                </a:lnTo>
                <a:lnTo>
                  <a:pt x="1046480" y="10160"/>
                </a:lnTo>
                <a:lnTo>
                  <a:pt x="1198880" y="60960"/>
                </a:lnTo>
              </a:path>
            </a:pathLst>
          </a:custGeom>
          <a:noFill/>
          <a:ln w="190500">
            <a:solidFill>
              <a:srgbClr val="92D050">
                <a:alpha val="6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290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30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0"/>
                                        <p:tgtEl>
                                          <p:spTgt spid="26"/>
                                        </p:tgtEl>
                                      </p:cBhvr>
                                    </p:animEffect>
                                  </p:childTnLst>
                                </p:cTn>
                              </p:par>
                              <p:par>
                                <p:cTn id="17" presetID="1" presetClass="entr" presetSubtype="0" fill="hold" grpId="0" nodeType="withEffect">
                                  <p:stCondLst>
                                    <p:cond delay="3000"/>
                                  </p:stCondLst>
                                  <p:childTnLst>
                                    <p:set>
                                      <p:cBhvr>
                                        <p:cTn id="18" dur="1" fill="hold">
                                          <p:stCondLst>
                                            <p:cond delay="499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8" name="Afbeelding 7" descr="Afbeelding met hemel, buitenshuis, boom, gebouw&#10;&#10;Automatisch gegenereerde beschrijving">
            <a:extLst>
              <a:ext uri="{FF2B5EF4-FFF2-40B4-BE49-F238E27FC236}">
                <a16:creationId xmlns:a16="http://schemas.microsoft.com/office/drawing/2014/main" id="{57446A59-E11D-B756-E3BB-DE28B2E25DBF}"/>
              </a:ext>
            </a:extLst>
          </p:cNvPr>
          <p:cNvPicPr>
            <a:picLocks noChangeAspect="1"/>
          </p:cNvPicPr>
          <p:nvPr/>
        </p:nvPicPr>
        <p:blipFill rotWithShape="1">
          <a:blip r:embed="rId2"/>
          <a:srcRect l="10237" r="12793" b="-1"/>
          <a:stretch/>
        </p:blipFill>
        <p:spPr>
          <a:xfrm>
            <a:off x="6984388" y="484633"/>
            <a:ext cx="4719805" cy="2836084"/>
          </a:xfrm>
          <a:prstGeom prst="rect">
            <a:avLst/>
          </a:prstGeom>
          <a:ln>
            <a:noFill/>
          </a:ln>
          <a:effectLst>
            <a:outerShdw blurRad="76200" dist="63500" dir="5040000" algn="tl" rotWithShape="0">
              <a:srgbClr val="000000">
                <a:alpha val="41000"/>
              </a:srgbClr>
            </a:outerShdw>
          </a:effectLst>
        </p:spPr>
      </p:pic>
      <p:pic>
        <p:nvPicPr>
          <p:cNvPr id="34" name="Picture 33">
            <a:extLst>
              <a:ext uri="{FF2B5EF4-FFF2-40B4-BE49-F238E27FC236}">
                <a16:creationId xmlns:a16="http://schemas.microsoft.com/office/drawing/2014/main" id="{788AA1B3-B550-4293-AFAE-9F844E5184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6" name="Picture 35">
            <a:extLst>
              <a:ext uri="{FF2B5EF4-FFF2-40B4-BE49-F238E27FC236}">
                <a16:creationId xmlns:a16="http://schemas.microsoft.com/office/drawing/2014/main" id="{1BC6ED49-FE9D-40E5-B5C8-6674E3690C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10437812" cy="321164"/>
          </a:xfrm>
          <a:prstGeom prst="rect">
            <a:avLst/>
          </a:prstGeom>
        </p:spPr>
      </p:pic>
      <p:pic>
        <p:nvPicPr>
          <p:cNvPr id="38" name="Picture 37">
            <a:extLst>
              <a:ext uri="{FF2B5EF4-FFF2-40B4-BE49-F238E27FC236}">
                <a16:creationId xmlns:a16="http://schemas.microsoft.com/office/drawing/2014/main" id="{4A71D742-784E-4215-B79D-1BA74CDEAE5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1"/>
          </a:xfrm>
          <a:prstGeom prst="rect">
            <a:avLst/>
          </a:prstGeom>
        </p:spPr>
      </p:pic>
      <p:sp>
        <p:nvSpPr>
          <p:cNvPr id="40" name="Rectangle 39">
            <a:extLst>
              <a:ext uri="{FF2B5EF4-FFF2-40B4-BE49-F238E27FC236}">
                <a16:creationId xmlns:a16="http://schemas.microsoft.com/office/drawing/2014/main" id="{C745E79F-C788-4095-B47D-18ED4B45E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609601"/>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42" name="Rectangle 41">
            <a:extLst>
              <a:ext uri="{FF2B5EF4-FFF2-40B4-BE49-F238E27FC236}">
                <a16:creationId xmlns:a16="http://schemas.microsoft.com/office/drawing/2014/main" id="{EB423749-E657-4939-9195-422E2100F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grpSp>
        <p:nvGrpSpPr>
          <p:cNvPr id="44" name="Group 43">
            <a:extLst>
              <a:ext uri="{FF2B5EF4-FFF2-40B4-BE49-F238E27FC236}">
                <a16:creationId xmlns:a16="http://schemas.microsoft.com/office/drawing/2014/main" id="{A00FF9E7-8E46-4DC0-93DA-60BE0E460B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5" name="Rectangle 44">
              <a:extLst>
                <a:ext uri="{FF2B5EF4-FFF2-40B4-BE49-F238E27FC236}">
                  <a16:creationId xmlns:a16="http://schemas.microsoft.com/office/drawing/2014/main" id="{956701A1-F27E-4182-9578-B57ACF9D3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CBC19C67-025A-4A22-BDB0-4CE8FD806F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8" name="Rectangle 47">
            <a:extLst>
              <a:ext uri="{FF2B5EF4-FFF2-40B4-BE49-F238E27FC236}">
                <a16:creationId xmlns:a16="http://schemas.microsoft.com/office/drawing/2014/main" id="{CD913264-54ED-4FC1-AD22-DAD435060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 y="609601"/>
            <a:ext cx="6499753"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76F46D17-ECA8-CF0B-5CE8-AECAB26EE5CA}"/>
              </a:ext>
            </a:extLst>
          </p:cNvPr>
          <p:cNvSpPr>
            <a:spLocks noGrp="1"/>
          </p:cNvSpPr>
          <p:nvPr>
            <p:ph type="title"/>
          </p:nvPr>
        </p:nvSpPr>
        <p:spPr>
          <a:xfrm>
            <a:off x="680322" y="753228"/>
            <a:ext cx="5632247" cy="1080939"/>
          </a:xfrm>
        </p:spPr>
        <p:txBody>
          <a:bodyPr vert="horz" lIns="91440" tIns="45720" rIns="91440" bIns="45720" rtlCol="0" anchor="ctr">
            <a:normAutofit/>
          </a:bodyPr>
          <a:lstStyle/>
          <a:p>
            <a:r>
              <a:rPr lang="en-US"/>
              <a:t>Ontharding – St. Dimpnaplein</a:t>
            </a:r>
          </a:p>
        </p:txBody>
      </p:sp>
      <p:pic>
        <p:nvPicPr>
          <p:cNvPr id="50" name="Picture 49">
            <a:extLst>
              <a:ext uri="{FF2B5EF4-FFF2-40B4-BE49-F238E27FC236}">
                <a16:creationId xmlns:a16="http://schemas.microsoft.com/office/drawing/2014/main" id="{8E6B0E65-BA50-47AD-B2B4-9FEB58F4B7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3" y="1970240"/>
            <a:ext cx="6492240" cy="261715"/>
          </a:xfrm>
          <a:prstGeom prst="rect">
            <a:avLst/>
          </a:prstGeom>
        </p:spPr>
      </p:pic>
      <p:sp>
        <p:nvSpPr>
          <p:cNvPr id="4" name="Tijdelijke aanduiding voor tekst 3">
            <a:extLst>
              <a:ext uri="{FF2B5EF4-FFF2-40B4-BE49-F238E27FC236}">
                <a16:creationId xmlns:a16="http://schemas.microsoft.com/office/drawing/2014/main" id="{A3921BE7-5DBF-40F3-AD68-E8A7ECBDB67B}"/>
              </a:ext>
            </a:extLst>
          </p:cNvPr>
          <p:cNvSpPr>
            <a:spLocks noGrp="1"/>
          </p:cNvSpPr>
          <p:nvPr>
            <p:ph type="body" sz="half" idx="2"/>
          </p:nvPr>
        </p:nvSpPr>
        <p:spPr>
          <a:xfrm>
            <a:off x="680322" y="2336874"/>
            <a:ext cx="6195607" cy="3599316"/>
          </a:xfrm>
        </p:spPr>
        <p:txBody>
          <a:bodyPr vert="horz" lIns="91440" tIns="45720" rIns="91440" bIns="45720" rtlCol="0" anchor="t">
            <a:normAutofit/>
          </a:bodyPr>
          <a:lstStyle/>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Voormalig schoolgebouw gelegen langs een gewestweg</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Volledige site verhard met betontegels (30x30)</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Afbraak eind 2021/begin 2022</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Egalisatie/inzaai/aanplant terrein 2022/2023</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Proefproject (2023) &gt;&gt; doodlopende straat </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Onthardingsproject ANB (2023)</a:t>
            </a:r>
          </a:p>
          <a:p>
            <a:pPr marL="285744" indent="-285744">
              <a:buFont typeface="Arial" panose="020B0604020202020204" pitchFamily="34" charset="0"/>
              <a:buChar char="•"/>
            </a:pPr>
            <a:endParaRPr lang="nl-BE" sz="1800" dirty="0">
              <a:solidFill>
                <a:schemeClr val="bg1"/>
              </a:solidFill>
              <a:effectLst/>
              <a:latin typeface="Source Sans Pro" panose="020B0503030403020204" pitchFamily="34" charset="0"/>
              <a:ea typeface="Source Sans Pro" panose="020B0503030403020204" pitchFamily="34" charset="0"/>
            </a:endParaRPr>
          </a:p>
          <a:p>
            <a:r>
              <a:rPr lang="nl-BE" sz="1800" u="sng" dirty="0">
                <a:solidFill>
                  <a:schemeClr val="bg1"/>
                </a:solidFill>
                <a:effectLst/>
                <a:latin typeface="Source Sans Pro" panose="020B0503030403020204" pitchFamily="34" charset="0"/>
                <a:ea typeface="Source Sans Pro" panose="020B0503030403020204" pitchFamily="34" charset="0"/>
              </a:rPr>
              <a:t>Geplande werken </a:t>
            </a:r>
          </a:p>
          <a:p>
            <a:pPr marL="285744" indent="-285744">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Herinrichting St. Dimpnaplein (studiefase)</a:t>
            </a:r>
          </a:p>
          <a:p>
            <a:pPr marL="285744" indent="-285744">
              <a:buFont typeface="Arial" panose="020B0604020202020204" pitchFamily="34" charset="0"/>
              <a:buChar char="•"/>
            </a:pPr>
            <a:endParaRPr lang="nl-BE" sz="1800" dirty="0">
              <a:solidFill>
                <a:schemeClr val="bg1"/>
              </a:solidFill>
              <a:effectLst/>
              <a:latin typeface="Source Sans Pro" panose="020B0503030403020204" pitchFamily="34" charset="0"/>
              <a:ea typeface="Source Sans Pro" panose="020B0503030403020204" pitchFamily="34" charset="0"/>
            </a:endParaRPr>
          </a:p>
          <a:p>
            <a:pPr marL="285744" indent="-285744">
              <a:buFont typeface="Arial" panose="020B0604020202020204" pitchFamily="34" charset="0"/>
              <a:buChar char="•"/>
            </a:pPr>
            <a:endParaRPr lang="nl-BE" sz="1800" dirty="0">
              <a:solidFill>
                <a:schemeClr val="bg1"/>
              </a:solidFill>
              <a:effectLst/>
              <a:latin typeface="Source Sans Pro" panose="020B0503030403020204" pitchFamily="34" charset="0"/>
              <a:ea typeface="Source Sans Pro" panose="020B0503030403020204" pitchFamily="34" charset="0"/>
            </a:endParaRPr>
          </a:p>
          <a:p>
            <a:pPr marL="285744" indent="-285744">
              <a:buFont typeface="Arial" panose="020B0604020202020204" pitchFamily="34" charset="0"/>
              <a:buChar char="•"/>
            </a:pPr>
            <a:endParaRPr lang="nl-BE" sz="1800" dirty="0">
              <a:solidFill>
                <a:schemeClr val="bg1"/>
              </a:solidFill>
              <a:effectLst/>
              <a:latin typeface="Source Sans Pro" panose="020B0503030403020204" pitchFamily="34" charset="0"/>
              <a:ea typeface="Source Sans Pro" panose="020B0503030403020204" pitchFamily="34" charset="0"/>
            </a:endParaRPr>
          </a:p>
          <a:p>
            <a:endParaRPr lang="nl-BE" sz="1800" dirty="0">
              <a:solidFill>
                <a:schemeClr val="bg1"/>
              </a:solidFill>
              <a:effectLst/>
              <a:latin typeface="Source Sans Pro" panose="020B0503030403020204" pitchFamily="34" charset="0"/>
              <a:ea typeface="Source Sans Pro" panose="020B0503030403020204" pitchFamily="34" charset="0"/>
            </a:endParaRPr>
          </a:p>
          <a:p>
            <a:endParaRPr lang="nl-BE" sz="1800" dirty="0">
              <a:solidFill>
                <a:schemeClr val="bg1"/>
              </a:solidFill>
              <a:latin typeface="Source Sans Pro" panose="020B0503030403020204" pitchFamily="34" charset="0"/>
              <a:ea typeface="Source Sans Pro" panose="020B0503030403020204" pitchFamily="34" charset="0"/>
            </a:endParaRPr>
          </a:p>
        </p:txBody>
      </p:sp>
      <p:pic>
        <p:nvPicPr>
          <p:cNvPr id="10" name="Afbeelding 9">
            <a:extLst>
              <a:ext uri="{FF2B5EF4-FFF2-40B4-BE49-F238E27FC236}">
                <a16:creationId xmlns:a16="http://schemas.microsoft.com/office/drawing/2014/main" id="{D249F7E7-4D54-E0FD-6BB7-4A99E11952B1}"/>
              </a:ext>
            </a:extLst>
          </p:cNvPr>
          <p:cNvPicPr>
            <a:picLocks noChangeAspect="1"/>
          </p:cNvPicPr>
          <p:nvPr/>
        </p:nvPicPr>
        <p:blipFill>
          <a:blip r:embed="rId6"/>
          <a:stretch>
            <a:fillRect/>
          </a:stretch>
        </p:blipFill>
        <p:spPr>
          <a:xfrm>
            <a:off x="6991900" y="482069"/>
            <a:ext cx="3990691" cy="2830179"/>
          </a:xfrm>
          <a:prstGeom prst="rect">
            <a:avLst/>
          </a:prstGeom>
        </p:spPr>
      </p:pic>
      <p:pic>
        <p:nvPicPr>
          <p:cNvPr id="6" name="Tijdelijke aanduiding voor inhoud 5" descr="Afbeelding met buitenshuis, gras, hemel, plant&#10;&#10;Automatisch gegenereerde beschrijving">
            <a:extLst>
              <a:ext uri="{FF2B5EF4-FFF2-40B4-BE49-F238E27FC236}">
                <a16:creationId xmlns:a16="http://schemas.microsoft.com/office/drawing/2014/main" id="{27B45266-8459-4439-DE8E-6851035B35A7}"/>
              </a:ext>
            </a:extLst>
          </p:cNvPr>
          <p:cNvPicPr>
            <a:picLocks noGrp="1" noChangeAspect="1"/>
          </p:cNvPicPr>
          <p:nvPr>
            <p:ph idx="1"/>
          </p:nvPr>
        </p:nvPicPr>
        <p:blipFill rotWithShape="1">
          <a:blip r:embed="rId7"/>
          <a:srcRect r="3227" b="-4"/>
          <a:stretch/>
        </p:blipFill>
        <p:spPr>
          <a:xfrm>
            <a:off x="6984387" y="3632401"/>
            <a:ext cx="4719805" cy="2743531"/>
          </a:xfrm>
          <a:prstGeom prst="rect">
            <a:avLst/>
          </a:prstGeom>
          <a:ln>
            <a:noFill/>
          </a:ln>
          <a:effectLst>
            <a:outerShdw blurRad="76200" dist="63500" dir="5040000" algn="tl" rotWithShape="0">
              <a:srgbClr val="000000">
                <a:alpha val="41000"/>
              </a:srgbClr>
            </a:outerShdw>
          </a:effectLst>
        </p:spPr>
      </p:pic>
      <p:pic>
        <p:nvPicPr>
          <p:cNvPr id="26" name="Afbeelding 25">
            <a:extLst>
              <a:ext uri="{FF2B5EF4-FFF2-40B4-BE49-F238E27FC236}">
                <a16:creationId xmlns:a16="http://schemas.microsoft.com/office/drawing/2014/main" id="{27065343-42C9-D779-DBCA-2CD13ED5EDC3}"/>
              </a:ext>
            </a:extLst>
          </p:cNvPr>
          <p:cNvPicPr>
            <a:picLocks noChangeAspect="1"/>
          </p:cNvPicPr>
          <p:nvPr/>
        </p:nvPicPr>
        <p:blipFill>
          <a:blip r:embed="rId8"/>
          <a:stretch>
            <a:fillRect/>
          </a:stretch>
        </p:blipFill>
        <p:spPr>
          <a:xfrm>
            <a:off x="6993175" y="484167"/>
            <a:ext cx="4012004" cy="2988000"/>
          </a:xfrm>
          <a:prstGeom prst="rect">
            <a:avLst/>
          </a:prstGeom>
        </p:spPr>
      </p:pic>
      <p:pic>
        <p:nvPicPr>
          <p:cNvPr id="30" name="Afbeelding 29" descr="Afbeelding met hemel, buitenshuis, boom, gebouw&#10;&#10;Automatisch gegenereerde beschrijving">
            <a:extLst>
              <a:ext uri="{FF2B5EF4-FFF2-40B4-BE49-F238E27FC236}">
                <a16:creationId xmlns:a16="http://schemas.microsoft.com/office/drawing/2014/main" id="{E1A606CC-5668-3BFC-C677-4B65D46E9900}"/>
              </a:ext>
            </a:extLst>
          </p:cNvPr>
          <p:cNvPicPr>
            <a:picLocks noChangeAspect="1"/>
          </p:cNvPicPr>
          <p:nvPr/>
        </p:nvPicPr>
        <p:blipFill>
          <a:blip r:embed="rId2"/>
          <a:stretch>
            <a:fillRect/>
          </a:stretch>
        </p:blipFill>
        <p:spPr>
          <a:xfrm>
            <a:off x="6972001" y="1293698"/>
            <a:ext cx="4732192" cy="2188639"/>
          </a:xfrm>
          <a:prstGeom prst="rect">
            <a:avLst/>
          </a:prstGeom>
        </p:spPr>
      </p:pic>
    </p:spTree>
    <p:extLst>
      <p:ext uri="{BB962C8B-B14F-4D97-AF65-F5344CB8AC3E}">
        <p14:creationId xmlns:p14="http://schemas.microsoft.com/office/powerpoint/2010/main" val="71996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0" presetClass="entr" presetSubtype="0" fill="hold" nodeType="withEffect">
                                  <p:stCondLst>
                                    <p:cond delay="30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87C5F6DD-8A4C-B5CB-180C-7416FA3FF038}"/>
              </a:ext>
            </a:extLst>
          </p:cNvPr>
          <p:cNvPicPr>
            <a:picLocks noChangeAspect="1"/>
          </p:cNvPicPr>
          <p:nvPr/>
        </p:nvPicPr>
        <p:blipFill>
          <a:blip r:embed="rId2"/>
          <a:stretch>
            <a:fillRect/>
          </a:stretch>
        </p:blipFill>
        <p:spPr>
          <a:xfrm>
            <a:off x="1619931" y="2704285"/>
            <a:ext cx="7734639" cy="3563999"/>
          </a:xfrm>
          <a:prstGeom prst="rect">
            <a:avLst/>
          </a:prstGeom>
        </p:spPr>
      </p:pic>
      <p:sp>
        <p:nvSpPr>
          <p:cNvPr id="2" name="Titel 1">
            <a:extLst>
              <a:ext uri="{FF2B5EF4-FFF2-40B4-BE49-F238E27FC236}">
                <a16:creationId xmlns:a16="http://schemas.microsoft.com/office/drawing/2014/main" id="{904DBD47-3638-DF38-4997-DD7C8CE73E75}"/>
              </a:ext>
            </a:extLst>
          </p:cNvPr>
          <p:cNvSpPr>
            <a:spLocks noGrp="1"/>
          </p:cNvSpPr>
          <p:nvPr>
            <p:ph type="title"/>
          </p:nvPr>
        </p:nvSpPr>
        <p:spPr/>
        <p:txBody>
          <a:bodyPr/>
          <a:lstStyle/>
          <a:p>
            <a:r>
              <a:rPr lang="nl-NL" dirty="0"/>
              <a:t>Mobiel groen » Nieuwstraat</a:t>
            </a:r>
            <a:endParaRPr lang="nl-BE" dirty="0"/>
          </a:p>
        </p:txBody>
      </p:sp>
      <p:pic>
        <p:nvPicPr>
          <p:cNvPr id="8" name="Afbeelding 7" descr="Afbeelding met buitenshuis, tekst, Buurt, gebouw&#10;&#10;Automatisch gegenereerde beschrijving">
            <a:extLst>
              <a:ext uri="{FF2B5EF4-FFF2-40B4-BE49-F238E27FC236}">
                <a16:creationId xmlns:a16="http://schemas.microsoft.com/office/drawing/2014/main" id="{51F5ADF1-3249-CD71-A9E3-D2348BE927E3}"/>
              </a:ext>
            </a:extLst>
          </p:cNvPr>
          <p:cNvPicPr>
            <a:picLocks noChangeAspect="1"/>
          </p:cNvPicPr>
          <p:nvPr/>
        </p:nvPicPr>
        <p:blipFill>
          <a:blip r:embed="rId3"/>
          <a:stretch>
            <a:fillRect/>
          </a:stretch>
        </p:blipFill>
        <p:spPr>
          <a:xfrm>
            <a:off x="1631857" y="2723333"/>
            <a:ext cx="7710787" cy="3564000"/>
          </a:xfrm>
          <a:prstGeom prst="rect">
            <a:avLst/>
          </a:prstGeom>
        </p:spPr>
      </p:pic>
      <p:pic>
        <p:nvPicPr>
          <p:cNvPr id="10" name="Afbeelding 9" descr="Afbeelding met buitenshuis, tekst, plant, bloempot&#10;&#10;Automatisch gegenereerde beschrijving">
            <a:extLst>
              <a:ext uri="{FF2B5EF4-FFF2-40B4-BE49-F238E27FC236}">
                <a16:creationId xmlns:a16="http://schemas.microsoft.com/office/drawing/2014/main" id="{A9C6BB79-322E-F9D0-947E-370997FD165D}"/>
              </a:ext>
            </a:extLst>
          </p:cNvPr>
          <p:cNvPicPr>
            <a:picLocks noChangeAspect="1"/>
          </p:cNvPicPr>
          <p:nvPr/>
        </p:nvPicPr>
        <p:blipFill>
          <a:blip r:embed="rId4"/>
          <a:stretch>
            <a:fillRect/>
          </a:stretch>
        </p:blipFill>
        <p:spPr>
          <a:xfrm>
            <a:off x="9430241" y="2071868"/>
            <a:ext cx="2652751" cy="4716000"/>
          </a:xfrm>
          <a:prstGeom prst="rect">
            <a:avLst/>
          </a:prstGeom>
        </p:spPr>
      </p:pic>
      <p:pic>
        <p:nvPicPr>
          <p:cNvPr id="6" name="Tijdelijke aanduiding voor inhoud 5" descr="Afbeelding met buitenshuis, gebouw, bloempot, kamerplant&#10;&#10;Automatisch gegenereerde beschrijving">
            <a:extLst>
              <a:ext uri="{FF2B5EF4-FFF2-40B4-BE49-F238E27FC236}">
                <a16:creationId xmlns:a16="http://schemas.microsoft.com/office/drawing/2014/main" id="{07CD0FE3-678B-44B0-A2CA-9FBC6D6021BA}"/>
              </a:ext>
            </a:extLst>
          </p:cNvPr>
          <p:cNvPicPr>
            <a:picLocks noGrp="1" noChangeAspect="1"/>
          </p:cNvPicPr>
          <p:nvPr>
            <p:ph idx="1"/>
          </p:nvPr>
        </p:nvPicPr>
        <p:blipFill>
          <a:blip r:embed="rId5"/>
          <a:stretch>
            <a:fillRect/>
          </a:stretch>
        </p:blipFill>
        <p:spPr>
          <a:xfrm>
            <a:off x="1603830" y="2723334"/>
            <a:ext cx="7734637" cy="3563999"/>
          </a:xfrm>
        </p:spPr>
      </p:pic>
      <p:sp>
        <p:nvSpPr>
          <p:cNvPr id="16" name="Tekstvak 15">
            <a:extLst>
              <a:ext uri="{FF2B5EF4-FFF2-40B4-BE49-F238E27FC236}">
                <a16:creationId xmlns:a16="http://schemas.microsoft.com/office/drawing/2014/main" id="{F49A07A6-9EDC-1AB6-2183-DF2A9E55901B}"/>
              </a:ext>
            </a:extLst>
          </p:cNvPr>
          <p:cNvSpPr txBox="1"/>
          <p:nvPr/>
        </p:nvSpPr>
        <p:spPr>
          <a:xfrm>
            <a:off x="1828801" y="5735442"/>
            <a:ext cx="733425" cy="369332"/>
          </a:xfrm>
          <a:prstGeom prst="rect">
            <a:avLst/>
          </a:prstGeom>
          <a:noFill/>
        </p:spPr>
        <p:txBody>
          <a:bodyPr wrap="square" rtlCol="0">
            <a:spAutoFit/>
          </a:bodyPr>
          <a:lstStyle/>
          <a:p>
            <a:r>
              <a:rPr lang="nl-NL" dirty="0"/>
              <a:t>2019</a:t>
            </a:r>
            <a:endParaRPr lang="nl-BE" dirty="0"/>
          </a:p>
        </p:txBody>
      </p:sp>
      <p:sp>
        <p:nvSpPr>
          <p:cNvPr id="18" name="Tekstvak 17">
            <a:extLst>
              <a:ext uri="{FF2B5EF4-FFF2-40B4-BE49-F238E27FC236}">
                <a16:creationId xmlns:a16="http://schemas.microsoft.com/office/drawing/2014/main" id="{374E1917-5445-097E-BBB5-FB7F81742B00}"/>
              </a:ext>
            </a:extLst>
          </p:cNvPr>
          <p:cNvSpPr txBox="1"/>
          <p:nvPr/>
        </p:nvSpPr>
        <p:spPr>
          <a:xfrm>
            <a:off x="1819277" y="5735442"/>
            <a:ext cx="733425" cy="369332"/>
          </a:xfrm>
          <a:prstGeom prst="rect">
            <a:avLst/>
          </a:prstGeom>
          <a:noFill/>
        </p:spPr>
        <p:txBody>
          <a:bodyPr wrap="square" rtlCol="0">
            <a:spAutoFit/>
          </a:bodyPr>
          <a:lstStyle/>
          <a:p>
            <a:r>
              <a:rPr lang="nl-NL" dirty="0"/>
              <a:t>2023</a:t>
            </a:r>
            <a:endParaRPr lang="nl-BE" dirty="0"/>
          </a:p>
        </p:txBody>
      </p:sp>
    </p:spTree>
    <p:extLst>
      <p:ext uri="{BB962C8B-B14F-4D97-AF65-F5344CB8AC3E}">
        <p14:creationId xmlns:p14="http://schemas.microsoft.com/office/powerpoint/2010/main" val="28774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0" presetClass="entr" presetSubtype="0" repeatCount="2000" fill="hold" nodeType="click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0"/>
                                        <p:tgtEl>
                                          <p:spTgt spid="8"/>
                                        </p:tgtEl>
                                      </p:cBhvr>
                                    </p:animEffect>
                                  </p:childTnLst>
                                </p:cTn>
                              </p:par>
                              <p:par>
                                <p:cTn id="14" presetID="1" presetClass="entr" presetSubtype="0" fill="hold" grpId="0" nodeType="withEffect">
                                  <p:stCondLst>
                                    <p:cond delay="2000"/>
                                  </p:stCondLst>
                                  <p:childTnLst>
                                    <p:set>
                                      <p:cBhvr>
                                        <p:cTn id="15"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7"/>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9088D9C1-606A-8594-BD09-EE5EB4E2F2EB}"/>
              </a:ext>
            </a:extLst>
          </p:cNvPr>
          <p:cNvPicPr>
            <a:picLocks noChangeAspect="1"/>
          </p:cNvPicPr>
          <p:nvPr/>
        </p:nvPicPr>
        <p:blipFill>
          <a:blip r:embed="rId2"/>
          <a:stretch>
            <a:fillRect/>
          </a:stretch>
        </p:blipFill>
        <p:spPr>
          <a:xfrm>
            <a:off x="2022118" y="609600"/>
            <a:ext cx="8152629" cy="5604933"/>
          </a:xfrm>
          <a:prstGeom prst="rect">
            <a:avLst/>
          </a:prstGeom>
        </p:spPr>
      </p:pic>
      <p:pic>
        <p:nvPicPr>
          <p:cNvPr id="12" name="Picture 11">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1"/>
          </a:xfrm>
          <a:prstGeom prst="rect">
            <a:avLst/>
          </a:prstGeom>
        </p:spPr>
      </p:pic>
      <p:sp>
        <p:nvSpPr>
          <p:cNvPr id="14" name="Rectangle 13">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Tree>
    <p:extLst>
      <p:ext uri="{BB962C8B-B14F-4D97-AF65-F5344CB8AC3E}">
        <p14:creationId xmlns:p14="http://schemas.microsoft.com/office/powerpoint/2010/main" val="3181411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3AE90-0645-B609-3C07-37325F7FAE1C}"/>
              </a:ext>
            </a:extLst>
          </p:cNvPr>
          <p:cNvSpPr>
            <a:spLocks noGrp="1"/>
          </p:cNvSpPr>
          <p:nvPr>
            <p:ph type="title"/>
          </p:nvPr>
        </p:nvSpPr>
        <p:spPr/>
        <p:txBody>
          <a:bodyPr/>
          <a:lstStyle/>
          <a:p>
            <a:r>
              <a:rPr lang="nl-BE" dirty="0"/>
              <a:t>Gluren bij de buren… </a:t>
            </a:r>
          </a:p>
        </p:txBody>
      </p:sp>
      <p:sp>
        <p:nvSpPr>
          <p:cNvPr id="4" name="Tijdelijke aanduiding voor tekst 3">
            <a:extLst>
              <a:ext uri="{FF2B5EF4-FFF2-40B4-BE49-F238E27FC236}">
                <a16:creationId xmlns:a16="http://schemas.microsoft.com/office/drawing/2014/main" id="{E5A67D5D-AD3D-A42E-4132-B7436F12D49E}"/>
              </a:ext>
            </a:extLst>
          </p:cNvPr>
          <p:cNvSpPr>
            <a:spLocks noGrp="1"/>
          </p:cNvSpPr>
          <p:nvPr>
            <p:ph type="body" sz="half" idx="2"/>
          </p:nvPr>
        </p:nvSpPr>
        <p:spPr>
          <a:xfrm>
            <a:off x="680322" y="2336873"/>
            <a:ext cx="5303789" cy="4388019"/>
          </a:xfrm>
        </p:spPr>
        <p:txBody>
          <a:bodyPr anchor="t">
            <a:normAutofit/>
          </a:bodyPr>
          <a:lstStyle/>
          <a:p>
            <a:r>
              <a:rPr lang="nl-NL" sz="1800" dirty="0">
                <a:solidFill>
                  <a:schemeClr val="bg1"/>
                </a:solidFill>
                <a:effectLst/>
                <a:latin typeface="Source Sans Pro" panose="020B0503030403020204" pitchFamily="34" charset="0"/>
                <a:ea typeface="Source Sans Pro" panose="020B0503030403020204" pitchFamily="34" charset="0"/>
              </a:rPr>
              <a:t>Werk gedurende 5’ in groepjes van 4 à 5 personen aan een casus, gesitueerd in Herentals – zie voorbeeld.  </a:t>
            </a:r>
          </a:p>
          <a:p>
            <a:endParaRPr lang="nl-NL" sz="1800" dirty="0">
              <a:solidFill>
                <a:schemeClr val="bg1"/>
              </a:solidFill>
              <a:effectLst/>
              <a:latin typeface="Source Sans Pro" panose="020B0503030403020204" pitchFamily="34" charset="0"/>
              <a:ea typeface="Source Sans Pro" panose="020B0503030403020204" pitchFamily="34" charset="0"/>
            </a:endParaRPr>
          </a:p>
          <a:p>
            <a:r>
              <a:rPr lang="nl-NL" sz="1800" dirty="0">
                <a:solidFill>
                  <a:schemeClr val="bg1"/>
                </a:solidFill>
                <a:effectLst/>
                <a:latin typeface="Source Sans Pro" panose="020B0503030403020204" pitchFamily="34" charset="0"/>
                <a:ea typeface="Source Sans Pro" panose="020B0503030403020204" pitchFamily="34" charset="0"/>
              </a:rPr>
              <a:t>Bespreek de mogelijkheden m.b.t. </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Ontharding</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Vergroening</a:t>
            </a:r>
          </a:p>
          <a:p>
            <a:pPr marL="285744" indent="-285744">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Verbetering verkeersveiligheid voor voetgangers, fietsers, bewoners.</a:t>
            </a:r>
          </a:p>
          <a:p>
            <a:pPr marL="285744" indent="-285744">
              <a:buFont typeface="Arial" panose="020B0604020202020204" pitchFamily="34" charset="0"/>
              <a:buChar char="•"/>
            </a:pPr>
            <a:endParaRPr lang="nl-NL" sz="1800" dirty="0">
              <a:solidFill>
                <a:schemeClr val="bg1"/>
              </a:solidFill>
              <a:effectLst/>
              <a:latin typeface="Source Sans Pro" panose="020B0503030403020204" pitchFamily="34" charset="0"/>
              <a:ea typeface="Source Sans Pro" panose="020B0503030403020204" pitchFamily="34" charset="0"/>
            </a:endParaRPr>
          </a:p>
          <a:p>
            <a:r>
              <a:rPr lang="nl-NL" sz="1800" dirty="0">
                <a:solidFill>
                  <a:schemeClr val="bg1"/>
                </a:solidFill>
                <a:effectLst/>
                <a:latin typeface="Source Sans Pro" panose="020B0503030403020204" pitchFamily="34" charset="0"/>
                <a:ea typeface="Source Sans Pro" panose="020B0503030403020204" pitchFamily="34" charset="0"/>
              </a:rPr>
              <a:t>Presenteer uw voorstel kort voor de groep. </a:t>
            </a:r>
          </a:p>
          <a:p>
            <a:pPr marL="285744" indent="-285744">
              <a:buFont typeface="Arial" panose="020B0604020202020204" pitchFamily="34" charset="0"/>
              <a:buChar char="•"/>
            </a:pPr>
            <a:endParaRPr lang="nl-BE" sz="1800" dirty="0">
              <a:effectLst/>
              <a:latin typeface="Source Sans Pro" panose="020B0503030403020204" pitchFamily="34" charset="0"/>
              <a:ea typeface="Source Sans Pro" panose="020B0503030403020204" pitchFamily="34" charset="0"/>
            </a:endParaRPr>
          </a:p>
        </p:txBody>
      </p:sp>
      <p:pic>
        <p:nvPicPr>
          <p:cNvPr id="6" name="Afbeelding 5">
            <a:extLst>
              <a:ext uri="{FF2B5EF4-FFF2-40B4-BE49-F238E27FC236}">
                <a16:creationId xmlns:a16="http://schemas.microsoft.com/office/drawing/2014/main" id="{E646AD68-954E-BDCF-CF63-FCDC3879ACD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00263" y="-555006"/>
            <a:ext cx="7924444" cy="7968015"/>
          </a:xfrm>
          <a:prstGeom prst="rect">
            <a:avLst/>
          </a:prstGeom>
        </p:spPr>
      </p:pic>
    </p:spTree>
    <p:extLst>
      <p:ext uri="{BB962C8B-B14F-4D97-AF65-F5344CB8AC3E}">
        <p14:creationId xmlns:p14="http://schemas.microsoft.com/office/powerpoint/2010/main" val="2467333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2752B-A408-AD92-54F2-E36F24F7D960}"/>
              </a:ext>
            </a:extLst>
          </p:cNvPr>
          <p:cNvSpPr>
            <a:spLocks noGrp="1"/>
          </p:cNvSpPr>
          <p:nvPr>
            <p:ph type="title"/>
          </p:nvPr>
        </p:nvSpPr>
        <p:spPr/>
        <p:txBody>
          <a:bodyPr/>
          <a:lstStyle/>
          <a:p>
            <a:r>
              <a:rPr lang="nl-NL" dirty="0"/>
              <a:t>Vragenrondje</a:t>
            </a:r>
            <a:endParaRPr lang="nl-BE" dirty="0"/>
          </a:p>
        </p:txBody>
      </p:sp>
      <p:pic>
        <p:nvPicPr>
          <p:cNvPr id="7" name="Tijdelijke aanduiding voor inhoud 6" descr="Blad met effen opvulling">
            <a:extLst>
              <a:ext uri="{FF2B5EF4-FFF2-40B4-BE49-F238E27FC236}">
                <a16:creationId xmlns:a16="http://schemas.microsoft.com/office/drawing/2014/main" id="{D45670E5-8727-26E6-A6AA-69A7FC2DD9AE}"/>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rot="20537134" flipV="1">
            <a:off x="6871723" y="6124575"/>
            <a:ext cx="810053" cy="810053"/>
          </a:xfrm>
        </p:spPr>
      </p:pic>
      <p:pic>
        <p:nvPicPr>
          <p:cNvPr id="8" name="Tijdelijke aanduiding voor inhoud 6" descr="Blad met effen opvulling">
            <a:extLst>
              <a:ext uri="{FF2B5EF4-FFF2-40B4-BE49-F238E27FC236}">
                <a16:creationId xmlns:a16="http://schemas.microsoft.com/office/drawing/2014/main" id="{4A7F717F-68C6-3777-494F-ACB7230ED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64895">
            <a:off x="5646203" y="5779696"/>
            <a:ext cx="914400" cy="914400"/>
          </a:xfrm>
          <a:prstGeom prst="rect">
            <a:avLst/>
          </a:prstGeom>
        </p:spPr>
      </p:pic>
      <p:pic>
        <p:nvPicPr>
          <p:cNvPr id="9" name="Tijdelijke aanduiding voor inhoud 6" descr="Blad met effen opvulling">
            <a:extLst>
              <a:ext uri="{FF2B5EF4-FFF2-40B4-BE49-F238E27FC236}">
                <a16:creationId xmlns:a16="http://schemas.microsoft.com/office/drawing/2014/main" id="{073F5BF4-932D-0927-0BE4-07278DF3B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338845" flipH="1">
            <a:off x="7526419" y="6174164"/>
            <a:ext cx="810053" cy="810053"/>
          </a:xfrm>
          <a:prstGeom prst="rect">
            <a:avLst/>
          </a:prstGeom>
        </p:spPr>
      </p:pic>
      <p:pic>
        <p:nvPicPr>
          <p:cNvPr id="10" name="Tijdelijke aanduiding voor inhoud 6" descr="Blad met effen opvulling">
            <a:extLst>
              <a:ext uri="{FF2B5EF4-FFF2-40B4-BE49-F238E27FC236}">
                <a16:creationId xmlns:a16="http://schemas.microsoft.com/office/drawing/2014/main" id="{8C53E880-D84B-05E6-96C6-AAAEF1A4A3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075141" flipH="1">
            <a:off x="8630075" y="5963348"/>
            <a:ext cx="810053" cy="810053"/>
          </a:xfrm>
          <a:prstGeom prst="rect">
            <a:avLst/>
          </a:prstGeom>
        </p:spPr>
      </p:pic>
      <p:pic>
        <p:nvPicPr>
          <p:cNvPr id="11" name="Tijdelijke aanduiding voor inhoud 6" descr="Blad met effen opvulling">
            <a:extLst>
              <a:ext uri="{FF2B5EF4-FFF2-40B4-BE49-F238E27FC236}">
                <a16:creationId xmlns:a16="http://schemas.microsoft.com/office/drawing/2014/main" id="{3F012031-5A25-A30D-E0A8-895EE3650C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182013" flipV="1">
            <a:off x="5160751" y="5018142"/>
            <a:ext cx="810053" cy="810053"/>
          </a:xfrm>
          <a:prstGeom prst="rect">
            <a:avLst/>
          </a:prstGeom>
        </p:spPr>
      </p:pic>
      <p:pic>
        <p:nvPicPr>
          <p:cNvPr id="12" name="Tijdelijke aanduiding voor inhoud 6" descr="Blad met effen opvulling">
            <a:extLst>
              <a:ext uri="{FF2B5EF4-FFF2-40B4-BE49-F238E27FC236}">
                <a16:creationId xmlns:a16="http://schemas.microsoft.com/office/drawing/2014/main" id="{DDD6BBD2-4E5A-D1FC-D9E5-7B3C3FA44D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454539" flipV="1">
            <a:off x="4668258" y="6100444"/>
            <a:ext cx="810053" cy="810053"/>
          </a:xfrm>
          <a:prstGeom prst="rect">
            <a:avLst/>
          </a:prstGeom>
        </p:spPr>
      </p:pic>
      <p:pic>
        <p:nvPicPr>
          <p:cNvPr id="15" name="Tijdelijke aanduiding voor inhoud 6" descr="Blad met effen opvulling">
            <a:extLst>
              <a:ext uri="{FF2B5EF4-FFF2-40B4-BE49-F238E27FC236}">
                <a16:creationId xmlns:a16="http://schemas.microsoft.com/office/drawing/2014/main" id="{4C67FE15-58AB-1611-9309-74AC307BE7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620070" flipH="1">
            <a:off x="6123920" y="6137980"/>
            <a:ext cx="810053" cy="810053"/>
          </a:xfrm>
          <a:prstGeom prst="rect">
            <a:avLst/>
          </a:prstGeom>
        </p:spPr>
      </p:pic>
      <p:pic>
        <p:nvPicPr>
          <p:cNvPr id="18" name="Afbeelding 17">
            <a:extLst>
              <a:ext uri="{FF2B5EF4-FFF2-40B4-BE49-F238E27FC236}">
                <a16:creationId xmlns:a16="http://schemas.microsoft.com/office/drawing/2014/main" id="{17665A43-81AA-B9C8-AD75-CF1A72562C57}"/>
              </a:ext>
            </a:extLst>
          </p:cNvPr>
          <p:cNvPicPr>
            <a:picLocks noChangeAspect="1"/>
          </p:cNvPicPr>
          <p:nvPr/>
        </p:nvPicPr>
        <p:blipFill>
          <a:blip r:embed="rId10"/>
          <a:stretch>
            <a:fillRect/>
          </a:stretch>
        </p:blipFill>
        <p:spPr>
          <a:xfrm>
            <a:off x="292002" y="3819605"/>
            <a:ext cx="4696655" cy="2668755"/>
          </a:xfrm>
          <a:prstGeom prst="rect">
            <a:avLst/>
          </a:prstGeom>
        </p:spPr>
      </p:pic>
      <p:pic>
        <p:nvPicPr>
          <p:cNvPr id="1034" name="Picture 10" descr="THE VALUE OF ONE SINGLE TREE – Consumers Association Penang">
            <a:extLst>
              <a:ext uri="{FF2B5EF4-FFF2-40B4-BE49-F238E27FC236}">
                <a16:creationId xmlns:a16="http://schemas.microsoft.com/office/drawing/2014/main" id="{0135D6FA-8864-3D30-E201-6630F0EA8A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2629" y="1043781"/>
            <a:ext cx="3960000" cy="396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Tijdelijke aanduiding voor inhoud 6" descr="Blad met effen opvulling">
            <a:extLst>
              <a:ext uri="{FF2B5EF4-FFF2-40B4-BE49-F238E27FC236}">
                <a16:creationId xmlns:a16="http://schemas.microsoft.com/office/drawing/2014/main" id="{87826A06-E946-3DBA-4CC5-7420999B5E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537134" flipV="1">
            <a:off x="9168730" y="5898042"/>
            <a:ext cx="810053" cy="810053"/>
          </a:xfrm>
          <a:prstGeom prst="rect">
            <a:avLst/>
          </a:prstGeom>
        </p:spPr>
      </p:pic>
      <p:pic>
        <p:nvPicPr>
          <p:cNvPr id="20" name="Tijdelijke aanduiding voor inhoud 6" descr="Blad met effen opvulling">
            <a:extLst>
              <a:ext uri="{FF2B5EF4-FFF2-40B4-BE49-F238E27FC236}">
                <a16:creationId xmlns:a16="http://schemas.microsoft.com/office/drawing/2014/main" id="{E84D6C6C-1935-9017-F353-A6663D769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075141" flipH="1">
            <a:off x="11117922" y="6088694"/>
            <a:ext cx="810053" cy="810053"/>
          </a:xfrm>
          <a:prstGeom prst="rect">
            <a:avLst/>
          </a:prstGeom>
        </p:spPr>
      </p:pic>
      <p:pic>
        <p:nvPicPr>
          <p:cNvPr id="21" name="Tijdelijke aanduiding voor inhoud 6" descr="Blad met effen opvulling">
            <a:extLst>
              <a:ext uri="{FF2B5EF4-FFF2-40B4-BE49-F238E27FC236}">
                <a16:creationId xmlns:a16="http://schemas.microsoft.com/office/drawing/2014/main" id="{7D758119-2256-5E63-8F7F-EA6358FE2F2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9151852" flipV="1">
            <a:off x="10432066" y="6225788"/>
            <a:ext cx="810053" cy="810053"/>
          </a:xfrm>
          <a:prstGeom prst="rect">
            <a:avLst/>
          </a:prstGeom>
        </p:spPr>
      </p:pic>
      <p:pic>
        <p:nvPicPr>
          <p:cNvPr id="22" name="Tijdelijke aanduiding voor inhoud 6" descr="Blad met effen opvulling">
            <a:extLst>
              <a:ext uri="{FF2B5EF4-FFF2-40B4-BE49-F238E27FC236}">
                <a16:creationId xmlns:a16="http://schemas.microsoft.com/office/drawing/2014/main" id="{5DAEFFDF-80A4-0300-798B-AAF6B09DDE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537134" flipV="1">
            <a:off x="5467020" y="2736516"/>
            <a:ext cx="810053" cy="810053"/>
          </a:xfrm>
          <a:prstGeom prst="rect">
            <a:avLst/>
          </a:prstGeom>
        </p:spPr>
      </p:pic>
      <p:pic>
        <p:nvPicPr>
          <p:cNvPr id="23" name="Tijdelijke aanduiding voor inhoud 6" descr="Blad met effen opvulling">
            <a:extLst>
              <a:ext uri="{FF2B5EF4-FFF2-40B4-BE49-F238E27FC236}">
                <a16:creationId xmlns:a16="http://schemas.microsoft.com/office/drawing/2014/main" id="{39B91C20-E305-F3ED-88F2-63A67294BF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075141" flipH="1">
            <a:off x="9746208" y="6098687"/>
            <a:ext cx="810053" cy="810053"/>
          </a:xfrm>
          <a:prstGeom prst="rect">
            <a:avLst/>
          </a:prstGeom>
        </p:spPr>
      </p:pic>
      <p:pic>
        <p:nvPicPr>
          <p:cNvPr id="25" name="Tijdelijke aanduiding voor inhoud 6" descr="Blad met effen opvulling">
            <a:extLst>
              <a:ext uri="{FF2B5EF4-FFF2-40B4-BE49-F238E27FC236}">
                <a16:creationId xmlns:a16="http://schemas.microsoft.com/office/drawing/2014/main" id="{BB97A289-688D-22EB-2907-538C4B7B37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334728" flipH="1">
            <a:off x="3736450" y="2478651"/>
            <a:ext cx="810053" cy="810053"/>
          </a:xfrm>
          <a:prstGeom prst="rect">
            <a:avLst/>
          </a:prstGeom>
        </p:spPr>
      </p:pic>
      <p:pic>
        <p:nvPicPr>
          <p:cNvPr id="26" name="Tijdelijke aanduiding voor inhoud 6" descr="Blad met effen opvulling">
            <a:extLst>
              <a:ext uri="{FF2B5EF4-FFF2-40B4-BE49-F238E27FC236}">
                <a16:creationId xmlns:a16="http://schemas.microsoft.com/office/drawing/2014/main" id="{F33BD9A9-41FF-DC5D-57BC-F0EBB2D84E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334728" flipH="1">
            <a:off x="6330230" y="267864"/>
            <a:ext cx="810053" cy="810053"/>
          </a:xfrm>
          <a:prstGeom prst="rect">
            <a:avLst/>
          </a:prstGeom>
        </p:spPr>
      </p:pic>
    </p:spTree>
    <p:extLst>
      <p:ext uri="{BB962C8B-B14F-4D97-AF65-F5344CB8AC3E}">
        <p14:creationId xmlns:p14="http://schemas.microsoft.com/office/powerpoint/2010/main" val="4034662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7"/>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descr="Afbeelding met tekst, Lettertype, schermopname, Graphics&#10;&#10;Automatisch gegenereerde beschrijving">
            <a:extLst>
              <a:ext uri="{FF2B5EF4-FFF2-40B4-BE49-F238E27FC236}">
                <a16:creationId xmlns:a16="http://schemas.microsoft.com/office/drawing/2014/main" id="{91BCC451-9F41-318A-00E8-310807BFE844}"/>
              </a:ext>
            </a:extLst>
          </p:cNvPr>
          <p:cNvPicPr>
            <a:picLocks noChangeAspect="1"/>
          </p:cNvPicPr>
          <p:nvPr/>
        </p:nvPicPr>
        <p:blipFill>
          <a:blip r:embed="rId2"/>
          <a:stretch>
            <a:fillRect/>
          </a:stretch>
        </p:blipFill>
        <p:spPr>
          <a:xfrm>
            <a:off x="1772629" y="805769"/>
            <a:ext cx="8651609" cy="5212595"/>
          </a:xfrm>
          <a:prstGeom prst="rect">
            <a:avLst/>
          </a:prstGeom>
        </p:spPr>
      </p:pic>
      <p:pic>
        <p:nvPicPr>
          <p:cNvPr id="22" name="Picture 21">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7" y="1971234"/>
            <a:ext cx="1602997" cy="144271"/>
          </a:xfrm>
          <a:prstGeom prst="rect">
            <a:avLst/>
          </a:prstGeom>
        </p:spPr>
      </p:pic>
      <p:sp>
        <p:nvSpPr>
          <p:cNvPr id="24" name="Rectangle 23">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Tree>
    <p:extLst>
      <p:ext uri="{BB962C8B-B14F-4D97-AF65-F5344CB8AC3E}">
        <p14:creationId xmlns:p14="http://schemas.microsoft.com/office/powerpoint/2010/main" val="237898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8DCA3673-CDE4-40C5-9FA8-F89874CFBA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756E8F-499C-4533-BBE8-309C3E8D98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2" name="Rectangle 15">
            <a:extLst>
              <a:ext uri="{FF2B5EF4-FFF2-40B4-BE49-F238E27FC236}">
                <a16:creationId xmlns:a16="http://schemas.microsoft.com/office/drawing/2014/main" id="{0FFFD040-32A9-4D2B-86CA-599D030A4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1"/>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863205CA-B7FF-4C25-A4C8-3BBBCE19D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1"/>
            <a:ext cx="495909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F51BCA36-5CEC-AA5A-CCDA-863EEC44256F}"/>
              </a:ext>
            </a:extLst>
          </p:cNvPr>
          <p:cNvSpPr>
            <a:spLocks noGrp="1"/>
          </p:cNvSpPr>
          <p:nvPr>
            <p:ph type="title"/>
          </p:nvPr>
        </p:nvSpPr>
        <p:spPr>
          <a:xfrm>
            <a:off x="680321" y="753228"/>
            <a:ext cx="4136123" cy="1080939"/>
          </a:xfrm>
        </p:spPr>
        <p:txBody>
          <a:bodyPr>
            <a:normAutofit/>
          </a:bodyPr>
          <a:lstStyle/>
          <a:p>
            <a:r>
              <a:rPr lang="nl-NL" sz="2400" dirty="0">
                <a:latin typeface="Source Sans Pro" panose="020B0503030403020204" pitchFamily="34" charset="0"/>
                <a:ea typeface="Source Sans Pro" panose="020B0503030403020204" pitchFamily="34" charset="0"/>
              </a:rPr>
              <a:t>Organisatie </a:t>
            </a:r>
            <a:endParaRPr lang="nl-BE" sz="2400" dirty="0">
              <a:latin typeface="Source Sans Pro" panose="020B0503030403020204" pitchFamily="34" charset="0"/>
              <a:ea typeface="Source Sans Pro" panose="020B0503030403020204" pitchFamily="34" charset="0"/>
            </a:endParaRPr>
          </a:p>
        </p:txBody>
      </p:sp>
      <p:pic>
        <p:nvPicPr>
          <p:cNvPr id="20" name="Picture 19">
            <a:extLst>
              <a:ext uri="{FF2B5EF4-FFF2-40B4-BE49-F238E27FC236}">
                <a16:creationId xmlns:a16="http://schemas.microsoft.com/office/drawing/2014/main" id="{306E3F32-3C1A-4B6E-AF26-8A15A78856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3" y="1970241"/>
            <a:ext cx="4956048" cy="199787"/>
          </a:xfrm>
          <a:prstGeom prst="rect">
            <a:avLst/>
          </a:prstGeom>
        </p:spPr>
      </p:pic>
      <p:sp>
        <p:nvSpPr>
          <p:cNvPr id="24" name="Content Placeholder 8">
            <a:extLst>
              <a:ext uri="{FF2B5EF4-FFF2-40B4-BE49-F238E27FC236}">
                <a16:creationId xmlns:a16="http://schemas.microsoft.com/office/drawing/2014/main" id="{71347D3C-B99F-7C3E-9A11-161BF7CBA3C3}"/>
              </a:ext>
            </a:extLst>
          </p:cNvPr>
          <p:cNvSpPr>
            <a:spLocks noGrp="1"/>
          </p:cNvSpPr>
          <p:nvPr>
            <p:ph idx="1"/>
          </p:nvPr>
        </p:nvSpPr>
        <p:spPr>
          <a:xfrm>
            <a:off x="680322" y="2336874"/>
            <a:ext cx="3656289" cy="3599316"/>
          </a:xfrm>
        </p:spPr>
        <p:txBody>
          <a:bodyPr>
            <a:normAutofit/>
          </a:bodyPr>
          <a:lstStyle/>
          <a:p>
            <a:endParaRPr lang="en-US" sz="1400" dirty="0"/>
          </a:p>
        </p:txBody>
      </p:sp>
      <p:pic>
        <p:nvPicPr>
          <p:cNvPr id="5" name="Tijdelijke aanduiding voor inhoud 4">
            <a:extLst>
              <a:ext uri="{FF2B5EF4-FFF2-40B4-BE49-F238E27FC236}">
                <a16:creationId xmlns:a16="http://schemas.microsoft.com/office/drawing/2014/main" id="{F2B82F84-0241-5058-4285-1D83F376277F}"/>
              </a:ext>
            </a:extLst>
          </p:cNvPr>
          <p:cNvPicPr>
            <a:picLocks noChangeAspect="1"/>
          </p:cNvPicPr>
          <p:nvPr/>
        </p:nvPicPr>
        <p:blipFill>
          <a:blip r:embed="rId4"/>
          <a:stretch>
            <a:fillRect/>
          </a:stretch>
        </p:blipFill>
        <p:spPr>
          <a:xfrm>
            <a:off x="3165233" y="443078"/>
            <a:ext cx="8838340" cy="6208932"/>
          </a:xfrm>
          <a:prstGeom prst="rect">
            <a:avLst/>
          </a:prstGeom>
          <a:ln>
            <a:noFill/>
          </a:ln>
          <a:effectLst>
            <a:outerShdw blurRad="76200" dist="63500" dir="5040000" algn="tl" rotWithShape="0">
              <a:srgbClr val="000000">
                <a:alpha val="41000"/>
              </a:srgbClr>
            </a:outerShdw>
          </a:effectLst>
        </p:spPr>
      </p:pic>
      <p:sp>
        <p:nvSpPr>
          <p:cNvPr id="6" name="Rechthoek 5">
            <a:extLst>
              <a:ext uri="{FF2B5EF4-FFF2-40B4-BE49-F238E27FC236}">
                <a16:creationId xmlns:a16="http://schemas.microsoft.com/office/drawing/2014/main" id="{F39E8DC4-5724-C550-4074-B23CAF3AF4EC}"/>
              </a:ext>
            </a:extLst>
          </p:cNvPr>
          <p:cNvSpPr/>
          <p:nvPr/>
        </p:nvSpPr>
        <p:spPr>
          <a:xfrm>
            <a:off x="8480810" y="1761037"/>
            <a:ext cx="1587639" cy="358753"/>
          </a:xfrm>
          <a:prstGeom prst="rect">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0F96E6A1-287F-56DA-B443-BA01C4B16508}"/>
              </a:ext>
            </a:extLst>
          </p:cNvPr>
          <p:cNvSpPr/>
          <p:nvPr/>
        </p:nvSpPr>
        <p:spPr>
          <a:xfrm>
            <a:off x="8542773" y="3802521"/>
            <a:ext cx="1476000" cy="859915"/>
          </a:xfrm>
          <a:prstGeom prst="rect">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3572072E-4E75-0D75-5E23-C1376E2A2337}"/>
              </a:ext>
            </a:extLst>
          </p:cNvPr>
          <p:cNvSpPr txBox="1"/>
          <p:nvPr/>
        </p:nvSpPr>
        <p:spPr>
          <a:xfrm>
            <a:off x="245857" y="3300990"/>
            <a:ext cx="3656289" cy="1754326"/>
          </a:xfrm>
          <a:prstGeom prst="rect">
            <a:avLst/>
          </a:prstGeom>
          <a:solidFill>
            <a:srgbClr val="FEB060"/>
          </a:solidFill>
        </p:spPr>
        <p:txBody>
          <a:bodyPr wrap="square" rtlCol="0">
            <a:spAutoFit/>
          </a:bodyPr>
          <a:lstStyle/>
          <a:p>
            <a:pPr algn="ctr"/>
            <a:r>
              <a:rPr lang="nl-NL" dirty="0">
                <a:solidFill>
                  <a:schemeClr val="bg1"/>
                </a:solidFill>
                <a:latin typeface="Source Sans Pro" panose="020B0503030403020204" pitchFamily="34" charset="0"/>
                <a:ea typeface="Source Sans Pro" panose="020B0503030403020204" pitchFamily="34" charset="0"/>
              </a:rPr>
              <a:t>Dienst openbaar domein</a:t>
            </a:r>
          </a:p>
          <a:p>
            <a:pPr algn="ctr"/>
            <a:endParaRPr lang="nl-NL" dirty="0">
              <a:solidFill>
                <a:schemeClr val="bg1"/>
              </a:solidFill>
              <a:latin typeface="Source Sans Pro" panose="020B0503030403020204" pitchFamily="34" charset="0"/>
              <a:ea typeface="Source Sans Pro" panose="020B0503030403020204" pitchFamily="34" charset="0"/>
            </a:endParaRPr>
          </a:p>
          <a:p>
            <a:pPr algn="ctr"/>
            <a:r>
              <a:rPr lang="nl-NL" dirty="0">
                <a:solidFill>
                  <a:schemeClr val="bg1"/>
                </a:solidFill>
                <a:latin typeface="Source Sans Pro" panose="020B0503030403020204" pitchFamily="34" charset="0"/>
                <a:ea typeface="Source Sans Pro" panose="020B0503030403020204" pitchFamily="34" charset="0"/>
              </a:rPr>
              <a:t>Team mobiliteit</a:t>
            </a:r>
          </a:p>
          <a:p>
            <a:pPr algn="ctr"/>
            <a:r>
              <a:rPr lang="nl-NL" dirty="0">
                <a:solidFill>
                  <a:schemeClr val="bg1"/>
                </a:solidFill>
                <a:latin typeface="Source Sans Pro" panose="020B0503030403020204" pitchFamily="34" charset="0"/>
                <a:ea typeface="Source Sans Pro" panose="020B0503030403020204" pitchFamily="34" charset="0"/>
              </a:rPr>
              <a:t>Team grijs</a:t>
            </a:r>
          </a:p>
          <a:p>
            <a:pPr algn="ctr"/>
            <a:r>
              <a:rPr lang="nl-NL" dirty="0">
                <a:solidFill>
                  <a:schemeClr val="bg1"/>
                </a:solidFill>
                <a:latin typeface="Source Sans Pro" panose="020B0503030403020204" pitchFamily="34" charset="0"/>
                <a:ea typeface="Source Sans Pro" panose="020B0503030403020204" pitchFamily="34" charset="0"/>
              </a:rPr>
              <a:t>Team groen/blauw</a:t>
            </a:r>
          </a:p>
          <a:p>
            <a:pPr algn="ctr"/>
            <a:r>
              <a:rPr lang="nl-NL" dirty="0">
                <a:solidFill>
                  <a:schemeClr val="bg1"/>
                </a:solidFill>
                <a:latin typeface="Source Sans Pro" panose="020B0503030403020204" pitchFamily="34" charset="0"/>
                <a:ea typeface="Source Sans Pro" panose="020B0503030403020204" pitchFamily="34" charset="0"/>
              </a:rPr>
              <a:t>Team administratie</a:t>
            </a:r>
            <a:endParaRPr lang="nl-BE" dirty="0">
              <a:solidFill>
                <a:schemeClr val="bg1"/>
              </a:solidFill>
              <a:latin typeface="Source Sans Pro" panose="020B0503030403020204" pitchFamily="34" charset="0"/>
              <a:ea typeface="Source Sans Pro" panose="020B0503030403020204" pitchFamily="34" charset="0"/>
            </a:endParaRPr>
          </a:p>
        </p:txBody>
      </p:sp>
      <p:sp>
        <p:nvSpPr>
          <p:cNvPr id="19" name="Ovaal 18">
            <a:extLst>
              <a:ext uri="{FF2B5EF4-FFF2-40B4-BE49-F238E27FC236}">
                <a16:creationId xmlns:a16="http://schemas.microsoft.com/office/drawing/2014/main" id="{732BE64B-CBDE-4537-4A9C-41FF5ACDF2D4}"/>
              </a:ext>
            </a:extLst>
          </p:cNvPr>
          <p:cNvSpPr/>
          <p:nvPr/>
        </p:nvSpPr>
        <p:spPr>
          <a:xfrm>
            <a:off x="823966" y="4350936"/>
            <a:ext cx="2399863" cy="452176"/>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3350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A3CA1B-1530-4046-A299-90F41FE7FB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26A6064-3EEB-4D82-B8AB-85EC8287EF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10437812" cy="321164"/>
          </a:xfrm>
          <a:prstGeom prst="rect">
            <a:avLst/>
          </a:prstGeom>
        </p:spPr>
      </p:pic>
      <p:pic>
        <p:nvPicPr>
          <p:cNvPr id="16" name="Picture 15">
            <a:extLst>
              <a:ext uri="{FF2B5EF4-FFF2-40B4-BE49-F238E27FC236}">
                <a16:creationId xmlns:a16="http://schemas.microsoft.com/office/drawing/2014/main" id="{70EB3F8A-0655-4D47-B546-F7EC731E0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1"/>
          </a:xfrm>
          <a:prstGeom prst="rect">
            <a:avLst/>
          </a:prstGeom>
        </p:spPr>
      </p:pic>
      <p:sp>
        <p:nvSpPr>
          <p:cNvPr id="18" name="Rectangle 17">
            <a:extLst>
              <a:ext uri="{FF2B5EF4-FFF2-40B4-BE49-F238E27FC236}">
                <a16:creationId xmlns:a16="http://schemas.microsoft.com/office/drawing/2014/main" id="{FC563705-9678-4052-A909-B5114B9A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9601"/>
            <a:ext cx="10437812"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0" name="Rectangle 19">
            <a:extLst>
              <a:ext uri="{FF2B5EF4-FFF2-40B4-BE49-F238E27FC236}">
                <a16:creationId xmlns:a16="http://schemas.microsoft.com/office/drawing/2014/main" id="{22FEEF27-DE57-43BD-AD75-1F367403B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8" y="609601"/>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useBgFill="1">
        <p:nvSpPr>
          <p:cNvPr id="22" name="Rectangle 21">
            <a:extLst>
              <a:ext uri="{FF2B5EF4-FFF2-40B4-BE49-F238E27FC236}">
                <a16:creationId xmlns:a16="http://schemas.microsoft.com/office/drawing/2014/main" id="{1DB53884-7D49-4D06-ADC1-1F12BE4DC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182E5E9-DE42-4120-922C-1321AC9A5C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6" name="Rectangle 25">
            <a:extLst>
              <a:ext uri="{FF2B5EF4-FFF2-40B4-BE49-F238E27FC236}">
                <a16:creationId xmlns:a16="http://schemas.microsoft.com/office/drawing/2014/main" id="{329BD449-87FC-473A-A2A2-BEE0C9A35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8325" y="1"/>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1FFDFE1-ACF2-4AFB-AB5B-547DC1994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1"/>
            <a:ext cx="7876031"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BE"/>
          </a:p>
        </p:txBody>
      </p:sp>
      <p:sp>
        <p:nvSpPr>
          <p:cNvPr id="2" name="Titel 1">
            <a:extLst>
              <a:ext uri="{FF2B5EF4-FFF2-40B4-BE49-F238E27FC236}">
                <a16:creationId xmlns:a16="http://schemas.microsoft.com/office/drawing/2014/main" id="{1115FD1B-1D1B-3BFA-A015-4B727E2DBD48}"/>
              </a:ext>
            </a:extLst>
          </p:cNvPr>
          <p:cNvSpPr>
            <a:spLocks noGrp="1"/>
          </p:cNvSpPr>
          <p:nvPr>
            <p:ph type="title"/>
          </p:nvPr>
        </p:nvSpPr>
        <p:spPr>
          <a:xfrm>
            <a:off x="680321" y="753228"/>
            <a:ext cx="7087552" cy="1080939"/>
          </a:xfrm>
        </p:spPr>
        <p:txBody>
          <a:bodyPr vert="horz" lIns="91440" tIns="45720" rIns="91440" bIns="45720" rtlCol="0" anchor="ctr">
            <a:normAutofit/>
          </a:bodyPr>
          <a:lstStyle/>
          <a:p>
            <a:r>
              <a:rPr lang="nl-BE" dirty="0">
                <a:latin typeface="Source Sans Pro" panose="020B0503030403020204" pitchFamily="34" charset="0"/>
                <a:ea typeface="Source Sans Pro" panose="020B0503030403020204" pitchFamily="34" charset="0"/>
              </a:rPr>
              <a:t>Hoe het beleid meekrijgen?</a:t>
            </a:r>
            <a:br>
              <a:rPr lang="nl-BE" dirty="0">
                <a:latin typeface="Source Sans Pro" panose="020B0503030403020204" pitchFamily="34" charset="0"/>
                <a:ea typeface="Source Sans Pro" panose="020B0503030403020204" pitchFamily="34" charset="0"/>
              </a:rPr>
            </a:br>
            <a:r>
              <a:rPr lang="nl-BE" dirty="0">
                <a:latin typeface="Source Sans Pro" panose="020B0503030403020204" pitchFamily="34" charset="0"/>
                <a:ea typeface="Source Sans Pro" panose="020B0503030403020204" pitchFamily="34" charset="0"/>
              </a:rPr>
              <a:t>- </a:t>
            </a:r>
            <a:r>
              <a:rPr lang="nl-BE" sz="2400" dirty="0">
                <a:latin typeface="Source Sans Pro" panose="020B0503030403020204" pitchFamily="34" charset="0"/>
                <a:ea typeface="Source Sans Pro" panose="020B0503030403020204" pitchFamily="34" charset="0"/>
              </a:rPr>
              <a:t>Gemeentemonitor -</a:t>
            </a:r>
          </a:p>
        </p:txBody>
      </p:sp>
      <p:pic>
        <p:nvPicPr>
          <p:cNvPr id="30" name="Picture 29">
            <a:extLst>
              <a:ext uri="{FF2B5EF4-FFF2-40B4-BE49-F238E27FC236}">
                <a16:creationId xmlns:a16="http://schemas.microsoft.com/office/drawing/2014/main" id="{8B2AD4DD-502F-4AF2-AFAF-580E7CC4BD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3" y="1970241"/>
            <a:ext cx="7967048" cy="321164"/>
          </a:xfrm>
          <a:prstGeom prst="rect">
            <a:avLst/>
          </a:prstGeom>
        </p:spPr>
      </p:pic>
      <p:sp>
        <p:nvSpPr>
          <p:cNvPr id="4" name="Tijdelijke aanduiding voor tekst 3">
            <a:extLst>
              <a:ext uri="{FF2B5EF4-FFF2-40B4-BE49-F238E27FC236}">
                <a16:creationId xmlns:a16="http://schemas.microsoft.com/office/drawing/2014/main" id="{7C4108F6-76AC-10EC-3C9E-138943F3CAE0}"/>
              </a:ext>
            </a:extLst>
          </p:cNvPr>
          <p:cNvSpPr>
            <a:spLocks noGrp="1"/>
          </p:cNvSpPr>
          <p:nvPr>
            <p:ph sz="half" idx="2"/>
          </p:nvPr>
        </p:nvSpPr>
        <p:spPr>
          <a:xfrm>
            <a:off x="7588621" y="6361549"/>
            <a:ext cx="7809161" cy="321164"/>
          </a:xfrm>
        </p:spPr>
        <p:txBody>
          <a:bodyPr vert="horz" lIns="91440" tIns="45720" rIns="91440" bIns="45720" rtlCol="0">
            <a:normAutofit/>
          </a:bodyPr>
          <a:lstStyle/>
          <a:p>
            <a:pPr marL="0" indent="0">
              <a:buNone/>
            </a:pPr>
            <a:r>
              <a:rPr lang="en-US" sz="1200" i="1" dirty="0">
                <a:effectLst/>
              </a:rPr>
              <a:t>Bron: https://gemeente-stadsmonitor.vlaanderen.be/gemeente</a:t>
            </a:r>
            <a:endParaRPr lang="en-US" sz="1200" i="1" dirty="0"/>
          </a:p>
          <a:p>
            <a:endParaRPr lang="en-US" dirty="0"/>
          </a:p>
        </p:txBody>
      </p:sp>
      <p:sp>
        <p:nvSpPr>
          <p:cNvPr id="32" name="Rectangle 31">
            <a:extLst>
              <a:ext uri="{FF2B5EF4-FFF2-40B4-BE49-F238E27FC236}">
                <a16:creationId xmlns:a16="http://schemas.microsoft.com/office/drawing/2014/main" id="{79BB2C37-0554-4926-9BC6-636E0CA1A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6423" y="642796"/>
            <a:ext cx="3347831" cy="5575125"/>
          </a:xfrm>
          <a:prstGeom prst="rect">
            <a:avLst/>
          </a:prstGeom>
          <a:solidFill>
            <a:schemeClr val="tx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afbeelding 5" descr="Afbeelding met tekst, schermopname, Webpagina, software&#10;&#10;Automatisch gegenereerde beschrijving">
            <a:extLst>
              <a:ext uri="{FF2B5EF4-FFF2-40B4-BE49-F238E27FC236}">
                <a16:creationId xmlns:a16="http://schemas.microsoft.com/office/drawing/2014/main" id="{F808655D-1025-2DB3-4EAF-6F81B5DF70DD}"/>
              </a:ext>
            </a:extLst>
          </p:cNvPr>
          <p:cNvPicPr>
            <a:picLocks noGrp="1" noChangeAspect="1"/>
          </p:cNvPicPr>
          <p:nvPr>
            <p:ph sz="half" idx="1"/>
          </p:nvPr>
        </p:nvPicPr>
        <p:blipFill>
          <a:blip r:embed="rId5"/>
          <a:stretch>
            <a:fillRect/>
          </a:stretch>
        </p:blipFill>
        <p:spPr>
          <a:xfrm>
            <a:off x="8318864" y="666197"/>
            <a:ext cx="3220960" cy="5436219"/>
          </a:xfrm>
          <a:prstGeom prst="rect">
            <a:avLst/>
          </a:prstGeom>
          <a:ln>
            <a:noFill/>
          </a:ln>
          <a:effectLst/>
        </p:spPr>
      </p:pic>
      <p:pic>
        <p:nvPicPr>
          <p:cNvPr id="7" name="Afbeelding 6">
            <a:extLst>
              <a:ext uri="{FF2B5EF4-FFF2-40B4-BE49-F238E27FC236}">
                <a16:creationId xmlns:a16="http://schemas.microsoft.com/office/drawing/2014/main" id="{D599E363-F9E2-3296-EB2E-A1F144E13B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743412" y="841884"/>
            <a:ext cx="952669" cy="952669"/>
          </a:xfrm>
          <a:prstGeom prst="rect">
            <a:avLst/>
          </a:prstGeom>
          <a:noFill/>
        </p:spPr>
      </p:pic>
    </p:spTree>
    <p:extLst>
      <p:ext uri="{BB962C8B-B14F-4D97-AF65-F5344CB8AC3E}">
        <p14:creationId xmlns:p14="http://schemas.microsoft.com/office/powerpoint/2010/main" val="3541112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A02B8-DE28-E6AE-60A8-4E5303A52D32}"/>
              </a:ext>
            </a:extLst>
          </p:cNvPr>
          <p:cNvSpPr>
            <a:spLocks noGrp="1"/>
          </p:cNvSpPr>
          <p:nvPr>
            <p:ph type="title"/>
          </p:nvPr>
        </p:nvSpPr>
        <p:spPr/>
        <p:txBody>
          <a:bodyPr/>
          <a:lstStyle/>
          <a:p>
            <a:r>
              <a:rPr lang="nl-BE" b="0" i="0" dirty="0">
                <a:effectLst/>
                <a:latin typeface="Source Sans Pro" panose="020B0503030403020204" pitchFamily="34" charset="0"/>
                <a:ea typeface="Source Sans Pro" panose="020B0503030403020204" pitchFamily="34" charset="0"/>
              </a:rPr>
              <a:t>Geel – partij A</a:t>
            </a:r>
            <a:br>
              <a:rPr lang="nl-BE" b="0" i="0" dirty="0">
                <a:effectLst/>
                <a:latin typeface="Source Sans Pro" panose="020B0503030403020204" pitchFamily="34" charset="0"/>
                <a:ea typeface="Source Sans Pro" panose="020B0503030403020204" pitchFamily="34" charset="0"/>
              </a:rPr>
            </a:br>
            <a:r>
              <a:rPr lang="nl-BE" sz="2400" dirty="0">
                <a:latin typeface="Source Sans Pro" panose="020B0503030403020204" pitchFamily="34" charset="0"/>
                <a:ea typeface="Source Sans Pro" panose="020B0503030403020204" pitchFamily="34" charset="0"/>
              </a:rPr>
              <a:t>- programma -</a:t>
            </a:r>
          </a:p>
        </p:txBody>
      </p:sp>
      <p:sp>
        <p:nvSpPr>
          <p:cNvPr id="3" name="Tijdelijke aanduiding voor inhoud 2">
            <a:extLst>
              <a:ext uri="{FF2B5EF4-FFF2-40B4-BE49-F238E27FC236}">
                <a16:creationId xmlns:a16="http://schemas.microsoft.com/office/drawing/2014/main" id="{C9043489-9877-B9E1-C26E-8D88F168DCA1}"/>
              </a:ext>
            </a:extLst>
          </p:cNvPr>
          <p:cNvSpPr>
            <a:spLocks noGrp="1"/>
          </p:cNvSpPr>
          <p:nvPr>
            <p:ph sz="half" idx="1"/>
          </p:nvPr>
        </p:nvSpPr>
        <p:spPr>
          <a:xfrm>
            <a:off x="680320" y="2336874"/>
            <a:ext cx="11393147" cy="4004660"/>
          </a:xfrm>
        </p:spPr>
        <p:txBody>
          <a:bodyPr>
            <a:normAutofit fontScale="25000" lnSpcReduction="20000"/>
          </a:bodyPr>
          <a:lstStyle/>
          <a:p>
            <a:pPr marL="0" indent="0">
              <a:lnSpc>
                <a:spcPct val="120000"/>
              </a:lnSpc>
              <a:buNone/>
            </a:pPr>
            <a:r>
              <a:rPr lang="nl-NL" sz="7200" u="sng" dirty="0">
                <a:solidFill>
                  <a:srgbClr val="222222"/>
                </a:solidFill>
                <a:effectLst/>
                <a:latin typeface="Source Sans Pro" panose="020B0503030403020204" pitchFamily="34" charset="0"/>
                <a:ea typeface="Source Sans Pro" panose="020B0503030403020204" pitchFamily="34" charset="0"/>
              </a:rPr>
              <a:t>Welzijn</a:t>
            </a:r>
          </a:p>
          <a:p>
            <a:pPr marL="0" indent="0">
              <a:lnSpc>
                <a:spcPct val="170000"/>
              </a:lnSpc>
              <a:buNone/>
            </a:pPr>
            <a:r>
              <a:rPr lang="nl-NL" sz="7200" dirty="0">
                <a:solidFill>
                  <a:srgbClr val="222222"/>
                </a:solidFill>
                <a:effectLst/>
                <a:latin typeface="Source Sans Pro" panose="020B0503030403020204" pitchFamily="34" charset="0"/>
                <a:ea typeface="Source Sans Pro" panose="020B0503030403020204" pitchFamily="34" charset="0"/>
              </a:rPr>
              <a:t>Welzijn betekent voor onze partij ook dat men moet kunnen leven, werken en ondernemen in een aangename omgeving. Onze partij kiest dan ook resoluut voor een doorgedreven beleid waarbij respect voor het milieu en dier centraal staat. Het vele groen dat onze stad nog rijk is, moeten we beschermen en bewaren, maar we mogen ook ambitieus zijn en nadenken over het </a:t>
            </a:r>
            <a:r>
              <a:rPr lang="nl-NL" sz="7200" b="1" dirty="0" err="1">
                <a:solidFill>
                  <a:srgbClr val="222222"/>
                </a:solidFill>
                <a:effectLst/>
                <a:latin typeface="Source Sans Pro" panose="020B0503030403020204" pitchFamily="34" charset="0"/>
                <a:ea typeface="Source Sans Pro" panose="020B0503030403020204" pitchFamily="34" charset="0"/>
              </a:rPr>
              <a:t>vergroenen</a:t>
            </a:r>
            <a:r>
              <a:rPr lang="nl-NL" sz="7200" b="1" dirty="0">
                <a:solidFill>
                  <a:srgbClr val="222222"/>
                </a:solidFill>
                <a:effectLst/>
                <a:latin typeface="Source Sans Pro" panose="020B0503030403020204" pitchFamily="34" charset="0"/>
                <a:ea typeface="Source Sans Pro" panose="020B0503030403020204" pitchFamily="34" charset="0"/>
              </a:rPr>
              <a:t> van onze stad </a:t>
            </a:r>
            <a:r>
              <a:rPr lang="nl-NL" sz="7200" dirty="0">
                <a:solidFill>
                  <a:srgbClr val="222222"/>
                </a:solidFill>
                <a:effectLst/>
                <a:latin typeface="Source Sans Pro" panose="020B0503030403020204" pitchFamily="34" charset="0"/>
                <a:ea typeface="Source Sans Pro" panose="020B0503030403020204" pitchFamily="34" charset="0"/>
              </a:rPr>
              <a:t>door het </a:t>
            </a:r>
            <a:r>
              <a:rPr lang="nl-NL" sz="7200" dirty="0" err="1">
                <a:solidFill>
                  <a:srgbClr val="222222"/>
                </a:solidFill>
                <a:effectLst/>
                <a:latin typeface="Source Sans Pro" panose="020B0503030403020204" pitchFamily="34" charset="0"/>
                <a:ea typeface="Source Sans Pro" panose="020B0503030403020204" pitchFamily="34" charset="0"/>
              </a:rPr>
              <a:t>creëren</a:t>
            </a:r>
            <a:r>
              <a:rPr lang="nl-NL" sz="7200" dirty="0">
                <a:solidFill>
                  <a:srgbClr val="222222"/>
                </a:solidFill>
                <a:effectLst/>
                <a:latin typeface="Source Sans Pro" panose="020B0503030403020204" pitchFamily="34" charset="0"/>
                <a:ea typeface="Source Sans Pro" panose="020B0503030403020204" pitchFamily="34" charset="0"/>
              </a:rPr>
              <a:t> van </a:t>
            </a:r>
            <a:r>
              <a:rPr lang="nl-NL" sz="7200" b="1" dirty="0">
                <a:solidFill>
                  <a:srgbClr val="222222"/>
                </a:solidFill>
                <a:effectLst/>
                <a:latin typeface="Source Sans Pro" panose="020B0503030403020204" pitchFamily="34" charset="0"/>
                <a:ea typeface="Source Sans Pro" panose="020B0503030403020204" pitchFamily="34" charset="0"/>
              </a:rPr>
              <a:t>extra groen in onze kernen</a:t>
            </a:r>
            <a:r>
              <a:rPr lang="nl-NL" sz="7200" dirty="0">
                <a:solidFill>
                  <a:srgbClr val="222222"/>
                </a:solidFill>
                <a:effectLst/>
                <a:latin typeface="Source Sans Pro" panose="020B0503030403020204" pitchFamily="34" charset="0"/>
                <a:ea typeface="Source Sans Pro" panose="020B0503030403020204" pitchFamily="34" charset="0"/>
              </a:rPr>
              <a:t>. Meer groen in onze kernen betekent echter ook dat we slimmer moeten omspringen met de bestaande ruimte en de bebouwing moeten verdichten door </a:t>
            </a:r>
            <a:r>
              <a:rPr lang="nl-NL" sz="7200" b="1" dirty="0">
                <a:solidFill>
                  <a:srgbClr val="222222"/>
                </a:solidFill>
                <a:effectLst/>
                <a:latin typeface="Source Sans Pro" panose="020B0503030403020204" pitchFamily="34" charset="0"/>
                <a:ea typeface="Source Sans Pro" panose="020B0503030403020204" pitchFamily="34" charset="0"/>
              </a:rPr>
              <a:t>de versnipperde ruimte aaneen te schakelen </a:t>
            </a:r>
            <a:r>
              <a:rPr lang="nl-NL" sz="7200" dirty="0">
                <a:solidFill>
                  <a:srgbClr val="222222"/>
                </a:solidFill>
                <a:effectLst/>
                <a:latin typeface="Source Sans Pro" panose="020B0503030403020204" pitchFamily="34" charset="0"/>
                <a:ea typeface="Source Sans Pro" panose="020B0503030403020204" pitchFamily="34" charset="0"/>
              </a:rPr>
              <a:t>of door in de hoogte te bouwen. </a:t>
            </a:r>
          </a:p>
          <a:p>
            <a:pPr marL="0" indent="0">
              <a:lnSpc>
                <a:spcPct val="170000"/>
              </a:lnSpc>
              <a:buNone/>
            </a:pPr>
            <a:r>
              <a:rPr lang="nl-NL" sz="7200" b="1" dirty="0">
                <a:solidFill>
                  <a:srgbClr val="222222"/>
                </a:solidFill>
                <a:effectLst/>
                <a:latin typeface="Source Sans Pro" panose="020B0503030403020204" pitchFamily="34" charset="0"/>
                <a:ea typeface="Source Sans Pro" panose="020B0503030403020204" pitchFamily="34" charset="0"/>
              </a:rPr>
              <a:t>De vrijgekomen ruimte moet op haar beurt dan weer teruggegeven worden aan de natuur en aan de publieke ruimte.</a:t>
            </a:r>
            <a:endParaRPr lang="nl-BE" sz="7200" b="1" dirty="0">
              <a:latin typeface="Source Sans Pro" panose="020B0503030403020204" pitchFamily="34" charset="0"/>
              <a:ea typeface="Source Sans Pro" panose="020B0503030403020204" pitchFamily="34" charset="0"/>
            </a:endParaRPr>
          </a:p>
          <a:p>
            <a:endParaRPr lang="nl-BE" b="1" dirty="0">
              <a:effectLst/>
            </a:endParaRPr>
          </a:p>
        </p:txBody>
      </p:sp>
    </p:spTree>
    <p:extLst>
      <p:ext uri="{BB962C8B-B14F-4D97-AF65-F5344CB8AC3E}">
        <p14:creationId xmlns:p14="http://schemas.microsoft.com/office/powerpoint/2010/main" val="3197318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8FF978-B050-5B3C-A9F7-02804FDAD5C6}"/>
              </a:ext>
            </a:extLst>
          </p:cNvPr>
          <p:cNvSpPr>
            <a:spLocks noGrp="1"/>
          </p:cNvSpPr>
          <p:nvPr>
            <p:ph type="title"/>
          </p:nvPr>
        </p:nvSpPr>
        <p:spPr/>
        <p:txBody>
          <a:bodyPr/>
          <a:lstStyle/>
          <a:p>
            <a:r>
              <a:rPr lang="nl-NL" dirty="0">
                <a:latin typeface="Source Sans Pro" panose="020B0503030403020204" pitchFamily="34" charset="0"/>
                <a:ea typeface="Source Sans Pro" panose="020B0503030403020204" pitchFamily="34" charset="0"/>
              </a:rPr>
              <a:t>Geel – partij B</a:t>
            </a:r>
            <a:br>
              <a:rPr lang="nl-NL" dirty="0">
                <a:latin typeface="Source Sans Pro" panose="020B0503030403020204" pitchFamily="34" charset="0"/>
                <a:ea typeface="Source Sans Pro" panose="020B0503030403020204" pitchFamily="34" charset="0"/>
              </a:rPr>
            </a:br>
            <a:r>
              <a:rPr lang="nl-NL" sz="2400" dirty="0">
                <a:latin typeface="Source Sans Pro" panose="020B0503030403020204" pitchFamily="34" charset="0"/>
                <a:ea typeface="Source Sans Pro" panose="020B0503030403020204" pitchFamily="34" charset="0"/>
              </a:rPr>
              <a:t>-</a:t>
            </a:r>
            <a:r>
              <a:rPr lang="nl-NL" sz="1800" dirty="0">
                <a:latin typeface="Source Sans Pro" panose="020B0503030403020204" pitchFamily="34" charset="0"/>
                <a:ea typeface="Source Sans Pro" panose="020B0503030403020204" pitchFamily="34" charset="0"/>
              </a:rPr>
              <a:t> </a:t>
            </a:r>
            <a:r>
              <a:rPr lang="nl-NL" sz="2400" dirty="0">
                <a:latin typeface="Source Sans Pro" panose="020B0503030403020204" pitchFamily="34" charset="0"/>
                <a:ea typeface="Source Sans Pro" panose="020B0503030403020204" pitchFamily="34" charset="0"/>
              </a:rPr>
              <a:t>programma -</a:t>
            </a:r>
            <a:endParaRPr lang="nl-BE" sz="2400" dirty="0">
              <a:latin typeface="Source Sans Pro" panose="020B0503030403020204" pitchFamily="34" charset="0"/>
              <a:ea typeface="Source Sans Pro" panose="020B0503030403020204" pitchFamily="34" charset="0"/>
            </a:endParaRPr>
          </a:p>
        </p:txBody>
      </p:sp>
      <p:sp>
        <p:nvSpPr>
          <p:cNvPr id="4" name="Tijdelijke aanduiding voor tekst 3">
            <a:extLst>
              <a:ext uri="{FF2B5EF4-FFF2-40B4-BE49-F238E27FC236}">
                <a16:creationId xmlns:a16="http://schemas.microsoft.com/office/drawing/2014/main" id="{4098544A-8A64-F6EC-082A-E2AE8C064FFC}"/>
              </a:ext>
            </a:extLst>
          </p:cNvPr>
          <p:cNvSpPr>
            <a:spLocks noGrp="1"/>
          </p:cNvSpPr>
          <p:nvPr>
            <p:ph type="body" sz="half" idx="2"/>
          </p:nvPr>
        </p:nvSpPr>
        <p:spPr>
          <a:xfrm>
            <a:off x="680322" y="2336872"/>
            <a:ext cx="10784847" cy="4521128"/>
          </a:xfrm>
        </p:spPr>
        <p:txBody>
          <a:bodyPr anchor="t">
            <a:noAutofit/>
          </a:bodyPr>
          <a:lstStyle/>
          <a:p>
            <a:pPr>
              <a:lnSpc>
                <a:spcPct val="100000"/>
              </a:lnSpc>
              <a:spcBef>
                <a:spcPts val="600"/>
              </a:spcBef>
            </a:pPr>
            <a:r>
              <a:rPr lang="nl-NL" sz="1800" u="sng" dirty="0">
                <a:solidFill>
                  <a:schemeClr val="bg1"/>
                </a:solidFill>
                <a:effectLst/>
                <a:latin typeface="Source Sans Pro" panose="020B0503030403020204" pitchFamily="34" charset="0"/>
                <a:ea typeface="Source Sans Pro" panose="020B0503030403020204" pitchFamily="34" charset="0"/>
              </a:rPr>
              <a:t>Voluit voor een warme, betrokken en inclusieve gemeenschap</a:t>
            </a:r>
          </a:p>
          <a:p>
            <a:pPr marL="742932" lvl="1" indent="-285744">
              <a:lnSpc>
                <a:spcPct val="120000"/>
              </a:lnSpc>
              <a:spcBef>
                <a:spcPts val="600"/>
              </a:spcBef>
              <a:buFont typeface="Arial" panose="020B0604020202020204" pitchFamily="34" charset="0"/>
              <a:buChar char="•"/>
            </a:pPr>
            <a:r>
              <a:rPr lang="nl-BE" sz="1800" dirty="0">
                <a:solidFill>
                  <a:schemeClr val="bg1"/>
                </a:solidFill>
                <a:effectLst/>
                <a:latin typeface="Source Sans Pro" panose="020B0503030403020204" pitchFamily="34" charset="0"/>
                <a:ea typeface="Source Sans Pro" panose="020B0503030403020204" pitchFamily="34" charset="0"/>
              </a:rPr>
              <a:t>…</a:t>
            </a:r>
            <a:endParaRPr lang="nl-NL" sz="1800" dirty="0">
              <a:solidFill>
                <a:schemeClr val="bg1"/>
              </a:solidFill>
              <a:effectLst/>
              <a:latin typeface="Source Sans Pro" panose="020B0503030403020204" pitchFamily="34" charset="0"/>
              <a:ea typeface="Source Sans Pro" panose="020B0503030403020204" pitchFamily="34" charset="0"/>
            </a:endParaRPr>
          </a:p>
          <a:p>
            <a:pPr marL="742932" lvl="1" indent="-285744">
              <a:lnSpc>
                <a:spcPct val="120000"/>
              </a:lnSpc>
              <a:spcBef>
                <a:spcPts val="600"/>
              </a:spcBef>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Inzetten op ruimte (speelpleinen en </a:t>
            </a:r>
            <a:r>
              <a:rPr lang="nl-NL" sz="1800" b="1" dirty="0">
                <a:solidFill>
                  <a:schemeClr val="bg1"/>
                </a:solidFill>
                <a:effectLst/>
                <a:latin typeface="Source Sans Pro" panose="020B0503030403020204" pitchFamily="34" charset="0"/>
                <a:ea typeface="Source Sans Pro" panose="020B0503030403020204" pitchFamily="34" charset="0"/>
              </a:rPr>
              <a:t>groen</a:t>
            </a:r>
            <a:r>
              <a:rPr lang="nl-NL" sz="1800" dirty="0">
                <a:solidFill>
                  <a:schemeClr val="bg1"/>
                </a:solidFill>
                <a:effectLst/>
                <a:latin typeface="Source Sans Pro" panose="020B0503030403020204" pitchFamily="34" charset="0"/>
                <a:ea typeface="Source Sans Pro" panose="020B0503030403020204" pitchFamily="34" charset="0"/>
              </a:rPr>
              <a:t>) en een ruim vrijetijdsaanbod voor kinderen en jongeren Werken aan een klimaatbewuste stad met een schone, propere en groene woon- en leefomgeving </a:t>
            </a:r>
          </a:p>
          <a:p>
            <a:pPr marL="742932" lvl="1" indent="-285744">
              <a:lnSpc>
                <a:spcPct val="120000"/>
              </a:lnSpc>
              <a:spcBef>
                <a:spcPts val="600"/>
              </a:spcBef>
              <a:buFont typeface="Arial" panose="020B0604020202020204" pitchFamily="34" charset="0"/>
              <a:buChar char="•"/>
            </a:pPr>
            <a:r>
              <a:rPr lang="nl-NL" sz="1800" b="1" dirty="0">
                <a:solidFill>
                  <a:schemeClr val="bg1"/>
                </a:solidFill>
                <a:effectLst/>
                <a:latin typeface="Source Sans Pro" panose="020B0503030403020204" pitchFamily="34" charset="0"/>
                <a:ea typeface="Source Sans Pro" panose="020B0503030403020204" pitchFamily="34" charset="0"/>
              </a:rPr>
              <a:t>Toegankelijke natuur- en bosgebieden en het behouden van open ruimte</a:t>
            </a:r>
          </a:p>
          <a:p>
            <a:pPr>
              <a:lnSpc>
                <a:spcPct val="100000"/>
              </a:lnSpc>
              <a:spcBef>
                <a:spcPts val="600"/>
              </a:spcBef>
            </a:pPr>
            <a:r>
              <a:rPr lang="nl-NL" sz="1800" u="sng" dirty="0">
                <a:solidFill>
                  <a:schemeClr val="bg1"/>
                </a:solidFill>
                <a:effectLst/>
                <a:latin typeface="Source Sans Pro" panose="020B0503030403020204" pitchFamily="34" charset="0"/>
                <a:ea typeface="Source Sans Pro" panose="020B0503030403020204" pitchFamily="34" charset="0"/>
              </a:rPr>
              <a:t>CD&amp;V Geel zet de Gelenaren centraal</a:t>
            </a:r>
          </a:p>
          <a:p>
            <a:pPr lvl="1">
              <a:lnSpc>
                <a:spcPct val="100000"/>
              </a:lnSpc>
              <a:spcBef>
                <a:spcPts val="600"/>
              </a:spcBef>
            </a:pPr>
            <a:r>
              <a:rPr lang="nl-NL" sz="1800" dirty="0">
                <a:solidFill>
                  <a:schemeClr val="bg1"/>
                </a:solidFill>
                <a:effectLst/>
                <a:latin typeface="Source Sans Pro" panose="020B0503030403020204" pitchFamily="34" charset="0"/>
                <a:ea typeface="Source Sans Pro" panose="020B0503030403020204" pitchFamily="34" charset="0"/>
              </a:rPr>
              <a:t>Stadsontwikkelingsprojecten voor deeldorpen en centrum in samenspraak met alle betrokkenen:        </a:t>
            </a:r>
          </a:p>
          <a:p>
            <a:pPr marL="742932" lvl="1" indent="-285744">
              <a:lnSpc>
                <a:spcPct val="120000"/>
              </a:lnSpc>
              <a:spcBef>
                <a:spcPts val="600"/>
              </a:spcBef>
              <a:buFont typeface="Arial" panose="020B0604020202020204" pitchFamily="34" charset="0"/>
              <a:buChar char="•"/>
            </a:pPr>
            <a:r>
              <a:rPr lang="nl-NL" sz="1800" b="1" dirty="0">
                <a:solidFill>
                  <a:schemeClr val="bg1"/>
                </a:solidFill>
                <a:effectLst/>
                <a:latin typeface="Source Sans Pro" panose="020B0503030403020204" pitchFamily="34" charset="0"/>
                <a:ea typeface="Source Sans Pro" panose="020B0503030403020204" pitchFamily="34" charset="0"/>
              </a:rPr>
              <a:t>Vergroening Havermarkt</a:t>
            </a:r>
          </a:p>
          <a:p>
            <a:pPr marL="742932" lvl="1" indent="-285744">
              <a:lnSpc>
                <a:spcPct val="120000"/>
              </a:lnSpc>
              <a:spcBef>
                <a:spcPts val="600"/>
              </a:spcBef>
              <a:buFont typeface="Arial" panose="020B0604020202020204" pitchFamily="34" charset="0"/>
              <a:buChar char="•"/>
            </a:pPr>
            <a:r>
              <a:rPr lang="nl-NL" sz="1800" b="1" dirty="0">
                <a:solidFill>
                  <a:schemeClr val="bg1"/>
                </a:solidFill>
                <a:effectLst/>
                <a:latin typeface="Source Sans Pro" panose="020B0503030403020204" pitchFamily="34" charset="0"/>
                <a:ea typeface="Source Sans Pro" panose="020B0503030403020204" pitchFamily="34" charset="0"/>
              </a:rPr>
              <a:t>Groen aan St. Dimpnaplein </a:t>
            </a:r>
            <a:r>
              <a:rPr lang="nl-NL" sz="1800" dirty="0">
                <a:solidFill>
                  <a:schemeClr val="bg1"/>
                </a:solidFill>
                <a:effectLst/>
                <a:latin typeface="Source Sans Pro" panose="020B0503030403020204" pitchFamily="34" charset="0"/>
                <a:ea typeface="Source Sans Pro" panose="020B0503030403020204" pitchFamily="34" charset="0"/>
              </a:rPr>
              <a:t>(oude tekenschool)</a:t>
            </a:r>
          </a:p>
          <a:p>
            <a:pPr marL="742932" lvl="1" indent="-285744">
              <a:lnSpc>
                <a:spcPct val="120000"/>
              </a:lnSpc>
              <a:spcBef>
                <a:spcPts val="600"/>
              </a:spcBef>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Nieuw centrum in Ten Aard</a:t>
            </a:r>
          </a:p>
          <a:p>
            <a:pPr marL="742932" lvl="1" indent="-285744">
              <a:lnSpc>
                <a:spcPct val="120000"/>
              </a:lnSpc>
              <a:spcBef>
                <a:spcPts val="600"/>
              </a:spcBef>
              <a:buFont typeface="Arial" panose="020B0604020202020204" pitchFamily="34" charset="0"/>
              <a:buChar char="•"/>
            </a:pPr>
            <a:r>
              <a:rPr lang="nl-NL" sz="1800" dirty="0">
                <a:solidFill>
                  <a:schemeClr val="bg1"/>
                </a:solidFill>
                <a:effectLst/>
                <a:latin typeface="Source Sans Pro" panose="020B0503030403020204" pitchFamily="34" charset="0"/>
                <a:ea typeface="Source Sans Pro" panose="020B0503030403020204" pitchFamily="34" charset="0"/>
              </a:rPr>
              <a:t>Nieuw dorpsplein in Winkelomheide</a:t>
            </a:r>
            <a:endParaRPr lang="nl-BE" sz="1800" dirty="0">
              <a:solidFill>
                <a:schemeClr val="bg1"/>
              </a:solidFill>
              <a:effectLst/>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06469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CDA84-F8A7-95AF-A0DE-C3B039DB2430}"/>
              </a:ext>
            </a:extLst>
          </p:cNvPr>
          <p:cNvSpPr>
            <a:spLocks noGrp="1"/>
          </p:cNvSpPr>
          <p:nvPr>
            <p:ph type="title"/>
          </p:nvPr>
        </p:nvSpPr>
        <p:spPr/>
        <p:txBody>
          <a:bodyPr/>
          <a:lstStyle/>
          <a:p>
            <a:r>
              <a:rPr lang="nl-NL" dirty="0">
                <a:latin typeface="Source Sans Pro" panose="020B0503030403020204" pitchFamily="34" charset="0"/>
                <a:ea typeface="Source Sans Pro" panose="020B0503030403020204" pitchFamily="34" charset="0"/>
              </a:rPr>
              <a:t>Hoe het beleid meekrijgen? </a:t>
            </a:r>
            <a:br>
              <a:rPr lang="nl-NL" dirty="0">
                <a:latin typeface="Source Sans Pro" panose="020B0503030403020204" pitchFamily="34" charset="0"/>
                <a:ea typeface="Source Sans Pro" panose="020B0503030403020204" pitchFamily="34" charset="0"/>
              </a:rPr>
            </a:br>
            <a:r>
              <a:rPr lang="nl-NL" sz="2400" dirty="0">
                <a:latin typeface="Source Sans Pro" panose="020B0503030403020204" pitchFamily="34" charset="0"/>
                <a:ea typeface="Source Sans Pro" panose="020B0503030403020204" pitchFamily="34" charset="0"/>
              </a:rPr>
              <a:t>- Bestuursakkoord -</a:t>
            </a:r>
            <a:endParaRPr lang="nl-BE" sz="2400" dirty="0">
              <a:latin typeface="Source Sans Pro" panose="020B0503030403020204" pitchFamily="34" charset="0"/>
              <a:ea typeface="Source Sans Pro" panose="020B0503030403020204" pitchFamily="34" charset="0"/>
            </a:endParaRPr>
          </a:p>
        </p:txBody>
      </p:sp>
      <p:sp>
        <p:nvSpPr>
          <p:cNvPr id="4" name="Tijdelijke aanduiding voor tekst 3">
            <a:extLst>
              <a:ext uri="{FF2B5EF4-FFF2-40B4-BE49-F238E27FC236}">
                <a16:creationId xmlns:a16="http://schemas.microsoft.com/office/drawing/2014/main" id="{16EF52D8-5684-3A24-A9C8-0C15D95A8CB7}"/>
              </a:ext>
            </a:extLst>
          </p:cNvPr>
          <p:cNvSpPr>
            <a:spLocks noGrp="1"/>
          </p:cNvSpPr>
          <p:nvPr>
            <p:ph type="body" sz="half" idx="2"/>
          </p:nvPr>
        </p:nvSpPr>
        <p:spPr>
          <a:xfrm>
            <a:off x="680322" y="2336872"/>
            <a:ext cx="9742063" cy="4521128"/>
          </a:xfrm>
        </p:spPr>
        <p:txBody>
          <a:bodyPr anchor="t">
            <a:normAutofit fontScale="92500" lnSpcReduction="20000"/>
          </a:bodyPr>
          <a:lstStyle/>
          <a:p>
            <a:pPr marL="342891" indent="-342891">
              <a:lnSpc>
                <a:spcPct val="107000"/>
              </a:lnSpc>
              <a:buFont typeface="Symbol" panose="05050102010706020507" pitchFamily="18" charset="2"/>
              <a:buChar char=""/>
            </a:pPr>
            <a:r>
              <a:rPr lang="nl-BE" sz="1900" b="1"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Trage wegen opwaarderen</a:t>
            </a: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waar mogelijk als aanvulling op de bestaande wandel- en fietsknooppuntennetwerken, ruiternetwerken, stadswandelingen en wandelingen in de deeldorpen.  </a:t>
            </a:r>
            <a:endParaRPr lang="nl-BE" sz="19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07000"/>
              </a:lnSpc>
              <a:buFont typeface="Symbol" panose="05050102010706020507" pitchFamily="18" charset="2"/>
              <a:buChar char=""/>
            </a:pP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We willen een levende stad en dat straal je uit door een </a:t>
            </a:r>
            <a:r>
              <a:rPr lang="nl-BE" sz="1900" b="1"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groene stad</a:t>
            </a: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te zijn. We maken gebruik van verplaatsbaar groen om Geel een groenere uitstraling te geven.</a:t>
            </a:r>
            <a:endParaRPr lang="nl-BE" sz="19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07000"/>
              </a:lnSpc>
              <a:buFont typeface="Symbol" panose="05050102010706020507" pitchFamily="18" charset="2"/>
              <a:buChar char=""/>
            </a:pP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In samenwerking met natuurverenigingen en andere beheerders van open en groene ruimte, inzetten op bewaring van en het</a:t>
            </a:r>
            <a:r>
              <a:rPr lang="nl-BE" sz="1900" b="1"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toegankelijk maken van natuur, bos en groen</a:t>
            </a: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a:t>
            </a:r>
            <a:endParaRPr lang="nl-BE" sz="19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07000"/>
              </a:lnSpc>
              <a:buFont typeface="Symbol" panose="05050102010706020507" pitchFamily="18" charset="2"/>
              <a:buChar char=""/>
            </a:pPr>
            <a:r>
              <a:rPr lang="nl-BE" sz="1900" b="1"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Toegankelijk maken van bestaande wandelpaden en buurtwegen</a:t>
            </a: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binnen een uitgekiend trage wegenplan;  </a:t>
            </a:r>
            <a:endParaRPr lang="nl-BE" sz="19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07000"/>
              </a:lnSpc>
              <a:buFont typeface="Symbol" panose="05050102010706020507" pitchFamily="18" charset="2"/>
              <a:buChar char=""/>
            </a:pP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Meer inzetten op</a:t>
            </a:r>
            <a:r>
              <a:rPr lang="nl-BE" sz="1900" b="1"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groene ruimten</a:t>
            </a: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in het centrum en een </a:t>
            </a:r>
            <a:r>
              <a:rPr lang="nl-BE" sz="1900" b="1"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groener uitzicht</a:t>
            </a: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van het openbaar domein;  </a:t>
            </a:r>
            <a:endParaRPr lang="nl-BE" sz="19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07000"/>
              </a:lnSpc>
              <a:spcAft>
                <a:spcPts val="800"/>
              </a:spcAft>
              <a:buFont typeface="Symbol" panose="05050102010706020507" pitchFamily="18" charset="2"/>
              <a:buChar char=""/>
            </a:pP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Tegengaan van de teruglopende bijenpopulatie door het voorzien van </a:t>
            </a:r>
            <a:r>
              <a:rPr lang="nl-BE" sz="1900" b="1"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bijen vriendelijke planten en borders</a:t>
            </a:r>
            <a:r>
              <a:rPr lang="nl-BE" sz="19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 in het openbaar domein.  </a:t>
            </a:r>
            <a:endParaRPr lang="nl-BE" sz="19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algn="r"/>
            <a:r>
              <a:rPr lang="nl-BE" dirty="0">
                <a:latin typeface="Source Sans Pro" panose="020B0503030403020204" pitchFamily="34" charset="0"/>
                <a:ea typeface="Source Sans Pro" panose="020B0503030403020204" pitchFamily="34" charset="0"/>
              </a:rPr>
              <a:t>Bron: Bestuursakkoord; p. 30 - https://www.geel.be/bestuursakkoord</a:t>
            </a:r>
          </a:p>
        </p:txBody>
      </p:sp>
    </p:spTree>
    <p:extLst>
      <p:ext uri="{BB962C8B-B14F-4D97-AF65-F5344CB8AC3E}">
        <p14:creationId xmlns:p14="http://schemas.microsoft.com/office/powerpoint/2010/main" val="283422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B42562-E795-BA56-D074-27576361F7AC}"/>
              </a:ext>
            </a:extLst>
          </p:cNvPr>
          <p:cNvSpPr>
            <a:spLocks noGrp="1"/>
          </p:cNvSpPr>
          <p:nvPr>
            <p:ph type="title"/>
          </p:nvPr>
        </p:nvSpPr>
        <p:spPr/>
        <p:txBody>
          <a:bodyPr/>
          <a:lstStyle/>
          <a:p>
            <a:r>
              <a:rPr lang="nl-NL" dirty="0">
                <a:latin typeface="Source Sans Pro" panose="020B0503030403020204" pitchFamily="34" charset="0"/>
                <a:ea typeface="Source Sans Pro" panose="020B0503030403020204" pitchFamily="34" charset="0"/>
              </a:rPr>
              <a:t>Hoe het beleid meekrijgen? </a:t>
            </a:r>
            <a:br>
              <a:rPr lang="nl-NL" dirty="0">
                <a:latin typeface="Source Sans Pro" panose="020B0503030403020204" pitchFamily="34" charset="0"/>
                <a:ea typeface="Source Sans Pro" panose="020B0503030403020204" pitchFamily="34" charset="0"/>
              </a:rPr>
            </a:br>
            <a:r>
              <a:rPr lang="nl-NL" sz="2400" dirty="0">
                <a:latin typeface="Source Sans Pro" panose="020B0503030403020204" pitchFamily="34" charset="0"/>
                <a:ea typeface="Source Sans Pro" panose="020B0503030403020204" pitchFamily="34" charset="0"/>
              </a:rPr>
              <a:t>- Financiering projecten -</a:t>
            </a:r>
            <a:endParaRPr lang="nl-BE" sz="2400" dirty="0">
              <a:latin typeface="Source Sans Pro" panose="020B0503030403020204" pitchFamily="34" charset="0"/>
              <a:ea typeface="Source Sans Pro" panose="020B0503030403020204" pitchFamily="34" charset="0"/>
            </a:endParaRPr>
          </a:p>
        </p:txBody>
      </p:sp>
      <p:sp>
        <p:nvSpPr>
          <p:cNvPr id="3" name="Tijdelijke aanduiding voor inhoud 2">
            <a:extLst>
              <a:ext uri="{FF2B5EF4-FFF2-40B4-BE49-F238E27FC236}">
                <a16:creationId xmlns:a16="http://schemas.microsoft.com/office/drawing/2014/main" id="{041E1FD1-66E7-09BA-AE39-77CE3996ACA6}"/>
              </a:ext>
            </a:extLst>
          </p:cNvPr>
          <p:cNvSpPr>
            <a:spLocks noGrp="1"/>
          </p:cNvSpPr>
          <p:nvPr>
            <p:ph idx="1"/>
          </p:nvPr>
        </p:nvSpPr>
        <p:spPr>
          <a:xfrm>
            <a:off x="6658252" y="2336872"/>
            <a:ext cx="3397488" cy="2075331"/>
          </a:xfrm>
        </p:spPr>
        <p:txBody>
          <a:bodyPr/>
          <a:lstStyle/>
          <a:p>
            <a:endParaRPr lang="nl-NL" dirty="0"/>
          </a:p>
          <a:p>
            <a:endParaRPr lang="nl-BE" dirty="0"/>
          </a:p>
        </p:txBody>
      </p:sp>
      <p:sp>
        <p:nvSpPr>
          <p:cNvPr id="4" name="Tijdelijke aanduiding voor tekst 3">
            <a:extLst>
              <a:ext uri="{FF2B5EF4-FFF2-40B4-BE49-F238E27FC236}">
                <a16:creationId xmlns:a16="http://schemas.microsoft.com/office/drawing/2014/main" id="{01C8F97D-4496-117B-81B5-212D49511165}"/>
              </a:ext>
            </a:extLst>
          </p:cNvPr>
          <p:cNvSpPr>
            <a:spLocks noGrp="1"/>
          </p:cNvSpPr>
          <p:nvPr>
            <p:ph type="body" sz="half" idx="2"/>
          </p:nvPr>
        </p:nvSpPr>
        <p:spPr>
          <a:xfrm>
            <a:off x="680321" y="2336871"/>
            <a:ext cx="9759819" cy="4427912"/>
          </a:xfrm>
        </p:spPr>
        <p:txBody>
          <a:bodyPr anchor="t">
            <a:normAutofit/>
          </a:bodyPr>
          <a:lstStyle/>
          <a:p>
            <a:pPr>
              <a:lnSpc>
                <a:spcPct val="107000"/>
              </a:lnSpc>
              <a:spcAft>
                <a:spcPts val="800"/>
              </a:spcAft>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In het meerjarenplan werken alle entiteiten met één gezamenlijk meerjarenplan. Om iedereen zijn weg er te laten in vinden, hebben we een doelstellingenboom met drie niveaus:</a:t>
            </a:r>
            <a:endParaRPr lang="nl-BE" sz="18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07000"/>
              </a:lnSpc>
              <a:buFont typeface="+mj-lt"/>
              <a:buAutoNum type="arabicPeriod"/>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Beleidsdoelstelling</a:t>
            </a:r>
          </a:p>
          <a:p>
            <a:pPr lvl="1">
              <a:lnSpc>
                <a:spcPct val="107000"/>
              </a:lnSpc>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Geel ontwikkelt attractieve stads- en dorpskernen</a:t>
            </a:r>
            <a:b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b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Geel creëert openbare ruimten met een nieuw evenwicht tussen gebruiks-, toekomst- en belevingswaarde</a:t>
            </a:r>
            <a:endParaRPr lang="nl-BE" sz="18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07000"/>
              </a:lnSpc>
              <a:buFont typeface="+mj-lt"/>
              <a:buAutoNum type="arabicPeriod"/>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Actieplannen</a:t>
            </a:r>
          </a:p>
          <a:p>
            <a:pPr marL="444489">
              <a:lnSpc>
                <a:spcPct val="107000"/>
              </a:lnSpc>
              <a:tabLst>
                <a:tab pos="444489" algn="l"/>
              </a:tabLst>
            </a:pPr>
            <a:r>
              <a:rPr lang="nl-BE" sz="1800"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Geel vergroent</a:t>
            </a:r>
            <a:endParaRPr lang="nl-BE" sz="1800" kern="1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891" indent="-342891">
              <a:lnSpc>
                <a:spcPct val="107000"/>
              </a:lnSpc>
              <a:buFont typeface="+mj-lt"/>
              <a:buAutoNum type="arabicPeriod" startAt="3"/>
            </a:pPr>
            <a:r>
              <a:rPr lang="nl-BE" sz="1800" b="1" kern="0" dirty="0">
                <a:solidFill>
                  <a:srgbClr val="333333"/>
                </a:solidFill>
                <a:effectLst/>
                <a:latin typeface="Source Sans Pro" panose="020B0503030403020204" pitchFamily="34" charset="0"/>
                <a:ea typeface="Source Sans Pro" panose="020B0503030403020204" pitchFamily="34" charset="0"/>
                <a:cs typeface="Times New Roman" panose="02020603050405020304" pitchFamily="18" charset="0"/>
              </a:rPr>
              <a:t>Acties</a:t>
            </a:r>
          </a:p>
          <a:p>
            <a:endParaRPr lang="nl-BE" sz="1700" b="1" kern="0" dirty="0">
              <a:solidFill>
                <a:srgbClr val="333333"/>
              </a:solidFill>
              <a:effectLst/>
              <a:latin typeface="Source Sans Pro" panose="020B0503030403020204" pitchFamily="34" charset="0"/>
              <a:cs typeface="Times New Roman" panose="02020603050405020304" pitchFamily="18" charset="0"/>
            </a:endParaRPr>
          </a:p>
        </p:txBody>
      </p:sp>
      <p:sp>
        <p:nvSpPr>
          <p:cNvPr id="5" name="Pijl: gekromd rechts 4">
            <a:extLst>
              <a:ext uri="{FF2B5EF4-FFF2-40B4-BE49-F238E27FC236}">
                <a16:creationId xmlns:a16="http://schemas.microsoft.com/office/drawing/2014/main" id="{9AEE27D2-DEA2-C00D-AAE3-6041773A87A2}"/>
              </a:ext>
            </a:extLst>
          </p:cNvPr>
          <p:cNvSpPr/>
          <p:nvPr/>
        </p:nvSpPr>
        <p:spPr>
          <a:xfrm flipH="1">
            <a:off x="2716561" y="5065733"/>
            <a:ext cx="1328393" cy="63031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1151497296"/>
      </p:ext>
    </p:extLst>
  </p:cSld>
  <p:clrMapOvr>
    <a:masterClrMapping/>
  </p:clrMapOvr>
</p:sld>
</file>

<file path=ppt/theme/theme1.xml><?xml version="1.0" encoding="utf-8"?>
<a:theme xmlns:a="http://schemas.openxmlformats.org/drawingml/2006/main" name="Berlij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A8AB3F4C93144CBE6603EAC73695EB" ma:contentTypeVersion="16" ma:contentTypeDescription="Een nieuw document maken." ma:contentTypeScope="" ma:versionID="6f882ce138cfbb1e43ed086b5aa8ece5">
  <xsd:schema xmlns:xsd="http://www.w3.org/2001/XMLSchema" xmlns:xs="http://www.w3.org/2001/XMLSchema" xmlns:p="http://schemas.microsoft.com/office/2006/metadata/properties" xmlns:ns2="dacb4dc7-3169-414b-a656-e9d1fc261f66" xmlns:ns3="681b563c-c3e2-4bb6-80d0-d15781b6bf30" xmlns:ns4="2528a8cf-22b3-4b0b-9eb2-58242c7ea309" targetNamespace="http://schemas.microsoft.com/office/2006/metadata/properties" ma:root="true" ma:fieldsID="cdb1c9386eb98003717b2b95f3e6bbe2" ns2:_="" ns3:_="" ns4:_="">
    <xsd:import namespace="dacb4dc7-3169-414b-a656-e9d1fc261f66"/>
    <xsd:import namespace="681b563c-c3e2-4bb6-80d0-d15781b6bf30"/>
    <xsd:import namespace="2528a8cf-22b3-4b0b-9eb2-58242c7ea309"/>
    <xsd:element name="properties">
      <xsd:complexType>
        <xsd:sequence>
          <xsd:element name="documentManagement">
            <xsd:complexType>
              <xsd:all>
                <xsd:element ref="ns2:Traject" minOccurs="0"/>
                <xsd:element ref="ns2:MediaServiceMetadata" minOccurs="0"/>
                <xsd:element ref="ns2:MediaServiceFastMetadata" minOccurs="0"/>
                <xsd:element ref="ns2:Eigenaar" minOccurs="0"/>
                <xsd:element ref="ns2:Typedocument" minOccurs="0"/>
                <xsd:element ref="ns2:MediaServiceObjectDetectorVersions"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b4dc7-3169-414b-a656-e9d1fc261f66" elementFormDefault="qualified">
    <xsd:import namespace="http://schemas.microsoft.com/office/2006/documentManagement/types"/>
    <xsd:import namespace="http://schemas.microsoft.com/office/infopath/2007/PartnerControls"/>
    <xsd:element name="Traject" ma:index="8" nillable="true" ma:displayName="Traject" ma:format="Dropdown" ma:internalName="Traject">
      <xsd:simpleType>
        <xsd:restriction base="dms:Choice">
          <xsd:enumeration value="Neteland II"/>
          <xsd:enumeration value="Keuze 3"/>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Eigenaar" ma:index="11" nillable="true" ma:displayName="Eigenaar" ma:description="Wie heeft het document gemaakt" ma:format="Dropdown" ma:internalName="Eigenaar">
      <xsd:simpleType>
        <xsd:restriction base="dms:Text">
          <xsd:maxLength value="255"/>
        </xsd:restriction>
      </xsd:simpleType>
    </xsd:element>
    <xsd:element name="Typedocument" ma:index="12" nillable="true" ma:displayName="Type document" ma:format="Dropdown" ma:internalName="Typedocument">
      <xsd:simpleType>
        <xsd:restriction base="dms:Choice">
          <xsd:enumeration value="Verslag"/>
          <xsd:enumeration value="Presentatie"/>
          <xsd:enumeration value="Notitie"/>
        </xsd:restriction>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35bf66f5-cd6b-4cd3-89cd-a78047c1cc9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1b563c-c3e2-4bb6-80d0-d15781b6bf30"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28a8cf-22b3-4b0b-9eb2-58242c7ea30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21fb064-8429-474d-aa96-ea193702381c}" ma:internalName="TaxCatchAll" ma:showField="CatchAllData" ma:web="681b563c-c3e2-4bb6-80d0-d15781b6bf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0D9254-2AC1-42DA-86FF-3BC935DDA56B}"/>
</file>

<file path=customXml/itemProps2.xml><?xml version="1.0" encoding="utf-8"?>
<ds:datastoreItem xmlns:ds="http://schemas.openxmlformats.org/officeDocument/2006/customXml" ds:itemID="{D7DB26D1-643F-492E-A7BB-A1554F908F92}"/>
</file>

<file path=docProps/app.xml><?xml version="1.0" encoding="utf-8"?>
<Properties xmlns="http://schemas.openxmlformats.org/officeDocument/2006/extended-properties" xmlns:vt="http://schemas.openxmlformats.org/officeDocument/2006/docPropsVTypes">
  <Template>TM04033917[[fn=Berlijn]]</Template>
  <TotalTime>636</TotalTime>
  <Words>1452</Words>
  <Application>Microsoft Office PowerPoint</Application>
  <PresentationFormat>Breedbeeld</PresentationFormat>
  <Paragraphs>243</Paragraphs>
  <Slides>32</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32</vt:i4>
      </vt:variant>
    </vt:vector>
  </HeadingPairs>
  <TitlesOfParts>
    <vt:vector size="38" baseType="lpstr">
      <vt:lpstr>Arial</vt:lpstr>
      <vt:lpstr>Calibri</vt:lpstr>
      <vt:lpstr>Source Sans Pro</vt:lpstr>
      <vt:lpstr>Symbol</vt:lpstr>
      <vt:lpstr>Trebuchet MS</vt:lpstr>
      <vt:lpstr>Berlijn</vt:lpstr>
      <vt:lpstr>Slotevent gewoontebreker</vt:lpstr>
      <vt:lpstr>Programma</vt:lpstr>
      <vt:lpstr>PowerPoint-presentatie</vt:lpstr>
      <vt:lpstr>Organisatie </vt:lpstr>
      <vt:lpstr>Hoe het beleid meekrijgen? - Gemeentemonitor -</vt:lpstr>
      <vt:lpstr>Geel – partij A - programma -</vt:lpstr>
      <vt:lpstr>Geel – partij B - programma -</vt:lpstr>
      <vt:lpstr>Hoe het beleid meekrijgen?  - Bestuursakkoord -</vt:lpstr>
      <vt:lpstr>Hoe het beleid meekrijgen?  - Financiering projecten -</vt:lpstr>
      <vt:lpstr>Hoe het beleid meekrijgen?  - Benoemen van acties in het meerjarenplan -</vt:lpstr>
      <vt:lpstr>Hoe het beleid meekrijgen?  - Doelstellingen formuleren - </vt:lpstr>
      <vt:lpstr>Hoe het beleid meekrijgen?  - Campagnes/media aandacht -</vt:lpstr>
      <vt:lpstr>Groenaanleg – Do’s &amp; don‘ts - Praktisch – veiligheid/toegankelijkheid -</vt:lpstr>
      <vt:lpstr>Groenaanleg – Do’s &amp; don‘ts - Praktische tips: planning/aanleg -</vt:lpstr>
      <vt:lpstr>Groenaanleg – Do’s &amp; don‘ts - Praktische tips: planning/aanleg -</vt:lpstr>
      <vt:lpstr>Groenaanleg – Do’s &amp; don‘ts - Praktische tips: planning/aanleg -</vt:lpstr>
      <vt:lpstr>Groenaanleg – Do’s &amp; don‘ts - Praktische tips: planning/aanleg -</vt:lpstr>
      <vt:lpstr>Groenaanleg – Do’s &amp; don‘ts - Praktische tips: planning/aanleg -</vt:lpstr>
      <vt:lpstr>Groenbeheer   - Valkuilen -</vt:lpstr>
      <vt:lpstr>Geel in beeld…</vt:lpstr>
      <vt:lpstr>Zwembadsite</vt:lpstr>
      <vt:lpstr>Dr. Verwaeststraat</vt:lpstr>
      <vt:lpstr>Pas</vt:lpstr>
      <vt:lpstr>Honey  Highway </vt:lpstr>
      <vt:lpstr>Begraafplaatsen</vt:lpstr>
      <vt:lpstr>Burgerinitiatieven - tuinstraten</vt:lpstr>
      <vt:lpstr>Tijdelijke natuur - Hondenlosloopzone -</vt:lpstr>
      <vt:lpstr>Ontharding – St. Dimpnaplein</vt:lpstr>
      <vt:lpstr>Mobiel groen » Nieuwstraat</vt:lpstr>
      <vt:lpstr>Gluren bij de buren… </vt:lpstr>
      <vt:lpstr>Vragenrondje</vt:lpstr>
      <vt:lpstr>PowerPoint-presentatie</vt:lpstr>
    </vt:vector>
  </TitlesOfParts>
  <Company>Lokaal Bestuur Geel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Slotevent gewoontebreker</dc:title>
  <dc:creator>Gert Gielis</dc:creator>
  <cp:lastModifiedBy>Gert Gielis</cp:lastModifiedBy>
  <cp:revision>4</cp:revision>
  <dcterms:created xsi:type="dcterms:W3CDTF">2023-12-08T07:49:50Z</dcterms:created>
  <dcterms:modified xsi:type="dcterms:W3CDTF">2023-12-10T23:36:48Z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7d97ca3-a629-4ed1-94ca-8cf9fd48ecd6_Enabled">
    <vt:lpwstr>true</vt:lpwstr>
  </property>
  <property fmtid="{D5CDD505-2E9C-101B-9397-08002B2CF9AE}" pid="3" name="MSIP_Label_17d97ca3-a629-4ed1-94ca-8cf9fd48ecd6_SetDate">
    <vt:lpwstr>2023-12-09T18:27:23Z</vt:lpwstr>
  </property>
  <property fmtid="{D5CDD505-2E9C-101B-9397-08002B2CF9AE}" pid="4" name="MSIP_Label_17d97ca3-a629-4ed1-94ca-8cf9fd48ecd6_Method">
    <vt:lpwstr>Standard</vt:lpwstr>
  </property>
  <property fmtid="{D5CDD505-2E9C-101B-9397-08002B2CF9AE}" pid="5" name="MSIP_Label_17d97ca3-a629-4ed1-94ca-8cf9fd48ecd6_Name">
    <vt:lpwstr>Gevoeligheidslabel Gewoon</vt:lpwstr>
  </property>
  <property fmtid="{D5CDD505-2E9C-101B-9397-08002B2CF9AE}" pid="6" name="MSIP_Label_17d97ca3-a629-4ed1-94ca-8cf9fd48ecd6_SiteId">
    <vt:lpwstr>75f93597-22a9-4ffe-a3c5-2e877136f64c</vt:lpwstr>
  </property>
  <property fmtid="{D5CDD505-2E9C-101B-9397-08002B2CF9AE}" pid="7" name="MSIP_Label_17d97ca3-a629-4ed1-94ca-8cf9fd48ecd6_ActionId">
    <vt:lpwstr>cf09ec77-1b63-4dab-919f-b381146c812b</vt:lpwstr>
  </property>
  <property fmtid="{D5CDD505-2E9C-101B-9397-08002B2CF9AE}" pid="8" name="MSIP_Label_17d97ca3-a629-4ed1-94ca-8cf9fd48ecd6_ContentBits">
    <vt:lpwstr>0</vt:lpwstr>
  </property>
</Properties>
</file>