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15"/>
  </p:notesMasterIdLst>
  <p:handoutMasterIdLst>
    <p:handoutMasterId r:id="rId16"/>
  </p:handoutMasterIdLst>
  <p:sldIdLst>
    <p:sldId id="260" r:id="rId5"/>
    <p:sldId id="302" r:id="rId6"/>
    <p:sldId id="304" r:id="rId7"/>
    <p:sldId id="303" r:id="rId8"/>
    <p:sldId id="308" r:id="rId9"/>
    <p:sldId id="305" r:id="rId10"/>
    <p:sldId id="309" r:id="rId11"/>
    <p:sldId id="273" r:id="rId12"/>
    <p:sldId id="306" r:id="rId13"/>
    <p:sldId id="265" r:id="rId1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150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3F3"/>
    <a:srgbClr val="008000"/>
    <a:srgbClr val="131313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96FE3-6428-4151-838E-FFE3A4C67CB8}" v="23" dt="2023-12-11T06:03:03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>
        <p:guide orient="horz" pos="3770"/>
        <p:guide pos="461"/>
        <p:guide pos="1504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Neteland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4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68" y="3136900"/>
            <a:ext cx="10273141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67" y="3861051"/>
            <a:ext cx="9941984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476502"/>
            <a:ext cx="110744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Bedankt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149600" y="6400805"/>
            <a:ext cx="843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900" baseline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r>
              <a:rPr lang="nl-BE" sz="90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25/06/2018</a:t>
            </a:r>
            <a:endParaRPr lang="en-US" sz="90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7" y="2476502"/>
            <a:ext cx="9954684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Chapter number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2895602"/>
            <a:ext cx="99568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Chapter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51816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400800" y="1219200"/>
            <a:ext cx="51816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143000"/>
            <a:ext cx="109728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486405"/>
            <a:ext cx="7315200" cy="34766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BE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5794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109728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486405"/>
            <a:ext cx="7315200" cy="34766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BE"/>
              <a:t>Picture 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798368"/>
            <a:ext cx="2264700" cy="101500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3"/>
            <a:ext cx="1097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18pt</a:t>
            </a:r>
          </a:p>
          <a:p>
            <a:pPr lvl="1"/>
            <a:r>
              <a:rPr lang="en-US"/>
              <a:t>Second level 16pt</a:t>
            </a:r>
          </a:p>
          <a:p>
            <a:pPr lvl="2"/>
            <a:r>
              <a:rPr lang="en-US"/>
              <a:t>Third level 14pt</a:t>
            </a:r>
          </a:p>
          <a:p>
            <a:pPr lvl="3"/>
            <a:r>
              <a:rPr lang="en-US"/>
              <a:t>Fourth level 12pt</a:t>
            </a:r>
          </a:p>
          <a:p>
            <a:pPr lvl="4"/>
            <a:r>
              <a:rPr lang="en-US" err="1"/>
              <a:t>Fith</a:t>
            </a:r>
            <a:r>
              <a:rPr lang="en-US"/>
              <a:t> level 10 pt</a:t>
            </a:r>
          </a:p>
          <a:p>
            <a:pPr lvl="5"/>
            <a:r>
              <a:rPr lang="en-US"/>
              <a:t> </a:t>
            </a:r>
            <a:r>
              <a:rPr lang="en-US" err="1"/>
              <a:t>Sixt</a:t>
            </a:r>
            <a:r>
              <a:rPr lang="en-US"/>
              <a:t> level	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91744" y="6324605"/>
            <a:ext cx="46085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fld id="{376A8352-56F6-9942-A907-302573E205E0}" type="slidenum">
              <a:rPr lang="en-US" sz="900" smtClean="0">
                <a:solidFill>
                  <a:schemeClr val="tx2"/>
                </a:solidFill>
                <a:latin typeface="Verdana"/>
                <a:cs typeface="Verdana"/>
              </a:rPr>
              <a:pPr algn="ctr">
                <a:defRPr/>
              </a:pPr>
              <a:t>‹nr.›</a:t>
            </a:fld>
            <a:r>
              <a:rPr lang="en-US" sz="90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sz="90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-</a:t>
            </a:r>
            <a:r>
              <a:rPr lang="en-US" sz="900" baseline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 </a:t>
            </a:r>
            <a:fld id="{51292C26-744B-4117-861D-DDAA2DEAFA9C}" type="datetime1">
              <a:rPr lang="nl-BE" sz="90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pPr algn="ctr">
                <a:defRPr/>
              </a:pPr>
              <a:t>11/12/2023</a:t>
            </a:fld>
            <a:endParaRPr lang="en-US" sz="900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  <p:grpSp>
        <p:nvGrpSpPr>
          <p:cNvPr id="9" name="Groep 8"/>
          <p:cNvGrpSpPr>
            <a:grpSpLocks noChangeAspect="1"/>
          </p:cNvGrpSpPr>
          <p:nvPr userDrawn="1"/>
        </p:nvGrpSpPr>
        <p:grpSpPr>
          <a:xfrm>
            <a:off x="9610600" y="6194303"/>
            <a:ext cx="1958008" cy="360996"/>
            <a:chOff x="9466584" y="6194303"/>
            <a:chExt cx="1958008" cy="360996"/>
          </a:xfrm>
        </p:grpSpPr>
        <p:sp>
          <p:nvSpPr>
            <p:cNvPr id="5" name="Tekstvak 4"/>
            <p:cNvSpPr txBox="1"/>
            <p:nvPr userDrawn="1"/>
          </p:nvSpPr>
          <p:spPr>
            <a:xfrm>
              <a:off x="9466584" y="6194303"/>
              <a:ext cx="188397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00" kern="1200">
                  <a:solidFill>
                    <a:schemeClr val="tx2"/>
                  </a:solidFill>
                  <a:effectLst/>
                  <a:latin typeface="+mn-lt"/>
                  <a:ea typeface="+mn-ea"/>
                  <a:cs typeface="+mn-cs"/>
                </a:rPr>
                <a:t>De streekmotor die werkt aan</a:t>
              </a:r>
              <a:endParaRPr lang="nl-BE" sz="700">
                <a:solidFill>
                  <a:schemeClr val="tx2"/>
                </a:solidFill>
                <a:latin typeface="+mn-lt"/>
              </a:endParaRPr>
            </a:p>
          </p:txBody>
        </p:sp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8118" y="6381329"/>
              <a:ext cx="1866474" cy="17397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1" r:id="rId2"/>
    <p:sldLayoutId id="2147483983" r:id="rId3"/>
    <p:sldLayoutId id="2147483984" r:id="rId4"/>
    <p:sldLayoutId id="2147483985" r:id="rId5"/>
    <p:sldLayoutId id="2147483987" r:id="rId6"/>
    <p:sldLayoutId id="2147483986" r:id="rId7"/>
    <p:sldLayoutId id="2147483990" r:id="rId8"/>
    <p:sldLayoutId id="2147483994" r:id="rId9"/>
    <p:sldLayoutId id="2147483999" r:id="rId10"/>
    <p:sldLayoutId id="21474840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895" indent="-21589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395278" indent="-1793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574660" indent="-179384" algn="l" rtl="0" eaLnBrk="1" fontAlgn="base" hangingPunct="1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899978" indent="-179384" algn="l" rtl="0" eaLnBrk="1" fontAlgn="base" hangingPunct="1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079973" indent="-179384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439964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61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ipeentegel.be/" TargetMode="External"/><Relationship Id="rId5" Type="http://schemas.openxmlformats.org/officeDocument/2006/relationships/hyperlink" Target="http://www.onthardmee.be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901" y="4417505"/>
            <a:ext cx="9941984" cy="386399"/>
          </a:xfrm>
        </p:spPr>
        <p:txBody>
          <a:bodyPr/>
          <a:lstStyle/>
          <a:p>
            <a:r>
              <a:rPr lang="nl-BE" dirty="0"/>
              <a:t>11 december 2023</a:t>
            </a:r>
          </a:p>
          <a:p>
            <a:r>
              <a:rPr lang="nl-BE" dirty="0"/>
              <a:t>‘t </a:t>
            </a:r>
            <a:r>
              <a:rPr lang="nl-BE" dirty="0" err="1"/>
              <a:t>Schaliken</a:t>
            </a:r>
            <a:r>
              <a:rPr lang="nl-BE" dirty="0"/>
              <a:t>, Herentals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63306"/>
            <a:ext cx="2160240" cy="1150070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A4A49636-450E-4C6A-D98C-86D4317F4E7F}"/>
              </a:ext>
            </a:extLst>
          </p:cNvPr>
          <p:cNvSpPr txBox="1">
            <a:spLocks/>
          </p:cNvSpPr>
          <p:nvPr/>
        </p:nvSpPr>
        <p:spPr bwMode="auto">
          <a:xfrm>
            <a:off x="2421901" y="3054354"/>
            <a:ext cx="9956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None/>
              <a:defRPr sz="24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1pPr>
            <a:lvl2pPr marL="395278" indent="-1793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defRPr sz="16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2pPr>
            <a:lvl3pPr marL="574660" indent="-179384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3pPr>
            <a:lvl4pPr marL="899978" indent="-179384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4pPr>
            <a:lvl5pPr marL="1079973" indent="-179384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0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5pPr>
            <a:lvl6pPr marL="143996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000" baseline="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nl-BE" sz="3600" b="1" kern="0" dirty="0"/>
              <a:t>GEWOONTEBREKER NETELAND</a:t>
            </a:r>
          </a:p>
          <a:p>
            <a:r>
              <a:rPr lang="nl-BE" sz="3600" b="1" kern="0" dirty="0"/>
              <a:t>SLOTEVENT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4" y="2780934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>
                <a:solidFill>
                  <a:schemeClr val="bg1"/>
                </a:solidFill>
                <a:latin typeface="Verdana"/>
                <a:cs typeface="Verdana"/>
              </a:rPr>
              <a:t>Bedankt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5782A-03F0-2AF5-3754-DC48B4444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7" y="3517902"/>
            <a:ext cx="9954684" cy="419100"/>
          </a:xfrm>
        </p:spPr>
        <p:txBody>
          <a:bodyPr/>
          <a:lstStyle/>
          <a:p>
            <a:r>
              <a:rPr lang="nl-BE" dirty="0"/>
              <a:t>Kathleen Helsen, gedeputeerde voor wonen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C8D791-4E78-5077-0CEC-0D6B1C9E4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28832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5782A-03F0-2AF5-3754-DC48B4444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7" y="3517902"/>
            <a:ext cx="9954684" cy="419100"/>
          </a:xfrm>
        </p:spPr>
        <p:txBody>
          <a:bodyPr/>
          <a:lstStyle/>
          <a:p>
            <a:r>
              <a:rPr lang="nl-BE" dirty="0"/>
              <a:t>Filip Lagiewka, diensthoofd wonen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C8D791-4E78-5077-0CEC-0D6B1C9E4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279722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ADAA147-A46F-CFF3-906E-47D33618DA06}"/>
              </a:ext>
            </a:extLst>
          </p:cNvPr>
          <p:cNvSpPr txBox="1"/>
          <p:nvPr/>
        </p:nvSpPr>
        <p:spPr>
          <a:xfrm>
            <a:off x="479376" y="281712"/>
            <a:ext cx="11453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  <a:latin typeface="+mn-lt"/>
              </a:rPr>
              <a:t>13.20 – 13.30	Gewoontebreker</a:t>
            </a:r>
          </a:p>
          <a:p>
            <a:r>
              <a:rPr lang="nl-BE" i="1" dirty="0">
                <a:solidFill>
                  <a:schemeClr val="tx2"/>
                </a:solidFill>
                <a:latin typeface="+mn-lt"/>
              </a:rPr>
              <a:t>		Filip Lagiewka, dienst wonen, provincie Antwerpen</a:t>
            </a:r>
          </a:p>
          <a:p>
            <a:endParaRPr lang="nl-BE" dirty="0">
              <a:solidFill>
                <a:schemeClr val="tx2"/>
              </a:solidFill>
              <a:latin typeface="+mn-lt"/>
            </a:endParaRP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13.30 – 14.00	Ambitiehandboek groenblauwe beleving woonkernen Neteland</a:t>
            </a: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		</a:t>
            </a:r>
            <a:r>
              <a:rPr lang="nl-BE" i="1" dirty="0">
                <a:solidFill>
                  <a:schemeClr val="tx2"/>
                </a:solidFill>
                <a:latin typeface="+mn-lt"/>
              </a:rPr>
              <a:t>Stéphanie De Deken, BUUR</a:t>
            </a:r>
          </a:p>
          <a:p>
            <a:endParaRPr lang="nl-BE" i="1" dirty="0">
              <a:solidFill>
                <a:schemeClr val="tx2"/>
              </a:solidFill>
              <a:latin typeface="+mn-lt"/>
            </a:endParaRP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14.00 – 14.30	Nieuwe bouwregels voor een veranderend klimaat</a:t>
            </a:r>
          </a:p>
          <a:p>
            <a:r>
              <a:rPr lang="nl-BE" i="1" dirty="0">
                <a:solidFill>
                  <a:schemeClr val="tx2"/>
                </a:solidFill>
                <a:latin typeface="+mn-lt"/>
              </a:rPr>
              <a:t>		Luc </a:t>
            </a:r>
            <a:r>
              <a:rPr lang="nl-BE" i="1" dirty="0" err="1">
                <a:solidFill>
                  <a:schemeClr val="tx2"/>
                </a:solidFill>
                <a:latin typeface="+mn-lt"/>
              </a:rPr>
              <a:t>Eeckhout</a:t>
            </a:r>
            <a:r>
              <a:rPr lang="nl-BE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nl-BE" i="1" dirty="0" err="1">
                <a:solidFill>
                  <a:schemeClr val="tx2"/>
                </a:solidFill>
                <a:latin typeface="+mn-lt"/>
              </a:rPr>
              <a:t>evr</a:t>
            </a:r>
            <a:r>
              <a:rPr lang="nl-BE" i="1" dirty="0">
                <a:solidFill>
                  <a:schemeClr val="tx2"/>
                </a:solidFill>
                <a:latin typeface="+mn-lt"/>
              </a:rPr>
              <a:t>-architecten</a:t>
            </a:r>
            <a:r>
              <a:rPr lang="nl-BE" dirty="0">
                <a:solidFill>
                  <a:schemeClr val="tx2"/>
                </a:solidFill>
                <a:latin typeface="+mn-lt"/>
              </a:rPr>
              <a:t>	</a:t>
            </a:r>
          </a:p>
          <a:p>
            <a:endParaRPr lang="nl-BE" dirty="0">
              <a:solidFill>
                <a:schemeClr val="tx2"/>
              </a:solidFill>
              <a:latin typeface="+mn-lt"/>
            </a:endParaRP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14.30 – 14.45	Pauze</a:t>
            </a:r>
          </a:p>
          <a:p>
            <a:endParaRPr lang="nl-BE" dirty="0">
              <a:solidFill>
                <a:schemeClr val="tx2"/>
              </a:solidFill>
              <a:latin typeface="+mn-lt"/>
            </a:endParaRP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14.45 – 16.00	Deelsessies</a:t>
            </a: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		</a:t>
            </a:r>
            <a:r>
              <a:rPr lang="nl-BE" sz="1200" i="1" dirty="0">
                <a:solidFill>
                  <a:schemeClr val="tx2"/>
                </a:solidFill>
                <a:latin typeface="+mn-lt"/>
              </a:rPr>
              <a:t>Sessie 1: Hoe ga je als bestuur aan de slag met je publieke ruimte? Vorselaar, Burgemeester Lieven Janssen </a:t>
            </a:r>
          </a:p>
          <a:p>
            <a:r>
              <a:rPr lang="nl-BE" sz="1200" i="1" dirty="0">
                <a:solidFill>
                  <a:schemeClr val="tx2"/>
                </a:solidFill>
                <a:latin typeface="+mn-lt"/>
              </a:rPr>
              <a:t>                                               Hoe vertaal je de wensen van de inwoners naar het bestuur? </a:t>
            </a:r>
            <a:r>
              <a:rPr lang="nl-BE" sz="1200" i="1" dirty="0" err="1">
                <a:solidFill>
                  <a:schemeClr val="tx2"/>
                </a:solidFill>
                <a:latin typeface="+mn-lt"/>
              </a:rPr>
              <a:t>Commonslab</a:t>
            </a:r>
            <a:r>
              <a:rPr lang="nl-BE" sz="1200" i="1" dirty="0">
                <a:solidFill>
                  <a:schemeClr val="tx2"/>
                </a:solidFill>
                <a:latin typeface="+mn-lt"/>
              </a:rPr>
              <a:t> &amp; Tuinstraten, Joke Flour &amp; </a:t>
            </a:r>
            <a:r>
              <a:rPr lang="nl-BE" sz="1200" i="1">
                <a:solidFill>
                  <a:schemeClr val="tx2"/>
                </a:solidFill>
                <a:latin typeface="+mn-lt"/>
              </a:rPr>
              <a:t>Ellen Leys</a:t>
            </a:r>
          </a:p>
          <a:p>
            <a:endParaRPr lang="nl-BE" sz="1200" i="1" dirty="0">
              <a:solidFill>
                <a:schemeClr val="tx2"/>
              </a:solidFill>
              <a:latin typeface="+mn-lt"/>
            </a:endParaRPr>
          </a:p>
          <a:p>
            <a:r>
              <a:rPr lang="nl-BE" sz="1200" i="1" dirty="0">
                <a:solidFill>
                  <a:schemeClr val="tx2"/>
                </a:solidFill>
                <a:latin typeface="+mn-lt"/>
              </a:rPr>
              <a:t>		Sessie 2a: Geel </a:t>
            </a:r>
            <a:r>
              <a:rPr lang="nl-BE" sz="1200" i="1" dirty="0" err="1">
                <a:solidFill>
                  <a:schemeClr val="tx2"/>
                </a:solidFill>
                <a:latin typeface="+mn-lt"/>
              </a:rPr>
              <a:t>vergroent</a:t>
            </a:r>
            <a:r>
              <a:rPr lang="nl-BE" sz="1200" i="1" dirty="0">
                <a:solidFill>
                  <a:schemeClr val="tx2"/>
                </a:solidFill>
                <a:latin typeface="+mn-lt"/>
              </a:rPr>
              <a:t>, hoe pakken ze dat aan? Gert Gielis, groendienst Geel</a:t>
            </a:r>
          </a:p>
          <a:p>
            <a:r>
              <a:rPr lang="nl-BE" sz="1200" i="1" dirty="0">
                <a:solidFill>
                  <a:schemeClr val="tx2"/>
                </a:solidFill>
                <a:latin typeface="+mn-lt"/>
              </a:rPr>
              <a:t>		Sessie 2b:Hoe pas je de </a:t>
            </a:r>
            <a:r>
              <a:rPr lang="nl-BE" sz="1200" i="1" dirty="0" err="1">
                <a:solidFill>
                  <a:schemeClr val="tx2"/>
                </a:solidFill>
                <a:latin typeface="+mn-lt"/>
              </a:rPr>
              <a:t>toetskaders</a:t>
            </a:r>
            <a:r>
              <a:rPr lang="nl-BE" sz="1200" i="1" dirty="0">
                <a:solidFill>
                  <a:schemeClr val="tx2"/>
                </a:solidFill>
                <a:latin typeface="+mn-lt"/>
              </a:rPr>
              <a:t> en het ambitiehandboek toe bij vergunningen en bij aanleg openbaar domein?</a:t>
            </a:r>
          </a:p>
          <a:p>
            <a:r>
              <a:rPr lang="nl-BE" sz="1200" i="1" dirty="0">
                <a:solidFill>
                  <a:schemeClr val="tx2"/>
                </a:solidFill>
                <a:latin typeface="+mn-lt"/>
              </a:rPr>
              <a:t>		              Omgevingsambtenaren Neteland										</a:t>
            </a:r>
            <a:endParaRPr lang="nl-BE" dirty="0">
              <a:solidFill>
                <a:schemeClr val="tx2"/>
              </a:solidFill>
              <a:latin typeface="+mn-lt"/>
            </a:endParaRP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16.00 – 16.30	Terugkoppeling en afsluiter</a:t>
            </a:r>
          </a:p>
          <a:p>
            <a:endParaRPr lang="nl-BE" dirty="0">
              <a:solidFill>
                <a:schemeClr val="tx2"/>
              </a:solidFill>
              <a:latin typeface="+mn-lt"/>
            </a:endParaRPr>
          </a:p>
          <a:p>
            <a:r>
              <a:rPr lang="nl-BE" dirty="0">
                <a:solidFill>
                  <a:schemeClr val="tx2"/>
                </a:solidFill>
                <a:latin typeface="+mn-lt"/>
              </a:rPr>
              <a:t>16.30 – ... 	Receptie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77D009-4D6B-9779-C2F2-F03B2678F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63306"/>
            <a:ext cx="2160240" cy="11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C721DC2-F9B0-691D-5AB0-FFF2C2146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34" y="749633"/>
            <a:ext cx="8588132" cy="457215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1D584BF-7C28-C3DF-4A59-A25D084883BB}"/>
              </a:ext>
            </a:extLst>
          </p:cNvPr>
          <p:cNvSpPr/>
          <p:nvPr/>
        </p:nvSpPr>
        <p:spPr>
          <a:xfrm>
            <a:off x="9566787" y="5984875"/>
            <a:ext cx="2290916" cy="799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21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C3A9D-EF42-99C5-8BAF-90A06FE320F1}"/>
              </a:ext>
            </a:extLst>
          </p:cNvPr>
          <p:cNvSpPr>
            <a:spLocks noGrp="1"/>
          </p:cNvSpPr>
          <p:nvPr/>
        </p:nvSpPr>
        <p:spPr bwMode="auto">
          <a:xfrm>
            <a:off x="609600" y="1233488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/>
              <a:buChar char="•"/>
              <a:defRPr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1pPr>
            <a:lvl2pPr marL="395278" indent="-1793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defRPr sz="16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2pPr>
            <a:lvl3pPr marL="574660" indent="-179384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3pPr>
            <a:lvl4pPr marL="899978" indent="-179384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4pPr>
            <a:lvl5pPr marL="1079973" indent="-179384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Font typeface="Lucida Grande"/>
              <a:buChar char="-"/>
              <a:defRPr sz="10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5pPr>
            <a:lvl6pPr marL="143996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000" baseline="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nl-BE" b="1" dirty="0"/>
              <a:t>Begeleidingstraject</a:t>
            </a:r>
            <a:r>
              <a:rPr lang="nl-BE" dirty="0"/>
              <a:t> voor doe- en durfgemeenten </a:t>
            </a:r>
          </a:p>
          <a:p>
            <a:endParaRPr lang="nl-BE" dirty="0"/>
          </a:p>
          <a:p>
            <a:r>
              <a:rPr lang="nl-BE" dirty="0"/>
              <a:t>Samen actief op zoek naar innovatieve antwoorden voor urgente </a:t>
            </a:r>
            <a:r>
              <a:rPr lang="nl-BE" b="1" dirty="0"/>
              <a:t>woonuitdagingen</a:t>
            </a:r>
          </a:p>
          <a:p>
            <a:endParaRPr lang="nl-BE" b="1" dirty="0"/>
          </a:p>
          <a:p>
            <a:r>
              <a:rPr lang="nl-BE" dirty="0"/>
              <a:t>Realiseren van </a:t>
            </a:r>
            <a:r>
              <a:rPr lang="nl-BE" b="1" dirty="0"/>
              <a:t>trendbreuk</a:t>
            </a:r>
            <a:r>
              <a:rPr lang="nl-BE" dirty="0"/>
              <a:t> op het vlak van wonen</a:t>
            </a:r>
          </a:p>
          <a:p>
            <a:endParaRPr lang="nl-BE" b="1" dirty="0"/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7F0E0CB-DDB3-8D46-3EC7-99D81EA5DC48}"/>
              </a:ext>
            </a:extLst>
          </p:cNvPr>
          <p:cNvSpPr txBox="1">
            <a:spLocks/>
          </p:cNvSpPr>
          <p:nvPr/>
        </p:nvSpPr>
        <p:spPr>
          <a:xfrm>
            <a:off x="609600" y="457203"/>
            <a:ext cx="10972800" cy="5794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>
                <a:solidFill>
                  <a:schemeClr val="accent1"/>
                </a:solidFill>
                <a:latin typeface="Verdana"/>
                <a:ea typeface="ＭＳ Ｐゴシック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9pPr>
          </a:lstStyle>
          <a:p>
            <a:r>
              <a:rPr lang="nl-BE" dirty="0"/>
              <a:t>Gewoontebreker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1186F1-17E6-3328-11A4-821B6470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63306"/>
            <a:ext cx="2160240" cy="11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9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FC3A9D-EF42-99C5-8BAF-90A06FE320F1}"/>
              </a:ext>
            </a:extLst>
          </p:cNvPr>
          <p:cNvSpPr>
            <a:spLocks noGrp="1"/>
          </p:cNvSpPr>
          <p:nvPr/>
        </p:nvSpPr>
        <p:spPr bwMode="auto">
          <a:xfrm>
            <a:off x="609600" y="1233488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/>
              <a:buChar char="•"/>
              <a:defRPr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1pPr>
            <a:lvl2pPr marL="395278" indent="-1793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defRPr sz="16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2pPr>
            <a:lvl3pPr marL="574660" indent="-179384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3pPr>
            <a:lvl4pPr marL="899978" indent="-179384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4pPr>
            <a:lvl5pPr marL="1079973" indent="-179384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Font typeface="Lucida Grande"/>
              <a:buChar char="-"/>
              <a:defRPr sz="10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5pPr>
            <a:lvl6pPr marL="143996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000" baseline="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nl-BE" b="1" dirty="0"/>
              <a:t>Begeleidingstraject</a:t>
            </a:r>
            <a:r>
              <a:rPr lang="nl-BE" dirty="0"/>
              <a:t> voor doe- en durfgemeenten </a:t>
            </a:r>
          </a:p>
          <a:p>
            <a:endParaRPr lang="nl-BE" dirty="0"/>
          </a:p>
          <a:p>
            <a:r>
              <a:rPr lang="nl-BE" dirty="0"/>
              <a:t>Samen actief op zoek naar innovatieve antwoorden voor urgente </a:t>
            </a:r>
            <a:r>
              <a:rPr lang="nl-BE" b="1" dirty="0"/>
              <a:t>woonuitdagingen</a:t>
            </a:r>
          </a:p>
          <a:p>
            <a:endParaRPr lang="nl-BE" b="1" dirty="0"/>
          </a:p>
          <a:p>
            <a:r>
              <a:rPr lang="nl-BE" dirty="0"/>
              <a:t>Realiseren van </a:t>
            </a:r>
            <a:r>
              <a:rPr lang="nl-BE" b="1" dirty="0"/>
              <a:t>trendbreuk</a:t>
            </a:r>
            <a:r>
              <a:rPr lang="nl-BE" dirty="0"/>
              <a:t> op het vlak van wonen</a:t>
            </a:r>
          </a:p>
          <a:p>
            <a:endParaRPr lang="nl-BE" dirty="0"/>
          </a:p>
          <a:p>
            <a:r>
              <a:rPr lang="nl-BE" b="1" dirty="0"/>
              <a:t>3 sporen</a:t>
            </a:r>
            <a:r>
              <a:rPr lang="nl-BE" dirty="0"/>
              <a:t>:</a:t>
            </a:r>
          </a:p>
          <a:p>
            <a:pPr marL="558794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800" kern="0" dirty="0">
                <a:ea typeface="ＭＳ Ｐゴシック"/>
              </a:rPr>
              <a:t>Geïntegreerde samenwerking</a:t>
            </a:r>
          </a:p>
          <a:p>
            <a:pPr marL="558794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800" kern="0" dirty="0">
                <a:ea typeface="ＭＳ Ｐゴシック"/>
              </a:rPr>
              <a:t>Sensibilisering en draagvlakvorming</a:t>
            </a:r>
          </a:p>
          <a:p>
            <a:pPr marL="558794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BE" sz="1800" kern="0" dirty="0">
                <a:ea typeface="ＭＳ Ｐゴシック"/>
              </a:rPr>
              <a:t>Beleidsmatige verankering</a:t>
            </a:r>
          </a:p>
          <a:p>
            <a:pPr lvl="2"/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7F0E0CB-DDB3-8D46-3EC7-99D81EA5DC48}"/>
              </a:ext>
            </a:extLst>
          </p:cNvPr>
          <p:cNvSpPr txBox="1">
            <a:spLocks/>
          </p:cNvSpPr>
          <p:nvPr/>
        </p:nvSpPr>
        <p:spPr>
          <a:xfrm>
            <a:off x="609600" y="457203"/>
            <a:ext cx="10972800" cy="5794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>
                <a:solidFill>
                  <a:schemeClr val="accent1"/>
                </a:solidFill>
                <a:latin typeface="Verdana"/>
                <a:ea typeface="ＭＳ Ｐゴシック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9pPr>
          </a:lstStyle>
          <a:p>
            <a:r>
              <a:rPr lang="nl-BE" dirty="0"/>
              <a:t>Gewoontebreker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1186F1-17E6-3328-11A4-821B6470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63306"/>
            <a:ext cx="2160240" cy="11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piegel&#10;&#10;Automatisch gegenereerde beschrijving">
            <a:extLst>
              <a:ext uri="{FF2B5EF4-FFF2-40B4-BE49-F238E27FC236}">
                <a16:creationId xmlns:a16="http://schemas.microsoft.com/office/drawing/2014/main" id="{69276126-DFE8-B2A8-BB3E-7BEA7CD72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63306"/>
            <a:ext cx="2160240" cy="11500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544325"/>
            <a:ext cx="6236800" cy="435569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8418FB8-C9AD-AEA9-EBA3-C1273D46D978}"/>
              </a:ext>
            </a:extLst>
          </p:cNvPr>
          <p:cNvSpPr txBox="1">
            <a:spLocks/>
          </p:cNvSpPr>
          <p:nvPr/>
        </p:nvSpPr>
        <p:spPr>
          <a:xfrm>
            <a:off x="609600" y="457203"/>
            <a:ext cx="10972800" cy="5794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cap="none">
                <a:solidFill>
                  <a:schemeClr val="accent1"/>
                </a:solidFill>
                <a:latin typeface="Verdana"/>
                <a:ea typeface="ＭＳ Ｐゴシック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AF0F10"/>
                </a:solidFill>
                <a:latin typeface="Interstate" pitchFamily="2" charset="0"/>
              </a:defRPr>
            </a:lvl9pPr>
          </a:lstStyle>
          <a:p>
            <a:r>
              <a:rPr lang="nl-BE" dirty="0"/>
              <a:t>Gewoontebreker Neteland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FEB2D3-07EB-3B8B-5962-B91EE12DA314}"/>
              </a:ext>
            </a:extLst>
          </p:cNvPr>
          <p:cNvSpPr txBox="1"/>
          <p:nvPr/>
        </p:nvSpPr>
        <p:spPr>
          <a:xfrm>
            <a:off x="609599" y="957984"/>
            <a:ext cx="955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1"/>
                </a:solidFill>
                <a:latin typeface="+mn-lt"/>
              </a:rPr>
              <a:t>Groenblauwe beleving woonkernen	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B6C7066-4C66-719D-368C-DE090AC3B6D2}"/>
              </a:ext>
            </a:extLst>
          </p:cNvPr>
          <p:cNvSpPr txBox="1"/>
          <p:nvPr/>
        </p:nvSpPr>
        <p:spPr>
          <a:xfrm>
            <a:off x="7118555" y="457203"/>
            <a:ext cx="4748979" cy="5025991"/>
          </a:xfrm>
          <a:prstGeom prst="rect">
            <a:avLst/>
          </a:prstGeom>
          <a:solidFill>
            <a:srgbClr val="A6E3F3"/>
          </a:solidFill>
          <a:ln>
            <a:noFill/>
          </a:ln>
        </p:spPr>
        <p:txBody>
          <a:bodyPr wrap="square">
            <a:spAutoFit/>
          </a:bodyPr>
          <a:lstStyle/>
          <a:p>
            <a:pPr marL="215265" lvl="1" indent="-215265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nl-NL" sz="1400" b="1" u="sng" kern="0" dirty="0">
                <a:solidFill>
                  <a:schemeClr val="tx2"/>
                </a:solidFill>
                <a:latin typeface="+mn-lt"/>
                <a:ea typeface="ＭＳ Ｐゴシック"/>
              </a:rPr>
              <a:t>Spoor 1: geïntegreerde samenwerking</a:t>
            </a:r>
          </a:p>
          <a:p>
            <a:pPr marL="0" lvl="1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Vertegenwoordiging van verschillende diensten en sectoren in overleg- en besluitvormingsorganen (interdisciplinaire aanpak van woonuitdagingen en kennisdeling)</a:t>
            </a:r>
          </a:p>
          <a:p>
            <a:pPr marL="179070" lvl="1" indent="0">
              <a:buClr>
                <a:srgbClr val="000000"/>
              </a:buClr>
              <a:buNone/>
            </a:pPr>
            <a:endParaRPr lang="nl-BE" sz="1400" kern="0" dirty="0">
              <a:solidFill>
                <a:schemeClr val="tx2"/>
              </a:solidFill>
              <a:latin typeface="+mn-lt"/>
              <a:ea typeface="ＭＳ Ｐゴシック"/>
            </a:endParaRPr>
          </a:p>
          <a:p>
            <a:pPr marL="0" lvl="1">
              <a:lnSpc>
                <a:spcPct val="150000"/>
              </a:lnSpc>
              <a:buClr>
                <a:schemeClr val="tx1"/>
              </a:buClr>
              <a:buSzPct val="90000"/>
            </a:pPr>
            <a:r>
              <a:rPr lang="nl-BE" sz="1400" b="1" u="sng" kern="0" dirty="0">
                <a:solidFill>
                  <a:schemeClr val="tx2"/>
                </a:solidFill>
                <a:latin typeface="+mn-lt"/>
                <a:ea typeface="ＭＳ Ｐゴシック"/>
              </a:rPr>
              <a:t>Spoor 2: sensibilisering en draagvlakvorming</a:t>
            </a:r>
          </a:p>
          <a:p>
            <a:pPr marL="70485" lvl="1" indent="-285750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Fotoshock (</a:t>
            </a: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www.onthardmee.be</a:t>
            </a: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)</a:t>
            </a:r>
          </a:p>
          <a:p>
            <a:pPr marL="265113" lvl="1" indent="-265113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Kempens Kampioenschap tegelwippen (</a:t>
            </a: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www.wipeentegel.be</a:t>
            </a: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)</a:t>
            </a:r>
          </a:p>
          <a:p>
            <a:pPr marL="70485" lvl="1" indent="-285750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Participatiefiets</a:t>
            </a:r>
          </a:p>
          <a:p>
            <a:pPr marL="394970" lvl="2" indent="0">
              <a:buNone/>
            </a:pPr>
            <a:endParaRPr lang="nl-BE" sz="1400" kern="0" dirty="0">
              <a:solidFill>
                <a:schemeClr val="tx2"/>
              </a:solidFill>
              <a:latin typeface="+mn-lt"/>
              <a:ea typeface="ＭＳ Ｐゴシック"/>
            </a:endParaRPr>
          </a:p>
          <a:p>
            <a:pPr marL="215265" indent="-215265">
              <a:lnSpc>
                <a:spcPct val="150000"/>
              </a:lnSpc>
            </a:pPr>
            <a:r>
              <a:rPr lang="nl-BE" sz="1400" b="1" u="sng" kern="0" dirty="0">
                <a:solidFill>
                  <a:schemeClr val="tx2"/>
                </a:solidFill>
                <a:latin typeface="+mn-lt"/>
              </a:rPr>
              <a:t>Spoor 3: beleidsmatige verankering</a:t>
            </a:r>
          </a:p>
          <a:p>
            <a:pPr marL="0" lvl="1" indent="-215265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BE" sz="1400" u="sng" kern="0" dirty="0">
                <a:solidFill>
                  <a:schemeClr val="tx2"/>
                </a:solidFill>
                <a:latin typeface="Verdana"/>
                <a:ea typeface="ＭＳ Ｐゴシック"/>
              </a:rPr>
              <a:t>Ambitiehandboek</a:t>
            </a:r>
            <a:r>
              <a:rPr lang="nl-BE" sz="1400" kern="0" dirty="0">
                <a:solidFill>
                  <a:schemeClr val="tx2"/>
                </a:solidFill>
                <a:latin typeface="Verdana"/>
                <a:ea typeface="ＭＳ Ｐゴシック"/>
              </a:rPr>
              <a:t> groenblauwe beleving woonkernen Neteland</a:t>
            </a:r>
          </a:p>
          <a:p>
            <a:pPr marL="0" lvl="1" indent="-215265">
              <a:spcBef>
                <a:spcPct val="20000"/>
              </a:spcBef>
              <a:buClr>
                <a:schemeClr val="bg2"/>
              </a:buClr>
              <a:buSzPct val="120000"/>
            </a:pPr>
            <a:endParaRPr lang="nl-BE" sz="1400" b="1" kern="0" dirty="0">
              <a:solidFill>
                <a:schemeClr val="tx2"/>
              </a:solidFill>
              <a:latin typeface="Verdana"/>
              <a:ea typeface="ＭＳ Ｐゴシック"/>
            </a:endParaRPr>
          </a:p>
          <a:p>
            <a:pPr marL="265113" lvl="1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BE" sz="1400" b="1" dirty="0" err="1">
                <a:solidFill>
                  <a:schemeClr val="tx2"/>
                </a:solidFill>
                <a:latin typeface="+mn-lt"/>
              </a:rPr>
              <a:t>Toetskader</a:t>
            </a:r>
            <a:r>
              <a:rPr lang="nl-BE" sz="1400" dirty="0">
                <a:solidFill>
                  <a:schemeClr val="tx2"/>
                </a:solidFill>
                <a:latin typeface="+mn-lt"/>
              </a:rPr>
              <a:t> voor dialoog en onderhandeling met het oog op de realisatie van meer </a:t>
            </a:r>
            <a:r>
              <a:rPr lang="nl-BE" sz="1400" b="1" dirty="0">
                <a:solidFill>
                  <a:schemeClr val="tx2"/>
                </a:solidFill>
                <a:latin typeface="+mn-lt"/>
              </a:rPr>
              <a:t>kwaliteitsvol groen en blauw</a:t>
            </a:r>
            <a:r>
              <a:rPr lang="nl-BE" sz="1400" dirty="0">
                <a:solidFill>
                  <a:schemeClr val="tx2"/>
                </a:solidFill>
                <a:latin typeface="+mn-lt"/>
              </a:rPr>
              <a:t> in </a:t>
            </a:r>
            <a:r>
              <a:rPr lang="nl-BE" sz="1400" b="1" dirty="0">
                <a:solidFill>
                  <a:schemeClr val="tx2"/>
                </a:solidFill>
                <a:latin typeface="+mn-lt"/>
              </a:rPr>
              <a:t>woonontwikkelingen</a:t>
            </a:r>
            <a:r>
              <a:rPr lang="nl-BE" sz="1400" dirty="0">
                <a:solidFill>
                  <a:schemeClr val="tx2"/>
                </a:solidFill>
                <a:latin typeface="+mn-lt"/>
              </a:rPr>
              <a:t> in de woonkernen </a:t>
            </a:r>
            <a:r>
              <a:rPr lang="nl-BE" sz="1400" dirty="0">
                <a:latin typeface="+mn-lt"/>
              </a:rPr>
              <a:t> </a:t>
            </a:r>
            <a:endParaRPr lang="nl-BE" sz="1400" kern="0" dirty="0">
              <a:solidFill>
                <a:schemeClr val="tx2"/>
              </a:solidFill>
              <a:latin typeface="Verdana"/>
              <a:ea typeface="ＭＳ Ｐゴシック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E44F499D-433A-886F-F22B-0B01B825367A}"/>
              </a:ext>
            </a:extLst>
          </p:cNvPr>
          <p:cNvCxnSpPr>
            <a:cxnSpLocks/>
          </p:cNvCxnSpPr>
          <p:nvPr/>
        </p:nvCxnSpPr>
        <p:spPr>
          <a:xfrm>
            <a:off x="7275871" y="4659569"/>
            <a:ext cx="135962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F1CEB43-46D9-A702-E79E-2EF511A547EB}"/>
              </a:ext>
            </a:extLst>
          </p:cNvPr>
          <p:cNvCxnSpPr>
            <a:cxnSpLocks/>
          </p:cNvCxnSpPr>
          <p:nvPr/>
        </p:nvCxnSpPr>
        <p:spPr>
          <a:xfrm>
            <a:off x="7272338" y="4286865"/>
            <a:ext cx="0" cy="372704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4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A0C8BAD-EFB1-EC84-F75E-8A81446E7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5653549" y="2309793"/>
            <a:ext cx="5928852" cy="33511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3F0C27C-DD11-AFAD-D7B0-5FC62829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Save </a:t>
            </a:r>
            <a:r>
              <a:rPr lang="nl-BE" dirty="0" err="1"/>
              <a:t>the</a:t>
            </a:r>
            <a:r>
              <a:rPr lang="nl-BE" dirty="0"/>
              <a:t> date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496DCF5-9416-E786-ABAC-4A0718953FDF}"/>
              </a:ext>
            </a:extLst>
          </p:cNvPr>
          <p:cNvSpPr>
            <a:spLocks noGrp="1"/>
          </p:cNvSpPr>
          <p:nvPr/>
        </p:nvSpPr>
        <p:spPr bwMode="auto">
          <a:xfrm>
            <a:off x="609600" y="1233488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Arial"/>
              <a:buChar char="•"/>
              <a:defRPr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1pPr>
            <a:lvl2pPr marL="395278" indent="-1793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defRPr sz="16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2pPr>
            <a:lvl3pPr marL="574660" indent="-179384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4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3pPr>
            <a:lvl4pPr marL="899978" indent="-179384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2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4pPr>
            <a:lvl5pPr marL="1079973" indent="-179384" algn="l" rtl="0" eaLnBrk="1" fontAlgn="base" hangingPunct="1">
              <a:spcBef>
                <a:spcPts val="600"/>
              </a:spcBef>
              <a:spcAft>
                <a:spcPct val="0"/>
              </a:spcAft>
              <a:buClrTx/>
              <a:buFont typeface="Lucida Grande"/>
              <a:buChar char="-"/>
              <a:defRPr sz="10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5pPr>
            <a:lvl6pPr marL="143996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000" baseline="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nl-BE" b="1" dirty="0"/>
              <a:t>Slotevent Gewoontebreker Wonen in de tijd</a:t>
            </a:r>
            <a:endParaRPr lang="nl-BE" dirty="0"/>
          </a:p>
          <a:p>
            <a:r>
              <a:rPr lang="nl-BE" dirty="0"/>
              <a:t>IVLW Midden: Malle, Ranst, Schilde, Wijnegem, Wommelgem, Zandhoven en Zoersel</a:t>
            </a:r>
          </a:p>
          <a:p>
            <a:r>
              <a:rPr lang="nl-BE" dirty="0"/>
              <a:t>Van </a:t>
            </a:r>
            <a:r>
              <a:rPr lang="nl-BE" i="1" dirty="0" err="1"/>
              <a:t>ageing</a:t>
            </a:r>
            <a:r>
              <a:rPr lang="nl-BE" i="1" dirty="0"/>
              <a:t> in </a:t>
            </a:r>
            <a:r>
              <a:rPr lang="nl-BE" i="1" dirty="0" err="1"/>
              <a:t>place</a:t>
            </a:r>
            <a:r>
              <a:rPr lang="nl-BE" i="1" dirty="0"/>
              <a:t> </a:t>
            </a:r>
            <a:r>
              <a:rPr lang="nl-BE" dirty="0"/>
              <a:t>over </a:t>
            </a:r>
            <a:r>
              <a:rPr lang="nl-BE" i="1" dirty="0" err="1"/>
              <a:t>moving</a:t>
            </a:r>
            <a:r>
              <a:rPr lang="nl-BE" i="1" dirty="0"/>
              <a:t> in time </a:t>
            </a:r>
            <a:r>
              <a:rPr lang="nl-BE" dirty="0"/>
              <a:t>tot </a:t>
            </a:r>
            <a:r>
              <a:rPr lang="nl-BE" i="1" dirty="0" err="1"/>
              <a:t>moving</a:t>
            </a:r>
            <a:r>
              <a:rPr lang="nl-BE" i="1" dirty="0"/>
              <a:t> in time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age</a:t>
            </a:r>
            <a:r>
              <a:rPr lang="nl-BE" i="1" dirty="0"/>
              <a:t> in </a:t>
            </a:r>
            <a:r>
              <a:rPr lang="nl-BE" i="1" dirty="0" err="1"/>
              <a:t>the</a:t>
            </a:r>
            <a:r>
              <a:rPr lang="nl-BE" i="1" dirty="0"/>
              <a:t> right </a:t>
            </a:r>
            <a:r>
              <a:rPr lang="nl-BE" i="1" dirty="0" err="1"/>
              <a:t>place</a:t>
            </a:r>
            <a:endParaRPr lang="nl-BE" i="1" dirty="0"/>
          </a:p>
          <a:p>
            <a:r>
              <a:rPr lang="nl-BE" dirty="0" err="1"/>
              <a:t>Toetskader</a:t>
            </a:r>
            <a:r>
              <a:rPr lang="nl-BE" dirty="0"/>
              <a:t> voor levensloopbestendig wonen</a:t>
            </a:r>
          </a:p>
          <a:p>
            <a:endParaRPr lang="nl-BE" dirty="0"/>
          </a:p>
          <a:p>
            <a:r>
              <a:rPr lang="nl-BE" b="1" dirty="0"/>
              <a:t>Dinsdag 23 april 2024, namiddag</a:t>
            </a:r>
          </a:p>
          <a:p>
            <a:r>
              <a:rPr lang="nl-BE" b="1" dirty="0"/>
              <a:t>Cultureel centrum Wommelgem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DA7E13-AFC3-AC5B-00C3-89BF324E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63306"/>
            <a:ext cx="2160240" cy="115007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CBBADB5-63B7-5735-DD36-615DB0AD3203}"/>
              </a:ext>
            </a:extLst>
          </p:cNvPr>
          <p:cNvSpPr/>
          <p:nvPr/>
        </p:nvSpPr>
        <p:spPr>
          <a:xfrm>
            <a:off x="5388077" y="2556387"/>
            <a:ext cx="1248697" cy="353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5708557"/>
      </p:ext>
    </p:extLst>
  </p:cSld>
  <p:clrMapOvr>
    <a:masterClrMapping/>
  </p:clrMapOvr>
</p:sld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6_9 SDG.potx" id="{C4147E66-7BC7-4346-B49E-3FAC591EE4F3}" vid="{156435B3-7B9F-42F6-A697-55CAD512F2C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8AB3F4C93144CBE6603EAC73695EB" ma:contentTypeVersion="16" ma:contentTypeDescription="Een nieuw document maken." ma:contentTypeScope="" ma:versionID="6f882ce138cfbb1e43ed086b5aa8ece5">
  <xsd:schema xmlns:xsd="http://www.w3.org/2001/XMLSchema" xmlns:xs="http://www.w3.org/2001/XMLSchema" xmlns:p="http://schemas.microsoft.com/office/2006/metadata/properties" xmlns:ns2="dacb4dc7-3169-414b-a656-e9d1fc261f66" xmlns:ns3="681b563c-c3e2-4bb6-80d0-d15781b6bf30" xmlns:ns4="2528a8cf-22b3-4b0b-9eb2-58242c7ea309" targetNamespace="http://schemas.microsoft.com/office/2006/metadata/properties" ma:root="true" ma:fieldsID="cdb1c9386eb98003717b2b95f3e6bbe2" ns2:_="" ns3:_="" ns4:_="">
    <xsd:import namespace="dacb4dc7-3169-414b-a656-e9d1fc261f66"/>
    <xsd:import namespace="681b563c-c3e2-4bb6-80d0-d15781b6bf30"/>
    <xsd:import namespace="2528a8cf-22b3-4b0b-9eb2-58242c7ea309"/>
    <xsd:element name="properties">
      <xsd:complexType>
        <xsd:sequence>
          <xsd:element name="documentManagement">
            <xsd:complexType>
              <xsd:all>
                <xsd:element ref="ns2:Traject" minOccurs="0"/>
                <xsd:element ref="ns2:MediaServiceMetadata" minOccurs="0"/>
                <xsd:element ref="ns2:MediaServiceFastMetadata" minOccurs="0"/>
                <xsd:element ref="ns2:Eigenaar" minOccurs="0"/>
                <xsd:element ref="ns2:Typedocument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b4dc7-3169-414b-a656-e9d1fc261f66" elementFormDefault="qualified">
    <xsd:import namespace="http://schemas.microsoft.com/office/2006/documentManagement/types"/>
    <xsd:import namespace="http://schemas.microsoft.com/office/infopath/2007/PartnerControls"/>
    <xsd:element name="Traject" ma:index="8" nillable="true" ma:displayName="Traject" ma:format="Dropdown" ma:internalName="Traject">
      <xsd:simpleType>
        <xsd:restriction base="dms:Choice">
          <xsd:enumeration value="Neteland II"/>
          <xsd:enumeration value="Keuze 3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Eigenaar" ma:index="11" nillable="true" ma:displayName="Eigenaar" ma:description="Wie heeft het document gemaakt" ma:format="Dropdown" ma:internalName="Eigenaar">
      <xsd:simpleType>
        <xsd:restriction base="dms:Text">
          <xsd:maxLength value="255"/>
        </xsd:restriction>
      </xsd:simpleType>
    </xsd:element>
    <xsd:element name="Typedocument" ma:index="12" nillable="true" ma:displayName="Type document" ma:format="Dropdown" ma:internalName="Typedocument">
      <xsd:simpleType>
        <xsd:restriction base="dms:Choice">
          <xsd:enumeration value="Verslag"/>
          <xsd:enumeration value="Presentatie"/>
          <xsd:enumeration value="Notitie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5bf66f5-cd6b-4cd3-89cd-a78047c1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b563c-c3e2-4bb6-80d0-d15781b6b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8a8cf-22b3-4b0b-9eb2-58242c7ea3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21fb064-8429-474d-aa96-ea193702381c}" ma:internalName="TaxCatchAll" ma:showField="CatchAllData" ma:web="681b563c-c3e2-4bb6-80d0-d15781b6bf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ject xmlns="dacb4dc7-3169-414b-a656-e9d1fc261f66">Neteland II</Traject>
    <Eigenaar xmlns="dacb4dc7-3169-414b-a656-e9d1fc261f66">Leen Apers</Eigenaar>
    <Typedocument xmlns="dacb4dc7-3169-414b-a656-e9d1fc261f66">Presentatie</Typedocument>
    <TaxCatchAll xmlns="2528a8cf-22b3-4b0b-9eb2-58242c7ea309" xsi:nil="true"/>
    <lcf76f155ced4ddcb4097134ff3c332f xmlns="dacb4dc7-3169-414b-a656-e9d1fc261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B09554-501C-43F6-A0A0-673F3F8D8C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F2693-F203-4F0C-8788-E04576F99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b4dc7-3169-414b-a656-e9d1fc261f66"/>
    <ds:schemaRef ds:uri="681b563c-c3e2-4bb6-80d0-d15781b6bf30"/>
    <ds:schemaRef ds:uri="2528a8cf-22b3-4b0b-9eb2-58242c7ea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F73DF-CEC3-46F8-A1D3-FC68F59F3392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681b563c-c3e2-4bb6-80d0-d15781b6bf30"/>
    <ds:schemaRef ds:uri="http://schemas.openxmlformats.org/package/2006/metadata/core-properties"/>
    <ds:schemaRef ds:uri="http://purl.org/dc/dcmitype/"/>
    <ds:schemaRef ds:uri="http://purl.org/dc/terms/"/>
    <ds:schemaRef ds:uri="2528a8cf-22b3-4b0b-9eb2-58242c7ea309"/>
    <ds:schemaRef ds:uri="dacb4dc7-3169-414b-a656-e9d1fc261f6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Presentatie16_9 SDG</Template>
  <TotalTime>20</TotalTime>
  <Words>400</Words>
  <Application>Microsoft Office PowerPoint</Application>
  <PresentationFormat>Breedbeeld</PresentationFormat>
  <Paragraphs>72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BentonSansComp-Medium</vt:lpstr>
      <vt:lpstr>Calibri</vt:lpstr>
      <vt:lpstr>Interstate</vt:lpstr>
      <vt:lpstr>Lucida Grande</vt:lpstr>
      <vt:lpstr>Verdana</vt:lpstr>
      <vt:lpstr>provincie_antwerpen_ppt_verdana</vt:lpstr>
      <vt:lpstr>PowerPoint-presentatie</vt:lpstr>
      <vt:lpstr>Kathleen Helsen, gedeputeerde voor wonen</vt:lpstr>
      <vt:lpstr>Filip Lagiewka, diensthoofd wonen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Save the date</vt:lpstr>
      <vt:lpstr>PowerPoint-presentatie</vt:lpstr>
    </vt:vector>
  </TitlesOfParts>
  <Manager/>
  <Company>Provincie Antwerpen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stuurgroep Wonen</dc:title>
  <dc:subject/>
  <dc:creator>RUYTJENS Charlotte</dc:creator>
  <cp:keywords/>
  <dc:description/>
  <cp:lastModifiedBy>APERS Leen</cp:lastModifiedBy>
  <cp:revision>55</cp:revision>
  <cp:lastPrinted>2009-04-27T10:20:31Z</cp:lastPrinted>
  <dcterms:created xsi:type="dcterms:W3CDTF">2021-07-02T09:44:35Z</dcterms:created>
  <dcterms:modified xsi:type="dcterms:W3CDTF">2023-12-11T11:49:30Z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0x0101005FA8AB3F4C93144CBE6603EAC73695EB</vt:lpwstr>
  </property>
  <property fmtid="{D5CDD505-2E9C-101B-9397-08002B2CF9AE}" pid="3" name="MediaServiceImageTags">
    <vt:lpwstr/>
  </property>
</Properties>
</file>