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4" r:id="rId6"/>
    <p:sldMasterId id="2147483714" r:id="rId7"/>
  </p:sldMasterIdLst>
  <p:notesMasterIdLst>
    <p:notesMasterId r:id="rId142"/>
  </p:notesMasterIdLst>
  <p:handoutMasterIdLst>
    <p:handoutMasterId r:id="rId143"/>
  </p:handoutMasterIdLst>
  <p:sldIdLst>
    <p:sldId id="257" r:id="rId8"/>
    <p:sldId id="338" r:id="rId9"/>
    <p:sldId id="344" r:id="rId10"/>
    <p:sldId id="499" r:id="rId11"/>
    <p:sldId id="501" r:id="rId12"/>
    <p:sldId id="502" r:id="rId13"/>
    <p:sldId id="500" r:id="rId14"/>
    <p:sldId id="346" r:id="rId15"/>
    <p:sldId id="333" r:id="rId16"/>
    <p:sldId id="335" r:id="rId17"/>
    <p:sldId id="503" r:id="rId18"/>
    <p:sldId id="504" r:id="rId19"/>
    <p:sldId id="510" r:id="rId20"/>
    <p:sldId id="494" r:id="rId21"/>
    <p:sldId id="347" r:id="rId22"/>
    <p:sldId id="327" r:id="rId23"/>
    <p:sldId id="332" r:id="rId24"/>
    <p:sldId id="348" r:id="rId25"/>
    <p:sldId id="330" r:id="rId26"/>
    <p:sldId id="349" r:id="rId27"/>
    <p:sldId id="394" r:id="rId28"/>
    <p:sldId id="395" r:id="rId29"/>
    <p:sldId id="381" r:id="rId30"/>
    <p:sldId id="487" r:id="rId31"/>
    <p:sldId id="488" r:id="rId32"/>
    <p:sldId id="334" r:id="rId33"/>
    <p:sldId id="489" r:id="rId34"/>
    <p:sldId id="471" r:id="rId35"/>
    <p:sldId id="485" r:id="rId36"/>
    <p:sldId id="470" r:id="rId37"/>
    <p:sldId id="359" r:id="rId38"/>
    <p:sldId id="466" r:id="rId39"/>
    <p:sldId id="472" r:id="rId40"/>
    <p:sldId id="411" r:id="rId41"/>
    <p:sldId id="414" r:id="rId42"/>
    <p:sldId id="476" r:id="rId43"/>
    <p:sldId id="477" r:id="rId44"/>
    <p:sldId id="478" r:id="rId45"/>
    <p:sldId id="479" r:id="rId46"/>
    <p:sldId id="480" r:id="rId47"/>
    <p:sldId id="481" r:id="rId48"/>
    <p:sldId id="482" r:id="rId49"/>
    <p:sldId id="483" r:id="rId50"/>
    <p:sldId id="427" r:id="rId51"/>
    <p:sldId id="433" r:id="rId52"/>
    <p:sldId id="437" r:id="rId53"/>
    <p:sldId id="469" r:id="rId54"/>
    <p:sldId id="439" r:id="rId55"/>
    <p:sldId id="339" r:id="rId56"/>
    <p:sldId id="442" r:id="rId57"/>
    <p:sldId id="444" r:id="rId58"/>
    <p:sldId id="445" r:id="rId59"/>
    <p:sldId id="490" r:id="rId60"/>
    <p:sldId id="390" r:id="rId61"/>
    <p:sldId id="457" r:id="rId62"/>
    <p:sldId id="491" r:id="rId63"/>
    <p:sldId id="492" r:id="rId64"/>
    <p:sldId id="505" r:id="rId65"/>
    <p:sldId id="506" r:id="rId66"/>
    <p:sldId id="496" r:id="rId67"/>
    <p:sldId id="345" r:id="rId68"/>
    <p:sldId id="258" r:id="rId69"/>
    <p:sldId id="259" r:id="rId70"/>
    <p:sldId id="260" r:id="rId71"/>
    <p:sldId id="261" r:id="rId72"/>
    <p:sldId id="262" r:id="rId73"/>
    <p:sldId id="263" r:id="rId74"/>
    <p:sldId id="264" r:id="rId75"/>
    <p:sldId id="265" r:id="rId76"/>
    <p:sldId id="266" r:id="rId77"/>
    <p:sldId id="267" r:id="rId78"/>
    <p:sldId id="268" r:id="rId79"/>
    <p:sldId id="269" r:id="rId80"/>
    <p:sldId id="270" r:id="rId81"/>
    <p:sldId id="271" r:id="rId82"/>
    <p:sldId id="272" r:id="rId83"/>
    <p:sldId id="274" r:id="rId84"/>
    <p:sldId id="273" r:id="rId85"/>
    <p:sldId id="275" r:id="rId86"/>
    <p:sldId id="276" r:id="rId87"/>
    <p:sldId id="277" r:id="rId88"/>
    <p:sldId id="278" r:id="rId89"/>
    <p:sldId id="279" r:id="rId90"/>
    <p:sldId id="280" r:id="rId91"/>
    <p:sldId id="281" r:id="rId92"/>
    <p:sldId id="282" r:id="rId93"/>
    <p:sldId id="283" r:id="rId94"/>
    <p:sldId id="284" r:id="rId95"/>
    <p:sldId id="285" r:id="rId96"/>
    <p:sldId id="286" r:id="rId97"/>
    <p:sldId id="287" r:id="rId98"/>
    <p:sldId id="288" r:id="rId99"/>
    <p:sldId id="289" r:id="rId100"/>
    <p:sldId id="290" r:id="rId101"/>
    <p:sldId id="291" r:id="rId102"/>
    <p:sldId id="292" r:id="rId103"/>
    <p:sldId id="293" r:id="rId104"/>
    <p:sldId id="294" r:id="rId105"/>
    <p:sldId id="295" r:id="rId106"/>
    <p:sldId id="296" r:id="rId107"/>
    <p:sldId id="297" r:id="rId108"/>
    <p:sldId id="298" r:id="rId109"/>
    <p:sldId id="299" r:id="rId110"/>
    <p:sldId id="300" r:id="rId111"/>
    <p:sldId id="301" r:id="rId112"/>
    <p:sldId id="302" r:id="rId113"/>
    <p:sldId id="303" r:id="rId114"/>
    <p:sldId id="304" r:id="rId115"/>
    <p:sldId id="305" r:id="rId116"/>
    <p:sldId id="306" r:id="rId117"/>
    <p:sldId id="307" r:id="rId118"/>
    <p:sldId id="308" r:id="rId119"/>
    <p:sldId id="309" r:id="rId120"/>
    <p:sldId id="310" r:id="rId121"/>
    <p:sldId id="311" r:id="rId122"/>
    <p:sldId id="312" r:id="rId123"/>
    <p:sldId id="313" r:id="rId124"/>
    <p:sldId id="314" r:id="rId125"/>
    <p:sldId id="315" r:id="rId126"/>
    <p:sldId id="316" r:id="rId127"/>
    <p:sldId id="317" r:id="rId128"/>
    <p:sldId id="318" r:id="rId129"/>
    <p:sldId id="319" r:id="rId130"/>
    <p:sldId id="320" r:id="rId131"/>
    <p:sldId id="321" r:id="rId132"/>
    <p:sldId id="322" r:id="rId133"/>
    <p:sldId id="323" r:id="rId134"/>
    <p:sldId id="324" r:id="rId135"/>
    <p:sldId id="507" r:id="rId136"/>
    <p:sldId id="497" r:id="rId137"/>
    <p:sldId id="515" r:id="rId138"/>
    <p:sldId id="519" r:id="rId139"/>
    <p:sldId id="518" r:id="rId140"/>
    <p:sldId id="508" r:id="rId141"/>
  </p:sldIdLst>
  <p:sldSz cx="12192000" cy="6858000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N SON Jan" initials="VSJ" lastIdx="12" clrIdx="0">
    <p:extLst>
      <p:ext uri="{19B8F6BF-5375-455C-9EA6-DF929625EA0E}">
        <p15:presenceInfo xmlns:p15="http://schemas.microsoft.com/office/powerpoint/2012/main" userId="S::Jan.VANSON@provincieantwerpen.be::95a26e19-8116-4a59-b972-f337810ab0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7" autoAdjust="0"/>
    <p:restoredTop sz="94660"/>
  </p:normalViewPr>
  <p:slideViewPr>
    <p:cSldViewPr snapToGrid="0">
      <p:cViewPr>
        <p:scale>
          <a:sx n="50" d="100"/>
          <a:sy n="50" d="100"/>
        </p:scale>
        <p:origin x="1666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53" Type="http://schemas.openxmlformats.org/officeDocument/2006/relationships/slide" Target="slides/slide46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handoutMaster" Target="handoutMasters/handoutMaster1.xml"/><Relationship Id="rId14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6" Type="http://schemas.openxmlformats.org/officeDocument/2006/relationships/slide" Target="slides/slide9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BC0C78-32D5-E5DA-0D30-F4DBA3017C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CA536-42E7-0E8D-9B59-2B8F2798ED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D3ECD-8190-4315-90F8-60312003D214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7615D0-D4D5-3D9F-59A2-759EC9635E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7A5D6-A473-F9B4-211E-45BAA4FECB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00F46-2B38-4E3A-8C91-A8B68406888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369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15A27-FA8E-4CCE-B213-1CC638A7B8B0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C311C-1D22-4648-9DF3-D162FAD5174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50627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9640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59344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47081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4571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Chronologisch vertellen</a:t>
            </a:r>
          </a:p>
        </p:txBody>
      </p:sp>
    </p:spTree>
    <p:extLst>
      <p:ext uri="{BB962C8B-B14F-4D97-AF65-F5344CB8AC3E}">
        <p14:creationId xmlns:p14="http://schemas.microsoft.com/office/powerpoint/2010/main" val="1553726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Naast ruimtelijke differentiatie, ook nood aan sociale differentiatie in het beleid</a:t>
            </a:r>
          </a:p>
        </p:txBody>
      </p:sp>
    </p:spTree>
    <p:extLst>
      <p:ext uri="{BB962C8B-B14F-4D97-AF65-F5344CB8AC3E}">
        <p14:creationId xmlns:p14="http://schemas.microsoft.com/office/powerpoint/2010/main" val="4293783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3717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4411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5810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1302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93325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0436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7208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8503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9672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Wommelgem: 30 min</a:t>
            </a:r>
          </a:p>
        </p:txBody>
      </p:sp>
    </p:spTree>
    <p:extLst>
      <p:ext uri="{BB962C8B-B14F-4D97-AF65-F5344CB8AC3E}">
        <p14:creationId xmlns:p14="http://schemas.microsoft.com/office/powerpoint/2010/main" val="4071605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Vergrijzing: kwart 67-plus in 2040</a:t>
            </a:r>
          </a:p>
          <a:p>
            <a:r>
              <a:rPr lang="nl-BE" dirty="0"/>
              <a:t>Maar ook: op </a:t>
            </a:r>
            <a:r>
              <a:rPr lang="nl-BE" dirty="0" err="1"/>
              <a:t>bep</a:t>
            </a:r>
            <a:r>
              <a:rPr lang="nl-BE" dirty="0"/>
              <a:t> moment neemt zorgbehoefte toe en neemt de mobiliteit af en dus wordt wonen belangrijker dan ooit</a:t>
            </a:r>
          </a:p>
        </p:txBody>
      </p:sp>
    </p:spTree>
    <p:extLst>
      <p:ext uri="{BB962C8B-B14F-4D97-AF65-F5344CB8AC3E}">
        <p14:creationId xmlns:p14="http://schemas.microsoft.com/office/powerpoint/2010/main" val="3460482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Vergrijzing: kwart 67-plus in 2040</a:t>
            </a:r>
          </a:p>
          <a:p>
            <a:r>
              <a:rPr lang="nl-BE" dirty="0"/>
              <a:t>Maar ook: op </a:t>
            </a:r>
            <a:r>
              <a:rPr lang="nl-BE" dirty="0" err="1"/>
              <a:t>bep</a:t>
            </a:r>
            <a:r>
              <a:rPr lang="nl-BE" dirty="0"/>
              <a:t> moment neemt zorgbehoefte toe en neemt de mobiliteit af en dus wordt wonen belangrijker dan ooit</a:t>
            </a:r>
          </a:p>
        </p:txBody>
      </p:sp>
    </p:spTree>
    <p:extLst>
      <p:ext uri="{BB962C8B-B14F-4D97-AF65-F5344CB8AC3E}">
        <p14:creationId xmlns:p14="http://schemas.microsoft.com/office/powerpoint/2010/main" val="134543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978D-674F-4B53-8327-3AF058101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96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978D-674F-4B53-8327-3AF058101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2390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978D-674F-4B53-8327-3AF058101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8914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68" y="3136900"/>
            <a:ext cx="10273141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67" y="3861051"/>
            <a:ext cx="9941984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00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3149600" y="6400805"/>
            <a:ext cx="8432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‹nr.›</a:t>
            </a:fld>
            <a:r>
              <a:rPr lang="en-US" sz="900">
                <a:solidFill>
                  <a:schemeClr val="bg1"/>
                </a:solidFill>
              </a:rPr>
              <a:t> </a:t>
            </a:r>
            <a:r>
              <a:rPr lang="en-US" sz="90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r>
              <a:rPr lang="nl-BE" sz="90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25/06/2018</a:t>
            </a:r>
            <a:endParaRPr lang="en-US" sz="90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7" y="2476502"/>
            <a:ext cx="9954684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9600" y="2895602"/>
            <a:ext cx="99568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868157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1461310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51816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400800" y="1219200"/>
            <a:ext cx="51816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2954695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6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143000"/>
            <a:ext cx="109728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486405"/>
            <a:ext cx="7315200" cy="347663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5794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109728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486405"/>
            <a:ext cx="7315200" cy="347663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729921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07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978D-674F-4B53-8327-3AF058101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2797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41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0" y="2476502"/>
            <a:ext cx="110744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Bedankt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8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916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68" y="3136900"/>
            <a:ext cx="10273141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67" y="3861051"/>
            <a:ext cx="9941984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523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7" y="2476502"/>
            <a:ext cx="9954684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9600" y="2895602"/>
            <a:ext cx="99568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3321578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81502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51816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400800" y="1219200"/>
            <a:ext cx="51816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43420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200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143000"/>
            <a:ext cx="109728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486405"/>
            <a:ext cx="7315200" cy="347663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BE" dirty="0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5794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705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109728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486405"/>
            <a:ext cx="7315200" cy="347663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BE" dirty="0"/>
              <a:t>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33683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978D-674F-4B53-8327-3AF058101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0396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369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038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0" y="2476502"/>
            <a:ext cx="110744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Bedankt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07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584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67" y="3136900"/>
            <a:ext cx="10273141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67" y="3861049"/>
            <a:ext cx="9941984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212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3149600" y="6400800"/>
            <a:ext cx="843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‹nr.›</a:t>
            </a:fld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r>
              <a:rPr lang="nl-BE" sz="90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25/06/2018</a:t>
            </a:r>
            <a:endParaRPr lang="en-US" sz="900" dirty="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1" y="2476500"/>
            <a:ext cx="9954684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9600" y="2895600"/>
            <a:ext cx="99568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64401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854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51816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400800" y="1219200"/>
            <a:ext cx="51816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9848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25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143000"/>
            <a:ext cx="109728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486400"/>
            <a:ext cx="73152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5794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498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978D-674F-4B53-8327-3AF058101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1403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109728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486400"/>
            <a:ext cx="73152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4128045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3474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6398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0" y="2476500"/>
            <a:ext cx="110744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Bedankt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84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020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005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Afbeelding 39" descr="Afbeelding met tekening&#10;&#10;Automatisch gegenereerde beschrijving">
            <a:extLst>
              <a:ext uri="{FF2B5EF4-FFF2-40B4-BE49-F238E27FC236}">
                <a16:creationId xmlns:a16="http://schemas.microsoft.com/office/drawing/2014/main" id="{34AE13A0-B734-4A88-8E45-799FE07361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28" y="3727336"/>
            <a:ext cx="1938050" cy="14539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A19483-EAE3-4B05-9328-862056CA8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4191"/>
            <a:ext cx="5403264" cy="2387600"/>
          </a:xfrm>
        </p:spPr>
        <p:txBody>
          <a:bodyPr anchor="b"/>
          <a:lstStyle>
            <a:lvl1pPr algn="l">
              <a:defRPr sz="6000" b="1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DD045F0-3A67-42F8-B4B0-CD98D101A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06294"/>
            <a:ext cx="5529943" cy="113090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F849D0A1-0394-4459-9F9D-7D2B77262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778442" y="5481992"/>
            <a:ext cx="413558" cy="996701"/>
          </a:xfrm>
          <a:prstGeom prst="rect">
            <a:avLst/>
          </a:prstGeom>
        </p:spPr>
      </p:pic>
      <p:pic>
        <p:nvPicPr>
          <p:cNvPr id="20" name="Afbeelding 19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45AE0D21-63E0-440F-8FE8-2A9706FC6D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1" y="222511"/>
            <a:ext cx="1031926" cy="234689"/>
          </a:xfrm>
          <a:prstGeom prst="rect">
            <a:avLst/>
          </a:prstGeom>
        </p:spPr>
      </p:pic>
      <p:pic>
        <p:nvPicPr>
          <p:cNvPr id="26" name="Afbeelding 25" descr="Afbeelding met tekening&#10;&#10;Automatisch gegenereerde beschrijving">
            <a:extLst>
              <a:ext uri="{FF2B5EF4-FFF2-40B4-BE49-F238E27FC236}">
                <a16:creationId xmlns:a16="http://schemas.microsoft.com/office/drawing/2014/main" id="{662358D3-D91E-4397-B582-D253B40A68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7" r="40990"/>
          <a:stretch/>
        </p:blipFill>
        <p:spPr>
          <a:xfrm>
            <a:off x="6784237" y="-1"/>
            <a:ext cx="5407764" cy="5399771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CD521507-C49D-456A-B3CE-499EAC1C28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35" y="385106"/>
            <a:ext cx="9659432" cy="680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720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rgbClr val="8BB2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7A5F9-ECE6-4205-8937-0A11B39F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8500836" cy="2852737"/>
          </a:xfrm>
        </p:spPr>
        <p:txBody>
          <a:bodyPr anchor="b"/>
          <a:lstStyle>
            <a:lvl1pPr>
              <a:defRPr sz="6000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CB3C6B-76B7-40B2-A2D3-CE970594C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19644"/>
            <a:ext cx="8500836" cy="123982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0CC4EC0-D3F3-4208-B9BF-E9177A982C55}"/>
              </a:ext>
            </a:extLst>
          </p:cNvPr>
          <p:cNvCxnSpPr>
            <a:cxnSpLocks/>
          </p:cNvCxnSpPr>
          <p:nvPr userDrawn="1"/>
        </p:nvCxnSpPr>
        <p:spPr>
          <a:xfrm flipH="1">
            <a:off x="946150" y="4556802"/>
            <a:ext cx="8386536" cy="5673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 descr="Afbeelding met tekening&#10;&#10;Automatisch gegenereerde beschrijving">
            <a:extLst>
              <a:ext uri="{FF2B5EF4-FFF2-40B4-BE49-F238E27FC236}">
                <a16:creationId xmlns:a16="http://schemas.microsoft.com/office/drawing/2014/main" id="{55AFAA98-EF81-4103-A509-CFA8E01E2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7"/>
          <a:stretch/>
        </p:blipFill>
        <p:spPr>
          <a:xfrm>
            <a:off x="11778442" y="5481992"/>
            <a:ext cx="413558" cy="990902"/>
          </a:xfrm>
          <a:prstGeom prst="rect">
            <a:avLst/>
          </a:prstGeom>
        </p:spPr>
      </p:pic>
      <p:pic>
        <p:nvPicPr>
          <p:cNvPr id="11" name="Afbeelding 10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5DEAF9CE-0F6C-4286-BA6F-7BFD9B18FB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1" y="222511"/>
            <a:ext cx="1031926" cy="23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126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50DDC2E4-76B7-4063-9B01-69F0E0E1D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37703" r="14368" b="1241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1278090-6FC6-4CBF-9A26-CEABE2C99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641114" cy="1190626"/>
          </a:xfrm>
        </p:spPr>
        <p:txBody>
          <a:bodyPr anchor="b" anchorCtr="0"/>
          <a:lstStyle>
            <a:lvl1pPr>
              <a:defRPr cap="all" baseline="0">
                <a:solidFill>
                  <a:srgbClr val="00506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339D0A-C8CA-4462-A80A-BB96A3706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1440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7160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82880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A5580E69-8D87-4F1C-BFD9-C49248F0F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778442" y="5481992"/>
            <a:ext cx="413558" cy="996701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5B3AC75-4F9E-40F0-93A6-442BA4B11682}"/>
              </a:ext>
            </a:extLst>
          </p:cNvPr>
          <p:cNvCxnSpPr>
            <a:cxnSpLocks/>
          </p:cNvCxnSpPr>
          <p:nvPr userDrawn="1"/>
        </p:nvCxnSpPr>
        <p:spPr>
          <a:xfrm flipH="1">
            <a:off x="946150" y="1690688"/>
            <a:ext cx="9533164" cy="5673"/>
          </a:xfrm>
          <a:prstGeom prst="line">
            <a:avLst/>
          </a:prstGeom>
          <a:ln w="57150" cap="rnd">
            <a:solidFill>
              <a:srgbClr val="0050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0523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object"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50DDC2E4-76B7-4063-9B01-69F0E0E1D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37703" r="14368" b="1241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1278090-6FC6-4CBF-9A26-CEABE2C99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641114" cy="610487"/>
          </a:xfrm>
        </p:spPr>
        <p:txBody>
          <a:bodyPr anchor="b" anchorCtr="0"/>
          <a:lstStyle>
            <a:lvl1pPr>
              <a:defRPr cap="all" baseline="0">
                <a:solidFill>
                  <a:srgbClr val="00506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339D0A-C8CA-4462-A80A-BB96A3706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1440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7160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82880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A5580E69-8D87-4F1C-BFD9-C49248F0F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778442" y="5481992"/>
            <a:ext cx="413558" cy="996701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5B3AC75-4F9E-40F0-93A6-442BA4B11682}"/>
              </a:ext>
            </a:extLst>
          </p:cNvPr>
          <p:cNvCxnSpPr>
            <a:cxnSpLocks/>
          </p:cNvCxnSpPr>
          <p:nvPr userDrawn="1"/>
        </p:nvCxnSpPr>
        <p:spPr>
          <a:xfrm flipH="1">
            <a:off x="946150" y="1690688"/>
            <a:ext cx="9533164" cy="5673"/>
          </a:xfrm>
          <a:prstGeom prst="line">
            <a:avLst/>
          </a:prstGeom>
          <a:ln w="57150" cap="rnd">
            <a:solidFill>
              <a:srgbClr val="0050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4356204-A103-4ED6-AFFE-5348FEEE58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53284"/>
            <a:ext cx="9640888" cy="582126"/>
          </a:xfrm>
        </p:spPr>
        <p:txBody>
          <a:bodyPr/>
          <a:lstStyle>
            <a:lvl1pPr>
              <a:buNone/>
              <a:defRPr lang="nl-NL" sz="3800" kern="1200" cap="none" baseline="0" dirty="0" smtClean="0">
                <a:solidFill>
                  <a:srgbClr val="8BB2BC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63159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D496D121-3D49-4CAB-B466-AE29F4CCA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37703" r="14368" b="1241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9B48EF6D-9631-4ED1-A840-19350CBDA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778442" y="5481992"/>
            <a:ext cx="413558" cy="9967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1239FB-CA2C-4687-AA1E-6E926C8DE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cap="all" baseline="0">
                <a:solidFill>
                  <a:srgbClr val="00506C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D69C03-3C5D-4327-B7CF-1C267F4AE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144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7160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82880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9B2C05-2FB0-4516-AD31-C4FE595D6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30654"/>
            <a:ext cx="3932237" cy="3630396"/>
          </a:xfrm>
        </p:spPr>
        <p:txBody>
          <a:bodyPr/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67C0DEB6-011F-491E-9835-62477E1A0B19}"/>
              </a:ext>
            </a:extLst>
          </p:cNvPr>
          <p:cNvCxnSpPr>
            <a:cxnSpLocks/>
          </p:cNvCxnSpPr>
          <p:nvPr userDrawn="1"/>
        </p:nvCxnSpPr>
        <p:spPr>
          <a:xfrm flipH="1">
            <a:off x="972457" y="2057400"/>
            <a:ext cx="3799569" cy="0"/>
          </a:xfrm>
          <a:prstGeom prst="line">
            <a:avLst/>
          </a:prstGeom>
          <a:ln w="57150" cap="rnd">
            <a:solidFill>
              <a:srgbClr val="0050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04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978D-674F-4B53-8327-3AF058101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8025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9473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254160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2009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676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1951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10800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9526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67024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3073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68" y="3136900"/>
            <a:ext cx="10273141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67" y="3861051"/>
            <a:ext cx="9941984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9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978D-674F-4B53-8327-3AF058101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6306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68" y="3136900"/>
            <a:ext cx="10273141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67" y="3861051"/>
            <a:ext cx="9941984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5874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3149600" y="6400805"/>
            <a:ext cx="8432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‹nr.›</a:t>
            </a:fld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r>
              <a:rPr lang="nl-BE" sz="90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25/06/2018</a:t>
            </a:r>
            <a:endParaRPr lang="en-US" sz="900" dirty="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7" y="2476502"/>
            <a:ext cx="9954684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9600" y="2895602"/>
            <a:ext cx="99568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8762134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860008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51816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400800" y="1219200"/>
            <a:ext cx="51816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996399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637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143000"/>
            <a:ext cx="109728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486405"/>
            <a:ext cx="7315200" cy="347663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BE" dirty="0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5794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1165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109728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486405"/>
            <a:ext cx="7315200" cy="347663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BE" dirty="0"/>
              <a:t>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13065277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377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1278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0" y="2476502"/>
            <a:ext cx="110744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Bedankt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47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978D-674F-4B53-8327-3AF058101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7405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48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978D-674F-4B53-8327-3AF058101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198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978D-674F-4B53-8327-3AF058101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905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D978D-674F-4B53-8327-3AF058101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0683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798368"/>
            <a:ext cx="2264700" cy="1015008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3"/>
            <a:ext cx="10972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 18pt</a:t>
            </a:r>
          </a:p>
          <a:p>
            <a:pPr lvl="1"/>
            <a:r>
              <a:rPr lang="en-US"/>
              <a:t>Second level 16pt</a:t>
            </a:r>
          </a:p>
          <a:p>
            <a:pPr lvl="2"/>
            <a:r>
              <a:rPr lang="en-US"/>
              <a:t>Third level 14pt</a:t>
            </a:r>
          </a:p>
          <a:p>
            <a:pPr lvl="3"/>
            <a:r>
              <a:rPr lang="en-US"/>
              <a:t>Fourth level 12pt</a:t>
            </a:r>
          </a:p>
          <a:p>
            <a:pPr lvl="4"/>
            <a:r>
              <a:rPr lang="en-US" err="1"/>
              <a:t>Fith</a:t>
            </a:r>
            <a:r>
              <a:rPr lang="en-US"/>
              <a:t> level 10 pt</a:t>
            </a:r>
          </a:p>
          <a:p>
            <a:pPr lvl="5"/>
            <a:r>
              <a:rPr lang="en-US"/>
              <a:t> </a:t>
            </a:r>
            <a:r>
              <a:rPr lang="en-US" err="1"/>
              <a:t>Sixt</a:t>
            </a:r>
            <a:r>
              <a:rPr lang="en-US"/>
              <a:t> level	</a:t>
            </a:r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3791744" y="6324605"/>
            <a:ext cx="46085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fld id="{376A8352-56F6-9942-A907-302573E205E0}" type="slidenum">
              <a:rPr lang="en-US" sz="900" smtClean="0">
                <a:solidFill>
                  <a:schemeClr val="tx2"/>
                </a:solidFill>
                <a:latin typeface="Verdana"/>
                <a:cs typeface="Verdana"/>
              </a:rPr>
              <a:pPr algn="ctr">
                <a:defRPr/>
              </a:pPr>
              <a:t>‹nr.›</a:t>
            </a:fld>
            <a:r>
              <a:rPr lang="en-US" sz="900" dirty="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90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900" baseline="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51292C26-744B-4117-861D-DDAA2DEAFA9C}" type="datetime1">
              <a:rPr lang="nl-BE" sz="9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pPr algn="ctr">
                <a:defRPr/>
              </a:pPr>
              <a:t>22/04/2024</a:t>
            </a:fld>
            <a:endParaRPr lang="en-US" sz="900" dirty="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  <p:grpSp>
        <p:nvGrpSpPr>
          <p:cNvPr id="9" name="Groep 8"/>
          <p:cNvGrpSpPr>
            <a:grpSpLocks noChangeAspect="1"/>
          </p:cNvGrpSpPr>
          <p:nvPr userDrawn="1"/>
        </p:nvGrpSpPr>
        <p:grpSpPr>
          <a:xfrm>
            <a:off x="9610600" y="6194303"/>
            <a:ext cx="1958008" cy="360996"/>
            <a:chOff x="9466584" y="6194303"/>
            <a:chExt cx="1958008" cy="360996"/>
          </a:xfrm>
        </p:grpSpPr>
        <p:sp>
          <p:nvSpPr>
            <p:cNvPr id="5" name="Tekstvak 4"/>
            <p:cNvSpPr txBox="1"/>
            <p:nvPr userDrawn="1"/>
          </p:nvSpPr>
          <p:spPr>
            <a:xfrm>
              <a:off x="9466584" y="6194303"/>
              <a:ext cx="188397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700" kern="1200">
                  <a:solidFill>
                    <a:schemeClr val="tx2"/>
                  </a:solidFill>
                  <a:effectLst/>
                  <a:latin typeface="+mn-lt"/>
                  <a:ea typeface="+mn-ea"/>
                  <a:cs typeface="+mn-cs"/>
                </a:rPr>
                <a:t>De streekmotor die werkt aan</a:t>
              </a:r>
              <a:endParaRPr lang="nl-BE" sz="700">
                <a:solidFill>
                  <a:schemeClr val="tx2"/>
                </a:solidFill>
                <a:latin typeface="+mn-lt"/>
              </a:endParaRPr>
            </a:p>
          </p:txBody>
        </p:sp>
        <p:pic>
          <p:nvPicPr>
            <p:cNvPr id="8" name="Afbeelding 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8118" y="6381329"/>
              <a:ext cx="1866474" cy="173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8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895" indent="-21589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78" indent="-1793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60" indent="-179384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899978" indent="-179384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79973" indent="-179384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39964" indent="-2285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6">
          <p15:clr>
            <a:srgbClr val="F26B43"/>
          </p15:clr>
        </p15:guide>
        <p15:guide id="2" pos="610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3"/>
            <a:ext cx="10972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18pt</a:t>
            </a:r>
          </a:p>
          <a:p>
            <a:pPr lvl="1"/>
            <a:r>
              <a:rPr lang="en-US" dirty="0"/>
              <a:t>Second level 16pt</a:t>
            </a:r>
          </a:p>
          <a:p>
            <a:pPr lvl="2"/>
            <a:r>
              <a:rPr lang="en-US" dirty="0"/>
              <a:t>Third level 14pt</a:t>
            </a:r>
          </a:p>
          <a:p>
            <a:pPr lvl="3"/>
            <a:r>
              <a:rPr lang="en-US" dirty="0"/>
              <a:t>Fourth level 12pt</a:t>
            </a:r>
          </a:p>
          <a:p>
            <a:pPr lvl="4"/>
            <a:r>
              <a:rPr lang="en-US" dirty="0" err="1"/>
              <a:t>Fith</a:t>
            </a:r>
            <a:r>
              <a:rPr lang="en-US" dirty="0"/>
              <a:t> level 10 pt</a:t>
            </a:r>
          </a:p>
          <a:p>
            <a:pPr lvl="5"/>
            <a:r>
              <a:rPr lang="en-US" dirty="0"/>
              <a:t> </a:t>
            </a:r>
            <a:r>
              <a:rPr lang="en-US" dirty="0" err="1"/>
              <a:t>Sixt</a:t>
            </a:r>
            <a:r>
              <a:rPr lang="en-US" dirty="0"/>
              <a:t> level	</a:t>
            </a:r>
          </a:p>
        </p:txBody>
      </p:sp>
    </p:spTree>
    <p:extLst>
      <p:ext uri="{BB962C8B-B14F-4D97-AF65-F5344CB8AC3E}">
        <p14:creationId xmlns:p14="http://schemas.microsoft.com/office/powerpoint/2010/main" val="45848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895" indent="-21589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78" indent="-1793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60" indent="-179384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899978" indent="-179384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79973" indent="-179384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39964" indent="-2285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1"/>
            <a:ext cx="10972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18pt</a:t>
            </a:r>
          </a:p>
          <a:p>
            <a:pPr lvl="1"/>
            <a:r>
              <a:rPr lang="en-US" dirty="0"/>
              <a:t>Second level 16pt</a:t>
            </a:r>
          </a:p>
          <a:p>
            <a:pPr lvl="2"/>
            <a:r>
              <a:rPr lang="en-US" dirty="0"/>
              <a:t>Third level 14pt</a:t>
            </a:r>
          </a:p>
          <a:p>
            <a:pPr lvl="3"/>
            <a:r>
              <a:rPr lang="en-US" dirty="0"/>
              <a:t>Fourth level 12pt</a:t>
            </a:r>
          </a:p>
          <a:p>
            <a:pPr lvl="4"/>
            <a:r>
              <a:rPr lang="en-US" dirty="0" err="1"/>
              <a:t>Fith</a:t>
            </a:r>
            <a:r>
              <a:rPr lang="en-US" dirty="0"/>
              <a:t> level 10 pt</a:t>
            </a:r>
          </a:p>
          <a:p>
            <a:pPr lvl="5"/>
            <a:r>
              <a:rPr lang="en-US" dirty="0"/>
              <a:t> </a:t>
            </a:r>
            <a:r>
              <a:rPr lang="en-US" dirty="0" err="1"/>
              <a:t>Sixt</a:t>
            </a:r>
            <a:r>
              <a:rPr lang="en-US" dirty="0"/>
              <a:t> level	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149600" y="6324600"/>
            <a:ext cx="8432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tx2"/>
                </a:solidFill>
                <a:latin typeface="Verdana"/>
                <a:cs typeface="Verdana"/>
              </a:rPr>
              <a:pPr algn="r">
                <a:defRPr/>
              </a:pPr>
              <a:t>‹nr.›</a:t>
            </a:fld>
            <a:r>
              <a:rPr lang="en-US" sz="900" dirty="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90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900" baseline="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51292C26-744B-4117-861D-DDAA2DEAFA9C}" type="datetime1">
              <a:rPr lang="nl-BE" sz="9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pPr algn="r">
                <a:defRPr/>
              </a:pPr>
              <a:t>22/04/2024</a:t>
            </a:fld>
            <a:endParaRPr lang="en-US" sz="900" dirty="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  <p:pic>
        <p:nvPicPr>
          <p:cNvPr id="6" name="Picture 5" descr="provant_logo_RGB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99867" y="6019800"/>
            <a:ext cx="2448133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9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900" indent="-215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88" indent="-1793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75" indent="-179388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900000" indent="-179388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80000" indent="-179388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2C8C78C-5753-497B-B1F1-2BFBA202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22BBB6-F1E8-4166-98D1-1F10A212B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3014FF-9F6D-4B24-A0C5-2AA518AABE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32743D-ECE7-4309-99F8-772E4FEE1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DDAA10-5962-4A97-BDB7-B197411CE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F0CEC-AADE-45B2-B202-A7BBA02E56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453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90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26" r:id="rId1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798368"/>
            <a:ext cx="2264700" cy="1015008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3"/>
            <a:ext cx="10972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18pt</a:t>
            </a:r>
          </a:p>
          <a:p>
            <a:pPr lvl="1"/>
            <a:r>
              <a:rPr lang="en-US" dirty="0"/>
              <a:t>Second level 16pt</a:t>
            </a:r>
          </a:p>
          <a:p>
            <a:pPr lvl="2"/>
            <a:r>
              <a:rPr lang="en-US" dirty="0"/>
              <a:t>Third level 14pt</a:t>
            </a:r>
          </a:p>
          <a:p>
            <a:pPr lvl="3"/>
            <a:r>
              <a:rPr lang="en-US" dirty="0"/>
              <a:t>Fourth level 12pt</a:t>
            </a:r>
          </a:p>
          <a:p>
            <a:pPr lvl="4"/>
            <a:r>
              <a:rPr lang="en-US" dirty="0" err="1"/>
              <a:t>Fith</a:t>
            </a:r>
            <a:r>
              <a:rPr lang="en-US" dirty="0"/>
              <a:t> level 10 pt</a:t>
            </a:r>
          </a:p>
          <a:p>
            <a:pPr lvl="5"/>
            <a:r>
              <a:rPr lang="en-US" dirty="0"/>
              <a:t> </a:t>
            </a:r>
            <a:r>
              <a:rPr lang="en-US" dirty="0" err="1"/>
              <a:t>Sixt</a:t>
            </a:r>
            <a:r>
              <a:rPr lang="en-US" dirty="0"/>
              <a:t> level	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149600" y="6324605"/>
            <a:ext cx="8432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tx2"/>
                </a:solidFill>
                <a:latin typeface="Verdana"/>
                <a:cs typeface="Verdana"/>
              </a:rPr>
              <a:pPr algn="r">
                <a:defRPr/>
              </a:pPr>
              <a:t>‹nr.›</a:t>
            </a:fld>
            <a:r>
              <a:rPr lang="en-US" sz="900" dirty="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90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900" baseline="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51292C26-744B-4117-861D-DDAA2DEAFA9C}" type="datetime1">
              <a:rPr lang="nl-BE" sz="9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pPr algn="r">
                <a:defRPr/>
              </a:pPr>
              <a:t>22/04/2024</a:t>
            </a:fld>
            <a:endParaRPr lang="en-US" sz="900" dirty="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9895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895" indent="-21589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78" indent="-1793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60" indent="-179384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899978" indent="-179384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79973" indent="-179384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39964" indent="-2285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Relationship Id="rId4" Type="http://schemas.openxmlformats.org/officeDocument/2006/relationships/hyperlink" Target="http://www.provincieantwerpen.be/" TargetMode="Externa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4.xml"/><Relationship Id="rId4" Type="http://schemas.openxmlformats.org/officeDocument/2006/relationships/hyperlink" Target="http://www.provincieantwerpen.be/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naatbraemprijs.be/" TargetMode="External"/><Relationship Id="rId2" Type="http://schemas.openxmlformats.org/officeDocument/2006/relationships/image" Target="../media/image109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hyperlink" Target="mailto:wonen@provincieantwerpen.be" TargetMode="Externa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93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34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FC3A9D-EF42-99C5-8BAF-90A06FE320F1}"/>
              </a:ext>
            </a:extLst>
          </p:cNvPr>
          <p:cNvSpPr>
            <a:spLocks noGrp="1"/>
          </p:cNvSpPr>
          <p:nvPr/>
        </p:nvSpPr>
        <p:spPr bwMode="auto">
          <a:xfrm>
            <a:off x="609600" y="11811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5895" indent="-21589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/>
              <a:buChar char="•"/>
              <a:defRPr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78" indent="-1793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60" indent="-17938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899978" indent="-179384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79973" indent="-179384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Font typeface="Lucida Grande"/>
              <a:buChar char="-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3996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nl-BE" b="1" dirty="0"/>
              <a:t>Begeleidingstraject</a:t>
            </a:r>
            <a:r>
              <a:rPr lang="nl-BE" dirty="0"/>
              <a:t> voor doe- en durfgemeenten </a:t>
            </a:r>
          </a:p>
          <a:p>
            <a:endParaRPr lang="nl-BE" dirty="0"/>
          </a:p>
          <a:p>
            <a:r>
              <a:rPr lang="nl-BE" dirty="0"/>
              <a:t>Samen actief op zoek naar innovatieve antwoorden voor urgente </a:t>
            </a:r>
            <a:r>
              <a:rPr lang="nl-BE" b="1" dirty="0"/>
              <a:t>woonuitdagingen</a:t>
            </a:r>
          </a:p>
          <a:p>
            <a:endParaRPr lang="nl-BE" b="1" dirty="0"/>
          </a:p>
          <a:p>
            <a:r>
              <a:rPr lang="nl-BE" dirty="0"/>
              <a:t>Realiseren van </a:t>
            </a:r>
            <a:r>
              <a:rPr lang="nl-BE" b="1" dirty="0"/>
              <a:t>trendbreuk</a:t>
            </a:r>
            <a:r>
              <a:rPr lang="nl-BE" dirty="0"/>
              <a:t> op het vlak van wonen</a:t>
            </a:r>
            <a:br>
              <a:rPr lang="nl-BE" dirty="0"/>
            </a:br>
            <a:endParaRPr lang="nl-BE" dirty="0"/>
          </a:p>
          <a:p>
            <a:r>
              <a:rPr lang="nl-BE" b="1" dirty="0"/>
              <a:t>3 sporen</a:t>
            </a:r>
            <a:r>
              <a:rPr lang="nl-BE" dirty="0"/>
              <a:t>:</a:t>
            </a:r>
          </a:p>
          <a:p>
            <a:pPr marL="558794" lvl="1" indent="-342900">
              <a:lnSpc>
                <a:spcPct val="150000"/>
              </a:lnSpc>
              <a:buFont typeface="+mj-lt"/>
              <a:buAutoNum type="arabicPeriod"/>
            </a:pPr>
            <a:r>
              <a:rPr lang="nl-BE" sz="1800" kern="0" dirty="0">
                <a:ea typeface="ＭＳ Ｐゴシック"/>
              </a:rPr>
              <a:t>Geïntegreerde samenwerking</a:t>
            </a:r>
          </a:p>
          <a:p>
            <a:pPr marL="558794" lvl="1" indent="-342900">
              <a:lnSpc>
                <a:spcPct val="150000"/>
              </a:lnSpc>
              <a:buFont typeface="+mj-lt"/>
              <a:buAutoNum type="arabicPeriod"/>
            </a:pPr>
            <a:r>
              <a:rPr lang="nl-BE" sz="1800" kern="0" dirty="0">
                <a:ea typeface="ＭＳ Ｐゴシック"/>
              </a:rPr>
              <a:t>Sensibilisering en draagvlakvorming</a:t>
            </a:r>
          </a:p>
          <a:p>
            <a:pPr marL="558794" lvl="1" indent="-342900">
              <a:lnSpc>
                <a:spcPct val="150000"/>
              </a:lnSpc>
              <a:buFont typeface="+mj-lt"/>
              <a:buAutoNum type="arabicPeriod"/>
            </a:pPr>
            <a:r>
              <a:rPr lang="nl-BE" sz="1800" kern="0" dirty="0">
                <a:ea typeface="ＭＳ Ｐゴシック"/>
              </a:rPr>
              <a:t>Beleidsmatige verankering</a:t>
            </a:r>
            <a:endParaRPr lang="nl-BE" dirty="0"/>
          </a:p>
          <a:p>
            <a:pPr lvl="2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A88415-A65B-1E17-AC8E-FC397EDFDCCA}"/>
              </a:ext>
            </a:extLst>
          </p:cNvPr>
          <p:cNvSpPr txBox="1">
            <a:spLocks/>
          </p:cNvSpPr>
          <p:nvPr/>
        </p:nvSpPr>
        <p:spPr bwMode="auto">
          <a:xfrm>
            <a:off x="361025" y="261212"/>
            <a:ext cx="1097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nl-BE" kern="0" dirty="0"/>
              <a:t>Gewoontebreker</a:t>
            </a:r>
          </a:p>
        </p:txBody>
      </p:sp>
    </p:spTree>
    <p:extLst>
      <p:ext uri="{BB962C8B-B14F-4D97-AF65-F5344CB8AC3E}">
        <p14:creationId xmlns:p14="http://schemas.microsoft.com/office/powerpoint/2010/main" val="178813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839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888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684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570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813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0172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474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7269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534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16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map of a person in the middle of a park&#10;&#10;Description automatically generated with medium confidence">
            <a:extLst>
              <a:ext uri="{FF2B5EF4-FFF2-40B4-BE49-F238E27FC236}">
                <a16:creationId xmlns:a16="http://schemas.microsoft.com/office/drawing/2014/main" id="{0D99CB6B-3108-D67F-622A-5709569ACE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8"/>
          <a:stretch/>
        </p:blipFill>
        <p:spPr>
          <a:xfrm>
            <a:off x="403420" y="630055"/>
            <a:ext cx="8515842" cy="565387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BC1C3A8-8083-5002-BB0C-DA7DF8B203FA}"/>
              </a:ext>
            </a:extLst>
          </p:cNvPr>
          <p:cNvSpPr/>
          <p:nvPr/>
        </p:nvSpPr>
        <p:spPr>
          <a:xfrm>
            <a:off x="5591873" y="5995330"/>
            <a:ext cx="3023754" cy="579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1183ACB3-549F-BAD1-4AA0-17CD4FF7E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897571"/>
              </p:ext>
            </p:extLst>
          </p:nvPr>
        </p:nvGraphicFramePr>
        <p:xfrm>
          <a:off x="8646230" y="937302"/>
          <a:ext cx="3342968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484">
                  <a:extLst>
                    <a:ext uri="{9D8B030D-6E8A-4147-A177-3AD203B41FA5}">
                      <a16:colId xmlns:a16="http://schemas.microsoft.com/office/drawing/2014/main" val="634059326"/>
                    </a:ext>
                  </a:extLst>
                </a:gridCol>
                <a:gridCol w="1671484">
                  <a:extLst>
                    <a:ext uri="{9D8B030D-6E8A-4147-A177-3AD203B41FA5}">
                      <a16:colId xmlns:a16="http://schemas.microsoft.com/office/drawing/2014/main" val="3672755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600" dirty="0"/>
                        <a:t>Provincie Antwerpen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IVLW Midden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126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/>
                        <a:t>349.000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28.500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907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i="1" dirty="0"/>
                        <a:t>21%</a:t>
                      </a:r>
                      <a:endParaRPr lang="nl-NL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i="1" dirty="0"/>
                        <a:t>25%</a:t>
                      </a:r>
                      <a:endParaRPr lang="nl-NL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097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/>
                        <a:t>490.000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36.000</a:t>
                      </a: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851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i="1" dirty="0"/>
                        <a:t>24%</a:t>
                      </a:r>
                      <a:endParaRPr lang="nl-NL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i="1" dirty="0"/>
                        <a:t>29%</a:t>
                      </a:r>
                      <a:endParaRPr lang="nl-NL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364975"/>
                  </a:ext>
                </a:extLst>
              </a:tr>
            </a:tbl>
          </a:graphicData>
        </a:graphic>
      </p:graphicFrame>
      <p:sp>
        <p:nvSpPr>
          <p:cNvPr id="10" name="Titel 1">
            <a:extLst>
              <a:ext uri="{FF2B5EF4-FFF2-40B4-BE49-F238E27FC236}">
                <a16:creationId xmlns:a16="http://schemas.microsoft.com/office/drawing/2014/main" id="{93888453-3AF6-F0D5-8146-DE104B3A701C}"/>
              </a:ext>
            </a:extLst>
          </p:cNvPr>
          <p:cNvSpPr txBox="1">
            <a:spLocks/>
          </p:cNvSpPr>
          <p:nvPr/>
        </p:nvSpPr>
        <p:spPr>
          <a:xfrm>
            <a:off x="8615627" y="261213"/>
            <a:ext cx="2971685" cy="57943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nl-BE" dirty="0"/>
              <a:t>65+ </a:t>
            </a:r>
            <a:r>
              <a:rPr lang="nl-BE" sz="1600" dirty="0"/>
              <a:t>(2024-2040)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BE78028C-CB9E-C0D7-77BE-A9985314E381}"/>
              </a:ext>
            </a:extLst>
          </p:cNvPr>
          <p:cNvSpPr/>
          <p:nvPr/>
        </p:nvSpPr>
        <p:spPr>
          <a:xfrm>
            <a:off x="10284541" y="2458066"/>
            <a:ext cx="664718" cy="68817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51B197AF-637D-A69E-2C5A-ED4D9FE2259D}"/>
              </a:ext>
            </a:extLst>
          </p:cNvPr>
          <p:cNvSpPr txBox="1">
            <a:spLocks/>
          </p:cNvSpPr>
          <p:nvPr/>
        </p:nvSpPr>
        <p:spPr bwMode="auto">
          <a:xfrm>
            <a:off x="361025" y="261212"/>
            <a:ext cx="1097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nl-BE" kern="0" dirty="0"/>
              <a:t>Gewoontebreker Wonen in de tijd</a:t>
            </a:r>
          </a:p>
        </p:txBody>
      </p:sp>
    </p:spTree>
    <p:extLst>
      <p:ext uri="{BB962C8B-B14F-4D97-AF65-F5344CB8AC3E}">
        <p14:creationId xmlns:p14="http://schemas.microsoft.com/office/powerpoint/2010/main" val="22373255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6107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413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5726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118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9937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258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1742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8368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1760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8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9DF0E4B4-5F3D-540D-C9CA-603C9E02A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250" y="1180310"/>
            <a:ext cx="6027931" cy="5083946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F70D679-F32C-04EE-724C-D818331E3C63}"/>
              </a:ext>
            </a:extLst>
          </p:cNvPr>
          <p:cNvCxnSpPr>
            <a:cxnSpLocks/>
          </p:cNvCxnSpPr>
          <p:nvPr/>
        </p:nvCxnSpPr>
        <p:spPr>
          <a:xfrm>
            <a:off x="3439390" y="1429694"/>
            <a:ext cx="2372597" cy="0"/>
          </a:xfrm>
          <a:prstGeom prst="line">
            <a:avLst/>
          </a:prstGeom>
          <a:ln w="9525">
            <a:solidFill>
              <a:schemeClr val="tx2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ep 4">
            <a:extLst>
              <a:ext uri="{FF2B5EF4-FFF2-40B4-BE49-F238E27FC236}">
                <a16:creationId xmlns:a16="http://schemas.microsoft.com/office/drawing/2014/main" id="{65274848-6447-3E4B-1101-4F9ADB0A2D04}"/>
              </a:ext>
            </a:extLst>
          </p:cNvPr>
          <p:cNvGrpSpPr/>
          <p:nvPr/>
        </p:nvGrpSpPr>
        <p:grpSpPr>
          <a:xfrm>
            <a:off x="378043" y="1263438"/>
            <a:ext cx="5379706" cy="4515790"/>
            <a:chOff x="3954587" y="831032"/>
            <a:chExt cx="5379706" cy="4515790"/>
          </a:xfrm>
        </p:grpSpPr>
        <p:pic>
          <p:nvPicPr>
            <p:cNvPr id="3" name="Afbeelding 2" descr="Afbeelding met tekst, boom, buitenshuis, huis&#10;&#10;Automatisch gegenereerde beschrijving">
              <a:extLst>
                <a:ext uri="{FF2B5EF4-FFF2-40B4-BE49-F238E27FC236}">
                  <a16:creationId xmlns:a16="http://schemas.microsoft.com/office/drawing/2014/main" id="{D405C559-82C9-2694-6D44-17D0B545D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9146" y="831032"/>
              <a:ext cx="2831500" cy="4004753"/>
            </a:xfrm>
            <a:prstGeom prst="rect">
              <a:avLst/>
            </a:prstGeom>
            <a:ln w="9525">
              <a:noFill/>
            </a:ln>
            <a:effectLst>
              <a:outerShdw blurRad="40005" dist="22860" dir="5400000" algn="ctr" rotWithShape="0">
                <a:schemeClr val="tx1">
                  <a:alpha val="35000"/>
                </a:schemeClr>
              </a:outerShdw>
            </a:effectLst>
          </p:spPr>
        </p:pic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02E7B432-10F6-1CB0-3799-973E8D94EE7F}"/>
                </a:ext>
              </a:extLst>
            </p:cNvPr>
            <p:cNvSpPr txBox="1"/>
            <p:nvPr/>
          </p:nvSpPr>
          <p:spPr>
            <a:xfrm>
              <a:off x="3954587" y="4977490"/>
              <a:ext cx="53797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chemeClr val="tx2"/>
                  </a:solidFill>
                  <a:latin typeface="Verdana"/>
                  <a:ea typeface="ＭＳ Ｐゴシック" charset="-128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www.provincieantwerpen.be</a:t>
              </a:r>
              <a:r>
                <a:rPr lang="nl-BE" dirty="0">
                  <a:solidFill>
                    <a:schemeClr val="tx2"/>
                  </a:solidFill>
                  <a:latin typeface="Verdana"/>
                  <a:ea typeface="ＭＳ Ｐゴシック" charset="-128"/>
                </a:rPr>
                <a:t> &gt; woonscan</a:t>
              </a:r>
              <a:endParaRPr lang="nl-NL" dirty="0">
                <a:solidFill>
                  <a:schemeClr val="tx2"/>
                </a:solidFill>
                <a:latin typeface="Verdana"/>
                <a:ea typeface="ＭＳ Ｐゴシック" charset="-128"/>
              </a:endParaRPr>
            </a:p>
          </p:txBody>
        </p:sp>
      </p:grpSp>
      <p:sp>
        <p:nvSpPr>
          <p:cNvPr id="12" name="Titel 1">
            <a:extLst>
              <a:ext uri="{FF2B5EF4-FFF2-40B4-BE49-F238E27FC236}">
                <a16:creationId xmlns:a16="http://schemas.microsoft.com/office/drawing/2014/main" id="{73DAC968-9200-29C5-4388-33ABC7D5D99C}"/>
              </a:ext>
            </a:extLst>
          </p:cNvPr>
          <p:cNvSpPr txBox="1">
            <a:spLocks/>
          </p:cNvSpPr>
          <p:nvPr/>
        </p:nvSpPr>
        <p:spPr bwMode="auto">
          <a:xfrm>
            <a:off x="361025" y="261212"/>
            <a:ext cx="1097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nl-BE" kern="0" dirty="0"/>
              <a:t>Woonscan</a:t>
            </a:r>
          </a:p>
        </p:txBody>
      </p:sp>
    </p:spTree>
    <p:extLst>
      <p:ext uri="{BB962C8B-B14F-4D97-AF65-F5344CB8AC3E}">
        <p14:creationId xmlns:p14="http://schemas.microsoft.com/office/powerpoint/2010/main" val="413424832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6660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4618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906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33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006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4518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351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1984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4885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68" y="2740807"/>
            <a:ext cx="10662753" cy="1396658"/>
          </a:xfrm>
        </p:spPr>
        <p:txBody>
          <a:bodyPr/>
          <a:lstStyle/>
          <a:p>
            <a:r>
              <a:rPr lang="nl-BE" dirty="0">
                <a:latin typeface="+mn-lt"/>
              </a:rPr>
              <a:t>Wonen in de tijd</a:t>
            </a:r>
            <a:br>
              <a:rPr lang="nl-BE" dirty="0">
                <a:latin typeface="+mn-lt"/>
              </a:rPr>
            </a:br>
            <a:r>
              <a:rPr lang="nl-BE" dirty="0">
                <a:latin typeface="+mn-lt"/>
              </a:rPr>
              <a:t>Inspiratiegids, methodiek en </a:t>
            </a:r>
            <a:r>
              <a:rPr lang="nl-BE" dirty="0" err="1">
                <a:latin typeface="+mn-lt"/>
              </a:rPr>
              <a:t>toetskader</a:t>
            </a:r>
            <a:endParaRPr lang="nl-BE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68" y="4137465"/>
            <a:ext cx="9941984" cy="386399"/>
          </a:xfrm>
        </p:spPr>
        <p:txBody>
          <a:bodyPr/>
          <a:lstStyle/>
          <a:p>
            <a:r>
              <a:rPr lang="nl-BE" sz="2000" dirty="0"/>
              <a:t>Laurens Van Hoek, Atelier Romain </a:t>
            </a:r>
          </a:p>
        </p:txBody>
      </p:sp>
      <p:pic>
        <p:nvPicPr>
          <p:cNvPr id="4" name="Afbeelding 3" descr="Afbeelding met tekst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3B655940-1F6A-3937-D69C-05583E3B9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04" y="5461341"/>
            <a:ext cx="5899791" cy="139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413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BA993E-1E8C-FB16-CA23-6817A136E998}"/>
              </a:ext>
            </a:extLst>
          </p:cNvPr>
          <p:cNvSpPr txBox="1">
            <a:spLocks/>
          </p:cNvSpPr>
          <p:nvPr/>
        </p:nvSpPr>
        <p:spPr bwMode="auto">
          <a:xfrm>
            <a:off x="361025" y="261212"/>
            <a:ext cx="1097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nl-BE" kern="0" dirty="0"/>
              <a:t>Gewoontebreker Wonen in de tijd</a:t>
            </a:r>
          </a:p>
        </p:txBody>
      </p:sp>
      <p:sp>
        <p:nvSpPr>
          <p:cNvPr id="6" name="Tekstvak 10">
            <a:extLst>
              <a:ext uri="{FF2B5EF4-FFF2-40B4-BE49-F238E27FC236}">
                <a16:creationId xmlns:a16="http://schemas.microsoft.com/office/drawing/2014/main" id="{4911B2D8-4451-D5DB-240F-060A08A80C86}"/>
              </a:ext>
            </a:extLst>
          </p:cNvPr>
          <p:cNvSpPr txBox="1"/>
          <p:nvPr/>
        </p:nvSpPr>
        <p:spPr>
          <a:xfrm>
            <a:off x="361025" y="859065"/>
            <a:ext cx="6875517" cy="5139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5265" lvl="1" indent="-215265">
              <a:lnSpc>
                <a:spcPct val="150000"/>
              </a:lnSpc>
              <a:buClr>
                <a:schemeClr val="tx1"/>
              </a:buClr>
              <a:buSzPct val="90000"/>
            </a:pPr>
            <a:r>
              <a:rPr lang="nl-NL" sz="1600" b="1" u="sng" kern="0" dirty="0">
                <a:solidFill>
                  <a:schemeClr val="tx2"/>
                </a:solidFill>
                <a:ea typeface="ＭＳ Ｐゴシック"/>
              </a:rPr>
              <a:t>Spoor 1: geïntegreerde samenwerking</a:t>
            </a:r>
          </a:p>
          <a:p>
            <a:pPr marL="285750" lvl="1" indent="-285750">
              <a:spcBef>
                <a:spcPct val="20000"/>
              </a:spcBef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chemeClr val="tx2"/>
                </a:solidFill>
                <a:ea typeface="ＭＳ Ｐゴシック"/>
              </a:rPr>
              <a:t>Bevordering samenwerking tussen verschillende diensten en beleidsdomeinen</a:t>
            </a:r>
          </a:p>
          <a:p>
            <a:pPr marL="285750" lvl="1" indent="-285750">
              <a:spcBef>
                <a:spcPct val="20000"/>
              </a:spcBef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chemeClr val="tx2"/>
                </a:solidFill>
                <a:ea typeface="ＭＳ Ｐゴシック"/>
              </a:rPr>
              <a:t>Lezing prof. Pascal De Decker (maart 2023)</a:t>
            </a:r>
          </a:p>
          <a:p>
            <a:pPr marL="285750" lvl="1" indent="-285750">
              <a:spcBef>
                <a:spcPct val="20000"/>
              </a:spcBef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endParaRPr lang="nl-BE" sz="1600" kern="0" dirty="0">
              <a:solidFill>
                <a:schemeClr val="tx2"/>
              </a:solidFill>
              <a:ea typeface="ＭＳ Ｐゴシック"/>
            </a:endParaRPr>
          </a:p>
          <a:p>
            <a:pPr marL="0" lvl="1">
              <a:lnSpc>
                <a:spcPct val="150000"/>
              </a:lnSpc>
              <a:buClr>
                <a:schemeClr val="tx1"/>
              </a:buClr>
              <a:buSzPct val="90000"/>
            </a:pPr>
            <a:r>
              <a:rPr lang="nl-BE" sz="1600" b="1" u="sng" kern="0" dirty="0">
                <a:solidFill>
                  <a:schemeClr val="tx2"/>
                </a:solidFill>
                <a:ea typeface="ＭＳ Ｐゴシック"/>
              </a:rPr>
              <a:t>Spoor 2: sensibilisering en draagvlakvorming</a:t>
            </a:r>
          </a:p>
          <a:p>
            <a:pPr marL="70485" lvl="1" indent="-285750">
              <a:spcBef>
                <a:spcPct val="20000"/>
              </a:spcBef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chemeClr val="tx2"/>
                </a:solidFill>
                <a:ea typeface="ＭＳ Ｐゴシック"/>
              </a:rPr>
              <a:t>Lezing Vlaamse bouwmeester (mei 2023)</a:t>
            </a:r>
          </a:p>
          <a:p>
            <a:pPr marL="70485" lvl="1" indent="-285750">
              <a:spcBef>
                <a:spcPct val="20000"/>
              </a:spcBef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chemeClr val="tx2"/>
                </a:solidFill>
                <a:ea typeface="ＭＳ Ｐゴシック"/>
              </a:rPr>
              <a:t>Bewonersbijeenkomst </a:t>
            </a:r>
          </a:p>
          <a:p>
            <a:pPr marL="70485" lvl="1" indent="-285750">
              <a:spcBef>
                <a:spcPct val="20000"/>
              </a:spcBef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chemeClr val="tx2"/>
                </a:solidFill>
                <a:ea typeface="ＭＳ Ｐゴシック"/>
              </a:rPr>
              <a:t>Rondreizende tentoonstelling (najaar 2023 - 2024) </a:t>
            </a:r>
          </a:p>
          <a:p>
            <a:pPr marL="70485" lvl="1" indent="-285750">
              <a:spcBef>
                <a:spcPct val="20000"/>
              </a:spcBef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chemeClr val="tx2"/>
                </a:solidFill>
                <a:ea typeface="ＭＳ Ｐゴシック"/>
              </a:rPr>
              <a:t>Inspiratiegids (boek I) en flyer</a:t>
            </a:r>
          </a:p>
          <a:p>
            <a:pPr marL="394970" lvl="2" indent="0">
              <a:buNone/>
            </a:pPr>
            <a:endParaRPr lang="nl-BE" sz="1600" kern="0" dirty="0">
              <a:solidFill>
                <a:schemeClr val="tx2"/>
              </a:solidFill>
              <a:ea typeface="ＭＳ Ｐゴシック"/>
            </a:endParaRPr>
          </a:p>
          <a:p>
            <a:pPr marL="0" lvl="1" indent="-215265">
              <a:lnSpc>
                <a:spcPct val="150000"/>
              </a:lnSpc>
              <a:buClr>
                <a:schemeClr val="tx1"/>
              </a:buClr>
              <a:buSzPct val="90000"/>
            </a:pPr>
            <a:r>
              <a:rPr lang="nl-BE" sz="1600" b="1" u="sng" kern="0" dirty="0">
                <a:solidFill>
                  <a:schemeClr val="tx2"/>
                </a:solidFill>
                <a:ea typeface="ＭＳ Ｐゴシック"/>
              </a:rPr>
              <a:t>Spoor 3: beleidsmatige verankering</a:t>
            </a:r>
          </a:p>
          <a:p>
            <a:pPr marL="70485" lvl="1" indent="-285750">
              <a:spcBef>
                <a:spcPct val="20000"/>
              </a:spcBef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chemeClr val="tx2"/>
                </a:solidFill>
                <a:ea typeface="ＭＳ Ｐゴシック"/>
              </a:rPr>
              <a:t>Inspiratiegids (boek I)</a:t>
            </a:r>
          </a:p>
          <a:p>
            <a:pPr marL="285750" lvl="1" indent="-285750">
              <a:spcBef>
                <a:spcPct val="20000"/>
              </a:spcBef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nl-BE" sz="1600" kern="0" dirty="0">
                <a:solidFill>
                  <a:schemeClr val="tx2"/>
                </a:solidFill>
                <a:ea typeface="ＭＳ Ｐゴシック"/>
              </a:rPr>
              <a:t>Methodiek bepaling levensloopbestendige woonomgevingen (boek II)</a:t>
            </a:r>
          </a:p>
          <a:p>
            <a:pPr marL="285750" lvl="1" indent="-285750">
              <a:spcBef>
                <a:spcPct val="20000"/>
              </a:spcBef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nl-BE" sz="1600" kern="0" dirty="0" err="1">
                <a:solidFill>
                  <a:schemeClr val="tx2"/>
                </a:solidFill>
                <a:ea typeface="ＭＳ Ｐゴシック"/>
              </a:rPr>
              <a:t>Toetskader</a:t>
            </a:r>
            <a:r>
              <a:rPr lang="nl-BE" sz="1600" kern="0" dirty="0">
                <a:solidFill>
                  <a:schemeClr val="tx2"/>
                </a:solidFill>
                <a:ea typeface="ＭＳ Ｐゴシック"/>
              </a:rPr>
              <a:t> voor levensloopbestendige woningen en woonomgevingen (boek III)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54C7E4B-C396-7E3E-AABE-8338DDC66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16" t="37419" r="41210" b="22724"/>
          <a:stretch/>
        </p:blipFill>
        <p:spPr>
          <a:xfrm>
            <a:off x="7624999" y="948805"/>
            <a:ext cx="4095052" cy="233762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4A8961D-E8C5-D5FC-5F1C-49585EEE5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16" t="45161" r="41210" b="14982"/>
          <a:stretch/>
        </p:blipFill>
        <p:spPr>
          <a:xfrm>
            <a:off x="7624998" y="3669892"/>
            <a:ext cx="4095053" cy="233762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E835919-04AE-90D3-2C93-17B64B53F3A2}"/>
              </a:ext>
            </a:extLst>
          </p:cNvPr>
          <p:cNvSpPr txBox="1"/>
          <p:nvPr/>
        </p:nvSpPr>
        <p:spPr>
          <a:xfrm>
            <a:off x="7516841" y="3275110"/>
            <a:ext cx="4311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>
                <a:solidFill>
                  <a:schemeClr val="tx2"/>
                </a:solidFill>
              </a:rPr>
              <a:t>Prof. Pascal De Decker, maart 2023</a:t>
            </a:r>
            <a:endParaRPr lang="nl-NL" sz="1400" i="1" dirty="0">
              <a:solidFill>
                <a:schemeClr val="tx2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3F7F3C5-E8F6-9008-3839-683CD5BF2414}"/>
              </a:ext>
            </a:extLst>
          </p:cNvPr>
          <p:cNvSpPr txBox="1"/>
          <p:nvPr/>
        </p:nvSpPr>
        <p:spPr>
          <a:xfrm>
            <a:off x="7624998" y="5993222"/>
            <a:ext cx="461616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400" i="1" dirty="0">
                <a:solidFill>
                  <a:schemeClr val="tx2"/>
                </a:solidFill>
              </a:rPr>
              <a:t>Vlaams bouwmeester, mei 2023</a:t>
            </a:r>
          </a:p>
          <a:p>
            <a:endParaRPr lang="nl-BE" sz="1400" i="1" dirty="0">
              <a:solidFill>
                <a:schemeClr val="tx2"/>
              </a:solidFill>
            </a:endParaRPr>
          </a:p>
          <a:p>
            <a:r>
              <a:rPr lang="nl-BE" sz="1400" i="1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www.provincieantwerpen.be</a:t>
            </a:r>
            <a:r>
              <a:rPr lang="nl-BE" sz="1400" i="1" dirty="0">
                <a:solidFill>
                  <a:schemeClr val="tx2"/>
                </a:solidFill>
              </a:rPr>
              <a:t> &gt; Gewoontebreker</a:t>
            </a:r>
            <a:endParaRPr lang="nl-NL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6404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sz="3600" dirty="0">
                <a:solidFill>
                  <a:schemeClr val="tx2"/>
                </a:solidFill>
                <a:latin typeface="+mn-lt"/>
              </a:rPr>
              <a:t>Deelsessies – Wonen in de tijd  </a:t>
            </a:r>
            <a:endParaRPr lang="nl-BE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68" y="3939779"/>
            <a:ext cx="9941984" cy="386399"/>
          </a:xfrm>
        </p:spPr>
        <p:txBody>
          <a:bodyPr/>
          <a:lstStyle/>
          <a:p>
            <a:r>
              <a:rPr lang="nl-BE" sz="2000" dirty="0"/>
              <a:t>Atelier Romain </a:t>
            </a:r>
          </a:p>
        </p:txBody>
      </p:sp>
      <p:pic>
        <p:nvPicPr>
          <p:cNvPr id="4" name="Afbeelding 3" descr="Afbeelding met tekst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7CF7A00A-5E10-E264-5B35-DAE1F8D24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04" y="5461341"/>
            <a:ext cx="5899791" cy="139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25149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377BBC4-32FA-A0D6-47F2-6567057E7A52}"/>
              </a:ext>
            </a:extLst>
          </p:cNvPr>
          <p:cNvSpPr txBox="1">
            <a:spLocks/>
          </p:cNvSpPr>
          <p:nvPr/>
        </p:nvSpPr>
        <p:spPr bwMode="auto">
          <a:xfrm>
            <a:off x="361025" y="261212"/>
            <a:ext cx="1097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nl-BE" kern="0" dirty="0"/>
              <a:t>Deelsessies – Wonen in de tijd 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F7C5DE4-6686-C317-90F0-70C8D73BDD89}"/>
              </a:ext>
            </a:extLst>
          </p:cNvPr>
          <p:cNvSpPr>
            <a:spLocks noGrp="1"/>
          </p:cNvSpPr>
          <p:nvPr/>
        </p:nvSpPr>
        <p:spPr bwMode="auto">
          <a:xfrm>
            <a:off x="609600" y="2250414"/>
            <a:ext cx="10972800" cy="223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5895" indent="-21589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/>
              <a:buChar char="•"/>
              <a:defRPr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78" indent="-1793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60" indent="-17938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899978" indent="-179384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79973" indent="-179384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Font typeface="Lucida Grande"/>
              <a:buChar char="-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3996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nl-BE" b="1" dirty="0"/>
              <a:t>Deelsessie 1: </a:t>
            </a:r>
            <a:r>
              <a:rPr lang="nl-BE" dirty="0"/>
              <a:t>wonen in verschillende levensfases &amp; wonen met een actieve levensstijl</a:t>
            </a:r>
            <a:br>
              <a:rPr lang="nl-BE" dirty="0"/>
            </a:br>
            <a:br>
              <a:rPr lang="nl-BE" dirty="0"/>
            </a:br>
            <a:endParaRPr lang="nl-BE" dirty="0"/>
          </a:p>
          <a:p>
            <a:r>
              <a:rPr lang="nl-BE" sz="1800" b="1" kern="0" dirty="0">
                <a:ea typeface="ＭＳ Ｐゴシック"/>
              </a:rPr>
              <a:t>Deelsessie 2: </a:t>
            </a:r>
            <a:r>
              <a:rPr lang="nl-BE" sz="1800" kern="0" dirty="0">
                <a:ea typeface="ＭＳ Ｐゴシック"/>
              </a:rPr>
              <a:t>wonen in de nabijheid &amp; wonen in een gemeenschap</a:t>
            </a:r>
            <a:br>
              <a:rPr lang="nl-BE" sz="1800" kern="0" dirty="0">
                <a:ea typeface="ＭＳ Ｐゴシック"/>
              </a:rPr>
            </a:br>
            <a:br>
              <a:rPr lang="nl-BE" sz="1800" kern="0" dirty="0">
                <a:ea typeface="ＭＳ Ｐゴシック"/>
              </a:rPr>
            </a:br>
            <a:endParaRPr lang="nl-BE" sz="1800" kern="0" dirty="0">
              <a:ea typeface="ＭＳ Ｐゴシック"/>
            </a:endParaRPr>
          </a:p>
          <a:p>
            <a:r>
              <a:rPr lang="nl-BE" sz="1800" b="1" kern="0" dirty="0">
                <a:ea typeface="ＭＳ Ｐゴシック"/>
              </a:rPr>
              <a:t>Deelsessie 3: </a:t>
            </a:r>
            <a:r>
              <a:rPr lang="nl-BE" sz="1800" kern="0" dirty="0">
                <a:ea typeface="ＭＳ Ｐゴシック"/>
              </a:rPr>
              <a:t>wonen en tot rust komen &amp; wonen met eigenheid</a:t>
            </a:r>
          </a:p>
          <a:p>
            <a:endParaRPr lang="nl-BE" sz="1800" kern="0" dirty="0">
              <a:ea typeface="ＭＳ Ｐゴシック"/>
            </a:endParaRPr>
          </a:p>
          <a:p>
            <a:endParaRPr lang="nl-BE" dirty="0"/>
          </a:p>
          <a:p>
            <a:endParaRPr lang="nl-BE" dirty="0"/>
          </a:p>
          <a:p>
            <a:pPr marL="395276" lvl="2" indent="0">
              <a:buNone/>
            </a:pPr>
            <a:endParaRPr lang="nl-B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1AE51DF-EF09-C09E-F10F-70D87F8AF0BE}"/>
              </a:ext>
            </a:extLst>
          </p:cNvPr>
          <p:cNvSpPr txBox="1">
            <a:spLocks/>
          </p:cNvSpPr>
          <p:nvPr/>
        </p:nvSpPr>
        <p:spPr>
          <a:xfrm>
            <a:off x="361025" y="1084360"/>
            <a:ext cx="9941984" cy="386399"/>
          </a:xfrm>
          <a:prstGeom prst="rect">
            <a:avLst/>
          </a:prstGeom>
        </p:spPr>
        <p:txBody>
          <a:bodyPr/>
          <a:lstStyle>
            <a:lvl1pPr marL="215895" indent="-21589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/>
              <a:buChar char="•"/>
              <a:defRPr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78" indent="-1793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60" indent="-17938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899978" indent="-179384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79973" indent="-179384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3996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nl-BE" sz="2000" kern="0" dirty="0"/>
              <a:t>Atelier Romain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327081F-6E5A-9BA2-C5F1-96E0BA0DD8BF}"/>
              </a:ext>
            </a:extLst>
          </p:cNvPr>
          <p:cNvSpPr/>
          <p:nvPr/>
        </p:nvSpPr>
        <p:spPr>
          <a:xfrm>
            <a:off x="9448800" y="6065520"/>
            <a:ext cx="2270760" cy="670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7827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377BBC4-32FA-A0D6-47F2-6567057E7A52}"/>
              </a:ext>
            </a:extLst>
          </p:cNvPr>
          <p:cNvSpPr txBox="1">
            <a:spLocks/>
          </p:cNvSpPr>
          <p:nvPr/>
        </p:nvSpPr>
        <p:spPr bwMode="auto">
          <a:xfrm>
            <a:off x="361025" y="261212"/>
            <a:ext cx="1097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nl-BE" kern="0" dirty="0"/>
              <a:t>Binnenkort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327081F-6E5A-9BA2-C5F1-96E0BA0DD8BF}"/>
              </a:ext>
            </a:extLst>
          </p:cNvPr>
          <p:cNvSpPr/>
          <p:nvPr/>
        </p:nvSpPr>
        <p:spPr>
          <a:xfrm>
            <a:off x="9448800" y="6065520"/>
            <a:ext cx="2270760" cy="670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4E5977C9-F547-1497-5014-9325ACCA64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1" y="1016318"/>
            <a:ext cx="3049696" cy="171164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6F3AF01-38FB-6C0D-7010-00A9187E165F}"/>
              </a:ext>
            </a:extLst>
          </p:cNvPr>
          <p:cNvSpPr txBox="1"/>
          <p:nvPr/>
        </p:nvSpPr>
        <p:spPr>
          <a:xfrm>
            <a:off x="4145280" y="1016318"/>
            <a:ext cx="69951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tx2"/>
                </a:solidFill>
              </a:rPr>
              <a:t>Renaat </a:t>
            </a:r>
            <a:r>
              <a:rPr lang="nl-BE" sz="2400" b="1" dirty="0" err="1">
                <a:solidFill>
                  <a:schemeClr val="tx2"/>
                </a:solidFill>
              </a:rPr>
              <a:t>Braemrijs</a:t>
            </a:r>
            <a:r>
              <a:rPr lang="nl-BE" sz="2400" b="1" dirty="0">
                <a:solidFill>
                  <a:schemeClr val="tx2"/>
                </a:solidFill>
              </a:rPr>
              <a:t> 2024</a:t>
            </a:r>
          </a:p>
          <a:p>
            <a:endParaRPr lang="nl-BE" dirty="0">
              <a:solidFill>
                <a:schemeClr val="tx2"/>
              </a:solidFill>
            </a:endParaRPr>
          </a:p>
          <a:p>
            <a:r>
              <a:rPr lang="nl-BE" b="1" dirty="0">
                <a:solidFill>
                  <a:schemeClr val="tx2"/>
                </a:solidFill>
              </a:rPr>
              <a:t>Prijsuitreiking</a:t>
            </a:r>
            <a:r>
              <a:rPr lang="nl-BE" dirty="0">
                <a:solidFill>
                  <a:schemeClr val="tx2"/>
                </a:solidFill>
              </a:rPr>
              <a:t> - 23 mei 2024</a:t>
            </a:r>
          </a:p>
          <a:p>
            <a:r>
              <a:rPr lang="nl-BE" dirty="0">
                <a:solidFill>
                  <a:schemeClr val="tx2"/>
                </a:solidFill>
              </a:rPr>
              <a:t>provinciehuis Antwerpen</a:t>
            </a:r>
          </a:p>
          <a:p>
            <a:r>
              <a:rPr lang="nl-BE" dirty="0">
                <a:solidFill>
                  <a:schemeClr val="tx2"/>
                </a:solidFill>
              </a:rPr>
              <a:t>Inschrijven: </a:t>
            </a:r>
          </a:p>
          <a:p>
            <a:r>
              <a:rPr lang="nl-BE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www.renaatbraemprijs.be</a:t>
            </a:r>
            <a:endParaRPr lang="nl-BE" dirty="0">
              <a:solidFill>
                <a:schemeClr val="tx2"/>
              </a:solidFill>
            </a:endParaRPr>
          </a:p>
          <a:p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1620810-89B5-030F-7195-E9CDED02F1EC}"/>
              </a:ext>
            </a:extLst>
          </p:cNvPr>
          <p:cNvSpPr txBox="1"/>
          <p:nvPr/>
        </p:nvSpPr>
        <p:spPr>
          <a:xfrm>
            <a:off x="4145280" y="3144464"/>
            <a:ext cx="555117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tx2"/>
                </a:solidFill>
              </a:rPr>
              <a:t>WOAW 2022</a:t>
            </a:r>
          </a:p>
          <a:p>
            <a:r>
              <a:rPr lang="nl-BE" dirty="0" err="1">
                <a:solidFill>
                  <a:schemeClr val="tx2"/>
                </a:solidFill>
              </a:rPr>
              <a:t>Neues</a:t>
            </a:r>
            <a:r>
              <a:rPr lang="nl-BE" dirty="0">
                <a:solidFill>
                  <a:schemeClr val="tx2"/>
                </a:solidFill>
              </a:rPr>
              <a:t> </a:t>
            </a:r>
            <a:r>
              <a:rPr lang="nl-BE" dirty="0" err="1">
                <a:solidFill>
                  <a:schemeClr val="tx2"/>
                </a:solidFill>
              </a:rPr>
              <a:t>Bauen</a:t>
            </a:r>
            <a:endParaRPr lang="nl-BE" dirty="0">
              <a:solidFill>
                <a:schemeClr val="tx2"/>
              </a:solidFill>
            </a:endParaRPr>
          </a:p>
          <a:p>
            <a:endParaRPr lang="nl-BE" dirty="0">
              <a:solidFill>
                <a:schemeClr val="tx2"/>
              </a:solidFill>
            </a:endParaRPr>
          </a:p>
          <a:p>
            <a:r>
              <a:rPr lang="nl-BE" b="1" dirty="0">
                <a:solidFill>
                  <a:schemeClr val="tx2"/>
                </a:solidFill>
              </a:rPr>
              <a:t>Talk</a:t>
            </a:r>
            <a:r>
              <a:rPr lang="nl-BE" dirty="0">
                <a:solidFill>
                  <a:schemeClr val="tx2"/>
                </a:solidFill>
              </a:rPr>
              <a:t> – 25 juni 2024</a:t>
            </a:r>
          </a:p>
          <a:p>
            <a:r>
              <a:rPr lang="nl-BE" dirty="0">
                <a:solidFill>
                  <a:schemeClr val="tx2"/>
                </a:solidFill>
              </a:rPr>
              <a:t>provinciehuis Antwerpen</a:t>
            </a:r>
          </a:p>
          <a:p>
            <a:r>
              <a:rPr lang="nl-BE" dirty="0">
                <a:solidFill>
                  <a:schemeClr val="tx2"/>
                </a:solidFill>
              </a:rPr>
              <a:t>Inschrijven: </a:t>
            </a:r>
          </a:p>
          <a:p>
            <a:r>
              <a:rPr lang="nl-BE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wonen@provincieantwerpen.be</a:t>
            </a:r>
            <a:r>
              <a:rPr lang="nl-BE" dirty="0">
                <a:solidFill>
                  <a:schemeClr val="tx2"/>
                </a:solidFill>
              </a:rPr>
              <a:t> </a:t>
            </a:r>
          </a:p>
          <a:p>
            <a:endParaRPr lang="nl-NL" dirty="0">
              <a:solidFill>
                <a:schemeClr val="tx2"/>
              </a:solidFill>
            </a:endParaRPr>
          </a:p>
        </p:txBody>
      </p:sp>
      <p:pic>
        <p:nvPicPr>
          <p:cNvPr id="13316" name="Picture 4" descr="WOAW 2024 - Provincie Antwerpen">
            <a:extLst>
              <a:ext uri="{FF2B5EF4-FFF2-40B4-BE49-F238E27FC236}">
                <a16:creationId xmlns:a16="http://schemas.microsoft.com/office/drawing/2014/main" id="{F4B4E5D7-F575-74BC-B886-903C98076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6" t="7172" r="12717"/>
          <a:stretch/>
        </p:blipFill>
        <p:spPr bwMode="auto">
          <a:xfrm>
            <a:off x="441960" y="3144464"/>
            <a:ext cx="3282532" cy="151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e zoektocht naar ruimtelijke kwaliteit | APBC">
            <a:extLst>
              <a:ext uri="{FF2B5EF4-FFF2-40B4-BE49-F238E27FC236}">
                <a16:creationId xmlns:a16="http://schemas.microsoft.com/office/drawing/2014/main" id="{0BFE7601-E623-09F3-A277-077C79C8A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464" y="3144464"/>
            <a:ext cx="3713536" cy="371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31607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377BBC4-32FA-A0D6-47F2-6567057E7A52}"/>
              </a:ext>
            </a:extLst>
          </p:cNvPr>
          <p:cNvSpPr txBox="1">
            <a:spLocks/>
          </p:cNvSpPr>
          <p:nvPr/>
        </p:nvSpPr>
        <p:spPr bwMode="auto">
          <a:xfrm>
            <a:off x="361025" y="261212"/>
            <a:ext cx="1097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nl-BE" kern="0" dirty="0"/>
              <a:t>Deelsessies – Wonen in de tijd 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F7C5DE4-6686-C317-90F0-70C8D73BDD89}"/>
              </a:ext>
            </a:extLst>
          </p:cNvPr>
          <p:cNvSpPr>
            <a:spLocks noGrp="1"/>
          </p:cNvSpPr>
          <p:nvPr/>
        </p:nvSpPr>
        <p:spPr bwMode="auto">
          <a:xfrm>
            <a:off x="609600" y="2250414"/>
            <a:ext cx="10972800" cy="223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5895" indent="-21589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/>
              <a:buChar char="•"/>
              <a:defRPr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78" indent="-1793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60" indent="-17938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899978" indent="-179384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79973" indent="-179384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Font typeface="Lucida Grande"/>
              <a:buChar char="-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3996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nl-BE" b="1" dirty="0"/>
              <a:t>Deelsessie 1: </a:t>
            </a:r>
            <a:r>
              <a:rPr lang="nl-BE" dirty="0"/>
              <a:t>wonen in verschillende levensfases &amp; wonen met een actieve levensstijl</a:t>
            </a:r>
            <a:br>
              <a:rPr lang="nl-BE" dirty="0"/>
            </a:br>
            <a:br>
              <a:rPr lang="nl-BE" dirty="0"/>
            </a:br>
            <a:endParaRPr lang="nl-BE" dirty="0"/>
          </a:p>
          <a:p>
            <a:r>
              <a:rPr lang="nl-BE" sz="1800" b="1" kern="0" dirty="0">
                <a:ea typeface="ＭＳ Ｐゴシック"/>
              </a:rPr>
              <a:t>Deelsessie 2: </a:t>
            </a:r>
            <a:r>
              <a:rPr lang="nl-BE" sz="1800" kern="0" dirty="0">
                <a:ea typeface="ＭＳ Ｐゴシック"/>
              </a:rPr>
              <a:t>wonen in de nabijheid &amp; wonen in een gemeenschap</a:t>
            </a:r>
            <a:br>
              <a:rPr lang="nl-BE" sz="1800" kern="0" dirty="0">
                <a:ea typeface="ＭＳ Ｐゴシック"/>
              </a:rPr>
            </a:br>
            <a:br>
              <a:rPr lang="nl-BE" sz="1800" kern="0" dirty="0">
                <a:ea typeface="ＭＳ Ｐゴシック"/>
              </a:rPr>
            </a:br>
            <a:endParaRPr lang="nl-BE" sz="1800" kern="0" dirty="0">
              <a:ea typeface="ＭＳ Ｐゴシック"/>
            </a:endParaRPr>
          </a:p>
          <a:p>
            <a:r>
              <a:rPr lang="nl-BE" sz="1800" b="1" kern="0" dirty="0">
                <a:ea typeface="ＭＳ Ｐゴシック"/>
              </a:rPr>
              <a:t>Deelsessie 3: </a:t>
            </a:r>
            <a:r>
              <a:rPr lang="nl-BE" sz="1800" kern="0" dirty="0">
                <a:ea typeface="ＭＳ Ｐゴシック"/>
              </a:rPr>
              <a:t>wonen en tot rust komen &amp; wonen met eigenheid</a:t>
            </a:r>
          </a:p>
          <a:p>
            <a:endParaRPr lang="nl-BE" sz="1800" kern="0" dirty="0">
              <a:ea typeface="ＭＳ Ｐゴシック"/>
            </a:endParaRPr>
          </a:p>
          <a:p>
            <a:endParaRPr lang="nl-BE" dirty="0"/>
          </a:p>
          <a:p>
            <a:endParaRPr lang="nl-BE" dirty="0"/>
          </a:p>
          <a:p>
            <a:pPr marL="395276" lvl="2" indent="0">
              <a:buNone/>
            </a:pPr>
            <a:endParaRPr lang="nl-B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1AE51DF-EF09-C09E-F10F-70D87F8AF0BE}"/>
              </a:ext>
            </a:extLst>
          </p:cNvPr>
          <p:cNvSpPr txBox="1">
            <a:spLocks/>
          </p:cNvSpPr>
          <p:nvPr/>
        </p:nvSpPr>
        <p:spPr>
          <a:xfrm>
            <a:off x="361025" y="1084360"/>
            <a:ext cx="9941984" cy="386399"/>
          </a:xfrm>
          <a:prstGeom prst="rect">
            <a:avLst/>
          </a:prstGeom>
        </p:spPr>
        <p:txBody>
          <a:bodyPr/>
          <a:lstStyle>
            <a:lvl1pPr marL="215895" indent="-21589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/>
              <a:buChar char="•"/>
              <a:defRPr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78" indent="-1793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60" indent="-17938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899978" indent="-179384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79973" indent="-179384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3996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nl-BE" sz="2000" kern="0" dirty="0"/>
              <a:t>Atelier Romain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327081F-6E5A-9BA2-C5F1-96E0BA0DD8BF}"/>
              </a:ext>
            </a:extLst>
          </p:cNvPr>
          <p:cNvSpPr/>
          <p:nvPr/>
        </p:nvSpPr>
        <p:spPr>
          <a:xfrm>
            <a:off x="9448800" y="6065520"/>
            <a:ext cx="2270760" cy="670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888177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6BA6EA-DBEB-275B-BDDB-05708A30A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00" y="3067050"/>
            <a:ext cx="11074400" cy="723900"/>
          </a:xfrm>
        </p:spPr>
        <p:txBody>
          <a:bodyPr/>
          <a:lstStyle/>
          <a:p>
            <a:r>
              <a:rPr lang="nl-BE" dirty="0"/>
              <a:t>Bedankt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9968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sz="3600" dirty="0">
                <a:latin typeface="+mn-lt"/>
              </a:rPr>
              <a:t>Oud vasthouden</a:t>
            </a:r>
            <a:br>
              <a:rPr lang="nl-BE" sz="3600" dirty="0">
                <a:latin typeface="+mn-lt"/>
              </a:rPr>
            </a:br>
            <a:r>
              <a:rPr lang="nl-BE" sz="3600" dirty="0">
                <a:latin typeface="+mn-lt"/>
              </a:rPr>
              <a:t>Over vergrijzing, wonen en beleid</a:t>
            </a:r>
            <a:endParaRPr lang="nl-BE" dirty="0">
              <a:highlight>
                <a:srgbClr val="FFFF00"/>
              </a:highligh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68" y="4046311"/>
            <a:ext cx="9941984" cy="386399"/>
          </a:xfrm>
        </p:spPr>
        <p:txBody>
          <a:bodyPr/>
          <a:lstStyle/>
          <a:p>
            <a:r>
              <a:rPr lang="nl-BE" sz="2000" dirty="0"/>
              <a:t>Emma </a:t>
            </a:r>
            <a:r>
              <a:rPr lang="nl-BE" sz="2000" dirty="0" err="1"/>
              <a:t>Volckaert</a:t>
            </a:r>
            <a:r>
              <a:rPr lang="nl-BE" sz="2000" dirty="0"/>
              <a:t> </a:t>
            </a:r>
          </a:p>
        </p:txBody>
      </p:sp>
      <p:pic>
        <p:nvPicPr>
          <p:cNvPr id="6" name="Afbeelding 3" descr="Afbeelding met tekst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CA3D1884-0032-8109-AC15-11B5D540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04" y="5461341"/>
            <a:ext cx="5899791" cy="139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093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lucht, weg, huis&#10;&#10;Automatisch gegenereerde beschrijving">
            <a:extLst>
              <a:ext uri="{FF2B5EF4-FFF2-40B4-BE49-F238E27FC236}">
                <a16:creationId xmlns:a16="http://schemas.microsoft.com/office/drawing/2014/main" id="{A8F641DB-F501-4308-8ACD-3265473E9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814" y="876581"/>
            <a:ext cx="5533368" cy="4024798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575998" y="1080000"/>
            <a:ext cx="9669215" cy="4024798"/>
          </a:xfrm>
        </p:spPr>
        <p:txBody>
          <a:bodyPr>
            <a:normAutofit/>
          </a:bodyPr>
          <a:lstStyle/>
          <a:p>
            <a:r>
              <a:rPr lang="nl-NL" dirty="0"/>
              <a:t>‘Oud vasthouden’</a:t>
            </a:r>
            <a:br>
              <a:rPr lang="nl-NL" dirty="0"/>
            </a:br>
            <a:r>
              <a:rPr lang="nl-NL" sz="3000" dirty="0"/>
              <a:t>Over vergrijzing, wonen en beleid</a:t>
            </a:r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575998" y="5392801"/>
            <a:ext cx="9069447" cy="1184980"/>
          </a:xfrm>
        </p:spPr>
        <p:txBody>
          <a:bodyPr>
            <a:normAutofit/>
          </a:bodyPr>
          <a:lstStyle/>
          <a:p>
            <a:r>
              <a:rPr lang="nl-NL" sz="2000" dirty="0"/>
              <a:t>Emma Volckaert, o.l.v. Pascal De Decker en Hans Leinfelder</a:t>
            </a:r>
          </a:p>
          <a:p>
            <a:endParaRPr lang="nl-NL" sz="1600" dirty="0"/>
          </a:p>
          <a:p>
            <a:r>
              <a:rPr lang="nl-NL" sz="1600" dirty="0"/>
              <a:t>23 april 2024 – Inspiratiemoment ‘Wonen in de tijd’ – Provincie Antwerpen</a:t>
            </a:r>
          </a:p>
          <a:p>
            <a:endParaRPr lang="nl-NL" sz="1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257AAB-7BE8-4E67-BC73-CADDF0AB3D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2" y="1182478"/>
            <a:ext cx="2143432" cy="6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62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F807AEC-81B5-4682-90B2-73AF44B02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BE" dirty="0"/>
              <a:t>Waarom is wonen in relatie tot vergrijzing zo belangrijk?</a:t>
            </a:r>
          </a:p>
          <a:p>
            <a:pPr marL="457200" indent="-457200">
              <a:buFont typeface="+mj-lt"/>
              <a:buAutoNum type="arabicPeriod"/>
            </a:pPr>
            <a:r>
              <a:rPr lang="nl-BE" dirty="0"/>
              <a:t>Toch wordt wonen vergeten</a:t>
            </a:r>
          </a:p>
          <a:p>
            <a:pPr marL="457200" indent="-457200">
              <a:buFont typeface="+mj-lt"/>
              <a:buAutoNum type="arabicPeriod"/>
            </a:pPr>
            <a:r>
              <a:rPr lang="nl-BE" dirty="0"/>
              <a:t>Onderzoeksaanpak</a:t>
            </a:r>
          </a:p>
          <a:p>
            <a:pPr marL="457200" indent="-457200">
              <a:buFont typeface="+mj-lt"/>
              <a:buAutoNum type="arabicPeriod"/>
            </a:pPr>
            <a:r>
              <a:rPr lang="nl-BE" dirty="0"/>
              <a:t>Niet elke plaats is geschikt om ouder te worden</a:t>
            </a:r>
          </a:p>
          <a:p>
            <a:pPr marL="457200" indent="-457200">
              <a:buFont typeface="+mj-lt"/>
              <a:buAutoNum type="arabicPeriod"/>
            </a:pPr>
            <a:r>
              <a:rPr lang="nl-BE" dirty="0"/>
              <a:t>Conclusie </a:t>
            </a:r>
          </a:p>
          <a:p>
            <a:pPr marL="457200" indent="-457200">
              <a:buFont typeface="+mj-lt"/>
              <a:buAutoNum type="arabicPeriod"/>
            </a:pPr>
            <a:r>
              <a:rPr lang="nl-BE" dirty="0"/>
              <a:t>Wat kunnen we veranderen?</a:t>
            </a:r>
          </a:p>
          <a:p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C6E2796-8741-4358-B24D-67D52E315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330086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9CCC9E-DD18-410E-9CB2-B5F607633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1800000"/>
            <a:ext cx="9331572" cy="2386800"/>
          </a:xfrm>
        </p:spPr>
        <p:txBody>
          <a:bodyPr/>
          <a:lstStyle/>
          <a:p>
            <a:r>
              <a:rPr lang="nl-BE" dirty="0"/>
              <a:t>1. Belang wonen in relatie tot vergrijzing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59BA4A-3127-4540-B7DA-2C055923B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D1D1739-68F9-4A20-89BD-21044192B446}"/>
              </a:ext>
            </a:extLst>
          </p:cNvPr>
          <p:cNvSpPr txBox="1"/>
          <p:nvPr/>
        </p:nvSpPr>
        <p:spPr>
          <a:xfrm>
            <a:off x="6523348" y="491594"/>
            <a:ext cx="54720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Belang wonen in relatie tot vergrijzing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Wonen wordt vergeten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Onderzoeksaanpak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Niet elke plaats is geschikt om ouder te worden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Conclusie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Wat kan er anders?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84C992A-36A1-4063-9277-5975F1B95865}"/>
              </a:ext>
            </a:extLst>
          </p:cNvPr>
          <p:cNvSpPr/>
          <p:nvPr/>
        </p:nvSpPr>
        <p:spPr>
          <a:xfrm>
            <a:off x="6334812" y="393290"/>
            <a:ext cx="5660543" cy="20352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364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6E9CBF5-2383-41B6-ABF1-073F58557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1. Belang wonen in relatie tot vergrijzing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5C475B9-CD75-4518-8920-27A1BC143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4" y="2186463"/>
            <a:ext cx="5208176" cy="275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E1025BF-6933-4C4C-A7EC-27B38939DB76}"/>
              </a:ext>
            </a:extLst>
          </p:cNvPr>
          <p:cNvSpPr txBox="1"/>
          <p:nvPr/>
        </p:nvSpPr>
        <p:spPr>
          <a:xfrm>
            <a:off x="4294755" y="5042568"/>
            <a:ext cx="1801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Bron: Federaal Planbureau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8D8D049-9BA4-4F1C-B190-A2DF87493864}"/>
              </a:ext>
            </a:extLst>
          </p:cNvPr>
          <p:cNvSpPr txBox="1"/>
          <p:nvPr/>
        </p:nvSpPr>
        <p:spPr>
          <a:xfrm>
            <a:off x="7256206" y="2408903"/>
            <a:ext cx="436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2023: 19% Vlamingen ouder dan 67 jaar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1,26 miljoen ouderen</a:t>
            </a:r>
          </a:p>
        </p:txBody>
      </p:sp>
      <p:sp>
        <p:nvSpPr>
          <p:cNvPr id="9" name="Stroomdiagram: Uitstel 8">
            <a:extLst>
              <a:ext uri="{FF2B5EF4-FFF2-40B4-BE49-F238E27FC236}">
                <a16:creationId xmlns:a16="http://schemas.microsoft.com/office/drawing/2014/main" id="{2BD385F0-1AAA-45D6-AC9D-62A290DF59F2}"/>
              </a:ext>
            </a:extLst>
          </p:cNvPr>
          <p:cNvSpPr/>
          <p:nvPr/>
        </p:nvSpPr>
        <p:spPr>
          <a:xfrm rot="16200000">
            <a:off x="7284953" y="2045083"/>
            <a:ext cx="281387" cy="192061"/>
          </a:xfrm>
          <a:prstGeom prst="flowChartDela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516A477A-8398-4BB1-8D23-B62F2880B912}"/>
              </a:ext>
            </a:extLst>
          </p:cNvPr>
          <p:cNvSpPr/>
          <p:nvPr/>
        </p:nvSpPr>
        <p:spPr>
          <a:xfrm>
            <a:off x="7329616" y="1683984"/>
            <a:ext cx="192061" cy="217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88144BC-FE0B-4FC1-BC5C-D55E4A80F402}"/>
              </a:ext>
            </a:extLst>
          </p:cNvPr>
          <p:cNvSpPr txBox="1"/>
          <p:nvPr/>
        </p:nvSpPr>
        <p:spPr>
          <a:xfrm>
            <a:off x="7256206" y="4699159"/>
            <a:ext cx="44638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2040: 24% Vlamingen ouder dan 67 jaar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skerville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1,7 miljoen ouderen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 Dit zijn de 50’ers van vandaag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(Federaal Planbureau &amp; </a:t>
            </a:r>
            <a:r>
              <a:rPr kumimoji="0" lang="nl-B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Statbel</a:t>
            </a: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2018; 2024)</a:t>
            </a:r>
          </a:p>
        </p:txBody>
      </p:sp>
      <p:sp>
        <p:nvSpPr>
          <p:cNvPr id="19" name="Stroomdiagram: Uitstel 18">
            <a:extLst>
              <a:ext uri="{FF2B5EF4-FFF2-40B4-BE49-F238E27FC236}">
                <a16:creationId xmlns:a16="http://schemas.microsoft.com/office/drawing/2014/main" id="{BB39D799-0A5A-406C-8C20-B0B22B9FE959}"/>
              </a:ext>
            </a:extLst>
          </p:cNvPr>
          <p:cNvSpPr/>
          <p:nvPr/>
        </p:nvSpPr>
        <p:spPr>
          <a:xfrm rot="16200000">
            <a:off x="7629414" y="2040169"/>
            <a:ext cx="281387" cy="192061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7393D6CF-EB6C-492A-A410-9E1451CD4131}"/>
              </a:ext>
            </a:extLst>
          </p:cNvPr>
          <p:cNvSpPr/>
          <p:nvPr/>
        </p:nvSpPr>
        <p:spPr>
          <a:xfrm>
            <a:off x="7674077" y="1679070"/>
            <a:ext cx="192061" cy="217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Stroomdiagram: Uitstel 23">
            <a:extLst>
              <a:ext uri="{FF2B5EF4-FFF2-40B4-BE49-F238E27FC236}">
                <a16:creationId xmlns:a16="http://schemas.microsoft.com/office/drawing/2014/main" id="{298AA6BE-20AE-4E2E-AC00-4251FB540005}"/>
              </a:ext>
            </a:extLst>
          </p:cNvPr>
          <p:cNvSpPr/>
          <p:nvPr/>
        </p:nvSpPr>
        <p:spPr>
          <a:xfrm rot="16200000">
            <a:off x="7971324" y="2030341"/>
            <a:ext cx="281387" cy="192061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4727A40A-CEC0-46A9-91ED-B7F45F2A8714}"/>
              </a:ext>
            </a:extLst>
          </p:cNvPr>
          <p:cNvSpPr/>
          <p:nvPr/>
        </p:nvSpPr>
        <p:spPr>
          <a:xfrm>
            <a:off x="8015987" y="1669242"/>
            <a:ext cx="192061" cy="217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Stroomdiagram: Uitstel 25">
            <a:extLst>
              <a:ext uri="{FF2B5EF4-FFF2-40B4-BE49-F238E27FC236}">
                <a16:creationId xmlns:a16="http://schemas.microsoft.com/office/drawing/2014/main" id="{8EEECA5F-D8E2-4414-8EF4-4571690C93A1}"/>
              </a:ext>
            </a:extLst>
          </p:cNvPr>
          <p:cNvSpPr/>
          <p:nvPr/>
        </p:nvSpPr>
        <p:spPr>
          <a:xfrm rot="16200000">
            <a:off x="8310538" y="2035255"/>
            <a:ext cx="281387" cy="192061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C2BEA776-BD94-4266-B785-50A1FF98AF63}"/>
              </a:ext>
            </a:extLst>
          </p:cNvPr>
          <p:cNvSpPr/>
          <p:nvPr/>
        </p:nvSpPr>
        <p:spPr>
          <a:xfrm>
            <a:off x="8355201" y="1674156"/>
            <a:ext cx="192061" cy="217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Stroomdiagram: Uitstel 27">
            <a:extLst>
              <a:ext uri="{FF2B5EF4-FFF2-40B4-BE49-F238E27FC236}">
                <a16:creationId xmlns:a16="http://schemas.microsoft.com/office/drawing/2014/main" id="{702AEFDE-2AE2-4697-B108-883FD11D6D40}"/>
              </a:ext>
            </a:extLst>
          </p:cNvPr>
          <p:cNvSpPr/>
          <p:nvPr/>
        </p:nvSpPr>
        <p:spPr>
          <a:xfrm rot="16200000">
            <a:off x="8654999" y="2035255"/>
            <a:ext cx="281387" cy="192061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14F8501A-A6EE-43E6-BE3F-9BC054F289B0}"/>
              </a:ext>
            </a:extLst>
          </p:cNvPr>
          <p:cNvSpPr/>
          <p:nvPr/>
        </p:nvSpPr>
        <p:spPr>
          <a:xfrm>
            <a:off x="8699662" y="1674156"/>
            <a:ext cx="192061" cy="217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Stroomdiagram: Uitstel 57">
            <a:extLst>
              <a:ext uri="{FF2B5EF4-FFF2-40B4-BE49-F238E27FC236}">
                <a16:creationId xmlns:a16="http://schemas.microsoft.com/office/drawing/2014/main" id="{872E730C-1AD8-43BB-9854-D8F75E2584B7}"/>
              </a:ext>
            </a:extLst>
          </p:cNvPr>
          <p:cNvSpPr/>
          <p:nvPr/>
        </p:nvSpPr>
        <p:spPr>
          <a:xfrm rot="16200000">
            <a:off x="7287504" y="4107349"/>
            <a:ext cx="281387" cy="192061"/>
          </a:xfrm>
          <a:prstGeom prst="flowChartDela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Ovaal 58">
            <a:extLst>
              <a:ext uri="{FF2B5EF4-FFF2-40B4-BE49-F238E27FC236}">
                <a16:creationId xmlns:a16="http://schemas.microsoft.com/office/drawing/2014/main" id="{E4C086C7-44C6-4460-BB76-475219EF0320}"/>
              </a:ext>
            </a:extLst>
          </p:cNvPr>
          <p:cNvSpPr/>
          <p:nvPr/>
        </p:nvSpPr>
        <p:spPr>
          <a:xfrm>
            <a:off x="7332167" y="3746250"/>
            <a:ext cx="192061" cy="217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Stroomdiagram: Uitstel 59">
            <a:extLst>
              <a:ext uri="{FF2B5EF4-FFF2-40B4-BE49-F238E27FC236}">
                <a16:creationId xmlns:a16="http://schemas.microsoft.com/office/drawing/2014/main" id="{0E36ED1A-59DC-4CCD-A471-F8D35FF2CABE}"/>
              </a:ext>
            </a:extLst>
          </p:cNvPr>
          <p:cNvSpPr/>
          <p:nvPr/>
        </p:nvSpPr>
        <p:spPr>
          <a:xfrm rot="16200000">
            <a:off x="7631965" y="4102435"/>
            <a:ext cx="281387" cy="192061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Ovaal 60">
            <a:extLst>
              <a:ext uri="{FF2B5EF4-FFF2-40B4-BE49-F238E27FC236}">
                <a16:creationId xmlns:a16="http://schemas.microsoft.com/office/drawing/2014/main" id="{3A9B8694-161C-4755-A168-170B5597BC14}"/>
              </a:ext>
            </a:extLst>
          </p:cNvPr>
          <p:cNvSpPr/>
          <p:nvPr/>
        </p:nvSpPr>
        <p:spPr>
          <a:xfrm>
            <a:off x="7676628" y="3741336"/>
            <a:ext cx="192061" cy="217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Stroomdiagram: Uitstel 61">
            <a:extLst>
              <a:ext uri="{FF2B5EF4-FFF2-40B4-BE49-F238E27FC236}">
                <a16:creationId xmlns:a16="http://schemas.microsoft.com/office/drawing/2014/main" id="{A436CF26-2C3F-4FE7-B911-BC744E292C86}"/>
              </a:ext>
            </a:extLst>
          </p:cNvPr>
          <p:cNvSpPr/>
          <p:nvPr/>
        </p:nvSpPr>
        <p:spPr>
          <a:xfrm rot="16200000">
            <a:off x="7973875" y="4092607"/>
            <a:ext cx="281387" cy="192061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Ovaal 62">
            <a:extLst>
              <a:ext uri="{FF2B5EF4-FFF2-40B4-BE49-F238E27FC236}">
                <a16:creationId xmlns:a16="http://schemas.microsoft.com/office/drawing/2014/main" id="{CD2BCCCF-5E91-4ED7-999C-39B9A4DCBEF5}"/>
              </a:ext>
            </a:extLst>
          </p:cNvPr>
          <p:cNvSpPr/>
          <p:nvPr/>
        </p:nvSpPr>
        <p:spPr>
          <a:xfrm>
            <a:off x="8018538" y="3731508"/>
            <a:ext cx="192061" cy="217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Stroomdiagram: Uitstel 63">
            <a:extLst>
              <a:ext uri="{FF2B5EF4-FFF2-40B4-BE49-F238E27FC236}">
                <a16:creationId xmlns:a16="http://schemas.microsoft.com/office/drawing/2014/main" id="{EBB3A69B-DACD-46DB-840F-8B416FC7E92A}"/>
              </a:ext>
            </a:extLst>
          </p:cNvPr>
          <p:cNvSpPr/>
          <p:nvPr/>
        </p:nvSpPr>
        <p:spPr>
          <a:xfrm rot="16200000">
            <a:off x="8313089" y="4097521"/>
            <a:ext cx="281387" cy="192061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Ovaal 64">
            <a:extLst>
              <a:ext uri="{FF2B5EF4-FFF2-40B4-BE49-F238E27FC236}">
                <a16:creationId xmlns:a16="http://schemas.microsoft.com/office/drawing/2014/main" id="{7B2026AF-6691-4369-8958-2581F240A99C}"/>
              </a:ext>
            </a:extLst>
          </p:cNvPr>
          <p:cNvSpPr/>
          <p:nvPr/>
        </p:nvSpPr>
        <p:spPr>
          <a:xfrm>
            <a:off x="8357752" y="3736422"/>
            <a:ext cx="192061" cy="217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0A2C87CE-525D-4A11-98D2-562B05BC7A30}"/>
              </a:ext>
            </a:extLst>
          </p:cNvPr>
          <p:cNvSpPr txBox="1"/>
          <p:nvPr/>
        </p:nvSpPr>
        <p:spPr>
          <a:xfrm>
            <a:off x="789586" y="1687748"/>
            <a:ext cx="609442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5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Gadugi" panose="020B0502040204020203" pitchFamily="34" charset="0"/>
                <a:cs typeface="Helvetica" panose="020B0604020202020204" pitchFamily="34" charset="0"/>
              </a:rPr>
              <a:t>Vlaanderen, bevolkingsprognoses, 2000-2060</a:t>
            </a:r>
            <a:endParaRPr kumimoji="0" lang="nl-BE" sz="1500" b="1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916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363E42D-A83A-4F93-B789-86B671715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2000" dirty="0"/>
          </a:p>
          <a:p>
            <a:pPr marL="457200" lvl="1" indent="0">
              <a:buNone/>
            </a:pPr>
            <a:endParaRPr lang="nl-BE" sz="20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6E9CBF5-2383-41B6-ABF1-073F58557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1. Belang wonen in relatie tot vergrijzing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2C81434-42D4-4A73-828D-3D03F1D4F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25" y="1839347"/>
            <a:ext cx="5186060" cy="371358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D440C08-C624-4BA8-9158-7D80637DE78A}"/>
              </a:ext>
            </a:extLst>
          </p:cNvPr>
          <p:cNvSpPr txBox="1"/>
          <p:nvPr/>
        </p:nvSpPr>
        <p:spPr>
          <a:xfrm>
            <a:off x="3412411" y="5667919"/>
            <a:ext cx="30472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Gadugi" panose="020B0502040204020203" pitchFamily="34" charset="0"/>
                <a:cs typeface="Helvetica" panose="020B0604020202020204" pitchFamily="34" charset="0"/>
              </a:rPr>
              <a:t>Bron: 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Gadugi" panose="020B0502040204020203" pitchFamily="34" charset="0"/>
                <a:cs typeface="Helvetica" panose="020B0604020202020204" pitchFamily="34" charset="0"/>
              </a:rPr>
              <a:t>Fabbri &amp;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Gadugi" panose="020B0502040204020203" pitchFamily="34" charset="0"/>
                <a:cs typeface="Helvetica" panose="020B0604020202020204" pitchFamily="34" charset="0"/>
              </a:rPr>
              <a:t>Rabe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Gadugi" panose="020B0502040204020203" pitchFamily="34" charset="0"/>
                <a:cs typeface="Helvetica" panose="020B0604020202020204" pitchFamily="34" charset="0"/>
              </a:rPr>
              <a:t> (2007)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Gadugi" panose="020B0502040204020203" pitchFamily="34" charset="0"/>
                <a:cs typeface="Helvetica" panose="020B0604020202020204" pitchFamily="34" charset="0"/>
              </a:rPr>
              <a:t>uit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Gadugi" panose="020B0502040204020203" pitchFamily="34" charset="0"/>
                <a:cs typeface="Helvetica" panose="020B0604020202020204" pitchFamily="34" charset="0"/>
              </a:rPr>
              <a:t>: </a:t>
            </a: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Gadugi" panose="020B0502040204020203" pitchFamily="34" charset="0"/>
                <a:cs typeface="Helvetica" panose="020B0604020202020204" pitchFamily="34" charset="0"/>
              </a:rPr>
              <a:t>De Ridder (2019)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C9B8526-F784-4DBF-9A1A-51BC22E6832E}"/>
              </a:ext>
            </a:extLst>
          </p:cNvPr>
          <p:cNvSpPr txBox="1"/>
          <p:nvPr/>
        </p:nvSpPr>
        <p:spPr>
          <a:xfrm>
            <a:off x="7600268" y="2010006"/>
            <a:ext cx="43078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“Nog niemand heeft het eeuwige leven bereikt en gezond dood omvallen wordt steeds zeldzamer</a:t>
            </a: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FF7F783-EA90-46B3-A69B-6A3410025429}"/>
              </a:ext>
            </a:extLst>
          </p:cNvPr>
          <p:cNvSpPr txBox="1"/>
          <p:nvPr/>
        </p:nvSpPr>
        <p:spPr>
          <a:xfrm>
            <a:off x="789403" y="1417906"/>
            <a:ext cx="609442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5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Gadugi" panose="020B0502040204020203" pitchFamily="34" charset="0"/>
                <a:cs typeface="Helvetica" panose="020B0604020202020204" pitchFamily="34" charset="0"/>
              </a:rPr>
              <a:t>Aantal chronische aandoeningen per leeftijdsgroep.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0220974-5C0E-46D4-AB85-54320A13F015}"/>
              </a:ext>
            </a:extLst>
          </p:cNvPr>
          <p:cNvSpPr txBox="1"/>
          <p:nvPr/>
        </p:nvSpPr>
        <p:spPr>
          <a:xfrm>
            <a:off x="9574844" y="3084891"/>
            <a:ext cx="20411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Luc </a:t>
            </a:r>
            <a:r>
              <a:rPr kumimoji="0" lang="nl-B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Bonneux</a:t>
            </a: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 (DS, 16 sept 2021)</a:t>
            </a:r>
          </a:p>
        </p:txBody>
      </p:sp>
    </p:spTree>
    <p:extLst>
      <p:ext uri="{BB962C8B-B14F-4D97-AF65-F5344CB8AC3E}">
        <p14:creationId xmlns:p14="http://schemas.microsoft.com/office/powerpoint/2010/main" val="178425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kern="1200" dirty="0"/>
              <a:t>Welkom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68" y="3851002"/>
            <a:ext cx="9941984" cy="386399"/>
          </a:xfrm>
        </p:spPr>
        <p:txBody>
          <a:bodyPr/>
          <a:lstStyle/>
          <a:p>
            <a:r>
              <a:rPr lang="nl-BE" sz="2000" dirty="0"/>
              <a:t>Filip Lagiewka, diensthoofd Wonen provincie Antwerpen</a:t>
            </a:r>
          </a:p>
        </p:txBody>
      </p:sp>
      <p:pic>
        <p:nvPicPr>
          <p:cNvPr id="6" name="Afbeelding 3" descr="Afbeelding met tekst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CE9B435C-6D8D-D6B2-09E8-6DE1CBAE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04" y="5461341"/>
            <a:ext cx="5899791" cy="139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713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8890641-CCC5-40E9-909A-5E96B8317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Persoonlijke mobiliteit neemt af</a:t>
            </a:r>
          </a:p>
          <a:p>
            <a:pPr lvl="1"/>
            <a:r>
              <a:rPr lang="nl-BE" sz="2000" dirty="0"/>
              <a:t>Actieradius verkleint</a:t>
            </a:r>
          </a:p>
          <a:p>
            <a:pPr lvl="1"/>
            <a:r>
              <a:rPr lang="nl-BE" sz="2000" dirty="0"/>
              <a:t>Meer tijd in en nabij woning</a:t>
            </a:r>
          </a:p>
          <a:p>
            <a:pPr lvl="2"/>
            <a:r>
              <a:rPr lang="nl-BE" dirty="0"/>
              <a:t>65-plussers 80% van de tijd thuis </a:t>
            </a:r>
            <a:r>
              <a:rPr lang="nl-BE" sz="1500" dirty="0"/>
              <a:t>(Adams &amp; White, 2006; </a:t>
            </a:r>
            <a:r>
              <a:rPr lang="nl-BE" sz="1500" dirty="0" err="1"/>
              <a:t>Glorieux</a:t>
            </a:r>
            <a:r>
              <a:rPr lang="nl-BE" sz="1500" dirty="0"/>
              <a:t> e.a., 2015)</a:t>
            </a:r>
          </a:p>
          <a:p>
            <a:pPr lvl="1"/>
            <a:r>
              <a:rPr lang="nl-BE" sz="2000" dirty="0"/>
              <a:t>Belang beweging en ‘buiten komen’</a:t>
            </a:r>
          </a:p>
          <a:p>
            <a:pPr lvl="2"/>
            <a:r>
              <a:rPr lang="nl-BE" dirty="0"/>
              <a:t>Praktisch: boodschappen, medicatie, dokter,…</a:t>
            </a:r>
          </a:p>
          <a:p>
            <a:pPr lvl="2"/>
            <a:r>
              <a:rPr lang="nl-BE" dirty="0"/>
              <a:t>Voor fysieke en mentale gezondheid</a:t>
            </a:r>
          </a:p>
          <a:p>
            <a:pPr algn="l"/>
            <a:endParaRPr lang="nl-BE" sz="1800" b="0" i="0" u="none" strike="noStrike" baseline="0" dirty="0">
              <a:solidFill>
                <a:srgbClr val="000000"/>
              </a:solidFill>
              <a:latin typeface="Baskerville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423AC54-F7D2-41BA-9DCC-BFC5A3B6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1. Belang wonen in relatie tot vergrijzing</a:t>
            </a:r>
          </a:p>
        </p:txBody>
      </p:sp>
    </p:spTree>
    <p:extLst>
      <p:ext uri="{BB962C8B-B14F-4D97-AF65-F5344CB8AC3E}">
        <p14:creationId xmlns:p14="http://schemas.microsoft.com/office/powerpoint/2010/main" val="931469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8890641-CCC5-40E9-909A-5E96B8317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6522384" cy="4464000"/>
          </a:xfrm>
        </p:spPr>
        <p:txBody>
          <a:bodyPr/>
          <a:lstStyle/>
          <a:p>
            <a:r>
              <a:rPr lang="nl-BE" dirty="0"/>
              <a:t>Persoonlijke mobiliteit neemt af</a:t>
            </a:r>
          </a:p>
          <a:p>
            <a:pPr lvl="2"/>
            <a:endParaRPr lang="nl-BE" dirty="0"/>
          </a:p>
          <a:p>
            <a:r>
              <a:rPr lang="nl-BE" dirty="0"/>
              <a:t>Beleid: </a:t>
            </a:r>
            <a:r>
              <a:rPr lang="nl-BE" i="1" dirty="0" err="1"/>
              <a:t>Ageing</a:t>
            </a:r>
            <a:r>
              <a:rPr lang="nl-BE" i="1" dirty="0"/>
              <a:t> in </a:t>
            </a:r>
            <a:r>
              <a:rPr lang="nl-BE" i="1" dirty="0" err="1"/>
              <a:t>Place</a:t>
            </a:r>
            <a:r>
              <a:rPr lang="nl-BE" i="1" dirty="0"/>
              <a:t> </a:t>
            </a:r>
            <a:r>
              <a:rPr lang="nl-BE" dirty="0"/>
              <a:t>(</a:t>
            </a:r>
            <a:r>
              <a:rPr lang="nl-BE" dirty="0" err="1"/>
              <a:t>AiP</a:t>
            </a:r>
            <a:r>
              <a:rPr lang="nl-BE" dirty="0"/>
              <a:t>)</a:t>
            </a:r>
          </a:p>
          <a:p>
            <a:pPr marL="1257300" lvl="2" indent="-342900">
              <a:buAutoNum type="arabicPeriod"/>
            </a:pPr>
            <a:r>
              <a:rPr lang="nl-BE" dirty="0"/>
              <a:t>Niet verhuizen</a:t>
            </a:r>
          </a:p>
          <a:p>
            <a:pPr marL="1257300" lvl="2" indent="-342900">
              <a:buAutoNum type="arabicPeriod"/>
            </a:pPr>
            <a:r>
              <a:rPr lang="nl-BE" dirty="0"/>
              <a:t>De-institutionalisering en vermaatschappelijking van zorg </a:t>
            </a:r>
          </a:p>
          <a:p>
            <a:pPr marL="1257300" lvl="2" indent="-342900">
              <a:buAutoNum type="arabicPeriod"/>
            </a:pPr>
            <a:endParaRPr lang="nl-BE" dirty="0"/>
          </a:p>
          <a:p>
            <a:pPr marL="914400" lvl="2" indent="0">
              <a:buNone/>
            </a:pPr>
            <a:r>
              <a:rPr lang="nl-BE" b="1" dirty="0">
                <a:sym typeface="Wingdings" panose="05000000000000000000" pitchFamily="2" charset="2"/>
              </a:rPr>
              <a:t> ‘zorg aan huis’ volgens subsidiariteitsprincipe</a:t>
            </a:r>
          </a:p>
          <a:p>
            <a:endParaRPr lang="nl-BE" dirty="0"/>
          </a:p>
          <a:p>
            <a:pPr algn="l"/>
            <a:endParaRPr lang="nl-BE" sz="1800" b="0" i="0" u="none" strike="noStrike" baseline="0" dirty="0">
              <a:solidFill>
                <a:srgbClr val="000000"/>
              </a:solidFill>
              <a:latin typeface="Baskerville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423AC54-F7D2-41BA-9DCC-BFC5A3B6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1. Belang wonen in relatie tot vergrijzing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5262DD-2207-4519-8C39-449205552FFB}"/>
              </a:ext>
            </a:extLst>
          </p:cNvPr>
          <p:cNvSpPr txBox="1">
            <a:spLocks noChangeAspect="1"/>
          </p:cNvSpPr>
          <p:nvPr/>
        </p:nvSpPr>
        <p:spPr>
          <a:xfrm>
            <a:off x="9941586" y="5431906"/>
            <a:ext cx="22504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Beke (2021) </a:t>
            </a:r>
            <a:r>
              <a:rPr kumimoji="0" lang="nl-B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obv</a:t>
            </a: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WHO (2015)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4B51207-72F8-4CBA-B452-211496291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59035"/>
            <a:ext cx="6121563" cy="40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92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9CCC9E-DD18-410E-9CB2-B5F60763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2. Wonen wordt vergeten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59BA4A-3127-4540-B7DA-2C055923B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4A5852E-123D-4FB4-A32B-1530CB5EE51E}"/>
              </a:ext>
            </a:extLst>
          </p:cNvPr>
          <p:cNvSpPr txBox="1"/>
          <p:nvPr/>
        </p:nvSpPr>
        <p:spPr>
          <a:xfrm>
            <a:off x="6523348" y="491594"/>
            <a:ext cx="54720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Belang wonen in relatie tot vergrijzing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Wonen wordt vergeten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Onderzoeksaanpak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Niet elke plaats is geschikt om ouder te worden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Conclusie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Wat kan er anders?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4BAA43A-038F-43C7-9E1F-18F3CC900049}"/>
              </a:ext>
            </a:extLst>
          </p:cNvPr>
          <p:cNvSpPr/>
          <p:nvPr/>
        </p:nvSpPr>
        <p:spPr>
          <a:xfrm>
            <a:off x="6334812" y="393290"/>
            <a:ext cx="5660543" cy="20352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900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363E42D-A83A-4F93-B789-86B671715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2000" dirty="0"/>
          </a:p>
          <a:p>
            <a:endParaRPr lang="nl-BE" sz="2000" dirty="0"/>
          </a:p>
          <a:p>
            <a:pPr marL="457200" lvl="1" indent="0">
              <a:buNone/>
            </a:pPr>
            <a:endParaRPr lang="nl-BE" sz="20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6E9CBF5-2383-41B6-ABF1-073F58557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2. Wonen wordt vergeten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49DBEF8-E08C-40E2-9941-4812BD09C6C0}"/>
              </a:ext>
            </a:extLst>
          </p:cNvPr>
          <p:cNvSpPr txBox="1">
            <a:spLocks/>
          </p:cNvSpPr>
          <p:nvPr/>
        </p:nvSpPr>
        <p:spPr>
          <a:xfrm>
            <a:off x="2280736" y="1873938"/>
            <a:ext cx="770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“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Het is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alsof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de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huizen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gebouwen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buurten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gemeenschappen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en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regio’s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waar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we in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leven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een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beperkte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rol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spelen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om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kwalitatief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te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en-GB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leven</a:t>
            </a: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”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(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Golant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2015 – Ageing in the right place)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l-BE" sz="22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l-BE" sz="22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“</a:t>
            </a:r>
            <a:r>
              <a:rPr kumimoji="0" lang="nl-BE" sz="22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…de meeste discussies [over vergrijzing] vergeten dat mensen niet verouderen in een ruimtelijke vacuüm. Ze verouderen ergens, en dat heeft impact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”</a:t>
            </a:r>
            <a:b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(</a:t>
            </a: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Krout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&amp; </a:t>
            </a: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Hash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2015 – </a:t>
            </a: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Ageing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in </a:t>
            </a: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rural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nl-B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places</a:t>
            </a: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BE" sz="2000" b="1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806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363E42D-A83A-4F93-B789-86B671715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235786" cy="4464000"/>
          </a:xfrm>
        </p:spPr>
        <p:txBody>
          <a:bodyPr>
            <a:normAutofit/>
          </a:bodyPr>
          <a:lstStyle/>
          <a:p>
            <a:endParaRPr lang="nl-BE" sz="2000" dirty="0"/>
          </a:p>
          <a:p>
            <a:r>
              <a:rPr lang="nl-BE" dirty="0"/>
              <a:t>Beleid Wonen en Omgeving: 	amper aandacht voor vergrijzing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Beleid </a:t>
            </a:r>
            <a:r>
              <a:rPr lang="nl-BE" dirty="0" err="1"/>
              <a:t>Welzijns</a:t>
            </a:r>
            <a:r>
              <a:rPr lang="nl-BE" dirty="0"/>
              <a:t>/Ouderen: 	amper aandacht wonen </a:t>
            </a:r>
            <a:r>
              <a:rPr lang="nl-BE" dirty="0">
                <a:sym typeface="Wingdings" panose="05000000000000000000" pitchFamily="2" charset="2"/>
              </a:rPr>
              <a:t> wel: </a:t>
            </a:r>
            <a:r>
              <a:rPr lang="nl-BE" i="1" dirty="0" err="1">
                <a:sym typeface="Wingdings" panose="05000000000000000000" pitchFamily="2" charset="2"/>
              </a:rPr>
              <a:t>ageing</a:t>
            </a:r>
            <a:r>
              <a:rPr lang="nl-BE" i="1" dirty="0">
                <a:sym typeface="Wingdings" panose="05000000000000000000" pitchFamily="2" charset="2"/>
              </a:rPr>
              <a:t> in </a:t>
            </a:r>
            <a:r>
              <a:rPr lang="nl-BE" i="1" dirty="0" err="1">
                <a:sym typeface="Wingdings" panose="05000000000000000000" pitchFamily="2" charset="2"/>
              </a:rPr>
              <a:t>place</a:t>
            </a:r>
            <a:endParaRPr lang="nl-BE" i="1" dirty="0">
              <a:sym typeface="Wingdings" panose="05000000000000000000" pitchFamily="2" charset="2"/>
            </a:endParaRPr>
          </a:p>
          <a:p>
            <a:pPr lvl="1"/>
            <a:endParaRPr lang="nl-BE" sz="2000" i="1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nl-BE" sz="2000" dirty="0">
                <a:sym typeface="Wingdings" panose="05000000000000000000" pitchFamily="2" charset="2"/>
              </a:rPr>
              <a:t>         </a:t>
            </a:r>
            <a:endParaRPr lang="nl-BE" sz="20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6E9CBF5-2383-41B6-ABF1-073F58557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2. Wonen wordt vergeten</a:t>
            </a:r>
          </a:p>
        </p:txBody>
      </p:sp>
    </p:spTree>
    <p:extLst>
      <p:ext uri="{BB962C8B-B14F-4D97-AF65-F5344CB8AC3E}">
        <p14:creationId xmlns:p14="http://schemas.microsoft.com/office/powerpoint/2010/main" val="3178269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363E42D-A83A-4F93-B789-86B671715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235786" cy="4464000"/>
          </a:xfrm>
        </p:spPr>
        <p:txBody>
          <a:bodyPr>
            <a:normAutofit/>
          </a:bodyPr>
          <a:lstStyle/>
          <a:p>
            <a:endParaRPr lang="nl-BE" sz="2000" dirty="0"/>
          </a:p>
          <a:p>
            <a:r>
              <a:rPr lang="nl-BE" dirty="0"/>
              <a:t>Beleid Wonen en Omgeving: 	amper aandacht voor vergrijzing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Beleid </a:t>
            </a:r>
            <a:r>
              <a:rPr lang="nl-BE" dirty="0" err="1"/>
              <a:t>Welzijns</a:t>
            </a:r>
            <a:r>
              <a:rPr lang="nl-BE" dirty="0"/>
              <a:t>/Ouderen: 	amper aandacht wonen </a:t>
            </a:r>
            <a:r>
              <a:rPr lang="nl-BE" dirty="0">
                <a:sym typeface="Wingdings" panose="05000000000000000000" pitchFamily="2" charset="2"/>
              </a:rPr>
              <a:t> wel: </a:t>
            </a:r>
            <a:r>
              <a:rPr lang="nl-BE" i="1" dirty="0" err="1">
                <a:sym typeface="Wingdings" panose="05000000000000000000" pitchFamily="2" charset="2"/>
              </a:rPr>
              <a:t>ageing</a:t>
            </a:r>
            <a:r>
              <a:rPr lang="nl-BE" i="1" dirty="0">
                <a:sym typeface="Wingdings" panose="05000000000000000000" pitchFamily="2" charset="2"/>
              </a:rPr>
              <a:t> in </a:t>
            </a:r>
            <a:r>
              <a:rPr lang="nl-BE" i="1" dirty="0" err="1">
                <a:sym typeface="Wingdings" panose="05000000000000000000" pitchFamily="2" charset="2"/>
              </a:rPr>
              <a:t>place</a:t>
            </a:r>
            <a:endParaRPr lang="nl-BE" i="1" dirty="0">
              <a:sym typeface="Wingdings" panose="05000000000000000000" pitchFamily="2" charset="2"/>
            </a:endParaRPr>
          </a:p>
          <a:p>
            <a:pPr lvl="1"/>
            <a:endParaRPr lang="nl-BE" sz="2000" i="1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nl-BE" sz="2000" dirty="0">
                <a:sym typeface="Wingdings" panose="05000000000000000000" pitchFamily="2" charset="2"/>
              </a:rPr>
              <a:t>         </a:t>
            </a:r>
            <a:endParaRPr lang="nl-BE" sz="20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6E9CBF5-2383-41B6-ABF1-073F58557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2. Wonen wordt vergeten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330F79E-8857-4AD9-9AA7-E9042331C86C}"/>
              </a:ext>
            </a:extLst>
          </p:cNvPr>
          <p:cNvSpPr/>
          <p:nvPr/>
        </p:nvSpPr>
        <p:spPr>
          <a:xfrm>
            <a:off x="2868588" y="4221443"/>
            <a:ext cx="6963569" cy="158546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19A2AAA-6471-4491-AD11-59F4E88606CC}"/>
              </a:ext>
            </a:extLst>
          </p:cNvPr>
          <p:cNvSpPr txBox="1"/>
          <p:nvPr/>
        </p:nvSpPr>
        <p:spPr>
          <a:xfrm>
            <a:off x="2747477" y="4457359"/>
            <a:ext cx="66970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Impliciete veronderstelling beleid: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Ofwel is wonen niet belangrijk  literatuur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Ofwel kan elke oudere ‘goed wonen’, ongeacht plaats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29BE95E6-DB0B-4D0B-9D97-F50B3C425314}"/>
              </a:ext>
            </a:extLst>
          </p:cNvPr>
          <p:cNvSpPr/>
          <p:nvPr/>
        </p:nvSpPr>
        <p:spPr>
          <a:xfrm rot="16200000">
            <a:off x="2198719" y="4727352"/>
            <a:ext cx="240174" cy="4141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456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9CCC9E-DD18-410E-9CB2-B5F60763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3. Onderzoeksaanpak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59BA4A-3127-4540-B7DA-2C055923B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046032D5-80FB-4F26-8C58-F2F0B928EE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3472AB6-1E82-4E18-AE8B-FFE8710B4023}"/>
              </a:ext>
            </a:extLst>
          </p:cNvPr>
          <p:cNvSpPr txBox="1"/>
          <p:nvPr/>
        </p:nvSpPr>
        <p:spPr>
          <a:xfrm>
            <a:off x="6523348" y="491594"/>
            <a:ext cx="54720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Belang wonen in relatie tot vergrijzing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Wonen wordt vergeten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Onderzoeksaanpak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Niet elke plaats is geschikt om ouder te worden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Conclusie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Wat kan er anders?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F2EF641-3E20-4D23-8BF3-08EBD94B1BF0}"/>
              </a:ext>
            </a:extLst>
          </p:cNvPr>
          <p:cNvSpPr/>
          <p:nvPr/>
        </p:nvSpPr>
        <p:spPr>
          <a:xfrm>
            <a:off x="6334812" y="393290"/>
            <a:ext cx="5660543" cy="20352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911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FBA7C334-D087-4F86-9159-A583F96EA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429" y="2499638"/>
            <a:ext cx="7650345" cy="3017965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7132D495-6BF2-48C6-BD83-77F5DC34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3. Onderzoeksaanpak</a:t>
            </a: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B7A8FD5C-B1E8-4F89-B416-28F68A761632}"/>
              </a:ext>
            </a:extLst>
          </p:cNvPr>
          <p:cNvCxnSpPr>
            <a:cxnSpLocks/>
          </p:cNvCxnSpPr>
          <p:nvPr/>
        </p:nvCxnSpPr>
        <p:spPr>
          <a:xfrm flipV="1">
            <a:off x="2249382" y="4825537"/>
            <a:ext cx="529085" cy="553676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AD875E98-ACE3-4B03-8A34-39561C104C63}"/>
              </a:ext>
            </a:extLst>
          </p:cNvPr>
          <p:cNvCxnSpPr>
            <a:cxnSpLocks/>
          </p:cNvCxnSpPr>
          <p:nvPr/>
        </p:nvCxnSpPr>
        <p:spPr>
          <a:xfrm flipH="1">
            <a:off x="8964828" y="2177074"/>
            <a:ext cx="812077" cy="61147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95C49F39-FE18-4003-A1F5-66AAAF2A8895}"/>
              </a:ext>
            </a:extLst>
          </p:cNvPr>
          <p:cNvSpPr txBox="1"/>
          <p:nvPr/>
        </p:nvSpPr>
        <p:spPr>
          <a:xfrm>
            <a:off x="1750342" y="5425478"/>
            <a:ext cx="12795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sng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Westhoek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Vnl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eigenaars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E2A129C-C90F-4188-BB38-B95A56ACD3BB}"/>
              </a:ext>
            </a:extLst>
          </p:cNvPr>
          <p:cNvSpPr txBox="1"/>
          <p:nvPr/>
        </p:nvSpPr>
        <p:spPr>
          <a:xfrm>
            <a:off x="9285932" y="1322442"/>
            <a:ext cx="2726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sng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Kempen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Eigenaars, iets hoger opgeleid, financieel comfortabel</a:t>
            </a:r>
          </a:p>
        </p:txBody>
      </p: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378CF92F-7510-495F-A59A-5479BEA9B8A7}"/>
              </a:ext>
            </a:extLst>
          </p:cNvPr>
          <p:cNvCxnSpPr>
            <a:cxnSpLocks/>
          </p:cNvCxnSpPr>
          <p:nvPr/>
        </p:nvCxnSpPr>
        <p:spPr>
          <a:xfrm flipH="1">
            <a:off x="5442254" y="1871183"/>
            <a:ext cx="1015348" cy="2163625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:a16="http://schemas.microsoft.com/office/drawing/2014/main" id="{F41CAFFC-ECA1-413F-B3B2-5970099BA936}"/>
              </a:ext>
            </a:extLst>
          </p:cNvPr>
          <p:cNvSpPr txBox="1"/>
          <p:nvPr/>
        </p:nvSpPr>
        <p:spPr>
          <a:xfrm>
            <a:off x="5879442" y="1153165"/>
            <a:ext cx="26196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sng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‘Stedelijk’ Gent: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Focus op huurders in armoede</a:t>
            </a:r>
          </a:p>
        </p:txBody>
      </p: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509F2A5C-0A3E-49B0-A5A6-CAC3F393D4C2}"/>
              </a:ext>
            </a:extLst>
          </p:cNvPr>
          <p:cNvCxnSpPr>
            <a:cxnSpLocks/>
          </p:cNvCxnSpPr>
          <p:nvPr/>
        </p:nvCxnSpPr>
        <p:spPr>
          <a:xfrm>
            <a:off x="4312139" y="2177074"/>
            <a:ext cx="734591" cy="1667023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kstvak 37">
            <a:extLst>
              <a:ext uri="{FF2B5EF4-FFF2-40B4-BE49-F238E27FC236}">
                <a16:creationId xmlns:a16="http://schemas.microsoft.com/office/drawing/2014/main" id="{DE7A4BE6-00AB-4BDD-8F9D-6CFE07ADB181}"/>
              </a:ext>
            </a:extLst>
          </p:cNvPr>
          <p:cNvSpPr txBox="1"/>
          <p:nvPr/>
        </p:nvSpPr>
        <p:spPr>
          <a:xfrm>
            <a:off x="2985165" y="1292865"/>
            <a:ext cx="219374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sng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Stadsrand Gent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Eigenaars, vaak kapitaalkrachtig, hoger opgeleid</a:t>
            </a:r>
          </a:p>
        </p:txBody>
      </p:sp>
      <p:cxnSp>
        <p:nvCxnSpPr>
          <p:cNvPr id="40" name="Rechte verbindingslijn met pijl 39">
            <a:extLst>
              <a:ext uri="{FF2B5EF4-FFF2-40B4-BE49-F238E27FC236}">
                <a16:creationId xmlns:a16="http://schemas.microsoft.com/office/drawing/2014/main" id="{587EEB04-7A29-44AE-A920-3AEFEF21DB5A}"/>
              </a:ext>
            </a:extLst>
          </p:cNvPr>
          <p:cNvCxnSpPr>
            <a:cxnSpLocks/>
          </p:cNvCxnSpPr>
          <p:nvPr/>
        </p:nvCxnSpPr>
        <p:spPr>
          <a:xfrm>
            <a:off x="2501981" y="3019797"/>
            <a:ext cx="872194" cy="391095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Tekstvak 40">
            <a:extLst>
              <a:ext uri="{FF2B5EF4-FFF2-40B4-BE49-F238E27FC236}">
                <a16:creationId xmlns:a16="http://schemas.microsoft.com/office/drawing/2014/main" id="{954FF6A9-A846-4ADD-9208-738DCA3D5277}"/>
              </a:ext>
            </a:extLst>
          </p:cNvPr>
          <p:cNvSpPr txBox="1"/>
          <p:nvPr/>
        </p:nvSpPr>
        <p:spPr>
          <a:xfrm>
            <a:off x="438402" y="2458137"/>
            <a:ext cx="2090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sng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Kust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Eigenaars en huurders, heel kapitaalkrachtig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427B8C96-2636-4D93-A879-9FFA4F5CB897}"/>
              </a:ext>
            </a:extLst>
          </p:cNvPr>
          <p:cNvSpPr/>
          <p:nvPr/>
        </p:nvSpPr>
        <p:spPr>
          <a:xfrm rot="1166945">
            <a:off x="7400036" y="2674993"/>
            <a:ext cx="2022317" cy="136641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3638B659-D1EE-4DA8-8068-24B69848F0EB}"/>
              </a:ext>
            </a:extLst>
          </p:cNvPr>
          <p:cNvSpPr/>
          <p:nvPr/>
        </p:nvSpPr>
        <p:spPr>
          <a:xfrm rot="1166945">
            <a:off x="2656712" y="3879018"/>
            <a:ext cx="1428041" cy="117603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EC927C9C-54C6-41B3-8D6F-9325BDF52030}"/>
              </a:ext>
            </a:extLst>
          </p:cNvPr>
          <p:cNvSpPr/>
          <p:nvPr/>
        </p:nvSpPr>
        <p:spPr>
          <a:xfrm rot="1166945">
            <a:off x="5212530" y="4068704"/>
            <a:ext cx="245412" cy="24401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0082EC9D-29E3-4025-9C0D-234BC6FB9A81}"/>
              </a:ext>
            </a:extLst>
          </p:cNvPr>
          <p:cNvSpPr/>
          <p:nvPr/>
        </p:nvSpPr>
        <p:spPr>
          <a:xfrm rot="2991513">
            <a:off x="5087855" y="3856546"/>
            <a:ext cx="182103" cy="32171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379C9751-4BCC-4AF8-9D13-10BE4FED4965}"/>
              </a:ext>
            </a:extLst>
          </p:cNvPr>
          <p:cNvSpPr/>
          <p:nvPr/>
        </p:nvSpPr>
        <p:spPr>
          <a:xfrm rot="19740958">
            <a:off x="2528921" y="3372003"/>
            <a:ext cx="2286299" cy="17636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590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AB1DBA3-A06B-4068-919F-77A91B7DE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Interviews met 199 ouderen, met beleidsmakers &amp; zorgprofessionals, volgen rondes thuisverpleegkunde,…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D1C52D3-56FC-447C-8402-2FD2C080D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3. Onderzoeksaanpak</a:t>
            </a:r>
          </a:p>
        </p:txBody>
      </p:sp>
    </p:spTree>
    <p:extLst>
      <p:ext uri="{BB962C8B-B14F-4D97-AF65-F5344CB8AC3E}">
        <p14:creationId xmlns:p14="http://schemas.microsoft.com/office/powerpoint/2010/main" val="2914991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AB1DBA3-A06B-4068-919F-77A91B7DE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Interviews met 199 ouderen, met beleidsmakers &amp; zorgprofessionals, volgen rondes thuisverpleegkunde,…</a:t>
            </a:r>
          </a:p>
          <a:p>
            <a:r>
              <a:rPr lang="nl-BE" dirty="0"/>
              <a:t>Kwalitatief onderzoek</a:t>
            </a:r>
          </a:p>
          <a:p>
            <a:pPr lvl="1"/>
            <a:r>
              <a:rPr lang="nl-BE" sz="2000" dirty="0"/>
              <a:t>Geen resultaten in “percentages”</a:t>
            </a:r>
          </a:p>
          <a:p>
            <a:pPr lvl="1"/>
            <a:r>
              <a:rPr lang="nl-BE" sz="2000" dirty="0"/>
              <a:t>Wel: ervaringen en percepties begrijpen, interpreteren, contextualiseren (tijd en ruimte)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D1C52D3-56FC-447C-8402-2FD2C080D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3. Onderzoeksaanpak</a:t>
            </a:r>
          </a:p>
        </p:txBody>
      </p:sp>
    </p:spTree>
    <p:extLst>
      <p:ext uri="{BB962C8B-B14F-4D97-AF65-F5344CB8AC3E}">
        <p14:creationId xmlns:p14="http://schemas.microsoft.com/office/powerpoint/2010/main" val="1688194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2B418-9B76-31BA-81CF-C80C2B62EB57}"/>
              </a:ext>
            </a:extLst>
          </p:cNvPr>
          <p:cNvSpPr txBox="1">
            <a:spLocks/>
          </p:cNvSpPr>
          <p:nvPr/>
        </p:nvSpPr>
        <p:spPr>
          <a:xfrm>
            <a:off x="521906" y="181480"/>
            <a:ext cx="10972800" cy="57943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nl-BE" sz="2400" dirty="0"/>
              <a:t>Programma Inspiratiemoment Wonen in de tijd</a:t>
            </a:r>
            <a:r>
              <a:rPr lang="nl-BE" sz="2400" dirty="0">
                <a:highlight>
                  <a:srgbClr val="FFFF00"/>
                </a:highlight>
              </a:rPr>
              <a:t>  </a:t>
            </a:r>
          </a:p>
        </p:txBody>
      </p:sp>
      <p:pic>
        <p:nvPicPr>
          <p:cNvPr id="5" name="Afbeelding 3" descr="Afbeelding met tekst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27121AE1-76D6-65F1-5B5D-8848C99F6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04" y="5461341"/>
            <a:ext cx="5899791" cy="139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DAA147-A46F-CFF3-906E-47D33618DA06}"/>
              </a:ext>
            </a:extLst>
          </p:cNvPr>
          <p:cNvSpPr txBox="1"/>
          <p:nvPr/>
        </p:nvSpPr>
        <p:spPr>
          <a:xfrm>
            <a:off x="521906" y="837160"/>
            <a:ext cx="1167009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chemeClr val="tx2"/>
                </a:solidFill>
                <a:latin typeface="+mn-lt"/>
              </a:rPr>
              <a:t>13.15 – 13.20</a:t>
            </a:r>
            <a:r>
              <a:rPr lang="nl-BE" sz="1600" dirty="0">
                <a:solidFill>
                  <a:schemeClr val="tx2"/>
                </a:solidFill>
                <a:latin typeface="+mn-lt"/>
              </a:rPr>
              <a:t>	Welkom </a:t>
            </a:r>
            <a:r>
              <a:rPr lang="nl-BE" sz="1600" dirty="0">
                <a:solidFill>
                  <a:schemeClr val="tx2"/>
                </a:solidFill>
              </a:rPr>
              <a:t>– </a:t>
            </a:r>
            <a:r>
              <a:rPr lang="nl-BE" sz="1600" b="1" dirty="0">
                <a:solidFill>
                  <a:schemeClr val="tx2"/>
                </a:solidFill>
              </a:rPr>
              <a:t>Filip Lagiewka</a:t>
            </a:r>
            <a:r>
              <a:rPr lang="nl-BE" sz="1600" dirty="0">
                <a:solidFill>
                  <a:schemeClr val="tx2"/>
                </a:solidFill>
              </a:rPr>
              <a:t>, diensthoofd Wonen provincie Antwerpen</a:t>
            </a:r>
            <a:endParaRPr lang="nl-BE" sz="1600" dirty="0">
              <a:solidFill>
                <a:schemeClr val="tx2"/>
              </a:solidFill>
              <a:latin typeface="+mn-lt"/>
            </a:endParaRPr>
          </a:p>
          <a:p>
            <a:endParaRPr lang="nl-BE" sz="1600" b="1" dirty="0">
              <a:solidFill>
                <a:schemeClr val="tx2"/>
              </a:solidFill>
              <a:latin typeface="+mn-lt"/>
            </a:endParaRPr>
          </a:p>
          <a:p>
            <a:r>
              <a:rPr lang="nl-BE" sz="1600" b="1" dirty="0">
                <a:solidFill>
                  <a:schemeClr val="tx2"/>
                </a:solidFill>
                <a:latin typeface="+mn-lt"/>
              </a:rPr>
              <a:t>13.20 – 13.30</a:t>
            </a:r>
            <a:r>
              <a:rPr lang="nl-BE" sz="1600" dirty="0">
                <a:solidFill>
                  <a:schemeClr val="tx2"/>
                </a:solidFill>
                <a:latin typeface="+mn-lt"/>
              </a:rPr>
              <a:t>	Over het provinciaal woonbeleid – </a:t>
            </a:r>
            <a:r>
              <a:rPr lang="nl-BE" sz="1600" b="1" dirty="0">
                <a:solidFill>
                  <a:schemeClr val="tx2"/>
                </a:solidFill>
                <a:latin typeface="+mn-lt"/>
              </a:rPr>
              <a:t>Kathleen Helsen</a:t>
            </a:r>
            <a:r>
              <a:rPr lang="nl-BE" sz="1600" dirty="0">
                <a:solidFill>
                  <a:schemeClr val="tx2"/>
                </a:solidFill>
                <a:latin typeface="+mn-lt"/>
              </a:rPr>
              <a:t>, gedeputeerde provincie Antwerpen,</a:t>
            </a:r>
          </a:p>
          <a:p>
            <a:r>
              <a:rPr lang="nl-BE" sz="1600" dirty="0">
                <a:solidFill>
                  <a:schemeClr val="tx2"/>
                </a:solidFill>
              </a:rPr>
              <a:t>		</a:t>
            </a:r>
            <a:r>
              <a:rPr lang="nl-BE" sz="1600" dirty="0">
                <a:solidFill>
                  <a:schemeClr val="tx2"/>
                </a:solidFill>
                <a:latin typeface="+mn-lt"/>
              </a:rPr>
              <a:t>bevoegd voor Wonen</a:t>
            </a:r>
          </a:p>
          <a:p>
            <a:endParaRPr lang="nl-BE" sz="1600" dirty="0">
              <a:solidFill>
                <a:schemeClr val="tx2"/>
              </a:solidFill>
              <a:latin typeface="+mn-lt"/>
            </a:endParaRPr>
          </a:p>
          <a:p>
            <a:r>
              <a:rPr lang="nl-BE" sz="1600" b="1" dirty="0">
                <a:solidFill>
                  <a:schemeClr val="tx2"/>
                </a:solidFill>
                <a:latin typeface="+mn-lt"/>
              </a:rPr>
              <a:t>13.30 – 13.40</a:t>
            </a:r>
            <a:r>
              <a:rPr lang="nl-BE" sz="1600" dirty="0">
                <a:solidFill>
                  <a:schemeClr val="tx2"/>
                </a:solidFill>
                <a:latin typeface="+mn-lt"/>
              </a:rPr>
              <a:t>	Over intergemeentelijke samenwerking – </a:t>
            </a:r>
            <a:r>
              <a:rPr lang="nl-BE" sz="1600" b="1" dirty="0">
                <a:solidFill>
                  <a:schemeClr val="tx2"/>
                </a:solidFill>
                <a:highlight>
                  <a:srgbClr val="FFFF00"/>
                </a:highlight>
                <a:latin typeface="+mn-lt"/>
              </a:rPr>
              <a:t>IGEAN</a:t>
            </a:r>
          </a:p>
          <a:p>
            <a:endParaRPr lang="nl-BE" sz="1600" b="1" dirty="0">
              <a:solidFill>
                <a:schemeClr val="tx2"/>
              </a:solidFill>
            </a:endParaRPr>
          </a:p>
          <a:p>
            <a:r>
              <a:rPr lang="nl-BE" sz="1600" b="1" dirty="0">
                <a:solidFill>
                  <a:schemeClr val="tx2"/>
                </a:solidFill>
                <a:latin typeface="+mn-lt"/>
              </a:rPr>
              <a:t>13.40 – 14.00</a:t>
            </a:r>
            <a:r>
              <a:rPr lang="nl-BE" sz="1600" dirty="0">
                <a:solidFill>
                  <a:schemeClr val="tx2"/>
                </a:solidFill>
                <a:latin typeface="+mn-lt"/>
              </a:rPr>
              <a:t>	</a:t>
            </a:r>
            <a:r>
              <a:rPr lang="nl-BE" sz="1600" dirty="0">
                <a:solidFill>
                  <a:schemeClr val="tx2"/>
                </a:solidFill>
              </a:rPr>
              <a:t>Over Gewoontebreker – </a:t>
            </a:r>
            <a:r>
              <a:rPr lang="nl-BE" sz="1600" b="1" dirty="0">
                <a:solidFill>
                  <a:schemeClr val="tx2"/>
                </a:solidFill>
              </a:rPr>
              <a:t>Filip Lagiewka</a:t>
            </a:r>
            <a:r>
              <a:rPr lang="nl-BE" sz="1600" dirty="0">
                <a:solidFill>
                  <a:schemeClr val="tx2"/>
                </a:solidFill>
              </a:rPr>
              <a:t>, diensthoofd Wonen provincie Antwerpen</a:t>
            </a:r>
            <a:endParaRPr lang="nl-BE" sz="1600" dirty="0">
              <a:solidFill>
                <a:schemeClr val="tx2"/>
              </a:solidFill>
              <a:latin typeface="+mn-lt"/>
            </a:endParaRPr>
          </a:p>
          <a:p>
            <a:endParaRPr lang="nl-BE" sz="1600" dirty="0">
              <a:solidFill>
                <a:schemeClr val="tx2"/>
              </a:solidFill>
              <a:latin typeface="+mn-lt"/>
            </a:endParaRPr>
          </a:p>
          <a:p>
            <a:r>
              <a:rPr lang="nl-BE" sz="1600" b="1" dirty="0">
                <a:solidFill>
                  <a:schemeClr val="tx2"/>
                </a:solidFill>
                <a:latin typeface="+mn-lt"/>
              </a:rPr>
              <a:t>14.00 – 14.30</a:t>
            </a:r>
            <a:r>
              <a:rPr lang="nl-BE" sz="1600" dirty="0">
                <a:solidFill>
                  <a:schemeClr val="tx2"/>
                </a:solidFill>
                <a:latin typeface="+mn-lt"/>
              </a:rPr>
              <a:t>	Oud vasthouden. Over vergrijzing, wonen en beleid – </a:t>
            </a:r>
            <a:r>
              <a:rPr lang="nl-BE" sz="1600" b="1" dirty="0">
                <a:solidFill>
                  <a:schemeClr val="tx2"/>
                </a:solidFill>
                <a:latin typeface="+mn-lt"/>
              </a:rPr>
              <a:t>Emma </a:t>
            </a:r>
            <a:r>
              <a:rPr lang="nl-BE" sz="1600" b="1" dirty="0" err="1">
                <a:solidFill>
                  <a:schemeClr val="tx2"/>
                </a:solidFill>
                <a:latin typeface="+mn-lt"/>
              </a:rPr>
              <a:t>Volckaert</a:t>
            </a:r>
            <a:r>
              <a:rPr lang="nl-BE" sz="1600" dirty="0">
                <a:solidFill>
                  <a:schemeClr val="tx2"/>
                </a:solidFill>
                <a:latin typeface="+mn-lt"/>
              </a:rPr>
              <a:t>, voormalig 			onderzoeker P.PUL, KU Leuven</a:t>
            </a:r>
          </a:p>
          <a:p>
            <a:endParaRPr lang="nl-BE" sz="1600" dirty="0">
              <a:solidFill>
                <a:schemeClr val="tx2"/>
              </a:solidFill>
              <a:latin typeface="+mn-lt"/>
            </a:endParaRPr>
          </a:p>
          <a:p>
            <a:r>
              <a:rPr lang="nl-BE" sz="1600" b="1" dirty="0">
                <a:solidFill>
                  <a:schemeClr val="tx2"/>
                </a:solidFill>
                <a:latin typeface="+mn-lt"/>
              </a:rPr>
              <a:t>14.30 – 14.45</a:t>
            </a:r>
            <a:r>
              <a:rPr lang="nl-BE" sz="1600" dirty="0">
                <a:solidFill>
                  <a:schemeClr val="tx2"/>
                </a:solidFill>
                <a:latin typeface="+mn-lt"/>
              </a:rPr>
              <a:t>	</a:t>
            </a:r>
            <a:r>
              <a:rPr lang="nl-BE" sz="1600" i="1" dirty="0">
                <a:solidFill>
                  <a:schemeClr val="tx2"/>
                </a:solidFill>
                <a:latin typeface="+mn-lt"/>
              </a:rPr>
              <a:t>Pauze</a:t>
            </a:r>
          </a:p>
          <a:p>
            <a:endParaRPr lang="nl-BE" sz="1600" i="1" dirty="0">
              <a:solidFill>
                <a:schemeClr val="tx2"/>
              </a:solidFill>
            </a:endParaRPr>
          </a:p>
          <a:p>
            <a:r>
              <a:rPr lang="nl-BE" sz="1600" b="1" dirty="0">
                <a:solidFill>
                  <a:schemeClr val="tx2"/>
                </a:solidFill>
                <a:latin typeface="+mn-lt"/>
              </a:rPr>
              <a:t>14.45 – 15.35 </a:t>
            </a:r>
            <a:r>
              <a:rPr lang="nl-BE" sz="1600" i="1" dirty="0">
                <a:solidFill>
                  <a:schemeClr val="tx2"/>
                </a:solidFill>
                <a:latin typeface="+mn-lt"/>
              </a:rPr>
              <a:t>	</a:t>
            </a:r>
            <a:r>
              <a:rPr lang="nl-BE" sz="1600" dirty="0">
                <a:solidFill>
                  <a:schemeClr val="tx2"/>
                </a:solidFill>
                <a:latin typeface="+mn-lt"/>
              </a:rPr>
              <a:t>Over de inspiratiegids, de methodiek en het </a:t>
            </a:r>
            <a:r>
              <a:rPr lang="nl-BE" sz="1600" dirty="0" err="1">
                <a:solidFill>
                  <a:schemeClr val="tx2"/>
                </a:solidFill>
                <a:latin typeface="+mn-lt"/>
              </a:rPr>
              <a:t>toetskader</a:t>
            </a:r>
            <a:r>
              <a:rPr lang="nl-BE" sz="1600" dirty="0">
                <a:solidFill>
                  <a:schemeClr val="tx2"/>
                </a:solidFill>
                <a:latin typeface="+mn-lt"/>
              </a:rPr>
              <a:t> – </a:t>
            </a:r>
            <a:r>
              <a:rPr lang="nl-BE" sz="1600" b="1" dirty="0">
                <a:solidFill>
                  <a:schemeClr val="tx2"/>
                </a:solidFill>
                <a:latin typeface="+mn-lt"/>
              </a:rPr>
              <a:t>Laurens Van Hoek</a:t>
            </a:r>
            <a:r>
              <a:rPr lang="nl-BE" sz="1600" dirty="0">
                <a:solidFill>
                  <a:schemeClr val="tx2"/>
                </a:solidFill>
                <a:latin typeface="+mn-lt"/>
              </a:rPr>
              <a:t>, Atelier Romain</a:t>
            </a:r>
          </a:p>
          <a:p>
            <a:endParaRPr lang="nl-BE" sz="1600" i="1" dirty="0">
              <a:solidFill>
                <a:schemeClr val="tx2"/>
              </a:solidFill>
              <a:latin typeface="+mn-lt"/>
            </a:endParaRPr>
          </a:p>
          <a:p>
            <a:r>
              <a:rPr lang="nl-BE" sz="1600" b="1" dirty="0">
                <a:solidFill>
                  <a:schemeClr val="tx2"/>
                </a:solidFill>
                <a:latin typeface="+mn-lt"/>
              </a:rPr>
              <a:t>15.35 – 16.20</a:t>
            </a:r>
            <a:r>
              <a:rPr lang="nl-BE" sz="1600" dirty="0">
                <a:solidFill>
                  <a:schemeClr val="tx2"/>
                </a:solidFill>
                <a:latin typeface="+mn-lt"/>
              </a:rPr>
              <a:t>	Deelsessies – </a:t>
            </a:r>
            <a:r>
              <a:rPr lang="nl-BE" sz="1600" b="1" dirty="0">
                <a:solidFill>
                  <a:schemeClr val="tx2"/>
                </a:solidFill>
                <a:latin typeface="+mn-lt"/>
              </a:rPr>
              <a:t>Atelier Romain </a:t>
            </a:r>
          </a:p>
          <a:p>
            <a:r>
              <a:rPr lang="nl-BE" sz="1600" dirty="0">
                <a:solidFill>
                  <a:schemeClr val="tx2"/>
                </a:solidFill>
                <a:latin typeface="+mn-lt"/>
              </a:rPr>
              <a:t>		</a:t>
            </a:r>
            <a:r>
              <a:rPr lang="nl-BE" sz="1100" i="1" dirty="0">
                <a:solidFill>
                  <a:schemeClr val="tx2"/>
                </a:solidFill>
                <a:latin typeface="+mn-lt"/>
              </a:rPr>
              <a:t>								</a:t>
            </a:r>
            <a:endParaRPr lang="nl-BE" sz="1600" dirty="0">
              <a:solidFill>
                <a:schemeClr val="tx2"/>
              </a:solidFill>
              <a:latin typeface="+mn-lt"/>
            </a:endParaRPr>
          </a:p>
          <a:p>
            <a:r>
              <a:rPr lang="nl-BE" sz="1600" b="1" dirty="0">
                <a:solidFill>
                  <a:schemeClr val="tx2"/>
                </a:solidFill>
                <a:latin typeface="+mn-lt"/>
              </a:rPr>
              <a:t>16.20 – 17.30</a:t>
            </a:r>
            <a:r>
              <a:rPr lang="nl-BE" sz="1600" dirty="0">
                <a:solidFill>
                  <a:schemeClr val="tx2"/>
                </a:solidFill>
                <a:latin typeface="+mn-lt"/>
              </a:rPr>
              <a:t>	</a:t>
            </a:r>
            <a:r>
              <a:rPr lang="nl-BE" sz="1600" i="1" dirty="0">
                <a:solidFill>
                  <a:schemeClr val="tx2"/>
                </a:solidFill>
                <a:latin typeface="+mn-lt"/>
              </a:rPr>
              <a:t>Receptie </a:t>
            </a:r>
          </a:p>
        </p:txBody>
      </p:sp>
    </p:spTree>
    <p:extLst>
      <p:ext uri="{BB962C8B-B14F-4D97-AF65-F5344CB8AC3E}">
        <p14:creationId xmlns:p14="http://schemas.microsoft.com/office/powerpoint/2010/main" val="3940503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9040F4-2022-4A6D-B3F8-C11664BA15EB}"/>
              </a:ext>
            </a:extLst>
          </p:cNvPr>
          <p:cNvSpPr/>
          <p:nvPr/>
        </p:nvSpPr>
        <p:spPr>
          <a:xfrm>
            <a:off x="2639505" y="4167731"/>
            <a:ext cx="8191893" cy="19522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DCE7F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AB1DBA3-A06B-4068-919F-77A91B7DE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Interviews met 199 ouderen, met beleidsmakers &amp; zorgprofessionals, volgen rondes thuisverpleegkunde,…</a:t>
            </a:r>
          </a:p>
          <a:p>
            <a:r>
              <a:rPr lang="nl-BE" dirty="0"/>
              <a:t>Kwalitatief onderzoek</a:t>
            </a:r>
          </a:p>
          <a:p>
            <a:pPr lvl="1"/>
            <a:r>
              <a:rPr lang="nl-BE" sz="2000" dirty="0"/>
              <a:t>Geen resultaten in “percentages”</a:t>
            </a:r>
          </a:p>
          <a:p>
            <a:pPr lvl="1"/>
            <a:r>
              <a:rPr lang="nl-BE" sz="2000" dirty="0"/>
              <a:t>Wel: ervaringen en percepties begrijpen, interpreteren, contextualiseren (tijd en ruimte)</a:t>
            </a:r>
          </a:p>
          <a:p>
            <a:pPr lvl="1"/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D1C52D3-56FC-447C-8402-2FD2C080D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3. Onderzoeksaanpak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7CE5A96-08B6-458F-B12B-7480FA869B55}"/>
              </a:ext>
            </a:extLst>
          </p:cNvPr>
          <p:cNvSpPr txBox="1"/>
          <p:nvPr/>
        </p:nvSpPr>
        <p:spPr>
          <a:xfrm>
            <a:off x="2778204" y="4167731"/>
            <a:ext cx="78610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“We moeten voor dit enorme vraagstuk [de vergrijzing] (…), geen onderzoek doen dat verdwijnt in lades. [Je moet] de mensen waar het over gaat veel directer betrekken. (…) ‘Wat hebben mensen nodig?’; ‘Hoe leven ze op dit moment?’; ‘Wat kunnen we doen als overheid?’ Dát zijn de vragen die je beantwoord wil krijgen.”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(Prof. de Kam in podcast Platform 31, 2022) </a:t>
            </a:r>
          </a:p>
        </p:txBody>
      </p:sp>
    </p:spTree>
    <p:extLst>
      <p:ext uri="{BB962C8B-B14F-4D97-AF65-F5344CB8AC3E}">
        <p14:creationId xmlns:p14="http://schemas.microsoft.com/office/powerpoint/2010/main" val="2889461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E91A73-BC41-41E4-825D-17E741E43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8" y="1800000"/>
            <a:ext cx="11616002" cy="2386800"/>
          </a:xfrm>
        </p:spPr>
        <p:txBody>
          <a:bodyPr/>
          <a:lstStyle/>
          <a:p>
            <a:r>
              <a:rPr lang="nl-BE" dirty="0"/>
              <a:t>4. Niet elke plaats is geschikt om ouder te worden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A78792-1D4A-4C31-9495-031EFBF61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4BAF8C4-4DC0-41E7-8A6B-68008927080A}"/>
              </a:ext>
            </a:extLst>
          </p:cNvPr>
          <p:cNvSpPr txBox="1"/>
          <p:nvPr/>
        </p:nvSpPr>
        <p:spPr>
          <a:xfrm>
            <a:off x="6096000" y="491594"/>
            <a:ext cx="58993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Belang wonen in relatie tot vergrijzing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Wonen wordt vergeten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Onderzoeksaanpak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Niet elke plaats is geschikt om ouder te worden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Conclusie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Wat kan er anders?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F393EC7-2B1B-44BE-9C17-C585064A6AD3}"/>
              </a:ext>
            </a:extLst>
          </p:cNvPr>
          <p:cNvSpPr/>
          <p:nvPr/>
        </p:nvSpPr>
        <p:spPr>
          <a:xfrm>
            <a:off x="5863472" y="393290"/>
            <a:ext cx="6131883" cy="20352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980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8048AD2-3242-4ECD-90BA-C1D2335BD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919068" cy="446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b="1" u="sng" dirty="0"/>
              <a:t>Woningen vaak onaangepast</a:t>
            </a:r>
          </a:p>
          <a:p>
            <a:r>
              <a:rPr lang="nl-BE" dirty="0"/>
              <a:t>Wat we al wisten:</a:t>
            </a:r>
          </a:p>
          <a:p>
            <a:pPr marL="0" indent="0" algn="l">
              <a:buNone/>
            </a:pPr>
            <a:r>
              <a:rPr lang="nl-BE" dirty="0"/>
              <a:t>   86% van woningen niet geschikt</a:t>
            </a:r>
          </a:p>
          <a:p>
            <a:pPr marL="457200" lvl="1" indent="0">
              <a:buNone/>
            </a:pPr>
            <a:r>
              <a:rPr lang="nl-BE" sz="1500" dirty="0"/>
              <a:t>(Woonsurvey 2018 o.b.v. alle Vlaamse woningen; </a:t>
            </a:r>
            <a:r>
              <a:rPr lang="nl-BE" sz="1500" dirty="0" err="1"/>
              <a:t>Ouderenbehoefteonderzoeken</a:t>
            </a:r>
            <a:r>
              <a:rPr lang="nl-BE" sz="1500" dirty="0"/>
              <a:t> o.b.v. woningen ouderen (maar ruimere definitie)</a:t>
            </a:r>
          </a:p>
          <a:p>
            <a:pPr algn="l"/>
            <a:endParaRPr lang="nl-BE" sz="2200" dirty="0"/>
          </a:p>
          <a:p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75292A2-D6B6-464C-A1DA-7470A8498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pic>
        <p:nvPicPr>
          <p:cNvPr id="6" name="Afbeelding 5" descr="\\luca.local\Personeel\Home\u0100434\Desktop\Literatuur\Foto's\Fotos gent huurders 15-8\20180612_154121.jpg">
            <a:extLst>
              <a:ext uri="{FF2B5EF4-FFF2-40B4-BE49-F238E27FC236}">
                <a16:creationId xmlns:a16="http://schemas.microsoft.com/office/drawing/2014/main" id="{4B4B308A-409C-4738-B941-FF45A9F2F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60080" y="1819253"/>
            <a:ext cx="4292343" cy="321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7407F4E-6ABF-4626-8B6B-1285A2D6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972" y="3876124"/>
            <a:ext cx="2930918" cy="220360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EE8F05C-D550-4759-BD8B-0DAB8611F307}"/>
              </a:ext>
            </a:extLst>
          </p:cNvPr>
          <p:cNvSpPr txBox="1"/>
          <p:nvPr/>
        </p:nvSpPr>
        <p:spPr>
          <a:xfrm>
            <a:off x="8239557" y="5795669"/>
            <a:ext cx="1622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Bron: Eigen fotomateriaal</a:t>
            </a:r>
          </a:p>
        </p:txBody>
      </p:sp>
    </p:spTree>
    <p:extLst>
      <p:ext uri="{BB962C8B-B14F-4D97-AF65-F5344CB8AC3E}">
        <p14:creationId xmlns:p14="http://schemas.microsoft.com/office/powerpoint/2010/main" val="2846376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0CCE38A-1AA2-48C1-A0E5-37A92751B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u="sng" dirty="0"/>
              <a:t>Woningen vaak onaangepast</a:t>
            </a:r>
          </a:p>
          <a:p>
            <a:r>
              <a:rPr lang="nl-BE" dirty="0"/>
              <a:t>Obstakels geven stress, verhinderen beweging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9795FA6-3E8F-43A7-AE3D-3793231EB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sp>
        <p:nvSpPr>
          <p:cNvPr id="7" name="Bijschrift met afgeronde rechthoek 9">
            <a:extLst>
              <a:ext uri="{FF2B5EF4-FFF2-40B4-BE49-F238E27FC236}">
                <a16:creationId xmlns:a16="http://schemas.microsoft.com/office/drawing/2014/main" id="{26FBA0AE-8007-4256-900D-FD30D57914B7}"/>
              </a:ext>
            </a:extLst>
          </p:cNvPr>
          <p:cNvSpPr/>
          <p:nvPr/>
        </p:nvSpPr>
        <p:spPr>
          <a:xfrm>
            <a:off x="5600326" y="3544478"/>
            <a:ext cx="5900375" cy="1912688"/>
          </a:xfrm>
          <a:prstGeom prst="wedgeRoundRectCallout">
            <a:avLst>
              <a:gd name="adj1" fmla="val -79659"/>
              <a:gd name="adj2" fmla="val 7474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B57535D-36AA-4746-B48F-FDC023412069}"/>
              </a:ext>
            </a:extLst>
          </p:cNvPr>
          <p:cNvSpPr txBox="1"/>
          <p:nvPr/>
        </p:nvSpPr>
        <p:spPr>
          <a:xfrm>
            <a:off x="5079661" y="3762022"/>
            <a:ext cx="6744929" cy="1695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1745" marR="603885" lvl="0" indent="-216535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   Maar</a:t>
            </a:r>
            <a:r>
              <a:rPr kumimoji="0" lang="nl-NL" sz="1600" b="0" i="1" u="none" strike="noStrike" kern="1200" cap="none" spc="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ja</a:t>
            </a:r>
            <a:r>
              <a:rPr kumimoji="0" lang="nl-NL" sz="1600" b="0" i="1" u="none" strike="noStrike" kern="1200" cap="none" spc="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natuurlijk,</a:t>
            </a:r>
            <a:r>
              <a:rPr kumimoji="0" lang="nl-NL" sz="1600" b="0" i="1" u="none" strike="noStrike" kern="1200" cap="none" spc="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dat</a:t>
            </a:r>
            <a:r>
              <a:rPr kumimoji="0" lang="nl-NL" sz="1600" b="0" i="1" u="none" strike="noStrike" kern="1200" cap="none" spc="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[vallen]</a:t>
            </a:r>
            <a:r>
              <a:rPr kumimoji="0" lang="nl-NL" sz="1600" b="0" i="1" u="none" strike="noStrike" kern="1200" cap="none" spc="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kan</a:t>
            </a:r>
            <a:r>
              <a:rPr kumimoji="0" lang="nl-NL" sz="1600" b="0" i="1" u="none" strike="noStrike" kern="120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plots</a:t>
            </a:r>
            <a:r>
              <a:rPr kumimoji="0" lang="nl-NL" sz="1600" b="0" i="1" u="none" strike="noStrike" kern="1200" cap="none" spc="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gebeuren</a:t>
            </a:r>
            <a:r>
              <a:rPr kumimoji="0" lang="nl-NL" sz="1600" b="0" i="1" u="none" strike="noStrike" kern="120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he.</a:t>
            </a:r>
            <a:r>
              <a:rPr kumimoji="0" lang="nl-NL" sz="1600" b="0" i="1" u="none" strike="noStrike" kern="120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Maar</a:t>
            </a:r>
            <a:r>
              <a:rPr kumimoji="0" lang="nl-NL" sz="1600" b="0" i="1" u="none" strike="noStrike" kern="1200" cap="none" spc="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ge</a:t>
            </a:r>
            <a:r>
              <a:rPr kumimoji="0" lang="nl-NL" sz="1600" b="0" i="1" u="none" strike="noStrike" kern="120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moet</a:t>
            </a:r>
            <a:r>
              <a:rPr kumimoji="0" lang="nl-NL" sz="1600" b="0" i="1" u="none" strike="noStrike" kern="1200" cap="none" spc="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daar</a:t>
            </a:r>
            <a:r>
              <a:rPr kumimoji="0" lang="nl-NL" sz="1600" b="0" i="1" u="none" strike="noStrike" kern="120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redelijk</a:t>
            </a:r>
            <a:r>
              <a:rPr kumimoji="0" lang="nl-NL" sz="1600" b="0" i="1" u="none" strike="noStrike" kern="1200" cap="none" spc="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...</a:t>
            </a:r>
            <a:r>
              <a:rPr kumimoji="0" lang="nl-NL" sz="1600" b="0" i="1" u="none" strike="noStrike" kern="1200" cap="none" spc="20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ge moogt daar eigenlijk niet aan denken of </a:t>
            </a:r>
            <a:r>
              <a:rPr kumimoji="0" lang="nl-NL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ge durft geen voet meer verzetten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. Ge gaat</a:t>
            </a:r>
            <a:r>
              <a:rPr kumimoji="0" lang="nl-NL" sz="1600" b="0" i="1" u="none" strike="noStrike" kern="1200" cap="none" spc="20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niet</a:t>
            </a:r>
            <a:r>
              <a:rPr kumimoji="0" lang="nl-NL" sz="1600" b="1" i="1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meer</a:t>
            </a:r>
            <a:r>
              <a:rPr kumimoji="0" lang="nl-NL" sz="1600" b="1" i="1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buiten</a:t>
            </a:r>
            <a:r>
              <a:rPr kumimoji="0" lang="nl-NL" sz="1600" b="1" i="1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he</a:t>
            </a:r>
            <a:r>
              <a:rPr kumimoji="0" lang="nl-NL" sz="1600" b="0" i="1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...</a:t>
            </a:r>
            <a:r>
              <a:rPr kumimoji="0" lang="nl-NL" sz="1600" b="0" i="1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dan</a:t>
            </a:r>
            <a:r>
              <a:rPr kumimoji="0" lang="nl-NL" sz="1600" b="0" i="1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zit</a:t>
            </a:r>
            <a:r>
              <a:rPr kumimoji="0" lang="nl-NL" sz="1600" b="0" i="1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ik</a:t>
            </a:r>
            <a:r>
              <a:rPr kumimoji="0" lang="nl-NL" sz="1600" b="0" i="1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weer</a:t>
            </a:r>
            <a:r>
              <a:rPr kumimoji="0" lang="nl-NL" sz="1600" b="0" i="1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in</a:t>
            </a:r>
            <a:r>
              <a:rPr kumimoji="0" lang="nl-NL" sz="1600" b="0" i="1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die</a:t>
            </a:r>
            <a:r>
              <a:rPr kumimoji="0" lang="nl-NL" sz="1600" b="0" i="1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zetel.</a:t>
            </a:r>
            <a:r>
              <a:rPr kumimoji="0" lang="nl-NL" sz="1600" b="0" i="1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Dat</a:t>
            </a:r>
            <a:r>
              <a:rPr kumimoji="0" lang="nl-NL" sz="1600" b="0" i="1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deugt</a:t>
            </a:r>
            <a:r>
              <a:rPr kumimoji="0" lang="nl-NL" sz="1600" b="0" i="1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langs</a:t>
            </a:r>
            <a:r>
              <a:rPr kumimoji="0" lang="nl-NL" sz="1600" b="0" i="1" u="none" strike="noStrike" kern="120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geen</a:t>
            </a:r>
            <a:r>
              <a:rPr kumimoji="0" lang="nl-NL" sz="1600" b="0" i="1" u="none" strike="noStrike" kern="120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kanten</a:t>
            </a:r>
            <a:r>
              <a:rPr kumimoji="0" lang="nl-NL" sz="1600" b="0" i="1" u="none" strike="noStrike" kern="120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1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he.</a:t>
            </a:r>
            <a:br>
              <a:rPr kumimoji="0" lang="nl-NL" sz="1800" b="0" i="1" u="none" strike="noStrike" kern="120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</a:b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40A445D-EBE0-4433-834C-EB386FE42B67}"/>
              </a:ext>
            </a:extLst>
          </p:cNvPr>
          <p:cNvSpPr txBox="1"/>
          <p:nvPr/>
        </p:nvSpPr>
        <p:spPr>
          <a:xfrm>
            <a:off x="4930800" y="499433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1745" marR="0" lvl="0" indent="0" algn="ctr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(Eigenaar,</a:t>
            </a:r>
            <a:r>
              <a:rPr kumimoji="0" lang="nl-NL" sz="1600" b="0" i="0" u="none" strike="noStrike" kern="1200" cap="none" spc="-45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stadsrand,</a:t>
            </a:r>
            <a:r>
              <a:rPr kumimoji="0" lang="nl-NL" sz="1600" b="0" i="0" u="none" strike="noStrike" kern="1200" cap="none" spc="-4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m,</a:t>
            </a:r>
            <a:r>
              <a:rPr kumimoji="0" lang="nl-NL" sz="1600" b="0" i="0" u="none" strike="noStrike" kern="1200" cap="none" spc="-35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91</a:t>
            </a:r>
            <a:r>
              <a:rPr kumimoji="0" lang="nl-NL" sz="1600" b="0" i="0" u="none" strike="noStrike" kern="1200" cap="none" spc="-3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nl-NL" sz="1600" b="0" i="0" u="none" strike="noStrike" kern="1200" cap="none" spc="-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jaar)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297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F9E1C45-6ABC-49A5-8067-62FCE122C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u="sng" dirty="0"/>
              <a:t>Woningen vaak onaangepast</a:t>
            </a:r>
          </a:p>
          <a:p>
            <a:r>
              <a:rPr lang="nl-BE" dirty="0"/>
              <a:t>Woningen niet altijd geschikt om zorg of bezoek te ontvangen</a:t>
            </a:r>
            <a:endParaRPr lang="nl-BE" sz="1800" b="0" i="0" u="none" strike="noStrike" baseline="0" dirty="0">
              <a:solidFill>
                <a:srgbClr val="000000"/>
              </a:solidFill>
              <a:latin typeface="Baskerville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E9BE6F-8DA7-48D2-86B3-B8B4804F7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sp>
        <p:nvSpPr>
          <p:cNvPr id="6" name="Bijschrift met afgeronde rechthoek 9">
            <a:extLst>
              <a:ext uri="{FF2B5EF4-FFF2-40B4-BE49-F238E27FC236}">
                <a16:creationId xmlns:a16="http://schemas.microsoft.com/office/drawing/2014/main" id="{80B20B67-3A12-4D4A-93C4-85A470E3E91F}"/>
              </a:ext>
            </a:extLst>
          </p:cNvPr>
          <p:cNvSpPr/>
          <p:nvPr/>
        </p:nvSpPr>
        <p:spPr>
          <a:xfrm>
            <a:off x="6803232" y="2819196"/>
            <a:ext cx="3677955" cy="2598378"/>
          </a:xfrm>
          <a:prstGeom prst="wedgeRoundRectCallout">
            <a:avLst>
              <a:gd name="adj1" fmla="val 72693"/>
              <a:gd name="adj2" fmla="val -44825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Bijschrift met afgeronde rechthoek 8">
            <a:extLst>
              <a:ext uri="{FF2B5EF4-FFF2-40B4-BE49-F238E27FC236}">
                <a16:creationId xmlns:a16="http://schemas.microsoft.com/office/drawing/2014/main" id="{44973C28-0B44-45C4-9791-3E1526D599C1}"/>
              </a:ext>
            </a:extLst>
          </p:cNvPr>
          <p:cNvSpPr/>
          <p:nvPr/>
        </p:nvSpPr>
        <p:spPr>
          <a:xfrm>
            <a:off x="1023824" y="3072241"/>
            <a:ext cx="4826369" cy="2768119"/>
          </a:xfrm>
          <a:prstGeom prst="wedgeRoundRectCallout">
            <a:avLst>
              <a:gd name="adj1" fmla="val 62534"/>
              <a:gd name="adj2" fmla="val 52045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19FEC2A-6845-4BB0-B5F0-F19866D6AA76}"/>
              </a:ext>
            </a:extLst>
          </p:cNvPr>
          <p:cNvSpPr/>
          <p:nvPr/>
        </p:nvSpPr>
        <p:spPr>
          <a:xfrm>
            <a:off x="6910156" y="3072241"/>
            <a:ext cx="324008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marR="0" lvl="0" indent="-21590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Ja, maar dat daar is een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keukentje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Mijn ijskast staat daar. Een </a:t>
            </a:r>
            <a:r>
              <a:rPr kumimoji="0" lang="nl-BE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tafelke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Als de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coiffeuse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komt, doet ze daar mijn haar. Dat is gemakkelijk he.</a:t>
            </a:r>
          </a:p>
          <a:p>
            <a:pPr marL="323850" marR="0" lvl="0" indent="-215900" algn="ctr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</a:t>
            </a:r>
            <a:b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(Sociale huurder, stad, v, 74 jaar)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B45C05B-F4E9-4B2D-AB1B-FDBD58D06A5F}"/>
              </a:ext>
            </a:extLst>
          </p:cNvPr>
          <p:cNvSpPr/>
          <p:nvPr/>
        </p:nvSpPr>
        <p:spPr>
          <a:xfrm>
            <a:off x="1207183" y="3312591"/>
            <a:ext cx="457200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marR="0" lvl="0" indent="-21590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I: Heb je hier voldoende plek?</a:t>
            </a:r>
          </a:p>
          <a:p>
            <a:pPr marL="323850" marR="0" lvl="0" indent="-21590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R: Hier is het moeilijk. Als de hele familie zou komen.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Voor een kind is het te klein, er kunnen hier geen kinderen spelen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Ik stel mij tevreden, maar een groot gezin, dat kan ik niet uitnodigen. Ne keer één of twee personen.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Vijf, zes mensen uitnodigen, ik kan dat niet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	</a:t>
            </a:r>
          </a:p>
          <a:p>
            <a:pPr marL="323850" marR="0" lvl="0" indent="-21590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b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(Private huurder, stad, m, 61 jaar)</a:t>
            </a:r>
          </a:p>
        </p:txBody>
      </p:sp>
    </p:spTree>
    <p:extLst>
      <p:ext uri="{BB962C8B-B14F-4D97-AF65-F5344CB8AC3E}">
        <p14:creationId xmlns:p14="http://schemas.microsoft.com/office/powerpoint/2010/main" val="2105130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F9E1C45-6ABC-49A5-8067-62FCE122C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u="sng" dirty="0"/>
              <a:t>Woningen vaak onaangepast</a:t>
            </a:r>
          </a:p>
          <a:p>
            <a:pPr algn="l"/>
            <a:r>
              <a:rPr lang="nl-BE" dirty="0"/>
              <a:t>Aanpassingen: niet voor iedereen</a:t>
            </a:r>
          </a:p>
          <a:p>
            <a:pPr lvl="1"/>
            <a:r>
              <a:rPr lang="nl-BE" sz="2200" dirty="0"/>
              <a:t>Geld nodig</a:t>
            </a:r>
          </a:p>
          <a:p>
            <a:pPr lvl="1"/>
            <a:r>
              <a:rPr lang="nl-BE" sz="2200" dirty="0"/>
              <a:t>Eigendomsstatuut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E9BE6F-8DA7-48D2-86B3-B8B4804F7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sp>
        <p:nvSpPr>
          <p:cNvPr id="7" name="Bijschrift met afgeronde rechthoek 9">
            <a:extLst>
              <a:ext uri="{FF2B5EF4-FFF2-40B4-BE49-F238E27FC236}">
                <a16:creationId xmlns:a16="http://schemas.microsoft.com/office/drawing/2014/main" id="{EAC36E13-5733-4FDA-8081-97F6CC4AE1AF}"/>
              </a:ext>
            </a:extLst>
          </p:cNvPr>
          <p:cNvSpPr/>
          <p:nvPr/>
        </p:nvSpPr>
        <p:spPr>
          <a:xfrm>
            <a:off x="7365801" y="2967943"/>
            <a:ext cx="3812259" cy="2563684"/>
          </a:xfrm>
          <a:prstGeom prst="wedgeRoundRectCallout">
            <a:avLst>
              <a:gd name="adj1" fmla="val -77789"/>
              <a:gd name="adj2" fmla="val -5510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B098B66-0D27-4B40-84CF-F1174C74B74F}"/>
              </a:ext>
            </a:extLst>
          </p:cNvPr>
          <p:cNvSpPr/>
          <p:nvPr/>
        </p:nvSpPr>
        <p:spPr>
          <a:xfrm>
            <a:off x="576000" y="5587382"/>
            <a:ext cx="5840668" cy="33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marR="0" lvl="0" indent="0" algn="ctr" defTabSz="914400" rtl="0" eaLnBrk="1" fontAlgn="auto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4F9A90C-4139-408C-BE43-AD032C07BDA8}"/>
              </a:ext>
            </a:extLst>
          </p:cNvPr>
          <p:cNvSpPr/>
          <p:nvPr/>
        </p:nvSpPr>
        <p:spPr>
          <a:xfrm>
            <a:off x="7498743" y="3170486"/>
            <a:ext cx="3546373" cy="228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marR="0" lvl="0" indent="-215900" algn="l" defTabSz="914400" rtl="0" eaLnBrk="1" fontAlgn="auto" latinLnBrk="0" hangingPunct="1">
              <a:lnSpc>
                <a:spcPts val="137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R: Ik heb een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heilige schrik van dat bad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  <a:p>
            <a:pPr marL="323850" marR="0" lvl="0" indent="-215900" algn="l" defTabSz="914400" rtl="0" eaLnBrk="1" fontAlgn="auto" latinLnBrk="0" hangingPunct="1">
              <a:lnSpc>
                <a:spcPts val="137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I: 	En zou je niet liever een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douche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hebben?</a:t>
            </a:r>
          </a:p>
          <a:p>
            <a:pPr marL="323850" marR="0" lvl="0" indent="-215900" algn="l" defTabSz="914400" rtl="0" eaLnBrk="1" fontAlgn="auto" latinLnBrk="0" hangingPunct="1">
              <a:lnSpc>
                <a:spcPts val="137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R: Ik heb al gevraagd of ik het zelf mag bekostigen: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mag niet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!</a:t>
            </a:r>
          </a:p>
          <a:p>
            <a:pPr marL="323850" marR="0" lvl="0" indent="-215900" algn="l" defTabSz="914400" rtl="0" eaLnBrk="1" fontAlgn="auto" latinLnBrk="0" hangingPunct="1">
              <a:lnSpc>
                <a:spcPts val="137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I: 	Ook niet als je het zelf betaalt?</a:t>
            </a:r>
          </a:p>
          <a:p>
            <a:pPr marL="323850" marR="0" lvl="0" indent="-215900" algn="l" defTabSz="914400" rtl="0" eaLnBrk="1" fontAlgn="auto" latinLnBrk="0" hangingPunct="1">
              <a:lnSpc>
                <a:spcPts val="137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R: Nee! Mag niet. 	</a:t>
            </a:r>
          </a:p>
          <a:p>
            <a:pPr marL="323850" marR="0" lvl="0" indent="-215900" algn="l" defTabSz="914400" rtl="0" eaLnBrk="1" fontAlgn="auto" latinLnBrk="0" hangingPunct="1">
              <a:lnSpc>
                <a:spcPts val="137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b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(Private huurder, stad, v, 80 jaar)</a:t>
            </a:r>
          </a:p>
        </p:txBody>
      </p:sp>
    </p:spTree>
    <p:extLst>
      <p:ext uri="{BB962C8B-B14F-4D97-AF65-F5344CB8AC3E}">
        <p14:creationId xmlns:p14="http://schemas.microsoft.com/office/powerpoint/2010/main" val="1058554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319F419-B9FF-4E6A-8048-95503A435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6B30C38-DF6D-4328-98C4-14FECA449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E527FBC-92E3-437B-B57D-2E6F94AA42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126" y="1435549"/>
            <a:ext cx="7152148" cy="462277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403B4A4-4DD6-44E9-BE13-3D3ACCB6CDD6}"/>
              </a:ext>
            </a:extLst>
          </p:cNvPr>
          <p:cNvSpPr txBox="1"/>
          <p:nvPr/>
        </p:nvSpPr>
        <p:spPr>
          <a:xfrm>
            <a:off x="9374230" y="5804406"/>
            <a:ext cx="12588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Bron: Sis Pillen</a:t>
            </a:r>
          </a:p>
        </p:txBody>
      </p:sp>
    </p:spTree>
    <p:extLst>
      <p:ext uri="{BB962C8B-B14F-4D97-AF65-F5344CB8AC3E}">
        <p14:creationId xmlns:p14="http://schemas.microsoft.com/office/powerpoint/2010/main" val="221541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6B30C38-DF6D-4328-98C4-14FECA449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pic>
        <p:nvPicPr>
          <p:cNvPr id="8" name="Afbeelding 1" descr="image003">
            <a:extLst>
              <a:ext uri="{FF2B5EF4-FFF2-40B4-BE49-F238E27FC236}">
                <a16:creationId xmlns:a16="http://schemas.microsoft.com/office/drawing/2014/main" id="{54001C1C-83A0-4612-B5A5-C67705F9B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2"/>
          <a:stretch/>
        </p:blipFill>
        <p:spPr bwMode="auto">
          <a:xfrm>
            <a:off x="2210195" y="2148470"/>
            <a:ext cx="8385933" cy="364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220F045-0839-4FEB-9821-3154BA34CD2B}"/>
              </a:ext>
            </a:extLst>
          </p:cNvPr>
          <p:cNvSpPr txBox="1"/>
          <p:nvPr/>
        </p:nvSpPr>
        <p:spPr>
          <a:xfrm>
            <a:off x="2418785" y="1495739"/>
            <a:ext cx="48472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7244" algn="l"/>
              </a:tabLst>
              <a:defRPr/>
            </a:pPr>
            <a:r>
              <a:rPr kumimoji="0" lang="nl-BE" sz="15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Basisvoorzieningen in Vlaanderen per ha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7E26468-9D2B-4ADD-A350-DC42EED8EDEE}"/>
              </a:ext>
            </a:extLst>
          </p:cNvPr>
          <p:cNvSpPr txBox="1"/>
          <p:nvPr/>
        </p:nvSpPr>
        <p:spPr>
          <a:xfrm>
            <a:off x="8759857" y="5632357"/>
            <a:ext cx="1289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Bron: VITO (2016)</a:t>
            </a:r>
          </a:p>
        </p:txBody>
      </p:sp>
    </p:spTree>
    <p:extLst>
      <p:ext uri="{BB962C8B-B14F-4D97-AF65-F5344CB8AC3E}">
        <p14:creationId xmlns:p14="http://schemas.microsoft.com/office/powerpoint/2010/main" val="2539816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319F419-B9FF-4E6A-8048-95503A435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u="sng" dirty="0"/>
              <a:t>Er zijn niet altijd winkels in de buurt</a:t>
            </a:r>
          </a:p>
          <a:p>
            <a:r>
              <a:rPr lang="nl-BE" dirty="0"/>
              <a:t>Regionalisering platteland 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6B30C38-DF6D-4328-98C4-14FECA449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sp>
        <p:nvSpPr>
          <p:cNvPr id="6" name="Bijschrift met afgeronde rechthoek 8">
            <a:extLst>
              <a:ext uri="{FF2B5EF4-FFF2-40B4-BE49-F238E27FC236}">
                <a16:creationId xmlns:a16="http://schemas.microsoft.com/office/drawing/2014/main" id="{1AF9735C-F36C-4445-A276-8AAA436EE599}"/>
              </a:ext>
            </a:extLst>
          </p:cNvPr>
          <p:cNvSpPr/>
          <p:nvPr/>
        </p:nvSpPr>
        <p:spPr>
          <a:xfrm>
            <a:off x="5606388" y="2458563"/>
            <a:ext cx="4392511" cy="2844462"/>
          </a:xfrm>
          <a:prstGeom prst="wedgeRoundRectCallout">
            <a:avLst>
              <a:gd name="adj1" fmla="val 90935"/>
              <a:gd name="adj2" fmla="val 4962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D7FEA8F-0615-44E4-A0DB-848C510C95BF}"/>
              </a:ext>
            </a:extLst>
          </p:cNvPr>
          <p:cNvSpPr/>
          <p:nvPr/>
        </p:nvSpPr>
        <p:spPr>
          <a:xfrm>
            <a:off x="5443748" y="2747226"/>
            <a:ext cx="4392511" cy="245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40610" algn="l"/>
                <a:tab pos="449580" algn="l"/>
                <a:tab pos="899160" algn="l"/>
                <a:tab pos="1348740" algn="l"/>
                <a:tab pos="1798320" algn="l"/>
                <a:tab pos="2247900" algn="l"/>
                <a:tab pos="234061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</a:tabLst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Als wij bouwden, dat is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 jaar geleden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in het jaar ’74 heb ik hier gebouwd. We zeiden: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het is op de </a:t>
            </a:r>
            <a:r>
              <a:rPr kumimoji="0" lang="nl-BE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platse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 van de </a:t>
            </a:r>
            <a:r>
              <a:rPr kumimoji="0" lang="nl-BE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platse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[de markt, het centrum]. Versta je mijn plat Vlaams? Dus,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 was mooi wonen,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op 200 meter van de </a:t>
            </a:r>
            <a:r>
              <a:rPr kumimoji="0" lang="nl-BE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platse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Maar het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heeft geen zin meer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want er is niks meer. We moeten toch nog onze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auto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uithalen als we naar de winkel willen gaan.</a:t>
            </a:r>
          </a:p>
          <a:p>
            <a:pPr marL="44958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40610" algn="l"/>
                <a:tab pos="449580" algn="l"/>
                <a:tab pos="899160" algn="l"/>
                <a:tab pos="1348740" algn="l"/>
                <a:tab pos="1798320" algn="l"/>
                <a:tab pos="2247900" algn="l"/>
                <a:tab pos="234061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</a:tabLst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(Eigenaar, Westhoek, v, 77 jaar)</a:t>
            </a:r>
          </a:p>
        </p:txBody>
      </p:sp>
    </p:spTree>
    <p:extLst>
      <p:ext uri="{BB962C8B-B14F-4D97-AF65-F5344CB8AC3E}">
        <p14:creationId xmlns:p14="http://schemas.microsoft.com/office/powerpoint/2010/main" val="1188367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319F419-B9FF-4E6A-8048-95503A435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u="sng" dirty="0"/>
              <a:t>Er zijn niet altijd winkels in de buurt</a:t>
            </a:r>
          </a:p>
          <a:p>
            <a:r>
              <a:rPr lang="nl-BE" dirty="0"/>
              <a:t>Algemene schaalvergroting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6B30C38-DF6D-4328-98C4-14FECA449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sp>
        <p:nvSpPr>
          <p:cNvPr id="6" name="Bijschrift met afgeronde rechthoek 8">
            <a:extLst>
              <a:ext uri="{FF2B5EF4-FFF2-40B4-BE49-F238E27FC236}">
                <a16:creationId xmlns:a16="http://schemas.microsoft.com/office/drawing/2014/main" id="{3DF91662-5A90-4B35-9E09-0F02160679C0}"/>
              </a:ext>
            </a:extLst>
          </p:cNvPr>
          <p:cNvSpPr/>
          <p:nvPr/>
        </p:nvSpPr>
        <p:spPr>
          <a:xfrm>
            <a:off x="4672377" y="2963392"/>
            <a:ext cx="5759195" cy="2750266"/>
          </a:xfrm>
          <a:prstGeom prst="wedgeRoundRectCallout">
            <a:avLst>
              <a:gd name="adj1" fmla="val 41319"/>
              <a:gd name="adj2" fmla="val -8558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5C5F1A6-86BA-489C-83BB-5195CC999EE2}"/>
              </a:ext>
            </a:extLst>
          </p:cNvPr>
          <p:cNvSpPr txBox="1"/>
          <p:nvPr/>
        </p:nvSpPr>
        <p:spPr>
          <a:xfrm>
            <a:off x="4907809" y="3022780"/>
            <a:ext cx="552376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R: Vrouw: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Toen wij hier kwamen wonen, was er een bakker, een slager, drie kappers…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R: Man: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Allemaal weg. 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R: Vrouw: Al die oude mensen zijn weg. En de andere mensen hebben geen tijd, die gaan naar de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grootwarenhuizen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Dus die kleinhandel hier in de buurt, dat draait niet meer. En dat is heel jammer. (…)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 hebben nu nog één </a:t>
            </a:r>
            <a:r>
              <a:rPr kumimoji="0" lang="nl-BE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kommeere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[roddelaar] in de straat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die ons zegt wat er gebeurt.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 [praten in de winkels] was vrijblijvend.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Dan hoor je eens wat; bij de slager en de bakker.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(Private huurder, stad, </a:t>
            </a:r>
            <a:r>
              <a:rPr kumimoji="0" lang="nl-BE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v&amp;m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64&amp;60 jaar)</a:t>
            </a:r>
          </a:p>
        </p:txBody>
      </p:sp>
    </p:spTree>
    <p:extLst>
      <p:ext uri="{BB962C8B-B14F-4D97-AF65-F5344CB8AC3E}">
        <p14:creationId xmlns:p14="http://schemas.microsoft.com/office/powerpoint/2010/main" val="1057005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Over het provinciaal woonbeleid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68" y="3851002"/>
            <a:ext cx="9941984" cy="386399"/>
          </a:xfrm>
        </p:spPr>
        <p:txBody>
          <a:bodyPr/>
          <a:lstStyle/>
          <a:p>
            <a:r>
              <a:rPr lang="nl-BE" sz="2000" dirty="0"/>
              <a:t>Kathleen </a:t>
            </a:r>
            <a:r>
              <a:rPr lang="nl-BE" sz="2000" dirty="0" err="1"/>
              <a:t>Helsen</a:t>
            </a:r>
            <a:r>
              <a:rPr lang="nl-BE" sz="2000" dirty="0"/>
              <a:t>, gedeputeerde provincie Antwerpen, bevoegd voor Wonen</a:t>
            </a:r>
          </a:p>
        </p:txBody>
      </p:sp>
      <p:pic>
        <p:nvPicPr>
          <p:cNvPr id="6" name="Afbeelding 3" descr="Afbeelding met tekst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CE9B435C-6D8D-D6B2-09E8-6DE1CBAE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04" y="5461341"/>
            <a:ext cx="5899791" cy="139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386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319F419-B9FF-4E6A-8048-95503A435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u="sng" dirty="0"/>
              <a:t>Er zijn niet altijd </a:t>
            </a:r>
            <a:r>
              <a:rPr lang="nl-BE" b="1" i="1" u="sng" dirty="0"/>
              <a:t>betaalbare </a:t>
            </a:r>
            <a:r>
              <a:rPr lang="nl-BE" b="1" u="sng" dirty="0"/>
              <a:t>winkels in de buurt</a:t>
            </a:r>
          </a:p>
          <a:p>
            <a:r>
              <a:rPr lang="nl-BE" dirty="0"/>
              <a:t>Samenstelling buurten verandert </a:t>
            </a:r>
            <a:r>
              <a:rPr lang="nl-BE" dirty="0">
                <a:sym typeface="Wingdings" panose="05000000000000000000" pitchFamily="2" charset="2"/>
              </a:rPr>
              <a:t> gentrificatie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6B30C38-DF6D-4328-98C4-14FECA449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sp>
        <p:nvSpPr>
          <p:cNvPr id="6" name="Bijschrift met afgeronde rechthoek 8">
            <a:extLst>
              <a:ext uri="{FF2B5EF4-FFF2-40B4-BE49-F238E27FC236}">
                <a16:creationId xmlns:a16="http://schemas.microsoft.com/office/drawing/2014/main" id="{DF7C80FB-F9B6-4DFC-AC32-9E6CAB71E73D}"/>
              </a:ext>
            </a:extLst>
          </p:cNvPr>
          <p:cNvSpPr/>
          <p:nvPr/>
        </p:nvSpPr>
        <p:spPr>
          <a:xfrm>
            <a:off x="5734200" y="3214815"/>
            <a:ext cx="5155938" cy="2337573"/>
          </a:xfrm>
          <a:prstGeom prst="wedgeRoundRectCallout">
            <a:avLst>
              <a:gd name="adj1" fmla="val 41322"/>
              <a:gd name="adj2" fmla="val 6637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FDA0E97-C5A7-42E0-A889-D9D35106C104}"/>
              </a:ext>
            </a:extLst>
          </p:cNvPr>
          <p:cNvSpPr txBox="1"/>
          <p:nvPr/>
        </p:nvSpPr>
        <p:spPr>
          <a:xfrm>
            <a:off x="6236721" y="3385023"/>
            <a:ext cx="41508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Je komt dan naar het centrum 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 je denkt: ik heb er een slager,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ik heb er dingen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maar in de praktijk is het allemaal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veel te duur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(…) Nu is er ook een kleinhandel gekomen, groenten en fruit. Maar dat zijn dan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luxewinkels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Het staat er allemaal heel schoon. Maar het is heel duur.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(Private huurder, stad, v, 73 jaar)</a:t>
            </a:r>
          </a:p>
        </p:txBody>
      </p:sp>
    </p:spTree>
    <p:extLst>
      <p:ext uri="{BB962C8B-B14F-4D97-AF65-F5344CB8AC3E}">
        <p14:creationId xmlns:p14="http://schemas.microsoft.com/office/powerpoint/2010/main" val="34570149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319F419-B9FF-4E6A-8048-95503A435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u="sng" dirty="0"/>
              <a:t>Er zijn niet altijd </a:t>
            </a:r>
            <a:r>
              <a:rPr lang="nl-BE" b="1" i="1" u="sng" dirty="0"/>
              <a:t>“vertrouwde” </a:t>
            </a:r>
            <a:r>
              <a:rPr lang="nl-BE" b="1" u="sng" dirty="0"/>
              <a:t>winkels in de buurt</a:t>
            </a:r>
          </a:p>
          <a:p>
            <a:r>
              <a:rPr lang="nl-BE" dirty="0"/>
              <a:t>Samenstelling buurten verandert </a:t>
            </a:r>
            <a:r>
              <a:rPr lang="nl-BE" dirty="0">
                <a:sym typeface="Wingdings" panose="05000000000000000000" pitchFamily="2" charset="2"/>
              </a:rPr>
              <a:t> etniciteit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6B30C38-DF6D-4328-98C4-14FECA449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pic>
        <p:nvPicPr>
          <p:cNvPr id="6" name="Afbeelding 5" descr="\\luca.local\Personeel\Home\u0100434\Desktop\Literatuur\Foto's\IMG_20190812_082728.jpg">
            <a:extLst>
              <a:ext uri="{FF2B5EF4-FFF2-40B4-BE49-F238E27FC236}">
                <a16:creationId xmlns:a16="http://schemas.microsoft.com/office/drawing/2014/main" id="{B31B0431-1D19-4BB9-A3EC-75435A834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477" y="2271383"/>
            <a:ext cx="2616654" cy="34872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Bijschrift met afgeronde rechthoek 8">
            <a:extLst>
              <a:ext uri="{FF2B5EF4-FFF2-40B4-BE49-F238E27FC236}">
                <a16:creationId xmlns:a16="http://schemas.microsoft.com/office/drawing/2014/main" id="{1B14344B-1990-4AF7-B901-29C4B116A924}"/>
              </a:ext>
            </a:extLst>
          </p:cNvPr>
          <p:cNvSpPr/>
          <p:nvPr/>
        </p:nvSpPr>
        <p:spPr>
          <a:xfrm>
            <a:off x="2516401" y="3643709"/>
            <a:ext cx="5168475" cy="2315647"/>
          </a:xfrm>
          <a:prstGeom prst="wedgeRoundRectCallout">
            <a:avLst>
              <a:gd name="adj1" fmla="val -80687"/>
              <a:gd name="adj2" fmla="val 4669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C4CE78C-4017-4EAB-9F33-33FB2AF4F2F0}"/>
              </a:ext>
            </a:extLst>
          </p:cNvPr>
          <p:cNvSpPr txBox="1"/>
          <p:nvPr/>
        </p:nvSpPr>
        <p:spPr>
          <a:xfrm>
            <a:off x="2718925" y="3770480"/>
            <a:ext cx="49829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I: En naar die winkel op de hoek, ga je daar naartoe?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R: Vroeger waren dat Turken en dan hadden ze…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Belgisch materiaal.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‘k ga het zo maar zeggen. Een kruideniertje met brood en zo. Nu zijn dat Polen. Maar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het staat er ook allemaal op in het Pools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Ja, kom. Ik spreek Engels, Frans, Duits, Nederlands. Ik spreek genoeg talen, he.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(Sociale huurder, stad, v, 66 jaar)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CFD2077-64D7-4FB7-9932-ACB83B552AC2}"/>
              </a:ext>
            </a:extLst>
          </p:cNvPr>
          <p:cNvSpPr txBox="1"/>
          <p:nvPr/>
        </p:nvSpPr>
        <p:spPr>
          <a:xfrm>
            <a:off x="9993440" y="5795669"/>
            <a:ext cx="1622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Bron: Eigen fotomateriaal</a:t>
            </a:r>
          </a:p>
        </p:txBody>
      </p:sp>
    </p:spTree>
    <p:extLst>
      <p:ext uri="{BB962C8B-B14F-4D97-AF65-F5344CB8AC3E}">
        <p14:creationId xmlns:p14="http://schemas.microsoft.com/office/powerpoint/2010/main" val="4048518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319F419-B9FF-4E6A-8048-95503A435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u="sng" dirty="0"/>
              <a:t>Wandelen wordt op veel plaatsen ontmoedigd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6B30C38-DF6D-4328-98C4-14FECA449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E4F18B1-4087-4320-B319-066EEB5EDDB4}"/>
              </a:ext>
            </a:extLst>
          </p:cNvPr>
          <p:cNvSpPr txBox="1"/>
          <p:nvPr/>
        </p:nvSpPr>
        <p:spPr>
          <a:xfrm>
            <a:off x="2498331" y="2491271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5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Walkability in Vlaanderen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500" b="1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71F5CAF-7948-42F2-A1A1-9646ECAFBDFF}"/>
              </a:ext>
            </a:extLst>
          </p:cNvPr>
          <p:cNvSpPr txBox="1"/>
          <p:nvPr/>
        </p:nvSpPr>
        <p:spPr>
          <a:xfrm>
            <a:off x="2841337" y="548887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Bron: Vlaams Instituut Gezond Leven. Walkability score tool. Opgehaald van: walkability.marvin.vito.be </a:t>
            </a:r>
          </a:p>
        </p:txBody>
      </p:sp>
      <p:pic>
        <p:nvPicPr>
          <p:cNvPr id="8" name="Tijdelijke aanduiding voor inhoud 10">
            <a:extLst>
              <a:ext uri="{FF2B5EF4-FFF2-40B4-BE49-F238E27FC236}">
                <a16:creationId xmlns:a16="http://schemas.microsoft.com/office/drawing/2014/main" id="{BCB85FF0-41FC-43A7-95AE-FE7B850A5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215" y="3045269"/>
            <a:ext cx="6096000" cy="237493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DBBA868-EB84-0D12-186D-61D762004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817" y="4330840"/>
            <a:ext cx="1490142" cy="108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53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319F419-B9FF-4E6A-8048-95503A435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u="sng" dirty="0"/>
              <a:t>Openbaar vervoer vaak ontoereikend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6B30C38-DF6D-4328-98C4-14FECA449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4515E14-BF09-4A12-9A91-2B76EE8D3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678" y="2938808"/>
            <a:ext cx="6677725" cy="284241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0283400-D073-4AD3-A950-C1A7152C5F31}"/>
              </a:ext>
            </a:extLst>
          </p:cNvPr>
          <p:cNvSpPr txBox="1"/>
          <p:nvPr/>
        </p:nvSpPr>
        <p:spPr>
          <a:xfrm>
            <a:off x="2608792" y="2465917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5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kwaliteit van het aanbod van openbaar vervoer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868941A-4EBF-46CD-9B14-77EDCBC05F6F}"/>
              </a:ext>
            </a:extLst>
          </p:cNvPr>
          <p:cNvSpPr txBox="1"/>
          <p:nvPr/>
        </p:nvSpPr>
        <p:spPr>
          <a:xfrm>
            <a:off x="7536803" y="5845293"/>
            <a:ext cx="3319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Bron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VITO (2016) </a:t>
            </a: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24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jschrift met afgeronde rechthoek 8">
            <a:extLst>
              <a:ext uri="{FF2B5EF4-FFF2-40B4-BE49-F238E27FC236}">
                <a16:creationId xmlns:a16="http://schemas.microsoft.com/office/drawing/2014/main" id="{5957DE69-A38F-42BF-91C1-980D5DC3F9E4}"/>
              </a:ext>
            </a:extLst>
          </p:cNvPr>
          <p:cNvSpPr/>
          <p:nvPr/>
        </p:nvSpPr>
        <p:spPr>
          <a:xfrm>
            <a:off x="455534" y="2387413"/>
            <a:ext cx="3380499" cy="1939490"/>
          </a:xfrm>
          <a:prstGeom prst="wedgeRoundRectCallout">
            <a:avLst>
              <a:gd name="adj1" fmla="val -45124"/>
              <a:gd name="adj2" fmla="val 12466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2345402-5C3B-4139-95D1-849DF28E8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9095901" cy="4464000"/>
          </a:xfrm>
        </p:spPr>
        <p:txBody>
          <a:bodyPr/>
          <a:lstStyle/>
          <a:p>
            <a:pPr marL="0" indent="0">
              <a:buNone/>
            </a:pPr>
            <a:r>
              <a:rPr lang="nl-BE" b="1" u="sng" dirty="0"/>
              <a:t>Autoafhankelijkheid, gebrek aan alternatief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8378F6-6033-4E51-9FC5-9EEB220E6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731837E-7467-4173-BDA3-1CA8E70F27D6}"/>
              </a:ext>
            </a:extLst>
          </p:cNvPr>
          <p:cNvSpPr txBox="1"/>
          <p:nvPr/>
        </p:nvSpPr>
        <p:spPr>
          <a:xfrm>
            <a:off x="576000" y="2572328"/>
            <a:ext cx="29718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I: Neem je soms de bus of trein?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R: Nooit. Nooit. Nooit.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I: Waarom niet?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R: Ha, de auto.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(Eigenaar, Westhoek, v, 80 jaar) </a:t>
            </a:r>
          </a:p>
        </p:txBody>
      </p:sp>
      <p:sp>
        <p:nvSpPr>
          <p:cNvPr id="8" name="Bijschrift met afgeronde rechthoek 8">
            <a:extLst>
              <a:ext uri="{FF2B5EF4-FFF2-40B4-BE49-F238E27FC236}">
                <a16:creationId xmlns:a16="http://schemas.microsoft.com/office/drawing/2014/main" id="{A1CE264F-C296-48C1-B66C-F94EF12DFDD2}"/>
              </a:ext>
            </a:extLst>
          </p:cNvPr>
          <p:cNvSpPr/>
          <p:nvPr/>
        </p:nvSpPr>
        <p:spPr>
          <a:xfrm>
            <a:off x="6668629" y="2387413"/>
            <a:ext cx="3721432" cy="2212012"/>
          </a:xfrm>
          <a:prstGeom prst="wedgeRoundRectCallout">
            <a:avLst>
              <a:gd name="adj1" fmla="val 71719"/>
              <a:gd name="adj2" fmla="val 12433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E4B49DB-5AA6-4287-AA48-66ADC3E9A813}"/>
              </a:ext>
            </a:extLst>
          </p:cNvPr>
          <p:cNvSpPr txBox="1"/>
          <p:nvPr/>
        </p:nvSpPr>
        <p:spPr>
          <a:xfrm>
            <a:off x="6888676" y="2099041"/>
            <a:ext cx="348061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I: Met de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auto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R: Ja, natuurlijk.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I: En wat als dat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niet meer lukt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R: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God spaar mij daarvan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Ik kan het mij niet voorstellen.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(Eigenaar, Westhoek, m, 69 jaar) </a:t>
            </a:r>
          </a:p>
        </p:txBody>
      </p:sp>
    </p:spTree>
    <p:extLst>
      <p:ext uri="{BB962C8B-B14F-4D97-AF65-F5344CB8AC3E}">
        <p14:creationId xmlns:p14="http://schemas.microsoft.com/office/powerpoint/2010/main" val="414846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jschrift met afgeronde rechthoek 8">
            <a:extLst>
              <a:ext uri="{FF2B5EF4-FFF2-40B4-BE49-F238E27FC236}">
                <a16:creationId xmlns:a16="http://schemas.microsoft.com/office/drawing/2014/main" id="{7AF87DB8-68EB-4009-8984-31DE8D259904}"/>
              </a:ext>
            </a:extLst>
          </p:cNvPr>
          <p:cNvSpPr/>
          <p:nvPr/>
        </p:nvSpPr>
        <p:spPr>
          <a:xfrm>
            <a:off x="5369705" y="2454576"/>
            <a:ext cx="6548948" cy="2993646"/>
          </a:xfrm>
          <a:prstGeom prst="wedgeRoundRectCallout">
            <a:avLst>
              <a:gd name="adj1" fmla="val -96307"/>
              <a:gd name="adj2" fmla="val 6108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0C6C032-8128-406A-AF1E-891D5CF23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u="sng" dirty="0"/>
              <a:t>Kinderen wonen vaker veraf</a:t>
            </a:r>
          </a:p>
          <a:p>
            <a:r>
              <a:rPr lang="nl-BE" dirty="0"/>
              <a:t>‘Brain drain’ uit werkarme regio’s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113BAC9-4996-4205-BC00-4F689C7E8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C22F9F0-5FAA-46F2-986E-5E532A597924}"/>
              </a:ext>
            </a:extLst>
          </p:cNvPr>
          <p:cNvSpPr txBox="1"/>
          <p:nvPr/>
        </p:nvSpPr>
        <p:spPr>
          <a:xfrm>
            <a:off x="5643558" y="2647455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Rv: Maar er staan veel huizen te koop en ik denk dat het daardoor is… </a:t>
            </a:r>
            <a:r>
              <a:rPr kumimoji="0" lang="nl-BE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Roesbrugge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is een beetje uitgesloten zo. (…) Omdat het ver van het werk is. (…)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Rm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Van mijn klas zijn er maar vier in </a:t>
            </a:r>
            <a:r>
              <a:rPr kumimoji="0" lang="nl-BE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Roesbrugge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blijven wonen. Ze zijn allemaal weg he.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Gent, Antwerpen, Brussel. Het werk is ginder he. Al die geleerd hebben en met een mooie job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Rv: En de jeugd ook he. Er is hier geen werk. Hier vijf kilometer verder is er een fabriek. (…) Maar ja, moet niet gestudeerd hebben om er te werken.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(Eigenaar, Westhoek, </a:t>
            </a:r>
            <a:r>
              <a:rPr kumimoji="0" lang="nl-BE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v&amp;m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62&amp;65 jaar) </a:t>
            </a:r>
          </a:p>
        </p:txBody>
      </p:sp>
    </p:spTree>
    <p:extLst>
      <p:ext uri="{BB962C8B-B14F-4D97-AF65-F5344CB8AC3E}">
        <p14:creationId xmlns:p14="http://schemas.microsoft.com/office/powerpoint/2010/main" val="55489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BEE29FB-A9C7-4B6B-B3E6-EAC72F657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u="sng" dirty="0"/>
              <a:t>Buurtzorg? Er zijn niet altijd buren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D19E84D-8443-48FD-9822-FE0FC5E6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791D0A-CCFF-4A43-BFC0-0F4606F33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45" b="15436"/>
          <a:stretch/>
        </p:blipFill>
        <p:spPr>
          <a:xfrm>
            <a:off x="1095616" y="4228358"/>
            <a:ext cx="9174861" cy="1752600"/>
          </a:xfrm>
          <a:prstGeom prst="rect">
            <a:avLst/>
          </a:prstGeom>
        </p:spPr>
      </p:pic>
      <p:sp>
        <p:nvSpPr>
          <p:cNvPr id="7" name="Bijschrift met afgeronde rechthoek 10">
            <a:extLst>
              <a:ext uri="{FF2B5EF4-FFF2-40B4-BE49-F238E27FC236}">
                <a16:creationId xmlns:a16="http://schemas.microsoft.com/office/drawing/2014/main" id="{EF31840D-2BA9-4786-8F95-908707E479E2}"/>
              </a:ext>
            </a:extLst>
          </p:cNvPr>
          <p:cNvSpPr/>
          <p:nvPr/>
        </p:nvSpPr>
        <p:spPr>
          <a:xfrm>
            <a:off x="6626250" y="1359036"/>
            <a:ext cx="4400550" cy="2730279"/>
          </a:xfrm>
          <a:prstGeom prst="wedgeRoundRectCallout">
            <a:avLst>
              <a:gd name="adj1" fmla="val -56382"/>
              <a:gd name="adj2" fmla="val 88745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759FCBE-8DC1-464D-A33D-9BA4FC1A659B}"/>
              </a:ext>
            </a:extLst>
          </p:cNvPr>
          <p:cNvSpPr/>
          <p:nvPr/>
        </p:nvSpPr>
        <p:spPr>
          <a:xfrm>
            <a:off x="6375538" y="1490643"/>
            <a:ext cx="457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40610" algn="l"/>
                <a:tab pos="752475" algn="l"/>
                <a:tab pos="899160" algn="l"/>
                <a:tab pos="1348740" algn="l"/>
                <a:tab pos="1798320" algn="l"/>
                <a:tab pos="2247900" algn="l"/>
                <a:tab pos="234061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</a:tabLst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I: Heb je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buren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? </a:t>
            </a:r>
          </a:p>
          <a:p>
            <a:pPr marL="4495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40610" algn="l"/>
                <a:tab pos="752475" algn="l"/>
                <a:tab pos="899160" algn="l"/>
                <a:tab pos="1348740" algn="l"/>
                <a:tab pos="1798320" algn="l"/>
                <a:tab pos="2247900" algn="l"/>
                <a:tab pos="234061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</a:tabLst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R: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Nee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Wel, ja, daar die boerderij, in het begin van de straat. En daar. Maar ja. Het is een eindje verder. Dat is misschien wel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… voor later… een minpuntje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Als er iets is… dat je niet… ja, je kan wel bellen natuurlijk. Maar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je kan niet naar buiten en eens roepen of je hand opsteken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dat lukt niet. </a:t>
            </a:r>
          </a:p>
          <a:p>
            <a:pPr marL="4495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40610" algn="l"/>
                <a:tab pos="752475" algn="l"/>
                <a:tab pos="899160" algn="l"/>
                <a:tab pos="1348740" algn="l"/>
                <a:tab pos="1798320" algn="l"/>
                <a:tab pos="2247900" algn="l"/>
                <a:tab pos="234061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</a:tabLst>
              <a:defRPr/>
            </a:pPr>
            <a:endParaRPr kumimoji="0" lang="nl-BE" sz="16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495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40610" algn="l"/>
                <a:tab pos="752475" algn="l"/>
                <a:tab pos="899160" algn="l"/>
                <a:tab pos="1348740" algn="l"/>
                <a:tab pos="1798320" algn="l"/>
                <a:tab pos="2247900" algn="l"/>
                <a:tab pos="234061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</a:tabLst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(Eigenaar, Westhoek, v, 60-65 jaar)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DF9F9C6-03B4-48EE-BFA1-D0B18B93030C}"/>
              </a:ext>
            </a:extLst>
          </p:cNvPr>
          <p:cNvSpPr txBox="1"/>
          <p:nvPr/>
        </p:nvSpPr>
        <p:spPr>
          <a:xfrm>
            <a:off x="10285104" y="5734737"/>
            <a:ext cx="17668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Bron: Atelier Romain (2016)</a:t>
            </a:r>
          </a:p>
        </p:txBody>
      </p:sp>
    </p:spTree>
    <p:extLst>
      <p:ext uri="{BB962C8B-B14F-4D97-AF65-F5344CB8AC3E}">
        <p14:creationId xmlns:p14="http://schemas.microsoft.com/office/powerpoint/2010/main" val="31700277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E53818D-9061-4840-B3C7-78AAA3E89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u="sng" dirty="0"/>
              <a:t>Of er zijn ‘tijdelijke’ buren</a:t>
            </a:r>
          </a:p>
          <a:p>
            <a:pPr marL="0" indent="0">
              <a:buNone/>
            </a:pPr>
            <a:endParaRPr lang="nl-BE" b="1" u="sng" dirty="0"/>
          </a:p>
          <a:p>
            <a:pPr lvl="1"/>
            <a:r>
              <a:rPr lang="nl-BE" dirty="0"/>
              <a:t>Wonen op toeristische plaats (cf. kust)</a:t>
            </a:r>
          </a:p>
          <a:p>
            <a:pPr lvl="1"/>
            <a:r>
              <a:rPr lang="nl-BE" dirty="0"/>
              <a:t>Wonen in studentenbuurt</a:t>
            </a:r>
          </a:p>
          <a:p>
            <a:pPr lvl="1"/>
            <a:r>
              <a:rPr lang="nl-BE" dirty="0"/>
              <a:t>….</a:t>
            </a:r>
          </a:p>
          <a:p>
            <a:pPr lvl="1"/>
            <a:endParaRPr lang="nl-BE" dirty="0"/>
          </a:p>
          <a:p>
            <a:pPr marL="457200" lvl="1" indent="0">
              <a:buNone/>
            </a:pPr>
            <a:r>
              <a:rPr lang="nl-BE" dirty="0">
                <a:sym typeface="Wingdings" panose="05000000000000000000" pitchFamily="2" charset="2"/>
              </a:rPr>
              <a:t> </a:t>
            </a:r>
            <a:r>
              <a:rPr lang="nl-BE" dirty="0" err="1">
                <a:sym typeface="Wingdings" panose="05000000000000000000" pitchFamily="2" charset="2"/>
              </a:rPr>
              <a:t>Precariteit</a:t>
            </a:r>
            <a:r>
              <a:rPr lang="nl-BE" dirty="0">
                <a:sym typeface="Wingdings" panose="05000000000000000000" pitchFamily="2" charset="2"/>
              </a:rPr>
              <a:t> zorgrelaties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8638DD2-C846-4271-B687-91D92641C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sp>
        <p:nvSpPr>
          <p:cNvPr id="6" name="Bijschrift met afgeronde rechthoek 10">
            <a:extLst>
              <a:ext uri="{FF2B5EF4-FFF2-40B4-BE49-F238E27FC236}">
                <a16:creationId xmlns:a16="http://schemas.microsoft.com/office/drawing/2014/main" id="{DABA6199-86AD-41A3-BF16-7BF4DF77937A}"/>
              </a:ext>
            </a:extLst>
          </p:cNvPr>
          <p:cNvSpPr/>
          <p:nvPr/>
        </p:nvSpPr>
        <p:spPr>
          <a:xfrm>
            <a:off x="6937335" y="1885660"/>
            <a:ext cx="4989750" cy="2101878"/>
          </a:xfrm>
          <a:prstGeom prst="wedgeRoundRectCallout">
            <a:avLst>
              <a:gd name="adj1" fmla="val -57882"/>
              <a:gd name="adj2" fmla="val 10939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3DC1BA3-53F0-4FE9-9894-51F116594FEF}"/>
              </a:ext>
            </a:extLst>
          </p:cNvPr>
          <p:cNvSpPr txBox="1"/>
          <p:nvPr/>
        </p:nvSpPr>
        <p:spPr>
          <a:xfrm>
            <a:off x="7136377" y="2187318"/>
            <a:ext cx="45916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[Naam buurman], een aantal jaren geleden doen zij een erfenis en ze kopen iets in Nieuwpoort. En ze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wonen hier nog twee dagen in de week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dinsdag tot donderdagochtend. Dus dat is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weggevallen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(Eigenaar, stadsrand, v, 74 jaar) </a:t>
            </a:r>
          </a:p>
        </p:txBody>
      </p:sp>
    </p:spTree>
    <p:extLst>
      <p:ext uri="{BB962C8B-B14F-4D97-AF65-F5344CB8AC3E}">
        <p14:creationId xmlns:p14="http://schemas.microsoft.com/office/powerpoint/2010/main" val="3361450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jschrift met afgeronde rechthoek 10">
            <a:extLst>
              <a:ext uri="{FF2B5EF4-FFF2-40B4-BE49-F238E27FC236}">
                <a16:creationId xmlns:a16="http://schemas.microsoft.com/office/drawing/2014/main" id="{1433C4D6-EBFA-4626-95FF-9359230ABD82}"/>
              </a:ext>
            </a:extLst>
          </p:cNvPr>
          <p:cNvSpPr/>
          <p:nvPr/>
        </p:nvSpPr>
        <p:spPr>
          <a:xfrm>
            <a:off x="3696237" y="3048461"/>
            <a:ext cx="6942266" cy="2153539"/>
          </a:xfrm>
          <a:prstGeom prst="wedgeRoundRectCallout">
            <a:avLst>
              <a:gd name="adj1" fmla="val -18775"/>
              <a:gd name="adj2" fmla="val 8536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742F536-2C73-486C-AE7F-CA838D72C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u="sng" dirty="0"/>
              <a:t>Hechte dorpsgemeenschappen: eerder een nostalgisch denkbeeld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35F88CF-61C5-4F4D-997A-6D1B0C83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Niet elke plaats is geschikt om ouder te worden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89C5853-82DD-4D08-ACF2-8512B19DBE4C}"/>
              </a:ext>
            </a:extLst>
          </p:cNvPr>
          <p:cNvSpPr txBox="1"/>
          <p:nvPr/>
        </p:nvSpPr>
        <p:spPr>
          <a:xfrm>
            <a:off x="4080388" y="2619736"/>
            <a:ext cx="60960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Maar ik ben niet geboren en getogen in Millegem. Ik kom van Meerhout, dat is hier vlakbij en mijn vrouw is van oorsprong in Limburg. Dus 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wij zijn inwijkelingen en eigenlijk na 40 jaar zijn we dat nog wel een beetje.</a:t>
            </a: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(…) Als ge er niet geboren zijt, dan hebt ge toch niet de status van daar bij te horen eigenlijk.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(Eigenaar, Kempen, m, 70 jaar)</a:t>
            </a:r>
          </a:p>
        </p:txBody>
      </p:sp>
    </p:spTree>
    <p:extLst>
      <p:ext uri="{BB962C8B-B14F-4D97-AF65-F5344CB8AC3E}">
        <p14:creationId xmlns:p14="http://schemas.microsoft.com/office/powerpoint/2010/main" val="28369862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9CCC9E-DD18-410E-9CB2-B5F60763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5. Conclusie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59BA4A-3127-4540-B7DA-2C055923B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046032D5-80FB-4F26-8C58-F2F0B928EE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794F8ED-9F77-4818-BFB6-1FC5879487E3}"/>
              </a:ext>
            </a:extLst>
          </p:cNvPr>
          <p:cNvSpPr txBox="1"/>
          <p:nvPr/>
        </p:nvSpPr>
        <p:spPr>
          <a:xfrm>
            <a:off x="6672523" y="491594"/>
            <a:ext cx="51458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Belang wonen in relatie tot vergrijzing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Wonen wordt vergeten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Onderzoeksaanpak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 elke plaats geschikt om ouder te worden?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Conclusie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Wat kan er anders?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77C033F-E177-4A6D-8904-3F9CF61C7DA1}"/>
              </a:ext>
            </a:extLst>
          </p:cNvPr>
          <p:cNvSpPr/>
          <p:nvPr/>
        </p:nvSpPr>
        <p:spPr>
          <a:xfrm>
            <a:off x="6548284" y="393290"/>
            <a:ext cx="5447071" cy="20352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237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teriaal van organisaties van de provincie Antwerpen - KlasCement">
            <a:extLst>
              <a:ext uri="{FF2B5EF4-FFF2-40B4-BE49-F238E27FC236}">
                <a16:creationId xmlns:a16="http://schemas.microsoft.com/office/drawing/2014/main" id="{CB4E5F11-0D7F-ED81-8E2E-93EC5E652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3141" y="729000"/>
            <a:ext cx="10285717" cy="54000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1277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FA2D35A-7D80-4FF2-A8D0-FE3FB5A37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nl-BE" dirty="0"/>
              <a:t>Wonen is wél belangrijk</a:t>
            </a:r>
          </a:p>
          <a:p>
            <a:pPr lvl="1"/>
            <a:r>
              <a:rPr lang="nl-BE" sz="2200" dirty="0" err="1"/>
              <a:t>AiP</a:t>
            </a:r>
            <a:r>
              <a:rPr lang="nl-BE" sz="2200" dirty="0"/>
              <a:t> lukt niet op </a:t>
            </a:r>
            <a:r>
              <a:rPr lang="nl-BE" sz="2200" i="1" dirty="0"/>
              <a:t>elke </a:t>
            </a:r>
            <a:r>
              <a:rPr lang="nl-BE" sz="2200" dirty="0"/>
              <a:t>plaats</a:t>
            </a:r>
          </a:p>
          <a:p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D48950C-58CB-4C07-BBCF-ADD46950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5. Conclusie</a:t>
            </a:r>
          </a:p>
        </p:txBody>
      </p:sp>
    </p:spTree>
    <p:extLst>
      <p:ext uri="{BB962C8B-B14F-4D97-AF65-F5344CB8AC3E}">
        <p14:creationId xmlns:p14="http://schemas.microsoft.com/office/powerpoint/2010/main" val="4997097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FA2D35A-7D80-4FF2-A8D0-FE3FB5A37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656000"/>
            <a:ext cx="10905847" cy="446400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nl-BE" dirty="0"/>
              <a:t>Wonen is wél belangrijk</a:t>
            </a:r>
          </a:p>
          <a:p>
            <a:pPr marL="914400" lvl="1" indent="-457200">
              <a:buAutoNum type="alphaUcParenR"/>
            </a:pPr>
            <a:endParaRPr lang="nl-BE" dirty="0"/>
          </a:p>
          <a:p>
            <a:pPr marL="457200" indent="-457200">
              <a:buAutoNum type="arabicPeriod"/>
            </a:pPr>
            <a:r>
              <a:rPr lang="nl-BE" dirty="0"/>
              <a:t>Naast ruimte, ook tijd belangrijk</a:t>
            </a:r>
          </a:p>
          <a:p>
            <a:pPr lvl="1"/>
            <a:r>
              <a:rPr lang="nl-BE" sz="2200" dirty="0">
                <a:sym typeface="Wingdings" panose="05000000000000000000" pitchFamily="2" charset="2"/>
              </a:rPr>
              <a:t>Buurten veranderen, voorzieningen verdwijnen, de maatschappij verandert,...</a:t>
            </a:r>
          </a:p>
          <a:p>
            <a:pPr marL="800100" lvl="1" indent="-342900">
              <a:buAutoNum type="alphaUcParenR"/>
            </a:pPr>
            <a:endParaRPr lang="nl-BE" dirty="0"/>
          </a:p>
          <a:p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D48950C-58CB-4C07-BBCF-ADD46950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5. Conclusie</a:t>
            </a:r>
          </a:p>
        </p:txBody>
      </p:sp>
    </p:spTree>
    <p:extLst>
      <p:ext uri="{BB962C8B-B14F-4D97-AF65-F5344CB8AC3E}">
        <p14:creationId xmlns:p14="http://schemas.microsoft.com/office/powerpoint/2010/main" val="1178505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FA2D35A-7D80-4FF2-A8D0-FE3FB5A37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nl-BE" dirty="0"/>
              <a:t>Wonen is wél belangrijk</a:t>
            </a:r>
          </a:p>
          <a:p>
            <a:pPr marL="914400" lvl="1" indent="-457200">
              <a:buAutoNum type="alphaUcParenR"/>
            </a:pPr>
            <a:endParaRPr lang="nl-BE" dirty="0"/>
          </a:p>
          <a:p>
            <a:pPr marL="457200" indent="-457200">
              <a:buAutoNum type="arabicPeriod"/>
            </a:pPr>
            <a:r>
              <a:rPr lang="nl-BE" dirty="0"/>
              <a:t>Naast ruimte, ook tijd belangrijk</a:t>
            </a:r>
          </a:p>
          <a:p>
            <a:pPr marL="457200" indent="-457200">
              <a:buAutoNum type="arabicPeriod"/>
            </a:pPr>
            <a:endParaRPr lang="nl-BE" dirty="0"/>
          </a:p>
          <a:p>
            <a:pPr marL="457200" indent="-457200">
              <a:buAutoNum type="arabicPeriod"/>
            </a:pPr>
            <a:r>
              <a:rPr lang="nl-BE" dirty="0"/>
              <a:t>Dé oudere bestaat niet</a:t>
            </a:r>
          </a:p>
          <a:p>
            <a:pPr lvl="1"/>
            <a:r>
              <a:rPr lang="nl-BE" sz="2200" dirty="0"/>
              <a:t>199 verhalen</a:t>
            </a:r>
          </a:p>
          <a:p>
            <a:pPr lvl="1"/>
            <a:r>
              <a:rPr lang="nl-BE" sz="2200" dirty="0"/>
              <a:t>Belang </a:t>
            </a:r>
            <a:r>
              <a:rPr lang="nl-BE" sz="2200" dirty="0" err="1"/>
              <a:t>sociaal-economische</a:t>
            </a:r>
            <a:r>
              <a:rPr lang="nl-BE" sz="2200" dirty="0"/>
              <a:t> achtergrond</a:t>
            </a:r>
          </a:p>
          <a:p>
            <a:pPr marL="800100" lvl="1" indent="-342900">
              <a:buAutoNum type="alphaUcParenR"/>
            </a:pPr>
            <a:endParaRPr lang="nl-BE" dirty="0"/>
          </a:p>
          <a:p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D48950C-58CB-4C07-BBCF-ADD46950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5. Conclusie</a:t>
            </a:r>
          </a:p>
        </p:txBody>
      </p:sp>
    </p:spTree>
    <p:extLst>
      <p:ext uri="{BB962C8B-B14F-4D97-AF65-F5344CB8AC3E}">
        <p14:creationId xmlns:p14="http://schemas.microsoft.com/office/powerpoint/2010/main" val="2452480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44BCE-EEAC-4592-9F37-E91AFEAB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6. Wat kan er anders?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A43D03-8BD6-48D5-910C-54242E810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D10E075D-BA01-4545-AA67-FF87732DF7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539EBDE-BBE0-4A33-9844-D8D344BAE4CC}"/>
              </a:ext>
            </a:extLst>
          </p:cNvPr>
          <p:cNvSpPr txBox="1"/>
          <p:nvPr/>
        </p:nvSpPr>
        <p:spPr>
          <a:xfrm>
            <a:off x="6672523" y="491594"/>
            <a:ext cx="51458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Belang wonen in relatie tot vergrijzing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Wonen wordt vergeten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Onderzoeksaanpak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 elke plaats geschikt om ouder te worden?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Conclusie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Wat kan er anders?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D2FBC4A-A53D-410A-8290-D21AC9A35CDF}"/>
              </a:ext>
            </a:extLst>
          </p:cNvPr>
          <p:cNvSpPr/>
          <p:nvPr/>
        </p:nvSpPr>
        <p:spPr>
          <a:xfrm>
            <a:off x="6548284" y="393290"/>
            <a:ext cx="5447071" cy="20352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7755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12377A0-A9E4-4CBB-B0EF-120ED9411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nl-BE" sz="2400" dirty="0"/>
              <a:t>Stel je niet de vraag: </a:t>
            </a:r>
            <a:r>
              <a:rPr lang="en-US" sz="2400" i="1" dirty="0"/>
              <a:t>“Wat </a:t>
            </a:r>
            <a:r>
              <a:rPr lang="en-US" sz="2400" i="1" dirty="0" err="1"/>
              <a:t>kan</a:t>
            </a:r>
            <a:r>
              <a:rPr lang="en-US" sz="2400" i="1" dirty="0"/>
              <a:t> </a:t>
            </a:r>
            <a:r>
              <a:rPr lang="en-US" sz="2400" i="1" dirty="0" err="1"/>
              <a:t>ik</a:t>
            </a:r>
            <a:r>
              <a:rPr lang="en-US" sz="2400" i="1" dirty="0"/>
              <a:t> </a:t>
            </a:r>
            <a:r>
              <a:rPr lang="en-US" sz="2400" i="1" dirty="0" err="1"/>
              <a:t>doen</a:t>
            </a:r>
            <a:r>
              <a:rPr lang="en-US" sz="2400" i="1" dirty="0"/>
              <a:t> </a:t>
            </a:r>
            <a:r>
              <a:rPr lang="en-US" sz="2400" i="1" dirty="0" err="1"/>
              <a:t>zodat</a:t>
            </a:r>
            <a:r>
              <a:rPr lang="en-US" sz="2400" i="1" dirty="0"/>
              <a:t> </a:t>
            </a:r>
            <a:r>
              <a:rPr lang="en-US" sz="2400" i="1" dirty="0" err="1"/>
              <a:t>ik</a:t>
            </a:r>
            <a:r>
              <a:rPr lang="en-US" sz="2400" i="1" dirty="0"/>
              <a:t> </a:t>
            </a:r>
            <a:r>
              <a:rPr lang="en-US" sz="2400" i="1" dirty="0" err="1"/>
              <a:t>hier</a:t>
            </a:r>
            <a:r>
              <a:rPr lang="en-US" sz="2400" i="1" dirty="0"/>
              <a:t> </a:t>
            </a:r>
            <a:r>
              <a:rPr lang="en-US" sz="2400" i="1" dirty="0" err="1"/>
              <a:t>ouder</a:t>
            </a:r>
            <a:r>
              <a:rPr lang="en-US" sz="2400" i="1" dirty="0"/>
              <a:t> </a:t>
            </a:r>
            <a:r>
              <a:rPr lang="en-US" sz="2400" i="1" dirty="0" err="1"/>
              <a:t>kan</a:t>
            </a:r>
            <a:r>
              <a:rPr lang="en-US" sz="2400" i="1" dirty="0"/>
              <a:t> </a:t>
            </a:r>
            <a:r>
              <a:rPr lang="en-US" sz="2400" i="1" dirty="0" err="1"/>
              <a:t>worden</a:t>
            </a:r>
            <a:r>
              <a:rPr lang="en-US" sz="2400" i="1" dirty="0"/>
              <a:t> (age in place)?” </a:t>
            </a:r>
            <a:r>
              <a:rPr lang="nl-BE" sz="2400" dirty="0"/>
              <a:t>Maar wel: “</a:t>
            </a:r>
            <a:r>
              <a:rPr lang="nl-BE" sz="2400" i="1" dirty="0"/>
              <a:t>Wat doe ik wanneer ik niet meer met de auto kan rijden?” *</a:t>
            </a:r>
          </a:p>
          <a:p>
            <a:pPr marL="0" indent="0" algn="r">
              <a:buNone/>
            </a:pPr>
            <a:r>
              <a:rPr lang="nl-BE" sz="1500" dirty="0"/>
              <a:t>(Alter, 2021, Amerikaans journalist en architect)</a:t>
            </a:r>
          </a:p>
          <a:p>
            <a:pPr algn="just"/>
            <a:endParaRPr lang="nl-BE" i="1" dirty="0"/>
          </a:p>
          <a:p>
            <a:pPr marL="0" indent="0" algn="just">
              <a:buNone/>
            </a:pPr>
            <a:r>
              <a:rPr lang="nl-BE" sz="2000" i="1" dirty="0"/>
              <a:t>* Of: niet meer kan douchen, niet meer tot bij de winkel geraak,…</a:t>
            </a:r>
          </a:p>
          <a:p>
            <a:pPr algn="just"/>
            <a:endParaRPr lang="nl-BE" sz="2400" i="1" dirty="0"/>
          </a:p>
          <a:p>
            <a:pPr algn="just"/>
            <a:endParaRPr lang="nl-BE" sz="2400" i="1" dirty="0"/>
          </a:p>
          <a:p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68DA0E4-04D9-4950-AAB6-4884BD554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6. Wat kan er anders?</a:t>
            </a:r>
          </a:p>
        </p:txBody>
      </p:sp>
    </p:spTree>
    <p:extLst>
      <p:ext uri="{BB962C8B-B14F-4D97-AF65-F5344CB8AC3E}">
        <p14:creationId xmlns:p14="http://schemas.microsoft.com/office/powerpoint/2010/main" val="20510260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12377A0-A9E4-4CBB-B0EF-120ED9411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nl-BE" sz="2400" dirty="0" err="1"/>
              <a:t>Ageing</a:t>
            </a:r>
            <a:r>
              <a:rPr lang="nl-BE" sz="2400" dirty="0"/>
              <a:t> in </a:t>
            </a:r>
            <a:r>
              <a:rPr lang="nl-BE" sz="2400" dirty="0" err="1"/>
              <a:t>place</a:t>
            </a:r>
            <a:r>
              <a:rPr lang="nl-BE" sz="2400" dirty="0"/>
              <a:t> </a:t>
            </a:r>
            <a:r>
              <a:rPr lang="nl-BE" sz="2400" dirty="0">
                <a:sym typeface="Wingdings" panose="05000000000000000000" pitchFamily="2" charset="2"/>
              </a:rPr>
              <a:t> </a:t>
            </a:r>
            <a:r>
              <a:rPr lang="nl-BE" sz="2400" dirty="0" err="1"/>
              <a:t>Moving</a:t>
            </a:r>
            <a:r>
              <a:rPr lang="nl-BE" sz="2400" dirty="0"/>
              <a:t> in time</a:t>
            </a:r>
            <a:endParaRPr lang="nl-BE" sz="2400" i="1" dirty="0"/>
          </a:p>
          <a:p>
            <a:pPr algn="just"/>
            <a:endParaRPr lang="nl-BE" sz="2400" i="1" dirty="0"/>
          </a:p>
          <a:p>
            <a:pPr algn="just"/>
            <a:endParaRPr lang="nl-BE" sz="2400" i="1" dirty="0"/>
          </a:p>
          <a:p>
            <a:pPr algn="just"/>
            <a:endParaRPr lang="nl-BE" sz="2400" i="1" dirty="0"/>
          </a:p>
          <a:p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68DA0E4-04D9-4950-AAB6-4884BD554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6. Wat kan er anders?</a:t>
            </a:r>
          </a:p>
        </p:txBody>
      </p:sp>
    </p:spTree>
    <p:extLst>
      <p:ext uri="{BB962C8B-B14F-4D97-AF65-F5344CB8AC3E}">
        <p14:creationId xmlns:p14="http://schemas.microsoft.com/office/powerpoint/2010/main" val="29380698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12377A0-A9E4-4CBB-B0EF-120ED9411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nl-BE" sz="2400" dirty="0" err="1"/>
              <a:t>Ageing</a:t>
            </a:r>
            <a:r>
              <a:rPr lang="nl-BE" sz="2400" dirty="0"/>
              <a:t> in </a:t>
            </a:r>
            <a:r>
              <a:rPr lang="nl-BE" sz="2400" dirty="0" err="1"/>
              <a:t>place</a:t>
            </a:r>
            <a:r>
              <a:rPr lang="nl-BE" sz="2400" dirty="0"/>
              <a:t> </a:t>
            </a:r>
            <a:r>
              <a:rPr lang="nl-BE" sz="2400" dirty="0">
                <a:sym typeface="Wingdings" panose="05000000000000000000" pitchFamily="2" charset="2"/>
              </a:rPr>
              <a:t> </a:t>
            </a:r>
            <a:r>
              <a:rPr lang="nl-BE" sz="2400" dirty="0" err="1"/>
              <a:t>Moving</a:t>
            </a:r>
            <a:r>
              <a:rPr lang="nl-BE" sz="2400" dirty="0"/>
              <a:t> in time</a:t>
            </a:r>
            <a:endParaRPr lang="nl-BE" sz="2400" i="1" dirty="0"/>
          </a:p>
          <a:p>
            <a:pPr algn="just"/>
            <a:endParaRPr lang="nl-BE" sz="2400" i="1" dirty="0"/>
          </a:p>
          <a:p>
            <a:pPr algn="just"/>
            <a:r>
              <a:rPr lang="nl-BE" dirty="0"/>
              <a:t>Veel (theoretische) mogelijkheden tussen </a:t>
            </a:r>
            <a:r>
              <a:rPr lang="nl-BE" dirty="0" err="1"/>
              <a:t>AiP</a:t>
            </a:r>
            <a:r>
              <a:rPr lang="nl-BE" dirty="0"/>
              <a:t> en WZC</a:t>
            </a:r>
            <a:endParaRPr lang="nl-BE" sz="2400" dirty="0"/>
          </a:p>
          <a:p>
            <a:pPr algn="just"/>
            <a:endParaRPr lang="nl-BE" sz="2400" i="1" dirty="0"/>
          </a:p>
          <a:p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68DA0E4-04D9-4950-AAB6-4884BD554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6. Wat kan er anders?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99CF655-F696-4F4B-96D1-44C879922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071" y="3628351"/>
            <a:ext cx="3383529" cy="225568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638E20A-6E6E-4F21-9F01-E1B1D709F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388" y="2215299"/>
            <a:ext cx="2480765" cy="366873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B76E5F9-EF2F-47F8-BEBF-2437AB986198}"/>
              </a:ext>
            </a:extLst>
          </p:cNvPr>
          <p:cNvSpPr txBox="1"/>
          <p:nvPr/>
        </p:nvSpPr>
        <p:spPr>
          <a:xfrm>
            <a:off x="8533508" y="5918779"/>
            <a:ext cx="3189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‘Senioren onder de toren’. Bron: OCMW Maldegem</a:t>
            </a:r>
          </a:p>
        </p:txBody>
      </p:sp>
    </p:spTree>
    <p:extLst>
      <p:ext uri="{BB962C8B-B14F-4D97-AF65-F5344CB8AC3E}">
        <p14:creationId xmlns:p14="http://schemas.microsoft.com/office/powerpoint/2010/main" val="24406433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12377A0-A9E4-4CBB-B0EF-120ED9411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nl-BE" sz="2400" dirty="0" err="1"/>
              <a:t>Ageing</a:t>
            </a:r>
            <a:r>
              <a:rPr lang="nl-BE" sz="2400" dirty="0"/>
              <a:t> in </a:t>
            </a:r>
            <a:r>
              <a:rPr lang="nl-BE" sz="2400" dirty="0" err="1"/>
              <a:t>place</a:t>
            </a:r>
            <a:r>
              <a:rPr lang="nl-BE" sz="2400" dirty="0"/>
              <a:t> </a:t>
            </a:r>
            <a:r>
              <a:rPr lang="nl-BE" sz="2400" dirty="0">
                <a:sym typeface="Wingdings" panose="05000000000000000000" pitchFamily="2" charset="2"/>
              </a:rPr>
              <a:t> </a:t>
            </a:r>
            <a:r>
              <a:rPr lang="nl-BE" sz="2400" dirty="0" err="1"/>
              <a:t>Moving</a:t>
            </a:r>
            <a:r>
              <a:rPr lang="nl-BE" sz="2400" dirty="0"/>
              <a:t> </a:t>
            </a:r>
            <a:r>
              <a:rPr lang="nl-BE" sz="2400" u="sng" dirty="0"/>
              <a:t>in time</a:t>
            </a:r>
            <a:endParaRPr lang="nl-BE" sz="2400" i="1" u="sng" dirty="0"/>
          </a:p>
          <a:p>
            <a:pPr algn="just"/>
            <a:endParaRPr lang="nl-BE" sz="2400" i="1" dirty="0"/>
          </a:p>
          <a:p>
            <a:pPr algn="just"/>
            <a:r>
              <a:rPr lang="nl-BE" dirty="0"/>
              <a:t>Veel (theoretische) mogelijkheden tussen </a:t>
            </a:r>
            <a:r>
              <a:rPr lang="nl-BE" dirty="0" err="1"/>
              <a:t>AiP</a:t>
            </a:r>
            <a:r>
              <a:rPr lang="nl-BE" dirty="0"/>
              <a:t> en WZC</a:t>
            </a:r>
          </a:p>
          <a:p>
            <a:pPr algn="just"/>
            <a:endParaRPr lang="nl-BE" sz="2400" dirty="0"/>
          </a:p>
          <a:p>
            <a:pPr algn="just"/>
            <a:r>
              <a:rPr lang="nl-BE" dirty="0"/>
              <a:t>Of ‘simpelweg’ toegankelijk en betaalbaar wonen op goede plaats</a:t>
            </a:r>
          </a:p>
          <a:p>
            <a:pPr algn="just"/>
            <a:endParaRPr lang="nl-BE" sz="2400" dirty="0"/>
          </a:p>
          <a:p>
            <a:pPr marL="0" indent="0" algn="just">
              <a:buNone/>
            </a:pPr>
            <a:r>
              <a:rPr lang="nl-BE" sz="3000" dirty="0">
                <a:sym typeface="Wingdings" panose="05000000000000000000" pitchFamily="2" charset="2"/>
              </a:rPr>
              <a:t> </a:t>
            </a:r>
            <a:r>
              <a:rPr lang="nl-BE" dirty="0">
                <a:sym typeface="Wingdings" panose="05000000000000000000" pitchFamily="2" charset="2"/>
              </a:rPr>
              <a:t>Goed wonen niet overlaten aan toeval, niet meer “oud vasthouden”</a:t>
            </a:r>
            <a:endParaRPr lang="nl-BE" sz="2400" dirty="0"/>
          </a:p>
          <a:p>
            <a:pPr algn="just"/>
            <a:endParaRPr lang="nl-BE" sz="2400" dirty="0"/>
          </a:p>
          <a:p>
            <a:pPr algn="just"/>
            <a:endParaRPr lang="nl-BE" sz="2400" i="1" dirty="0"/>
          </a:p>
          <a:p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68DA0E4-04D9-4950-AAB6-4884BD554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6. Wat kan er anders?</a:t>
            </a:r>
          </a:p>
        </p:txBody>
      </p:sp>
    </p:spTree>
    <p:extLst>
      <p:ext uri="{BB962C8B-B14F-4D97-AF65-F5344CB8AC3E}">
        <p14:creationId xmlns:p14="http://schemas.microsoft.com/office/powerpoint/2010/main" val="2936618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BE" sz="3600" dirty="0">
                <a:latin typeface="+mn-lt"/>
              </a:rPr>
              <a:t>Oud vasthouden</a:t>
            </a:r>
            <a:br>
              <a:rPr lang="nl-BE" sz="3600" dirty="0">
                <a:latin typeface="+mn-lt"/>
              </a:rPr>
            </a:br>
            <a:r>
              <a:rPr lang="nl-BE" sz="3600" dirty="0">
                <a:latin typeface="+mn-lt"/>
              </a:rPr>
              <a:t>Over vergrijzing, wonen en beleid</a:t>
            </a:r>
            <a:endParaRPr lang="nl-BE" dirty="0">
              <a:highlight>
                <a:srgbClr val="FFFF00"/>
              </a:highligh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l-BE" sz="2000" dirty="0"/>
              <a:t>Emma </a:t>
            </a:r>
            <a:r>
              <a:rPr lang="nl-BE" sz="2000" dirty="0" err="1"/>
              <a:t>Volckaert</a:t>
            </a:r>
            <a:r>
              <a:rPr lang="nl-BE" sz="2000" dirty="0"/>
              <a:t> </a:t>
            </a:r>
          </a:p>
        </p:txBody>
      </p:sp>
      <p:pic>
        <p:nvPicPr>
          <p:cNvPr id="6" name="Afbeelding 3" descr="Afbeelding met tekst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CA3D1884-0032-8109-AC15-11B5D540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04" y="5461341"/>
            <a:ext cx="5899791" cy="139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9112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6BA6EA-DBEB-275B-BDDB-05708A30A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00" y="3067050"/>
            <a:ext cx="11074400" cy="723900"/>
          </a:xfrm>
        </p:spPr>
        <p:txBody>
          <a:bodyPr/>
          <a:lstStyle/>
          <a:p>
            <a:r>
              <a:rPr lang="nl-BE" dirty="0"/>
              <a:t>Pauze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472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68" y="3136900"/>
            <a:ext cx="10560559" cy="449488"/>
          </a:xfrm>
        </p:spPr>
        <p:txBody>
          <a:bodyPr/>
          <a:lstStyle/>
          <a:p>
            <a:r>
              <a:rPr lang="nl-BE" dirty="0"/>
              <a:t>Over intergemeentelijke samenwerking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68" y="3851002"/>
            <a:ext cx="9941984" cy="386399"/>
          </a:xfrm>
        </p:spPr>
        <p:txBody>
          <a:bodyPr/>
          <a:lstStyle/>
          <a:p>
            <a:r>
              <a:rPr lang="nl-BE" sz="2000" dirty="0">
                <a:highlight>
                  <a:srgbClr val="FFFF00"/>
                </a:highlight>
              </a:rPr>
              <a:t>XXXXXXX</a:t>
            </a:r>
            <a:r>
              <a:rPr lang="nl-BE" sz="2000" dirty="0"/>
              <a:t>, </a:t>
            </a:r>
            <a:r>
              <a:rPr lang="nl-BE" sz="2000" dirty="0" err="1"/>
              <a:t>Igean</a:t>
            </a:r>
            <a:endParaRPr lang="nl-BE" sz="2000" dirty="0"/>
          </a:p>
        </p:txBody>
      </p:sp>
      <p:pic>
        <p:nvPicPr>
          <p:cNvPr id="6" name="Afbeelding 3" descr="Afbeelding met tekst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CE9B435C-6D8D-D6B2-09E8-6DE1CBAE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04" y="5461341"/>
            <a:ext cx="5899791" cy="139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1290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68" y="2740807"/>
            <a:ext cx="10662753" cy="1396658"/>
          </a:xfrm>
        </p:spPr>
        <p:txBody>
          <a:bodyPr/>
          <a:lstStyle/>
          <a:p>
            <a:r>
              <a:rPr lang="nl-BE" dirty="0">
                <a:latin typeface="+mn-lt"/>
              </a:rPr>
              <a:t>Wonen in de tijd</a:t>
            </a:r>
            <a:br>
              <a:rPr lang="nl-BE" dirty="0">
                <a:latin typeface="+mn-lt"/>
              </a:rPr>
            </a:br>
            <a:r>
              <a:rPr lang="nl-BE" dirty="0">
                <a:latin typeface="+mn-lt"/>
              </a:rPr>
              <a:t>Inspiratiegids, methodiek en </a:t>
            </a:r>
            <a:r>
              <a:rPr lang="nl-BE" dirty="0" err="1">
                <a:latin typeface="+mn-lt"/>
              </a:rPr>
              <a:t>toetskader</a:t>
            </a:r>
            <a:endParaRPr lang="nl-BE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68" y="4137465"/>
            <a:ext cx="9941984" cy="386399"/>
          </a:xfrm>
        </p:spPr>
        <p:txBody>
          <a:bodyPr/>
          <a:lstStyle/>
          <a:p>
            <a:r>
              <a:rPr lang="nl-BE" sz="2000" dirty="0"/>
              <a:t>Laurens Van Hoek, Atelier Romain </a:t>
            </a:r>
          </a:p>
        </p:txBody>
      </p:sp>
      <p:pic>
        <p:nvPicPr>
          <p:cNvPr id="4" name="Afbeelding 3" descr="Afbeelding met tekst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3B655940-1F6A-3937-D69C-05583E3B9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04" y="5461341"/>
            <a:ext cx="5899791" cy="139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41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93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445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93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604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75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325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210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479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4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749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54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30A21675-0C89-7655-69B2-7D6AD5695148}"/>
              </a:ext>
            </a:extLst>
          </p:cNvPr>
          <p:cNvSpPr/>
          <p:nvPr/>
        </p:nvSpPr>
        <p:spPr>
          <a:xfrm>
            <a:off x="838200" y="1492898"/>
            <a:ext cx="9711813" cy="345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Tijdelijke aanduiding voor inhoud 6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FD63B31B-D5DA-E7A9-B697-4523D1466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28"/>
          <a:stretch/>
        </p:blipFill>
        <p:spPr>
          <a:xfrm>
            <a:off x="1336539" y="1821802"/>
            <a:ext cx="9476463" cy="3200058"/>
          </a:xfrm>
        </p:spPr>
      </p:pic>
    </p:spTree>
    <p:extLst>
      <p:ext uri="{BB962C8B-B14F-4D97-AF65-F5344CB8AC3E}">
        <p14:creationId xmlns:p14="http://schemas.microsoft.com/office/powerpoint/2010/main" val="8138076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761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177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882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743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422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005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486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741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603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33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Over Gewoontebreker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68" y="3851002"/>
            <a:ext cx="9941984" cy="386399"/>
          </a:xfrm>
        </p:spPr>
        <p:txBody>
          <a:bodyPr/>
          <a:lstStyle/>
          <a:p>
            <a:r>
              <a:rPr lang="nl-BE" sz="2000" dirty="0"/>
              <a:t>Filip </a:t>
            </a:r>
            <a:r>
              <a:rPr lang="nl-BE" sz="2000" dirty="0" err="1"/>
              <a:t>Lagiewka</a:t>
            </a:r>
            <a:r>
              <a:rPr lang="nl-BE" sz="2000" dirty="0"/>
              <a:t>, diensthoofd Wonen provincie Antwerpen</a:t>
            </a:r>
            <a:br>
              <a:rPr lang="nl-BE" sz="2000" dirty="0"/>
            </a:br>
            <a:endParaRPr lang="nl-BE" sz="2000" dirty="0"/>
          </a:p>
        </p:txBody>
      </p:sp>
      <p:pic>
        <p:nvPicPr>
          <p:cNvPr id="6" name="Afbeelding 3" descr="Afbeelding met tekst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5EBE392A-0F5E-A966-B96F-13D924CCE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04" y="5461341"/>
            <a:ext cx="5899791" cy="139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4911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908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056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87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32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956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832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765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544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274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13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C721DC2-F9B0-691D-5AB0-FFF2C2146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34" y="749633"/>
            <a:ext cx="8588132" cy="457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194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992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478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868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152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052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605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57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752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38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40409_presentatie publieksmoment_plenair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536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16_9 SDG.potx" id="{C4147E66-7BC7-4346-B49E-3FAC591EE4F3}" vid="{156435B3-7B9F-42F6-A697-55CAD512F2C0}"/>
    </a:ext>
  </a:extLst>
</a:theme>
</file>

<file path=ppt/theme/theme3.xml><?xml version="1.0" encoding="utf-8"?>
<a:theme xmlns:a="http://schemas.openxmlformats.org/drawingml/2006/main" name="1_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itel presentatie16_9.potx" id="{8290DD03-CEFF-4306-AA7F-BAF5DAE3B8D3}" vid="{F086D0CA-1551-4EC9-891F-FCBF5D096BD7}"/>
    </a:ext>
  </a:extLst>
</a:theme>
</file>

<file path=ppt/theme/theme4.xml><?xml version="1.0" encoding="utf-8"?>
<a:theme xmlns:a="http://schemas.openxmlformats.org/drawingml/2006/main" name="2_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1" id="{D4561CB8-8140-4FA5-8DC1-8C41DA11AE78}" vid="{A61A5453-11EB-4B93-BC26-4CAC3D6FA9B3}"/>
    </a:ext>
  </a:extLst>
</a:theme>
</file>

<file path=ppt/theme/theme5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51B8A1F-420D-400E-B695-09E99D1720B3}" vid="{2CC205EB-6C9D-4ECE-AA2F-6D3207014EEE}"/>
    </a:ext>
  </a:extLst>
</a:theme>
</file>

<file path=ppt/theme/theme6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itel presentatie16_9.potx" id="{8290DD03-CEFF-4306-AA7F-BAF5DAE3B8D3}" vid="{F086D0CA-1551-4EC9-891F-FCBF5D096BD7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3243</Words>
  <Application>Microsoft Office PowerPoint</Application>
  <PresentationFormat>Breedbeeld</PresentationFormat>
  <Paragraphs>409</Paragraphs>
  <Slides>134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7</vt:i4>
      </vt:variant>
      <vt:variant>
        <vt:lpstr>Diatitels</vt:lpstr>
      </vt:variant>
      <vt:variant>
        <vt:i4>134</vt:i4>
      </vt:variant>
    </vt:vector>
  </HeadingPairs>
  <TitlesOfParts>
    <vt:vector size="150" baseType="lpstr">
      <vt:lpstr>Arial</vt:lpstr>
      <vt:lpstr>Baskerville</vt:lpstr>
      <vt:lpstr>BentonSansComp-Medium</vt:lpstr>
      <vt:lpstr>Calibri</vt:lpstr>
      <vt:lpstr>Calibri Light</vt:lpstr>
      <vt:lpstr>Garamond</vt:lpstr>
      <vt:lpstr>Interstate</vt:lpstr>
      <vt:lpstr>Lucida Grande</vt:lpstr>
      <vt:lpstr>Verdana</vt:lpstr>
      <vt:lpstr>Kantoorthema</vt:lpstr>
      <vt:lpstr>provincie_antwerpen_ppt_verdana</vt:lpstr>
      <vt:lpstr>1_provincie_antwerpen_ppt_verdana</vt:lpstr>
      <vt:lpstr>2_provincie_antwerpen_ppt_verdana</vt:lpstr>
      <vt:lpstr>1_Kantoorthema</vt:lpstr>
      <vt:lpstr>KU Leuven</vt:lpstr>
      <vt:lpstr>3_provincie_antwerpen_ppt_verdana</vt:lpstr>
      <vt:lpstr>PowerPoint-presentatie</vt:lpstr>
      <vt:lpstr>Welkom</vt:lpstr>
      <vt:lpstr>PowerPoint-presentatie</vt:lpstr>
      <vt:lpstr>Over het provinciaal woonbeleid</vt:lpstr>
      <vt:lpstr>PowerPoint-presentatie</vt:lpstr>
      <vt:lpstr>Over intergemeentelijke samenwerking</vt:lpstr>
      <vt:lpstr>PowerPoint-presentatie</vt:lpstr>
      <vt:lpstr>Over Gewoontebreker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Oud vasthouden Over vergrijzing, wonen en beleid</vt:lpstr>
      <vt:lpstr>‘Oud vasthouden’ Over vergrijzing, wonen en beleid</vt:lpstr>
      <vt:lpstr>Inhoud</vt:lpstr>
      <vt:lpstr>1. Belang wonen in relatie tot vergrijzing </vt:lpstr>
      <vt:lpstr>1. Belang wonen in relatie tot vergrijzing</vt:lpstr>
      <vt:lpstr>1. Belang wonen in relatie tot vergrijzing</vt:lpstr>
      <vt:lpstr>1. Belang wonen in relatie tot vergrijzing</vt:lpstr>
      <vt:lpstr>1. Belang wonen in relatie tot vergrijzing</vt:lpstr>
      <vt:lpstr>2. Wonen wordt vergeten</vt:lpstr>
      <vt:lpstr>2. Wonen wordt vergeten</vt:lpstr>
      <vt:lpstr>2. Wonen wordt vergeten</vt:lpstr>
      <vt:lpstr>2. Wonen wordt vergeten</vt:lpstr>
      <vt:lpstr>3. Onderzoeksaanpak</vt:lpstr>
      <vt:lpstr>3. Onderzoeksaanpak</vt:lpstr>
      <vt:lpstr>3. Onderzoeksaanpak</vt:lpstr>
      <vt:lpstr>3. Onderzoeksaanpak</vt:lpstr>
      <vt:lpstr>3. Onderzoeksaanpak</vt:lpstr>
      <vt:lpstr>4. Niet elke plaats is geschikt om ouder te worden</vt:lpstr>
      <vt:lpstr>4. Niet elke plaats is geschikt om ouder te worden</vt:lpstr>
      <vt:lpstr>4. Niet elke plaats is geschikt om ouder te worden</vt:lpstr>
      <vt:lpstr>4. Niet elke plaats is geschikt om ouder te worden</vt:lpstr>
      <vt:lpstr>4. Niet elke plaats is geschikt om ouder te worden</vt:lpstr>
      <vt:lpstr>4. Niet elke plaats is geschikt om ouder te worden</vt:lpstr>
      <vt:lpstr>4. Niet elke plaats is geschikt om ouder te worden</vt:lpstr>
      <vt:lpstr>4. Niet elke plaats is geschikt om ouder te worden</vt:lpstr>
      <vt:lpstr>4. Niet elke plaats is geschikt om ouder te worden</vt:lpstr>
      <vt:lpstr>4. Niet elke plaats is geschikt om ouder te worden</vt:lpstr>
      <vt:lpstr>4. Niet elke plaats is geschikt om ouder te worden</vt:lpstr>
      <vt:lpstr>4. Niet elke plaats is geschikt om ouder te worden</vt:lpstr>
      <vt:lpstr>4. Niet elke plaats is geschikt om ouder te worden</vt:lpstr>
      <vt:lpstr>4. Niet elke plaats is geschikt om ouder te worden</vt:lpstr>
      <vt:lpstr>4. Niet elke plaats is geschikt om ouder te worden</vt:lpstr>
      <vt:lpstr>4. Niet elke plaats is geschikt om ouder te worden</vt:lpstr>
      <vt:lpstr>4. Niet elke plaats is geschikt om ouder te worden</vt:lpstr>
      <vt:lpstr>4. Niet elke plaats is geschikt om ouder te worden</vt:lpstr>
      <vt:lpstr>5. Conclusie</vt:lpstr>
      <vt:lpstr>5. Conclusie</vt:lpstr>
      <vt:lpstr>5. Conclusie</vt:lpstr>
      <vt:lpstr>5. Conclusie</vt:lpstr>
      <vt:lpstr>6. Wat kan er anders?</vt:lpstr>
      <vt:lpstr>6. Wat kan er anders?</vt:lpstr>
      <vt:lpstr>6. Wat kan er anders?</vt:lpstr>
      <vt:lpstr>6. Wat kan er anders?</vt:lpstr>
      <vt:lpstr>6. Wat kan er anders?</vt:lpstr>
      <vt:lpstr>Oud vasthouden Over vergrijzing, wonen en beleid</vt:lpstr>
      <vt:lpstr>Pauze</vt:lpstr>
      <vt:lpstr>Wonen in de tijd Inspiratiegids, methodiek en toetskader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Wonen in de tijd Inspiratiegids, methodiek en toetskader</vt:lpstr>
      <vt:lpstr>Deelsessies – Wonen in de tijd  </vt:lpstr>
      <vt:lpstr>PowerPoint-presentatie</vt:lpstr>
      <vt:lpstr>PowerPoint-presentatie</vt:lpstr>
      <vt:lpstr>PowerPoint-presentatie</vt:lpstr>
      <vt:lpstr>Bedankt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Romain12</dc:creator>
  <cp:lastModifiedBy>LAGIEWKA Filip</cp:lastModifiedBy>
  <cp:revision>24</cp:revision>
  <dcterms:created xsi:type="dcterms:W3CDTF">2024-04-18T13:11:06Z</dcterms:created>
  <dcterms:modified xsi:type="dcterms:W3CDTF">2024-04-23T01:12:36Z</dcterms:modified>
</cp:coreProperties>
</file>