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7"/>
  </p:notesMasterIdLst>
  <p:sldIdLst>
    <p:sldId id="624" r:id="rId3"/>
    <p:sldId id="986" r:id="rId4"/>
    <p:sldId id="973" r:id="rId5"/>
    <p:sldId id="992" r:id="rId6"/>
    <p:sldId id="982" r:id="rId7"/>
    <p:sldId id="977" r:id="rId8"/>
    <p:sldId id="960" r:id="rId9"/>
    <p:sldId id="974" r:id="rId10"/>
    <p:sldId id="976" r:id="rId11"/>
    <p:sldId id="987" r:id="rId12"/>
    <p:sldId id="990" r:id="rId13"/>
    <p:sldId id="988" r:id="rId14"/>
    <p:sldId id="991" r:id="rId15"/>
    <p:sldId id="9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orient="horz" pos="3612" userDrawn="1">
          <p15:clr>
            <a:srgbClr val="A4A3A4"/>
          </p15:clr>
        </p15:guide>
        <p15:guide id="4" pos="4384" userDrawn="1">
          <p15:clr>
            <a:srgbClr val="A4A3A4"/>
          </p15:clr>
        </p15:guide>
        <p15:guide id="5" pos="7167" userDrawn="1">
          <p15:clr>
            <a:srgbClr val="A4A3A4"/>
          </p15:clr>
        </p15:guide>
        <p15:guide id="6" pos="1028" userDrawn="1">
          <p15:clr>
            <a:srgbClr val="A4A3A4"/>
          </p15:clr>
        </p15:guide>
        <p15:guide id="7" orient="horz" pos="2615" userDrawn="1">
          <p15:clr>
            <a:srgbClr val="A4A3A4"/>
          </p15:clr>
        </p15:guide>
        <p15:guide id="8" orient="horz" pos="7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 steyeart" initials="J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54E"/>
    <a:srgbClr val="4D771F"/>
    <a:srgbClr val="334F15"/>
    <a:srgbClr val="F68C33"/>
    <a:srgbClr val="72B02E"/>
    <a:srgbClr val="0E6794"/>
    <a:srgbClr val="B52126"/>
    <a:srgbClr val="C1BF37"/>
    <a:srgbClr val="60601B"/>
    <a:srgbClr val="680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0046" autoAdjust="0"/>
  </p:normalViewPr>
  <p:slideViewPr>
    <p:cSldViewPr snapToGrid="0" snapToObjects="1" showGuides="1">
      <p:cViewPr varScale="1">
        <p:scale>
          <a:sx n="51" d="100"/>
          <a:sy n="51" d="100"/>
        </p:scale>
        <p:origin x="53" y="38"/>
      </p:cViewPr>
      <p:guideLst>
        <p:guide orient="horz" pos="2614"/>
        <p:guide orient="horz" pos="754"/>
        <p:guide orient="horz" pos="3612"/>
        <p:guide pos="4384"/>
        <p:guide pos="7167"/>
        <p:guide pos="1028"/>
        <p:guide orient="horz" pos="2615"/>
        <p:guide orient="horz" pos="755"/>
      </p:guideLst>
    </p:cSldViewPr>
  </p:slideViewPr>
  <p:outlineViewPr>
    <p:cViewPr>
      <p:scale>
        <a:sx n="33" d="100"/>
        <a:sy n="33" d="100"/>
      </p:scale>
      <p:origin x="0" y="378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werkblad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3011683007701"/>
          <c:y val="6.6798799289678801E-2"/>
          <c:w val="0.58510687211405998"/>
          <c:h val="0.70126789115343002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Geslacht</c:v>
                </c:pt>
              </c:strCache>
            </c:strRef>
          </c:tx>
          <c:dPt>
            <c:idx val="0"/>
            <c:bubble3D val="0"/>
            <c:spPr>
              <a:solidFill>
                <a:srgbClr val="01364E"/>
              </a:solidFill>
            </c:spPr>
            <c:extLst>
              <c:ext xmlns:c16="http://schemas.microsoft.com/office/drawing/2014/chart" uri="{C3380CC4-5D6E-409C-BE32-E72D297353CC}">
                <c16:uniqueId val="{00000001-7297-493A-ABC3-30B716E737FE}"/>
              </c:ext>
            </c:extLst>
          </c:dPt>
          <c:dPt>
            <c:idx val="1"/>
            <c:bubble3D val="0"/>
            <c:spPr>
              <a:solidFill>
                <a:srgbClr val="B52126"/>
              </a:solidFill>
            </c:spPr>
            <c:extLst>
              <c:ext xmlns:c16="http://schemas.microsoft.com/office/drawing/2014/chart" uri="{C3380CC4-5D6E-409C-BE32-E72D297353CC}">
                <c16:uniqueId val="{00000003-7297-493A-ABC3-30B716E737FE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97-493A-ABC3-30B716E737FE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aseline="0">
                      <a:solidFill>
                        <a:schemeClr val="bg1"/>
                      </a:solidFill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297-493A-ABC3-30B716E737FE}"/>
                </c:ext>
              </c:extLst>
            </c:dLbl>
            <c:dLbl>
              <c:idx val="2"/>
              <c:layout>
                <c:manualLayout>
                  <c:x val="-6.0680805381886901E-2"/>
                  <c:y val="0.100724809974217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97-493A-ABC3-30B716E737FE}"/>
                </c:ext>
              </c:extLst>
            </c:dLbl>
            <c:dLbl>
              <c:idx val="3"/>
              <c:layout>
                <c:manualLayout>
                  <c:x val="-2.6046429209816899E-2"/>
                  <c:y val="0.158895051775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97-493A-ABC3-30B716E737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Man</c:v>
                </c:pt>
                <c:pt idx="1">
                  <c:v>Vrouw</c:v>
                </c:pt>
                <c:pt idx="2">
                  <c:v>X</c:v>
                </c:pt>
              </c:strCache>
            </c:strRef>
          </c:cat>
          <c:val>
            <c:numRef>
              <c:f>Blad1!$B$2:$B$4</c:f>
              <c:numCache>
                <c:formatCode>0%</c:formatCode>
                <c:ptCount val="3"/>
                <c:pt idx="0">
                  <c:v>0.63888888888888884</c:v>
                </c:pt>
                <c:pt idx="1">
                  <c:v>0.34259259259259262</c:v>
                </c:pt>
                <c:pt idx="2">
                  <c:v>1.8518518518518517E-2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97-493A-ABC3-30B716E737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6"/>
        <c:holeSize val="50"/>
      </c:doughnutChart>
    </c:plotArea>
    <c:legend>
      <c:legendPos val="b"/>
      <c:layout>
        <c:manualLayout>
          <c:xMode val="edge"/>
          <c:yMode val="edge"/>
          <c:x val="0.10939834644884899"/>
          <c:y val="0.80697925257763903"/>
          <c:w val="0.79249854140281495"/>
          <c:h val="8.68626489433105E-2"/>
        </c:manualLayout>
      </c:layout>
      <c:overlay val="0"/>
      <c:txPr>
        <a:bodyPr/>
        <a:lstStyle/>
        <a:p>
          <a:pPr>
            <a:defRPr sz="1400" baseline="0">
              <a:solidFill>
                <a:srgbClr val="333333"/>
              </a:solidFill>
            </a:defRPr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449120131042295"/>
          <c:y val="4.7871288032210302E-2"/>
          <c:w val="0.42434841548035801"/>
          <c:h val="0.923929038250613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Gekende maatregelen</c:v>
                </c:pt>
              </c:strCache>
            </c:strRef>
          </c:tx>
          <c:spPr>
            <a:solidFill>
              <a:srgbClr val="01364E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B52126"/>
              </a:solidFill>
            </c:spPr>
            <c:extLst>
              <c:ext xmlns:c16="http://schemas.microsoft.com/office/drawing/2014/chart" uri="{C3380CC4-5D6E-409C-BE32-E72D297353CC}">
                <c16:uniqueId val="{00000001-9CED-42C8-A348-92B6AC17AE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>
                    <a:solidFill>
                      <a:srgbClr val="01364E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Blad1!$A$2:$A$10</c:f>
              <c:strCache>
                <c:ptCount val="9"/>
                <c:pt idx="0">
                  <c:v>Overstromingsgebied/bufferbekken</c:v>
                </c:pt>
                <c:pt idx="1">
                  <c:v>Ruimen van de waterlopen</c:v>
                </c:pt>
                <c:pt idx="2">
                  <c:v>Openleggen van ingebuisde waterlopen</c:v>
                </c:pt>
                <c:pt idx="3">
                  <c:v>Rechtgetrokken waterlopen terug laten kronkelen</c:v>
                </c:pt>
                <c:pt idx="4">
                  <c:v>Waterlopen op een natuurvriendelijke manier inrichten</c:v>
                </c:pt>
                <c:pt idx="5">
                  <c:v>Pompstation</c:v>
                </c:pt>
                <c:pt idx="6">
                  <c:v>Plaatsen van stuwen in grachten</c:v>
                </c:pt>
                <c:pt idx="7">
                  <c:v>Aanleg van wadi's</c:v>
                </c:pt>
                <c:pt idx="8">
                  <c:v>Ik heb nog nooit gehoord van al deze maatregelen</c:v>
                </c:pt>
              </c:strCache>
            </c:strRef>
          </c:cat>
          <c:val>
            <c:numRef>
              <c:f>Blad1!$B$2:$B$10</c:f>
              <c:numCache>
                <c:formatCode>0%</c:formatCode>
                <c:ptCount val="9"/>
                <c:pt idx="0">
                  <c:v>0.90434782608695652</c:v>
                </c:pt>
                <c:pt idx="1">
                  <c:v>0.73043478260869565</c:v>
                </c:pt>
                <c:pt idx="2">
                  <c:v>0.65217391304347827</c:v>
                </c:pt>
                <c:pt idx="3">
                  <c:v>0.58260869565217388</c:v>
                </c:pt>
                <c:pt idx="4">
                  <c:v>0.55652173913043479</c:v>
                </c:pt>
                <c:pt idx="5">
                  <c:v>0.38260869565217392</c:v>
                </c:pt>
                <c:pt idx="6">
                  <c:v>0.37391304347826088</c:v>
                </c:pt>
                <c:pt idx="7">
                  <c:v>0.30434782608695654</c:v>
                </c:pt>
                <c:pt idx="8">
                  <c:v>1.7391304347826087E-2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8-4FCF-8D10-633CBE743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752272"/>
        <c:axId val="2117971424"/>
      </c:barChart>
      <c:catAx>
        <c:axId val="21217522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aseline="0">
                <a:solidFill>
                  <a:srgbClr val="333333"/>
                </a:solidFill>
              </a:defRPr>
            </a:pPr>
            <a:endParaRPr lang="nl-BE"/>
          </a:p>
        </c:txPr>
        <c:crossAx val="2117971424"/>
        <c:crosses val="autoZero"/>
        <c:auto val="1"/>
        <c:lblAlgn val="ctr"/>
        <c:lblOffset val="100"/>
        <c:noMultiLvlLbl val="0"/>
      </c:catAx>
      <c:valAx>
        <c:axId val="21179714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2175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86008447947677"/>
          <c:y val="2.2758618217907336E-2"/>
          <c:w val="0.44341914785560038"/>
          <c:h val="0.883122195696747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Helemaal niet belangrijk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926061877294171E-3"/>
                  <c:y val="-2.395391012812428E-2"/>
                </c:manualLayout>
              </c:layout>
              <c:spPr>
                <a:solidFill>
                  <a:srgbClr val="B5212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062401678028317E-2"/>
                      <c:h val="6.6614583333333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760-460D-B7C9-35E81D852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die de regio robuuster maakt tegen de klimaatverandering (overstroming, verkoeling, watertekort...)</c:v>
                </c:pt>
                <c:pt idx="1">
                  <c:v>is een plek om rustig van de natuur te genieten</c:v>
                </c:pt>
                <c:pt idx="2">
                  <c:v>zorgt voor een maximale hoeveelheid vrije natuur met minimale andere elementen, waar aandacht is voor biodiversiteit</c:v>
                </c:pt>
                <c:pt idx="3">
                  <c:v>geeft plaats aan buurtbewoners om zich actief te ontspannen vb  fietsen, wandelen, picknicken sporten</c:v>
                </c:pt>
                <c:pt idx="4">
                  <c:v>is fysiek toegankelijk voor iedereen (bv  rolstoelpatiÃ«nten)</c:v>
                </c:pt>
                <c:pt idx="5">
                  <c:v>is een plek waar kinderen kunnen spelen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5.5045871559633038E-2</c:v>
                </c:pt>
                <c:pt idx="1">
                  <c:v>3.669724770642202E-2</c:v>
                </c:pt>
                <c:pt idx="2">
                  <c:v>4.5871559633027525E-2</c:v>
                </c:pt>
                <c:pt idx="3">
                  <c:v>9.1743119266055051E-2</c:v>
                </c:pt>
                <c:pt idx="4">
                  <c:v>4.5454545454545456E-2</c:v>
                </c:pt>
                <c:pt idx="5">
                  <c:v>8.2568807339449546E-2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0-460D-B7C9-35E81D852B5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Niet belangrijk</c:v>
                </c:pt>
              </c:strCache>
            </c:strRef>
          </c:tx>
          <c:spPr>
            <a:solidFill>
              <a:srgbClr val="DB743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0-460D-B7C9-35E81D852B5C}"/>
              </c:ext>
            </c:extLst>
          </c:dPt>
          <c:dPt>
            <c:idx val="1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0-460D-B7C9-35E81D852B5C}"/>
              </c:ext>
            </c:extLst>
          </c:dPt>
          <c:dPt>
            <c:idx val="2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0-460D-B7C9-35E81D852B5C}"/>
              </c:ext>
            </c:extLst>
          </c:dPt>
          <c:dPt>
            <c:idx val="3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60-460D-B7C9-35E81D852B5C}"/>
              </c:ext>
            </c:extLst>
          </c:dPt>
          <c:dPt>
            <c:idx val="5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60-460D-B7C9-35E81D852B5C}"/>
              </c:ext>
            </c:extLst>
          </c:dPt>
          <c:dPt>
            <c:idx val="6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60-460D-B7C9-35E81D852B5C}"/>
              </c:ext>
            </c:extLst>
          </c:dPt>
          <c:dPt>
            <c:idx val="7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60-460D-B7C9-35E81D852B5C}"/>
              </c:ext>
            </c:extLst>
          </c:dPt>
          <c:dPt>
            <c:idx val="8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760-460D-B7C9-35E81D852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die de regio robuuster maakt tegen de klimaatverandering (overstroming, verkoeling, watertekort...)</c:v>
                </c:pt>
                <c:pt idx="1">
                  <c:v>is een plek om rustig van de natuur te genieten</c:v>
                </c:pt>
                <c:pt idx="2">
                  <c:v>zorgt voor een maximale hoeveelheid vrije natuur met minimale andere elementen, waar aandacht is voor biodiversiteit</c:v>
                </c:pt>
                <c:pt idx="3">
                  <c:v>geeft plaats aan buurtbewoners om zich actief te ontspannen vb  fietsen, wandelen, picknicken sporten</c:v>
                </c:pt>
                <c:pt idx="4">
                  <c:v>is fysiek toegankelijk voor iedereen (bv  rolstoelpatiÃ«nten)</c:v>
                </c:pt>
                <c:pt idx="5">
                  <c:v>is een plek waar kinderen kunnen spelen</c:v>
                </c:pt>
              </c:strCache>
            </c:strRef>
          </c:cat>
          <c:val>
            <c:numRef>
              <c:f>Blad1!$C$2:$C$7</c:f>
              <c:numCache>
                <c:formatCode>0%</c:formatCode>
                <c:ptCount val="6"/>
                <c:pt idx="0">
                  <c:v>9.1743119266055051E-3</c:v>
                </c:pt>
                <c:pt idx="1">
                  <c:v>6.4220183486238536E-2</c:v>
                </c:pt>
                <c:pt idx="2">
                  <c:v>9.1743119266055051E-2</c:v>
                </c:pt>
                <c:pt idx="3">
                  <c:v>0.13761467889908258</c:v>
                </c:pt>
                <c:pt idx="4">
                  <c:v>0.16363636363636364</c:v>
                </c:pt>
                <c:pt idx="5">
                  <c:v>0.14678899082568808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60-460D-B7C9-35E81D852B5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Geen mening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760-460D-B7C9-35E81D852B5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760-460D-B7C9-35E81D852B5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760-460D-B7C9-35E81D852B5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760-460D-B7C9-35E81D852B5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760-460D-B7C9-35E81D852B5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760-460D-B7C9-35E81D852B5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760-460D-B7C9-35E81D852B5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0760-460D-B7C9-35E81D852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die de regio robuuster maakt tegen de klimaatverandering (overstroming, verkoeling, watertekort...)</c:v>
                </c:pt>
                <c:pt idx="1">
                  <c:v>is een plek om rustig van de natuur te genieten</c:v>
                </c:pt>
                <c:pt idx="2">
                  <c:v>zorgt voor een maximale hoeveelheid vrije natuur met minimale andere elementen, waar aandacht is voor biodiversiteit</c:v>
                </c:pt>
                <c:pt idx="3">
                  <c:v>geeft plaats aan buurtbewoners om zich actief te ontspannen vb  fietsen, wandelen, picknicken sporten</c:v>
                </c:pt>
                <c:pt idx="4">
                  <c:v>is fysiek toegankelijk voor iedereen (bv  rolstoelpatiÃ«nten)</c:v>
                </c:pt>
                <c:pt idx="5">
                  <c:v>is een plek waar kinderen kunnen spelen</c:v>
                </c:pt>
              </c:strCache>
            </c:strRef>
          </c:cat>
          <c:val>
            <c:numRef>
              <c:f>Blad1!$D$2:$D$7</c:f>
              <c:numCache>
                <c:formatCode>0%</c:formatCode>
                <c:ptCount val="6"/>
                <c:pt idx="0">
                  <c:v>2.7522935779816519E-2</c:v>
                </c:pt>
                <c:pt idx="1">
                  <c:v>1.834862385321101E-2</c:v>
                </c:pt>
                <c:pt idx="2">
                  <c:v>3.669724770642202E-2</c:v>
                </c:pt>
                <c:pt idx="3">
                  <c:v>2.7522935779816519E-2</c:v>
                </c:pt>
                <c:pt idx="4">
                  <c:v>5.4545454545454543E-2</c:v>
                </c:pt>
                <c:pt idx="5">
                  <c:v>3.669724770642202E-2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760-460D-B7C9-35E81D852B5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Belangrijk</c:v>
                </c:pt>
              </c:strCache>
            </c:strRef>
          </c:tx>
          <c:spPr>
            <a:solidFill>
              <a:srgbClr val="C1BF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die de regio robuuster maakt tegen de klimaatverandering (overstroming, verkoeling, watertekort...)</c:v>
                </c:pt>
                <c:pt idx="1">
                  <c:v>is een plek om rustig van de natuur te genieten</c:v>
                </c:pt>
                <c:pt idx="2">
                  <c:v>zorgt voor een maximale hoeveelheid vrije natuur met minimale andere elementen, waar aandacht is voor biodiversiteit</c:v>
                </c:pt>
                <c:pt idx="3">
                  <c:v>geeft plaats aan buurtbewoners om zich actief te ontspannen vb  fietsen, wandelen, picknicken sporten</c:v>
                </c:pt>
                <c:pt idx="4">
                  <c:v>is fysiek toegankelijk voor iedereen (bv  rolstoelpatiÃ«nten)</c:v>
                </c:pt>
                <c:pt idx="5">
                  <c:v>is een plek waar kinderen kunnen spelen</c:v>
                </c:pt>
              </c:strCache>
            </c:strRef>
          </c:cat>
          <c:val>
            <c:numRef>
              <c:f>Blad1!$E$2:$E$7</c:f>
              <c:numCache>
                <c:formatCode>0%</c:formatCode>
                <c:ptCount val="6"/>
                <c:pt idx="0">
                  <c:v>0.39449541284403672</c:v>
                </c:pt>
                <c:pt idx="1">
                  <c:v>0.38532110091743121</c:v>
                </c:pt>
                <c:pt idx="2">
                  <c:v>0.33027522935779818</c:v>
                </c:pt>
                <c:pt idx="3">
                  <c:v>0.31192660550458717</c:v>
                </c:pt>
                <c:pt idx="4">
                  <c:v>0.4</c:v>
                </c:pt>
                <c:pt idx="5">
                  <c:v>0.3669724770642202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760-460D-B7C9-35E81D852B5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Heel belangrijk</c:v>
                </c:pt>
              </c:strCache>
            </c:strRef>
          </c:tx>
          <c:spPr>
            <a:solidFill>
              <a:srgbClr val="8EC2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die de regio robuuster maakt tegen de klimaatverandering (overstroming, verkoeling, watertekort...)</c:v>
                </c:pt>
                <c:pt idx="1">
                  <c:v>is een plek om rustig van de natuur te genieten</c:v>
                </c:pt>
                <c:pt idx="2">
                  <c:v>zorgt voor een maximale hoeveelheid vrije natuur met minimale andere elementen, waar aandacht is voor biodiversiteit</c:v>
                </c:pt>
                <c:pt idx="3">
                  <c:v>geeft plaats aan buurtbewoners om zich actief te ontspannen vb  fietsen, wandelen, picknicken sporten</c:v>
                </c:pt>
                <c:pt idx="4">
                  <c:v>is fysiek toegankelijk voor iedereen (bv  rolstoelpatiÃ«nten)</c:v>
                </c:pt>
                <c:pt idx="5">
                  <c:v>is een plek waar kinderen kunnen spelen</c:v>
                </c:pt>
              </c:strCache>
            </c:strRef>
          </c:cat>
          <c:val>
            <c:numRef>
              <c:f>Blad1!$F$2:$F$7</c:f>
              <c:numCache>
                <c:formatCode>0%</c:formatCode>
                <c:ptCount val="6"/>
                <c:pt idx="0">
                  <c:v>0.51376146788990829</c:v>
                </c:pt>
                <c:pt idx="1">
                  <c:v>0.49541284403669728</c:v>
                </c:pt>
                <c:pt idx="2">
                  <c:v>0.49541284403669728</c:v>
                </c:pt>
                <c:pt idx="3">
                  <c:v>0.4311926605504588</c:v>
                </c:pt>
                <c:pt idx="4">
                  <c:v>0.33636363636363631</c:v>
                </c:pt>
                <c:pt idx="5">
                  <c:v>0.3669724770642202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760-460D-B7C9-35E81D852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014633520"/>
        <c:axId val="1014638440"/>
      </c:barChart>
      <c:catAx>
        <c:axId val="1014633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14638440"/>
        <c:crosses val="autoZero"/>
        <c:auto val="1"/>
        <c:lblAlgn val="ctr"/>
        <c:lblOffset val="100"/>
        <c:noMultiLvlLbl val="0"/>
      </c:catAx>
      <c:valAx>
        <c:axId val="10146384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1463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38384897745147E-2"/>
          <c:y val="0.90067474118729718"/>
          <c:w val="0.83993319267183897"/>
          <c:h val="9.9325258812702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B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386008447947677"/>
          <c:y val="2.2758618217907336E-2"/>
          <c:w val="0.44341914785560038"/>
          <c:h val="0.8831221956967476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Helemaal niet belangrijk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975353959098828E-3"/>
                  <c:y val="-8.3286171259842404E-3"/>
                </c:manualLayout>
              </c:layout>
              <c:spPr>
                <a:solidFill>
                  <a:srgbClr val="B5212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60-460D-B7C9-35E81D852B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waar ik veilig kan doorwandelen om naar het centrum van Beerse te gaan of terug te keren</c:v>
                </c:pt>
                <c:pt idx="1">
                  <c:v>betrekt de omwonenden op een actieve manier  (bijv  mee instaan voor het beheer)</c:v>
                </c:pt>
                <c:pt idx="2">
                  <c:v>is een plek waar de buurt kan samenkomen of waar ik nieuwe mensen kan leren kennen</c:v>
                </c:pt>
                <c:pt idx="3">
                  <c:v>is een plek waar ik meer te weten kan komen over de werking van een overstromingsgebied</c:v>
                </c:pt>
                <c:pt idx="4">
                  <c:v>trekt zoveel mogelijk bezoekers aan</c:v>
                </c:pt>
                <c:pt idx="5">
                  <c:v>is een plek waar ik mijn hond vrij kan laten loslopen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7.2727272727272724E-2</c:v>
                </c:pt>
                <c:pt idx="1">
                  <c:v>8.1818181818181818E-2</c:v>
                </c:pt>
                <c:pt idx="2">
                  <c:v>0.11009174311926608</c:v>
                </c:pt>
                <c:pt idx="3">
                  <c:v>0.11009174311926608</c:v>
                </c:pt>
                <c:pt idx="4">
                  <c:v>0.20183486238532111</c:v>
                </c:pt>
                <c:pt idx="5">
                  <c:v>0.4144144144144144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0-460D-B7C9-35E81D852B5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Niet belangrijk</c:v>
                </c:pt>
              </c:strCache>
            </c:strRef>
          </c:tx>
          <c:spPr>
            <a:solidFill>
              <a:srgbClr val="DB743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60-460D-B7C9-35E81D852B5C}"/>
              </c:ext>
            </c:extLst>
          </c:dPt>
          <c:dPt>
            <c:idx val="1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760-460D-B7C9-35E81D852B5C}"/>
              </c:ext>
            </c:extLst>
          </c:dPt>
          <c:dPt>
            <c:idx val="2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760-460D-B7C9-35E81D852B5C}"/>
              </c:ext>
            </c:extLst>
          </c:dPt>
          <c:dPt>
            <c:idx val="3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760-460D-B7C9-35E81D852B5C}"/>
              </c:ext>
            </c:extLst>
          </c:dPt>
          <c:dPt>
            <c:idx val="5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760-460D-B7C9-35E81D852B5C}"/>
              </c:ext>
            </c:extLst>
          </c:dPt>
          <c:dPt>
            <c:idx val="6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760-460D-B7C9-35E81D852B5C}"/>
              </c:ext>
            </c:extLst>
          </c:dPt>
          <c:dPt>
            <c:idx val="7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760-460D-B7C9-35E81D852B5C}"/>
              </c:ext>
            </c:extLst>
          </c:dPt>
          <c:dPt>
            <c:idx val="8"/>
            <c:invertIfNegative val="0"/>
            <c:bubble3D val="0"/>
            <c:spPr>
              <a:solidFill>
                <a:srgbClr val="DB74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760-460D-B7C9-35E81D852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waar ik veilig kan doorwandelen om naar het centrum van Beerse te gaan of terug te keren</c:v>
                </c:pt>
                <c:pt idx="1">
                  <c:v>betrekt de omwonenden op een actieve manier  (bijv  mee instaan voor het beheer)</c:v>
                </c:pt>
                <c:pt idx="2">
                  <c:v>is een plek waar de buurt kan samenkomen of waar ik nieuwe mensen kan leren kennen</c:v>
                </c:pt>
                <c:pt idx="3">
                  <c:v>is een plek waar ik meer te weten kan komen over de werking van een overstromingsgebied</c:v>
                </c:pt>
                <c:pt idx="4">
                  <c:v>trekt zoveel mogelijk bezoekers aan</c:v>
                </c:pt>
                <c:pt idx="5">
                  <c:v>is een plek waar ik mijn hond vrij kan laten loslopen</c:v>
                </c:pt>
              </c:strCache>
            </c:strRef>
          </c:cat>
          <c:val>
            <c:numRef>
              <c:f>Blad1!$C$2:$C$7</c:f>
              <c:numCache>
                <c:formatCode>0%</c:formatCode>
                <c:ptCount val="6"/>
                <c:pt idx="0">
                  <c:v>0.14545454545454545</c:v>
                </c:pt>
                <c:pt idx="1">
                  <c:v>0.25454545454545452</c:v>
                </c:pt>
                <c:pt idx="2">
                  <c:v>0.26605504587155965</c:v>
                </c:pt>
                <c:pt idx="3">
                  <c:v>0.25688073394495414</c:v>
                </c:pt>
                <c:pt idx="4">
                  <c:v>0.39449541284403672</c:v>
                </c:pt>
                <c:pt idx="5">
                  <c:v>0.36936936936936937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760-460D-B7C9-35E81D852B5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Geen mening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760-460D-B7C9-35E81D852B5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760-460D-B7C9-35E81D852B5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760-460D-B7C9-35E81D852B5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760-460D-B7C9-35E81D852B5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760-460D-B7C9-35E81D852B5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760-460D-B7C9-35E81D852B5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760-460D-B7C9-35E81D852B5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0760-460D-B7C9-35E81D852B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waar ik veilig kan doorwandelen om naar het centrum van Beerse te gaan of terug te keren</c:v>
                </c:pt>
                <c:pt idx="1">
                  <c:v>betrekt de omwonenden op een actieve manier  (bijv  mee instaan voor het beheer)</c:v>
                </c:pt>
                <c:pt idx="2">
                  <c:v>is een plek waar de buurt kan samenkomen of waar ik nieuwe mensen kan leren kennen</c:v>
                </c:pt>
                <c:pt idx="3">
                  <c:v>is een plek waar ik meer te weten kan komen over de werking van een overstromingsgebied</c:v>
                </c:pt>
                <c:pt idx="4">
                  <c:v>trekt zoveel mogelijk bezoekers aan</c:v>
                </c:pt>
                <c:pt idx="5">
                  <c:v>is een plek waar ik mijn hond vrij kan laten loslopen</c:v>
                </c:pt>
              </c:strCache>
            </c:strRef>
          </c:cat>
          <c:val>
            <c:numRef>
              <c:f>Blad1!$D$2:$D$7</c:f>
              <c:numCache>
                <c:formatCode>0%</c:formatCode>
                <c:ptCount val="6"/>
                <c:pt idx="0">
                  <c:v>5.4545454545454543E-2</c:v>
                </c:pt>
                <c:pt idx="1">
                  <c:v>7.2727272727272724E-2</c:v>
                </c:pt>
                <c:pt idx="2">
                  <c:v>3.669724770642202E-2</c:v>
                </c:pt>
                <c:pt idx="3">
                  <c:v>5.5045871559633038E-2</c:v>
                </c:pt>
                <c:pt idx="4">
                  <c:v>4.5871559633027525E-2</c:v>
                </c:pt>
                <c:pt idx="5">
                  <c:v>4.504504504504505E-2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760-460D-B7C9-35E81D852B5C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Belangrijk</c:v>
                </c:pt>
              </c:strCache>
            </c:strRef>
          </c:tx>
          <c:spPr>
            <a:solidFill>
              <a:srgbClr val="C1BF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waar ik veilig kan doorwandelen om naar het centrum van Beerse te gaan of terug te keren</c:v>
                </c:pt>
                <c:pt idx="1">
                  <c:v>betrekt de omwonenden op een actieve manier  (bijv  mee instaan voor het beheer)</c:v>
                </c:pt>
                <c:pt idx="2">
                  <c:v>is een plek waar de buurt kan samenkomen of waar ik nieuwe mensen kan leren kennen</c:v>
                </c:pt>
                <c:pt idx="3">
                  <c:v>is een plek waar ik meer te weten kan komen over de werking van een overstromingsgebied</c:v>
                </c:pt>
                <c:pt idx="4">
                  <c:v>trekt zoveel mogelijk bezoekers aan</c:v>
                </c:pt>
                <c:pt idx="5">
                  <c:v>is een plek waar ik mijn hond vrij kan laten loslopen</c:v>
                </c:pt>
              </c:strCache>
            </c:strRef>
          </c:cat>
          <c:val>
            <c:numRef>
              <c:f>Blad1!$E$2:$E$7</c:f>
              <c:numCache>
                <c:formatCode>0%</c:formatCode>
                <c:ptCount val="6"/>
                <c:pt idx="0">
                  <c:v>0.4</c:v>
                </c:pt>
                <c:pt idx="1">
                  <c:v>0.33636363636363631</c:v>
                </c:pt>
                <c:pt idx="2">
                  <c:v>0.4311926605504588</c:v>
                </c:pt>
                <c:pt idx="3">
                  <c:v>0.4403669724770643</c:v>
                </c:pt>
                <c:pt idx="4">
                  <c:v>0.26605504587155965</c:v>
                </c:pt>
                <c:pt idx="5">
                  <c:v>9.00900900900901E-2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0760-460D-B7C9-35E81D852B5C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Heel belangrijk</c:v>
                </c:pt>
              </c:strCache>
            </c:strRef>
          </c:tx>
          <c:spPr>
            <a:solidFill>
              <a:srgbClr val="8EC26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is een plek waar ik veilig kan doorwandelen om naar het centrum van Beerse te gaan of terug te keren</c:v>
                </c:pt>
                <c:pt idx="1">
                  <c:v>betrekt de omwonenden op een actieve manier  (bijv  mee instaan voor het beheer)</c:v>
                </c:pt>
                <c:pt idx="2">
                  <c:v>is een plek waar de buurt kan samenkomen of waar ik nieuwe mensen kan leren kennen</c:v>
                </c:pt>
                <c:pt idx="3">
                  <c:v>is een plek waar ik meer te weten kan komen over de werking van een overstromingsgebied</c:v>
                </c:pt>
                <c:pt idx="4">
                  <c:v>trekt zoveel mogelijk bezoekers aan</c:v>
                </c:pt>
                <c:pt idx="5">
                  <c:v>is een plek waar ik mijn hond vrij kan laten loslopen</c:v>
                </c:pt>
              </c:strCache>
            </c:strRef>
          </c:cat>
          <c:val>
            <c:numRef>
              <c:f>Blad1!$F$2:$F$7</c:f>
              <c:numCache>
                <c:formatCode>0%</c:formatCode>
                <c:ptCount val="6"/>
                <c:pt idx="0">
                  <c:v>0.32727272727272727</c:v>
                </c:pt>
                <c:pt idx="1">
                  <c:v>0.25454545454545452</c:v>
                </c:pt>
                <c:pt idx="2">
                  <c:v>0.15596330275229359</c:v>
                </c:pt>
                <c:pt idx="3">
                  <c:v>0.13761467889908258</c:v>
                </c:pt>
                <c:pt idx="4">
                  <c:v>9.1743119266055051E-2</c:v>
                </c:pt>
                <c:pt idx="5">
                  <c:v>8.1081081081081086E-2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0760-460D-B7C9-35E81D852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1014633520"/>
        <c:axId val="1014638440"/>
      </c:barChart>
      <c:catAx>
        <c:axId val="1014633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014638440"/>
        <c:crosses val="autoZero"/>
        <c:auto val="1"/>
        <c:lblAlgn val="ctr"/>
        <c:lblOffset val="100"/>
        <c:noMultiLvlLbl val="0"/>
      </c:catAx>
      <c:valAx>
        <c:axId val="10146384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1463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38384897745147E-2"/>
          <c:y val="0.90067474118729718"/>
          <c:w val="0.83993319267183897"/>
          <c:h val="9.9325258812702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79234240892539"/>
          <c:y val="1.2893404674242003E-2"/>
          <c:w val="0.41901459735851654"/>
          <c:h val="0.94234509822129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rgbClr val="0E6794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18-45DF-B8DB-011602F8E297}"/>
              </c:ext>
            </c:extLst>
          </c:dPt>
          <c:dLbls>
            <c:dLbl>
              <c:idx val="0"/>
              <c:layout>
                <c:manualLayout>
                  <c:x val="-5.15410968324185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18-45DF-B8DB-011602F8E2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Natuurgebied met wandelpaden</c:v>
                </c:pt>
                <c:pt idx="1">
                  <c:v>Bos of bomen</c:v>
                </c:pt>
                <c:pt idx="2">
                  <c:v>Voorzieningen in functie van zachte recreatie (wandelen, lopen, fietsen, bankjes)</c:v>
                </c:pt>
                <c:pt idx="3">
                  <c:v>Speelnatuur (ander natuurlandschap dan bos : water, grasland, heuvels)</c:v>
                </c:pt>
                <c:pt idx="4">
                  <c:v>Voorzieningen waar de buurt van gebruik kan maken (tafels &amp; banken, BBQ)</c:v>
                </c:pt>
                <c:pt idx="5">
                  <c:v>Speelweide: eenvoudige weide als speelveld (zonder verdere speelvoorzieningen)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0.62037037037037035</c:v>
                </c:pt>
                <c:pt idx="1">
                  <c:v>0.56481481481481477</c:v>
                </c:pt>
                <c:pt idx="2">
                  <c:v>0.55555555555555558</c:v>
                </c:pt>
                <c:pt idx="3">
                  <c:v>0.5</c:v>
                </c:pt>
                <c:pt idx="4">
                  <c:v>0.27777777777777779</c:v>
                </c:pt>
                <c:pt idx="5">
                  <c:v>0.24074074074074073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8-45DF-B8DB-011602F8E2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1826383040"/>
        <c:axId val="1826384448"/>
      </c:barChart>
      <c:catAx>
        <c:axId val="1826383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nl-BE"/>
          </a:p>
        </c:txPr>
        <c:crossAx val="1826384448"/>
        <c:crosses val="autoZero"/>
        <c:auto val="1"/>
        <c:lblAlgn val="ctr"/>
        <c:lblOffset val="100"/>
        <c:noMultiLvlLbl val="0"/>
      </c:catAx>
      <c:valAx>
        <c:axId val="1826384448"/>
        <c:scaling>
          <c:orientation val="minMax"/>
          <c:max val="0.70000000000000007"/>
          <c:min val="0"/>
        </c:scaling>
        <c:delete val="0"/>
        <c:axPos val="t"/>
        <c:numFmt formatCode="###0%" sourceLinked="1"/>
        <c:majorTickMark val="out"/>
        <c:minorTickMark val="none"/>
        <c:tickLblPos val="none"/>
        <c:spPr>
          <a:noFill/>
          <a:ln>
            <a:noFill/>
          </a:ln>
        </c:spPr>
        <c:crossAx val="182638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nl-B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279234240892539"/>
          <c:y val="1.2893404674242003E-2"/>
          <c:w val="0.41901459735851654"/>
          <c:h val="0.942345098221296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rgbClr val="0E6794"/>
            </a:solidFill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18-45DF-B8DB-011602F8E297}"/>
              </c:ext>
            </c:extLst>
          </c:dPt>
          <c:dLbls>
            <c:dLbl>
              <c:idx val="0"/>
              <c:layout>
                <c:manualLayout>
                  <c:x val="-5.15410968324185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18-45DF-B8DB-011602F8E2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Blad1!$A$2:$A$7</c:f>
              <c:strCache>
                <c:ptCount val="6"/>
                <c:pt idx="0">
                  <c:v>Sportveldje: recreatief, geen officiële afmetingen, bv terreintje met 1 basketkorf, voetbaldoelen...</c:v>
                </c:pt>
                <c:pt idx="1">
                  <c:v>Speelplein: terrein met een speeltuin</c:v>
                </c:pt>
                <c:pt idx="2">
                  <c:v>Natuurgebied zonder aangelegde wandelpaden</c:v>
                </c:pt>
                <c:pt idx="3">
                  <c:v>Andere, namelijk:</c:v>
                </c:pt>
                <c:pt idx="4">
                  <c:v>Samen tuinieren of eetbaar groen</c:v>
                </c:pt>
                <c:pt idx="5">
                  <c:v>Voorzieningen in functie van honden (hondenweide)</c:v>
                </c:pt>
              </c:strCache>
            </c:strRef>
          </c:cat>
          <c:val>
            <c:numRef>
              <c:f>Blad1!$B$2:$B$7</c:f>
              <c:numCache>
                <c:formatCode>###0%</c:formatCode>
                <c:ptCount val="6"/>
                <c:pt idx="0">
                  <c:v>0.22222222222222221</c:v>
                </c:pt>
                <c:pt idx="1">
                  <c:v>0.21296296296296297</c:v>
                </c:pt>
                <c:pt idx="2">
                  <c:v>0.21296296296296297</c:v>
                </c:pt>
                <c:pt idx="3">
                  <c:v>0.19444444444444448</c:v>
                </c:pt>
                <c:pt idx="4">
                  <c:v>0.16666666666666663</c:v>
                </c:pt>
                <c:pt idx="5">
                  <c:v>0.16666666666666663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18-45DF-B8DB-011602F8E29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"/>
        <c:axId val="1826383040"/>
        <c:axId val="1826384448"/>
      </c:barChart>
      <c:catAx>
        <c:axId val="18263830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000"/>
            </a:pPr>
            <a:endParaRPr lang="nl-BE"/>
          </a:p>
        </c:txPr>
        <c:crossAx val="1826384448"/>
        <c:crosses val="autoZero"/>
        <c:auto val="1"/>
        <c:lblAlgn val="ctr"/>
        <c:lblOffset val="100"/>
        <c:noMultiLvlLbl val="0"/>
      </c:catAx>
      <c:valAx>
        <c:axId val="1826384448"/>
        <c:scaling>
          <c:orientation val="minMax"/>
          <c:max val="0.70000000000000007"/>
          <c:min val="0"/>
        </c:scaling>
        <c:delete val="0"/>
        <c:axPos val="t"/>
        <c:numFmt formatCode="###0%" sourceLinked="1"/>
        <c:majorTickMark val="out"/>
        <c:minorTickMark val="none"/>
        <c:tickLblPos val="none"/>
        <c:spPr>
          <a:noFill/>
          <a:ln>
            <a:noFill/>
          </a:ln>
        </c:spPr>
        <c:crossAx val="182638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580969473352126"/>
          <c:y val="9.3658188602958506E-2"/>
          <c:w val="0.41640881319151218"/>
          <c:h val="0.8602186660243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Deelnemers</c:v>
                </c:pt>
              </c:strCache>
            </c:strRef>
          </c:tx>
          <c:spPr>
            <a:solidFill>
              <a:srgbClr val="B5212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7E4-4D05-B84C-79A845D1E35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7E4-4D05-B84C-79A845D1E3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Blad1!$A$2:$A$18</c:f>
              <c:strCache>
                <c:ptCount val="17"/>
                <c:pt idx="0">
                  <c:v>wijk Beekakkers</c:v>
                </c:pt>
                <c:pt idx="1">
                  <c:v>wijk Flemere</c:v>
                </c:pt>
                <c:pt idx="2">
                  <c:v>wijk Hoge Bergen</c:v>
                </c:pt>
                <c:pt idx="3">
                  <c:v>wijk Krommenhof</c:v>
                </c:pt>
                <c:pt idx="4">
                  <c:v>wijk Den Hout Noord</c:v>
                </c:pt>
                <c:pt idx="5">
                  <c:v>de Nief Bloemenwijk</c:v>
                </c:pt>
                <c:pt idx="6">
                  <c:v>wijk Stekelbaarsstraat</c:v>
                </c:pt>
                <c:pt idx="7">
                  <c:v>wijk Westhoek</c:v>
                </c:pt>
                <c:pt idx="8">
                  <c:v>wijk Hemelrijk</c:v>
                </c:pt>
                <c:pt idx="9">
                  <c:v>wijk Oosthoek</c:v>
                </c:pt>
                <c:pt idx="10">
                  <c:v>wijk Voorkens</c:v>
                </c:pt>
                <c:pt idx="11">
                  <c:v>wijk Beerse Dorp</c:v>
                </c:pt>
                <c:pt idx="12">
                  <c:v>wijk t Suydt</c:v>
                </c:pt>
                <c:pt idx="13">
                  <c:v>Andere gemeente</c:v>
                </c:pt>
                <c:pt idx="14">
                  <c:v>wijk Heilaar</c:v>
                </c:pt>
                <c:pt idx="15">
                  <c:v>wijk Vorsenzang</c:v>
                </c:pt>
                <c:pt idx="16">
                  <c:v>buurt Schutsboom</c:v>
                </c:pt>
              </c:strCache>
            </c:strRef>
          </c:cat>
          <c:val>
            <c:numRef>
              <c:f>Blad1!$B$2:$B$18</c:f>
              <c:numCache>
                <c:formatCode>###0%</c:formatCode>
                <c:ptCount val="17"/>
                <c:pt idx="0">
                  <c:v>9.3457943925233638E-3</c:v>
                </c:pt>
                <c:pt idx="1">
                  <c:v>9.3457943925233638E-3</c:v>
                </c:pt>
                <c:pt idx="2">
                  <c:v>9.3457943925233638E-3</c:v>
                </c:pt>
                <c:pt idx="3">
                  <c:v>9.3457943925233638E-3</c:v>
                </c:pt>
                <c:pt idx="4">
                  <c:v>1.8691588785046728E-2</c:v>
                </c:pt>
                <c:pt idx="5">
                  <c:v>2.8037383177570093E-2</c:v>
                </c:pt>
                <c:pt idx="6">
                  <c:v>2.8037383177570093E-2</c:v>
                </c:pt>
                <c:pt idx="7">
                  <c:v>2.8037383177570093E-2</c:v>
                </c:pt>
                <c:pt idx="8">
                  <c:v>3.7383177570093455E-2</c:v>
                </c:pt>
                <c:pt idx="9">
                  <c:v>3.7383177570093455E-2</c:v>
                </c:pt>
                <c:pt idx="10">
                  <c:v>3.7383177570093455E-2</c:v>
                </c:pt>
                <c:pt idx="11">
                  <c:v>4.6728971962616821E-2</c:v>
                </c:pt>
                <c:pt idx="12">
                  <c:v>4.6728971962616821E-2</c:v>
                </c:pt>
                <c:pt idx="13">
                  <c:v>4.6728971962616821E-2</c:v>
                </c:pt>
                <c:pt idx="14">
                  <c:v>5.6074766355140186E-2</c:v>
                </c:pt>
                <c:pt idx="15">
                  <c:v>0.13084112149532709</c:v>
                </c:pt>
                <c:pt idx="16">
                  <c:v>0.42056074766355139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7E4-4D05-B84C-79A845D1E3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51"/>
        <c:axId val="209949728"/>
        <c:axId val="619823696"/>
      </c:barChart>
      <c:valAx>
        <c:axId val="619823696"/>
        <c:scaling>
          <c:orientation val="minMax"/>
        </c:scaling>
        <c:delete val="0"/>
        <c:axPos val="b"/>
        <c:numFmt formatCode="###0%" sourceLinked="1"/>
        <c:majorTickMark val="none"/>
        <c:minorTickMark val="none"/>
        <c:tickLblPos val="nextTo"/>
        <c:spPr>
          <a:ln>
            <a:noFill/>
          </a:ln>
        </c:spPr>
        <c:crossAx val="209949728"/>
        <c:crosses val="autoZero"/>
        <c:crossBetween val="between"/>
      </c:valAx>
      <c:catAx>
        <c:axId val="209949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nl-BE"/>
          </a:p>
        </c:txPr>
        <c:crossAx val="6198236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30441081482148E-3"/>
          <c:y val="0"/>
          <c:w val="0.95340160968251064"/>
          <c:h val="0.8301446298087674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18-25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Leeftijd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4.6296296296296301E-2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A6-48E4-9CE4-C311DD688909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26-35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Leeftijd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0.19444444444444448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A6-48E4-9CE4-C311DD688909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36-45</c:v>
                </c:pt>
              </c:strCache>
            </c:strRef>
          </c:tx>
          <c:spPr>
            <a:solidFill>
              <a:srgbClr val="918F29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BA6-48E4-9CE4-C311DD6889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Leeftijd</c:v>
                </c:pt>
              </c:strCache>
            </c:strRef>
          </c:cat>
          <c:val>
            <c:numRef>
              <c:f>Blad1!$D$2</c:f>
              <c:numCache>
                <c:formatCode>0%</c:formatCode>
                <c:ptCount val="1"/>
                <c:pt idx="0">
                  <c:v>0.21296296296296297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A6-48E4-9CE4-C311DD688909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46-55</c:v>
                </c:pt>
              </c:strCache>
            </c:strRef>
          </c:tx>
          <c:spPr>
            <a:solidFill>
              <a:srgbClr val="04A4D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Leeftijd</c:v>
                </c:pt>
              </c:strCache>
            </c:strRef>
          </c:cat>
          <c:val>
            <c:numRef>
              <c:f>Blad1!$E$2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A6-48E4-9CE4-C311DD688909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56-65</c:v>
                </c:pt>
              </c:strCache>
            </c:strRef>
          </c:tx>
          <c:spPr>
            <a:solidFill>
              <a:srgbClr val="03739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Leeftijd</c:v>
                </c:pt>
              </c:strCache>
            </c:strRef>
          </c:cat>
          <c:val>
            <c:numRef>
              <c:f>Blad1!$F$2</c:f>
              <c:numCache>
                <c:formatCode>0%</c:formatCode>
                <c:ptCount val="1"/>
                <c:pt idx="0">
                  <c:v>0.1851851851851852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A6-48E4-9CE4-C311DD688909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66-75</c:v>
                </c:pt>
              </c:strCache>
            </c:strRef>
          </c:tx>
          <c:spPr>
            <a:solidFill>
              <a:srgbClr val="DE4A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nl-BE"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</c:f>
              <c:strCache>
                <c:ptCount val="1"/>
                <c:pt idx="0">
                  <c:v>Leeftijd</c:v>
                </c:pt>
              </c:strCache>
            </c:strRef>
          </c:cat>
          <c:val>
            <c:numRef>
              <c:f>Blad1!$G$2</c:f>
              <c:numCache>
                <c:formatCode>0%</c:formatCode>
                <c:ptCount val="1"/>
                <c:pt idx="0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A6-48E4-9CE4-C311DD688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524928"/>
        <c:axId val="19751680"/>
      </c:barChart>
      <c:catAx>
        <c:axId val="545249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751680"/>
        <c:crosses val="autoZero"/>
        <c:auto val="1"/>
        <c:lblAlgn val="ctr"/>
        <c:lblOffset val="100"/>
        <c:noMultiLvlLbl val="0"/>
      </c:catAx>
      <c:valAx>
        <c:axId val="197516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45249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8493675971124934"/>
          <c:w val="1"/>
          <c:h val="8.8315255984190946E-2"/>
        </c:manualLayout>
      </c:layout>
      <c:overlay val="0"/>
      <c:txPr>
        <a:bodyPr/>
        <a:lstStyle/>
        <a:p>
          <a:pPr>
            <a:defRPr sz="14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000" baseline="0">
          <a:solidFill>
            <a:srgbClr val="333333"/>
          </a:solidFill>
        </a:defRPr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4891863435908"/>
          <c:y val="0.10215518223315706"/>
          <c:w val="0.35408275949144286"/>
          <c:h val="0.48277846161804572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Opleiding</c:v>
                </c:pt>
              </c:strCache>
            </c:strRef>
          </c:tx>
          <c:dPt>
            <c:idx val="0"/>
            <c:bubble3D val="0"/>
            <c:spPr>
              <a:solidFill>
                <a:srgbClr val="C1BF37"/>
              </a:solidFill>
            </c:spPr>
            <c:extLst>
              <c:ext xmlns:c16="http://schemas.microsoft.com/office/drawing/2014/chart" uri="{C3380CC4-5D6E-409C-BE32-E72D297353CC}">
                <c16:uniqueId val="{00000001-F68A-4D20-A648-4E7BD12CD736}"/>
              </c:ext>
            </c:extLst>
          </c:dPt>
          <c:dPt>
            <c:idx val="1"/>
            <c:bubble3D val="0"/>
            <c:spPr>
              <a:solidFill>
                <a:srgbClr val="0E6794"/>
              </a:solidFill>
            </c:spPr>
            <c:extLst>
              <c:ext xmlns:c16="http://schemas.microsoft.com/office/drawing/2014/chart" uri="{C3380CC4-5D6E-409C-BE32-E72D297353CC}">
                <c16:uniqueId val="{00000003-F68A-4D20-A648-4E7BD12CD736}"/>
              </c:ext>
            </c:extLst>
          </c:dPt>
          <c:dPt>
            <c:idx val="2"/>
            <c:bubble3D val="0"/>
            <c:spPr>
              <a:solidFill>
                <a:srgbClr val="B52126"/>
              </a:solidFill>
            </c:spPr>
            <c:extLst>
              <c:ext xmlns:c16="http://schemas.microsoft.com/office/drawing/2014/chart" uri="{C3380CC4-5D6E-409C-BE32-E72D297353CC}">
                <c16:uniqueId val="{00000005-F68A-4D20-A648-4E7BD12CD7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Blad1!$A$2:$A$5</c:f>
              <c:strCache>
                <c:ptCount val="4"/>
                <c:pt idx="0">
                  <c:v>Ik heb al eens hinder gehad van een overstroming in de regio van Beerse</c:v>
                </c:pt>
                <c:pt idx="1">
                  <c:v>Ik heb nog geen hinder gehad van een overstroming in de regio Beerse, maar ik ken wel mensen die het hebben meegemaakt</c:v>
                </c:pt>
                <c:pt idx="2">
                  <c:v>Ik ken overstromingen enkel van op radio en televisie</c:v>
                </c:pt>
                <c:pt idx="3">
                  <c:v>Geen van bovenstaande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0.30894308943089432</c:v>
                </c:pt>
                <c:pt idx="1">
                  <c:v>0.41463414634146339</c:v>
                </c:pt>
                <c:pt idx="2">
                  <c:v>0.24390243902439024</c:v>
                </c:pt>
                <c:pt idx="3">
                  <c:v>3.2520325203252036E-2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D-4370-BE26-E15620D8B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5.6318428831133201E-3"/>
          <c:y val="0.54776216572552971"/>
          <c:w val="0.99210832472851296"/>
          <c:h val="0.45223783427447029"/>
        </c:manualLayout>
      </c:layout>
      <c:overlay val="0"/>
      <c:txPr>
        <a:bodyPr/>
        <a:lstStyle/>
        <a:p>
          <a:pPr>
            <a:defRPr sz="1400" kern="1200" spc="0" baseline="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7039398299414E-3"/>
          <c:y val="0.13375382677985975"/>
          <c:w val="0.97453703703703709"/>
          <c:h val="0.63604383986732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18-4AE4-9589-41BC0F138F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18-4AE4-9589-41BC0F138F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418-4AE4-9589-41BC0F138F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418-4AE4-9589-41BC0F138F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418-4AE4-9589-41BC0F138F9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418-4AE4-9589-41BC0F138F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418-4AE4-9589-41BC0F138F9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418-4AE4-9589-41BC0F138F9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418-4AE4-9589-41BC0F138F9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418-4AE4-9589-41BC0F138F97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418-4AE4-9589-41BC0F138F9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bijna geen enkel risico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veel risico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8.1967213114754092E-2</c:v>
                </c:pt>
                <c:pt idx="1">
                  <c:v>0.21311475409836064</c:v>
                </c:pt>
                <c:pt idx="2">
                  <c:v>0.13934426229508196</c:v>
                </c:pt>
                <c:pt idx="3">
                  <c:v>5.7377049180327863E-2</c:v>
                </c:pt>
                <c:pt idx="4">
                  <c:v>9.0163934426229511E-2</c:v>
                </c:pt>
                <c:pt idx="5">
                  <c:v>7.3770491803278687E-2</c:v>
                </c:pt>
                <c:pt idx="6">
                  <c:v>9.0163934426229511E-2</c:v>
                </c:pt>
                <c:pt idx="7">
                  <c:v>4.9180327868852458E-2</c:v>
                </c:pt>
                <c:pt idx="8">
                  <c:v>6.5573770491803282E-2</c:v>
                </c:pt>
                <c:pt idx="9">
                  <c:v>6.5573770491803282E-2</c:v>
                </c:pt>
                <c:pt idx="10">
                  <c:v>7.3770491803278687E-2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418-4AE4-9589-41BC0F138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11"/>
        <c:axId val="504185640"/>
        <c:axId val="504184656"/>
      </c:barChart>
      <c:catAx>
        <c:axId val="50418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4184656"/>
        <c:crosses val="autoZero"/>
        <c:auto val="1"/>
        <c:lblAlgn val="ctr"/>
        <c:lblOffset val="100"/>
        <c:noMultiLvlLbl val="0"/>
      </c:catAx>
      <c:valAx>
        <c:axId val="5041846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0418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406580375836447"/>
          <c:y val="2.4927078926412001E-2"/>
          <c:w val="0.63723892040369712"/>
          <c:h val="0.876064954579008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&lt;&lt;&lt;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3.133183359934549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3E-4BD5-ADF0-0434F78708E5}"/>
                </c:ext>
              </c:extLst>
            </c:dLbl>
            <c:dLbl>
              <c:idx val="1"/>
              <c:layout>
                <c:manualLayout>
                  <c:x val="3.1331833599345499E-3"/>
                  <c:y val="4.53237460135855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3E-4BD5-ADF0-0434F78708E5}"/>
                </c:ext>
              </c:extLst>
            </c:dLbl>
            <c:dLbl>
              <c:idx val="5"/>
              <c:layout>
                <c:manualLayout>
                  <c:x val="-2.8720515684218803E-17"/>
                  <c:y val="-6.7982942526578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3E-4BD5-ADF0-0434F78708E5}"/>
                </c:ext>
              </c:extLst>
            </c:dLbl>
            <c:dLbl>
              <c:idx val="6"/>
              <c:layout>
                <c:manualLayout>
                  <c:x val="4.69977503990186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E-4BD5-ADF0-0434F7870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Blad1!$B$2:$B$3</c:f>
              <c:numCache>
                <c:formatCode>###0%</c:formatCode>
                <c:ptCount val="2"/>
                <c:pt idx="0">
                  <c:v>0.10833333333333334</c:v>
                </c:pt>
                <c:pt idx="1">
                  <c:v>6.7226890756302518E-2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C-42E6-B002-EFDA50FCA75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&lt;&lt;</c:v>
                </c:pt>
              </c:strCache>
            </c:strRef>
          </c:tx>
          <c:spPr>
            <a:solidFill>
              <a:srgbClr val="B521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9770164279441654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4B-4E47-BA3F-17023FC540D3}"/>
                </c:ext>
              </c:extLst>
            </c:dLbl>
            <c:dLbl>
              <c:idx val="1"/>
              <c:layout>
                <c:manualLayout>
                  <c:x val="3.1331833599345499E-3"/>
                  <c:y val="-4.55423286115360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B-4E47-BA3F-17023FC54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Blad1!$C$2:$C$3</c:f>
              <c:numCache>
                <c:formatCode>###0%</c:formatCode>
                <c:ptCount val="2"/>
                <c:pt idx="0">
                  <c:v>7.4999999999999997E-2</c:v>
                </c:pt>
                <c:pt idx="1">
                  <c:v>2.5210084033613446E-2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6C-42E6-B002-EFDA50FCA75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&lt;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665916799672767E-3"/>
                  <c:y val="-3.769566652108158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B-4E47-BA3F-17023FC540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Blad1!$D$2:$D$3</c:f>
              <c:numCache>
                <c:formatCode>###0%</c:formatCode>
                <c:ptCount val="2"/>
                <c:pt idx="0">
                  <c:v>8.3333333333333315E-2</c:v>
                </c:pt>
                <c:pt idx="1">
                  <c:v>8.4033613445378158E-2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6C-42E6-B002-EFDA50FCA75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|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86C-42E6-B002-EFDA50FCA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Blad1!$E$2:$E$3</c:f>
              <c:numCache>
                <c:formatCode>###0%</c:formatCode>
                <c:ptCount val="2"/>
                <c:pt idx="0">
                  <c:v>0.16666666666666663</c:v>
                </c:pt>
                <c:pt idx="1">
                  <c:v>0.15966386554621848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6C-42E6-B002-EFDA50FCA75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&gt;</c:v>
                </c:pt>
              </c:strCache>
            </c:strRef>
          </c:tx>
          <c:spPr>
            <a:solidFill>
              <a:srgbClr val="72B02E"/>
            </a:solidFill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86C-42E6-B002-EFDA50FCA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Blad1!$F$2:$F$3</c:f>
              <c:numCache>
                <c:formatCode>###0%</c:formatCode>
                <c:ptCount val="2"/>
                <c:pt idx="0">
                  <c:v>0.125</c:v>
                </c:pt>
                <c:pt idx="1">
                  <c:v>0.22689075630252101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6C-42E6-B002-EFDA50FCA756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&gt;&gt;</c:v>
                </c:pt>
              </c:strCache>
            </c:strRef>
          </c:tx>
          <c:spPr>
            <a:solidFill>
              <a:srgbClr val="4D771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Blad1!$G$2:$G$3</c:f>
              <c:numCache>
                <c:formatCode>###0%</c:formatCode>
                <c:ptCount val="2"/>
                <c:pt idx="0">
                  <c:v>0.28333333333333333</c:v>
                </c:pt>
                <c:pt idx="1">
                  <c:v>0.29411764705882354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AE-4080-8876-2F869A84EE06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&gt;&gt;&gt;</c:v>
                </c:pt>
              </c:strCache>
            </c:strRef>
          </c:tx>
          <c:spPr>
            <a:solidFill>
              <a:srgbClr val="334F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Ik ben helemaal niet op de hoogte van de overstromingsrisico’s in mijn gemeente</c:v>
                </c:pt>
                <c:pt idx="1">
                  <c:v>Overstromingen laten me onverschillig</c:v>
                </c:pt>
              </c:strCache>
            </c:strRef>
          </c:cat>
          <c:val>
            <c:numRef>
              <c:f>Blad1!$H$2:$H$3</c:f>
              <c:numCache>
                <c:formatCode>###0%</c:formatCode>
                <c:ptCount val="2"/>
                <c:pt idx="0">
                  <c:v>0.15833333333333333</c:v>
                </c:pt>
                <c:pt idx="1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3E-4BD5-ADF0-0434F7870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7648848"/>
        <c:axId val="2118045504"/>
      </c:barChart>
      <c:catAx>
        <c:axId val="2117648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aseline="0">
                <a:solidFill>
                  <a:srgbClr val="333333"/>
                </a:solidFill>
              </a:defRPr>
            </a:pPr>
            <a:endParaRPr lang="nl-BE"/>
          </a:p>
        </c:txPr>
        <c:crossAx val="2118045504"/>
        <c:crosses val="autoZero"/>
        <c:auto val="1"/>
        <c:lblAlgn val="ctr"/>
        <c:lblOffset val="100"/>
        <c:noMultiLvlLbl val="0"/>
      </c:catAx>
      <c:valAx>
        <c:axId val="21180455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2117648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37539422292801"/>
          <c:y val="1.24206350758735E-2"/>
          <c:w val="0.69614313763149305"/>
          <c:h val="5.5253081034700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6436434432402E-2"/>
          <c:y val="2.4927078926412001E-2"/>
          <c:w val="0.94742407303721798"/>
          <c:h val="0.876064954579008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Helemaal oneens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4.6997750399018299E-3"/>
                  <c:y val="4.5946825070802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6C-42E6-B002-EFDA50FCA756}"/>
                </c:ext>
              </c:extLst>
            </c:dLbl>
            <c:dLbl>
              <c:idx val="3"/>
              <c:layout>
                <c:manualLayout>
                  <c:x val="3.1331833599345499E-3"/>
                  <c:y val="-4.53183930259850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6C-42E6-B002-EFDA50FCA756}"/>
                </c:ext>
              </c:extLst>
            </c:dLbl>
            <c:dLbl>
              <c:idx val="4"/>
              <c:layout>
                <c:manualLayout>
                  <c:x val="3.1331833599345499E-3"/>
                  <c:y val="2.26609808421926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6C-42E6-B002-EFDA50FCA756}"/>
                </c:ext>
              </c:extLst>
            </c:dLbl>
            <c:dLbl>
              <c:idx val="5"/>
              <c:layout>
                <c:manualLayout>
                  <c:x val="-2.8720515684218803E-17"/>
                  <c:y val="-6.7982942526578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6C-42E6-B002-EFDA50FCA756}"/>
                </c:ext>
              </c:extLst>
            </c:dLbl>
            <c:dLbl>
              <c:idx val="6"/>
              <c:layout>
                <c:manualLayout>
                  <c:x val="4.69977503990186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6C-42E6-B002-EFDA50FCA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Ik zou meer informatie wensen over overstromingsrisico's en droogte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2.5423728813559324E-2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6C-42E6-B002-EFDA50FCA75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Eerder oneens</c:v>
                </c:pt>
              </c:strCache>
            </c:strRef>
          </c:tx>
          <c:spPr>
            <a:solidFill>
              <a:srgbClr val="B52126"/>
            </a:solidFill>
          </c:spPr>
          <c:invertIfNegative val="0"/>
          <c:dLbls>
            <c:dLbl>
              <c:idx val="0"/>
              <c:layout>
                <c:manualLayout>
                  <c:x val="-1.5665916799673101E-3"/>
                  <c:y val="-0.1044238549472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09-4DAA-A5C4-62F805447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Ik zou meer informatie wensen over overstromingsrisico's en droogte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8.4745762711864389E-2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6C-42E6-B002-EFDA50FCA75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Geen mening</c:v>
                </c:pt>
              </c:strCache>
            </c:strRef>
          </c:tx>
          <c:spPr>
            <a:solidFill>
              <a:srgbClr val="0E67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Ik zou meer informatie wensen over overstromingsrisico's en droogte</c:v>
                </c:pt>
              </c:strCache>
            </c:strRef>
          </c:cat>
          <c:val>
            <c:numRef>
              <c:f>Blad1!$D$2</c:f>
              <c:numCache>
                <c:formatCode>0%</c:formatCode>
                <c:ptCount val="1"/>
                <c:pt idx="0">
                  <c:v>5.0847457627118647E-2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6C-42E6-B002-EFDA50FCA75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Eerder eens</c:v>
                </c:pt>
              </c:strCache>
            </c:strRef>
          </c:tx>
          <c:spPr>
            <a:solidFill>
              <a:srgbClr val="8FCF49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B52126"/>
              </a:solidFill>
            </c:spPr>
            <c:extLst>
              <c:ext xmlns:c16="http://schemas.microsoft.com/office/drawing/2014/chart" uri="{C3380CC4-5D6E-409C-BE32-E72D297353CC}">
                <c16:uniqueId val="{0000000A-586C-42E6-B002-EFDA50FCA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Ik zou meer informatie wensen over overstromingsrisico's en droogte</c:v>
                </c:pt>
              </c:strCache>
            </c:strRef>
          </c:cat>
          <c:val>
            <c:numRef>
              <c:f>Blad1!$E$2</c:f>
              <c:numCache>
                <c:formatCode>0%</c:formatCode>
                <c:ptCount val="1"/>
                <c:pt idx="0">
                  <c:v>0.39830508474576271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6C-42E6-B002-EFDA50FCA756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Helemaal eens</c:v>
                </c:pt>
              </c:strCache>
            </c:strRef>
          </c:tx>
          <c:spPr>
            <a:solidFill>
              <a:srgbClr val="517D2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D-586C-42E6-B002-EFDA50FCA7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Ik zou meer informatie wensen over overstromingsrisico's en droogte</c:v>
                </c:pt>
              </c:strCache>
            </c:strRef>
          </c:cat>
          <c:val>
            <c:numRef>
              <c:f>Blad1!$F$2</c:f>
              <c:numCache>
                <c:formatCode>0%</c:formatCode>
                <c:ptCount val="1"/>
                <c:pt idx="0">
                  <c:v>0.44067796610169485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86C-42E6-B002-EFDA50FCA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9962160"/>
        <c:axId val="1759969520"/>
      </c:barChart>
      <c:catAx>
        <c:axId val="17599621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59969520"/>
        <c:crosses val="autoZero"/>
        <c:auto val="1"/>
        <c:lblAlgn val="ctr"/>
        <c:lblOffset val="100"/>
        <c:noMultiLvlLbl val="0"/>
      </c:catAx>
      <c:valAx>
        <c:axId val="17599695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1759962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9875605804267099E-4"/>
          <c:w val="0.9984953318651778"/>
          <c:h val="0.198252991438186"/>
        </c:manualLayout>
      </c:layout>
      <c:overlay val="0"/>
      <c:txPr>
        <a:bodyPr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6436434432402E-2"/>
          <c:y val="2.4927078926412001E-2"/>
          <c:w val="0.94742407303721798"/>
          <c:h val="0.876064954579008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Helemaal oneens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4.6997750399018299E-3"/>
                  <c:y val="4.5946825070802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15-4AE4-840F-E92DCF03EA58}"/>
                </c:ext>
              </c:extLst>
            </c:dLbl>
            <c:dLbl>
              <c:idx val="3"/>
              <c:layout>
                <c:manualLayout>
                  <c:x val="3.1331833599345499E-3"/>
                  <c:y val="-4.53183930259850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15-4AE4-840F-E92DCF03EA58}"/>
                </c:ext>
              </c:extLst>
            </c:dLbl>
            <c:dLbl>
              <c:idx val="4"/>
              <c:layout>
                <c:manualLayout>
                  <c:x val="3.1331833599345499E-3"/>
                  <c:y val="2.26609808421926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15-4AE4-840F-E92DCF03EA58}"/>
                </c:ext>
              </c:extLst>
            </c:dLbl>
            <c:dLbl>
              <c:idx val="5"/>
              <c:layout>
                <c:manualLayout>
                  <c:x val="-2.8720515684218803E-17"/>
                  <c:y val="-6.79829425265789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15-4AE4-840F-E92DCF03EA58}"/>
                </c:ext>
              </c:extLst>
            </c:dLbl>
            <c:dLbl>
              <c:idx val="6"/>
              <c:layout>
                <c:manualLayout>
                  <c:x val="4.69977503990186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15-4AE4-840F-E92DCF03E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Overstromingen en droogte zullen in de toekomst alleen maar een groter probleem worden</c:v>
                </c:pt>
              </c:strCache>
            </c:strRef>
          </c:cat>
          <c:val>
            <c:numRef>
              <c:f>Blad1!$B$2</c:f>
              <c:numCache>
                <c:formatCode>0%</c:formatCode>
                <c:ptCount val="1"/>
                <c:pt idx="0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15-4AE4-840F-E92DCF03EA5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Eerder oneens</c:v>
                </c:pt>
              </c:strCache>
            </c:strRef>
          </c:tx>
          <c:spPr>
            <a:solidFill>
              <a:srgbClr val="B52126"/>
            </a:solidFill>
          </c:spPr>
          <c:invertIfNegative val="0"/>
          <c:dLbls>
            <c:dLbl>
              <c:idx val="0"/>
              <c:layout>
                <c:manualLayout>
                  <c:x val="-1.5665916799673101E-3"/>
                  <c:y val="-0.1044238549472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315-4AE4-840F-E92DCF03E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Overstromingen en droogte zullen in de toekomst alleen maar een groter probleem worden</c:v>
                </c:pt>
              </c:strCache>
            </c:strRef>
          </c:cat>
          <c:val>
            <c:numRef>
              <c:f>Blad1!$C$2</c:f>
              <c:numCache>
                <c:formatCode>0%</c:formatCode>
                <c:ptCount val="1"/>
                <c:pt idx="0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15-4AE4-840F-E92DCF03EA5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Geen mening</c:v>
                </c:pt>
              </c:strCache>
            </c:strRef>
          </c:tx>
          <c:spPr>
            <a:solidFill>
              <a:srgbClr val="0E67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Overstromingen en droogte zullen in de toekomst alleen maar een groter probleem worden</c:v>
                </c:pt>
              </c:strCache>
            </c:strRef>
          </c:cat>
          <c:val>
            <c:numRef>
              <c:f>Blad1!$D$2</c:f>
              <c:numCache>
                <c:formatCode>0%</c:formatCode>
                <c:ptCount val="1"/>
                <c:pt idx="0">
                  <c:v>3.3898305084745763E-2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15-4AE4-840F-E92DCF03EA58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Eerder eens</c:v>
                </c:pt>
              </c:strCache>
            </c:strRef>
          </c:tx>
          <c:spPr>
            <a:solidFill>
              <a:srgbClr val="8FCF49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B52126"/>
              </a:solidFill>
            </c:spPr>
            <c:extLst>
              <c:ext xmlns:c16="http://schemas.microsoft.com/office/drawing/2014/chart" uri="{C3380CC4-5D6E-409C-BE32-E72D297353CC}">
                <c16:uniqueId val="{0000000A-B315-4AE4-840F-E92DCF03EA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Overstromingen en droogte zullen in de toekomst alleen maar een groter probleem worden</c:v>
                </c:pt>
              </c:strCache>
            </c:strRef>
          </c:cat>
          <c:val>
            <c:numRef>
              <c:f>Blad1!$E$2</c:f>
              <c:numCache>
                <c:formatCode>0%</c:formatCode>
                <c:ptCount val="1"/>
                <c:pt idx="0">
                  <c:v>0.24576271186440679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315-4AE4-840F-E92DCF03EA58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Helemaal eens</c:v>
                </c:pt>
              </c:strCache>
            </c:strRef>
          </c:tx>
          <c:spPr>
            <a:solidFill>
              <a:srgbClr val="517D21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D-B315-4AE4-840F-E92DCF03EA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Overstromingen en droogte zullen in de toekomst alleen maar een groter probleem worden</c:v>
                </c:pt>
              </c:strCache>
            </c:strRef>
          </c:cat>
          <c:val>
            <c:numRef>
              <c:f>Blad1!$F$2</c:f>
              <c:numCache>
                <c:formatCode>0%</c:formatCode>
                <c:ptCount val="1"/>
                <c:pt idx="0">
                  <c:v>0.44067796610169485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15-4AE4-840F-E92DCF03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59962160"/>
        <c:axId val="1759969520"/>
      </c:barChart>
      <c:catAx>
        <c:axId val="17599621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59969520"/>
        <c:crosses val="autoZero"/>
        <c:auto val="1"/>
        <c:lblAlgn val="ctr"/>
        <c:lblOffset val="100"/>
        <c:noMultiLvlLbl val="0"/>
      </c:catAx>
      <c:valAx>
        <c:axId val="17599695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1759962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2.9875605804267099E-4"/>
          <c:w val="0.9984953318651778"/>
          <c:h val="0.198252991438186"/>
        </c:manualLayout>
      </c:layout>
      <c:overlay val="0"/>
      <c:txPr>
        <a:bodyPr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538279251717701"/>
          <c:y val="5.8127183112626997E-2"/>
          <c:w val="0.45550888797612898"/>
          <c:h val="0.921877859234529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Kent maatregel</c:v>
                </c:pt>
              </c:strCache>
            </c:strRef>
          </c:tx>
          <c:spPr>
            <a:solidFill>
              <a:srgbClr val="0136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Blad1!$A$2:$A$9</c:f>
              <c:strCache>
                <c:ptCount val="8"/>
                <c:pt idx="0">
                  <c:v>Installeren regenwaterput</c:v>
                </c:pt>
                <c:pt idx="1">
                  <c:v>Maatregelen voor ontharding, vergroening, om impact van hitte tegen te gaan</c:v>
                </c:pt>
                <c:pt idx="2">
                  <c:v>Installeren groendak</c:v>
                </c:pt>
                <c:pt idx="3">
                  <c:v>Materiaal gebruiken om overstroming te vermijden (pompen, terugslagkleppen op leidingen, schotten voor deuren, zandzakjesâ€¦)</c:v>
                </c:pt>
                <c:pt idx="4">
                  <c:v>Aangepast bouwen (vloer verhogen, op palen bouwen, overstroombare kruipkelder   )</c:v>
                </c:pt>
                <c:pt idx="5">
                  <c:v>Ruimte voorzien om extra water op te vangen (wadi, verlagingen in de tuin om tijdelijk regenwater op te vangen, infiltratiekrattenâ€¦)</c:v>
                </c:pt>
                <c:pt idx="6">
                  <c:v>Websites raadplegen om na te gaan hoe kwetsbaar mijn huis is voor overstromingen (bv : waterinfo be, geopunt be, klimaatportaal beâ€¦)</c:v>
                </c:pt>
                <c:pt idx="7">
                  <c:v>Nooit gehoord / gebruikt</c:v>
                </c:pt>
              </c:strCache>
            </c:strRef>
          </c:cat>
          <c:val>
            <c:numRef>
              <c:f>Blad1!$B$2:$B$9</c:f>
              <c:numCache>
                <c:formatCode>0%</c:formatCode>
                <c:ptCount val="8"/>
                <c:pt idx="0">
                  <c:v>0.97345132743362828</c:v>
                </c:pt>
                <c:pt idx="1">
                  <c:v>0.69911504424778759</c:v>
                </c:pt>
                <c:pt idx="2">
                  <c:v>0.65486725663716816</c:v>
                </c:pt>
                <c:pt idx="3">
                  <c:v>0.59292035398230092</c:v>
                </c:pt>
                <c:pt idx="4">
                  <c:v>0.46902654867256638</c:v>
                </c:pt>
                <c:pt idx="5">
                  <c:v>0.4247787610619469</c:v>
                </c:pt>
                <c:pt idx="6">
                  <c:v>0.38053097345132741</c:v>
                </c:pt>
                <c:pt idx="7">
                  <c:v>8.8495575221238937E-3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8-4FCF-8D10-633CBE743EED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Maatregel (reeds) gebruikt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Blad1!$A$2:$A$9</c:f>
              <c:strCache>
                <c:ptCount val="8"/>
                <c:pt idx="0">
                  <c:v>Installeren regenwaterput</c:v>
                </c:pt>
                <c:pt idx="1">
                  <c:v>Maatregelen voor ontharding, vergroening, om impact van hitte tegen te gaan</c:v>
                </c:pt>
                <c:pt idx="2">
                  <c:v>Installeren groendak</c:v>
                </c:pt>
                <c:pt idx="3">
                  <c:v>Materiaal gebruiken om overstroming te vermijden (pompen, terugslagkleppen op leidingen, schotten voor deuren, zandzakjesâ€¦)</c:v>
                </c:pt>
                <c:pt idx="4">
                  <c:v>Aangepast bouwen (vloer verhogen, op palen bouwen, overstroombare kruipkelder   )</c:v>
                </c:pt>
                <c:pt idx="5">
                  <c:v>Ruimte voorzien om extra water op te vangen (wadi, verlagingen in de tuin om tijdelijk regenwater op te vangen, infiltratiekrattenâ€¦)</c:v>
                </c:pt>
                <c:pt idx="6">
                  <c:v>Websites raadplegen om na te gaan hoe kwetsbaar mijn huis is voor overstromingen (bv : waterinfo be, geopunt be, klimaatportaal beâ€¦)</c:v>
                </c:pt>
                <c:pt idx="7">
                  <c:v>Nooit gehoord / gebruikt</c:v>
                </c:pt>
              </c:strCache>
            </c:strRef>
          </c:cat>
          <c:val>
            <c:numRef>
              <c:f>Blad1!$C$2:$C$9</c:f>
              <c:numCache>
                <c:formatCode>0%</c:formatCode>
                <c:ptCount val="8"/>
                <c:pt idx="0">
                  <c:v>0.6517857142857143</c:v>
                </c:pt>
                <c:pt idx="1">
                  <c:v>0.29464285714285715</c:v>
                </c:pt>
                <c:pt idx="2">
                  <c:v>5.3571428571428568E-2</c:v>
                </c:pt>
                <c:pt idx="3">
                  <c:v>0.23214285714285715</c:v>
                </c:pt>
                <c:pt idx="4">
                  <c:v>8.9285714285714288E-2</c:v>
                </c:pt>
                <c:pt idx="5">
                  <c:v>8.0357142857142863E-2</c:v>
                </c:pt>
                <c:pt idx="6">
                  <c:v>0.25</c:v>
                </c:pt>
                <c:pt idx="7">
                  <c:v>0.15178571428571427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0-4506-9F03-7E7797859B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1154304"/>
        <c:axId val="2134676048"/>
      </c:barChart>
      <c:catAx>
        <c:axId val="2121154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nl-BE"/>
          </a:p>
        </c:txPr>
        <c:crossAx val="2134676048"/>
        <c:crosses val="autoZero"/>
        <c:auto val="1"/>
        <c:lblAlgn val="ctr"/>
        <c:lblOffset val="100"/>
        <c:noMultiLvlLbl val="0"/>
      </c:catAx>
      <c:valAx>
        <c:axId val="21346760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211543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71408565560894099"/>
          <c:y val="0.74850962687537403"/>
          <c:w val="0.28468798140642998"/>
          <c:h val="0.215896119587972"/>
        </c:manualLayout>
      </c:layout>
      <c:overlay val="0"/>
      <c:txPr>
        <a:bodyPr/>
        <a:lstStyle/>
        <a:p>
          <a:pPr>
            <a:defRPr sz="1600"/>
          </a:pPr>
          <a:endParaRPr lang="nl-B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3B017-F739-409D-A6FC-1AA31C538975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58EC8-859B-4DDB-944E-9CCDAA1F6E7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5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resultaten</a:t>
            </a:r>
            <a:r>
              <a:rPr lang="en-US" dirty="0"/>
              <a:t> van de online test.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17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5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80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6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0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8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9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0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82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45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5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9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58EC8-859B-4DDB-944E-9CCDAA1F6E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13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amynwo\Downloads\IndiVille_PPT_Start (1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08726"/>
            <a:ext cx="10363200" cy="1470025"/>
          </a:xfrm>
        </p:spPr>
        <p:txBody>
          <a:bodyPr>
            <a:noAutofit/>
          </a:bodyPr>
          <a:lstStyle>
            <a:lvl1pPr algn="l">
              <a:defRPr sz="7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2034555"/>
            <a:ext cx="8534400" cy="5760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1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57"/>
            <a:ext cx="6815668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459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0" y="980728"/>
            <a:ext cx="1775520" cy="587727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26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9349" y="5805265"/>
            <a:ext cx="1016000" cy="8763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459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5400000">
            <a:off x="3252361" y="-3252362"/>
            <a:ext cx="1331640" cy="78363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26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9349" y="116633"/>
            <a:ext cx="1016000" cy="8763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459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 rot="10800000">
            <a:off x="10416480" y="0"/>
            <a:ext cx="1775520" cy="587727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26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896533" y="188641"/>
            <a:ext cx="1016000" cy="87630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part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>
            <a:off x="10416480" y="980728"/>
            <a:ext cx="1775520" cy="587727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459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0" y="980728"/>
            <a:ext cx="1775520" cy="587727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26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9349" y="5805265"/>
            <a:ext cx="1016000" cy="876300"/>
          </a:xfrm>
          <a:prstGeom prst="rect">
            <a:avLst/>
          </a:prstGeom>
          <a:noFill/>
        </p:spPr>
      </p:pic>
      <p:sp>
        <p:nvSpPr>
          <p:cNvPr id="7" name="Right Triangle 6"/>
          <p:cNvSpPr/>
          <p:nvPr userDrawn="1"/>
        </p:nvSpPr>
        <p:spPr>
          <a:xfrm rot="16200000" flipH="1">
            <a:off x="7607999" y="-3252362"/>
            <a:ext cx="1331640" cy="783636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178560" y="762002"/>
            <a:ext cx="1040384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420888"/>
            <a:ext cx="12192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459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497330"/>
            <a:ext cx="12192000" cy="53606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47200" y="6474593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26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9349" y="5805265"/>
            <a:ext cx="1016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80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photo-dictionary.com/photofiles/list/2969/3980puzzle_game.jpg"/>
          <p:cNvPicPr>
            <a:picLocks noChangeAspect="1" noChangeArrowheads="1"/>
          </p:cNvPicPr>
          <p:nvPr userDrawn="1"/>
        </p:nvPicPr>
        <p:blipFill>
          <a:blip r:embed="rId2" cstate="print"/>
          <a:srcRect l="2823" r="3572" b="639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/>
          <a:srcRect r="10556"/>
          <a:stretch/>
        </p:blipFill>
        <p:spPr>
          <a:xfrm flipH="1">
            <a:off x="-76200" y="0"/>
            <a:ext cx="12268200" cy="6858000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39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536160" y="0"/>
            <a:ext cx="465584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2826061" y="542044"/>
            <a:ext cx="349188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2" descr="C:\Users\samynwo\Downloads\IndiVille_PPT_Start (1).png"/>
          <p:cNvPicPr>
            <a:picLocks noChangeAspect="1" noChangeArrowheads="1"/>
          </p:cNvPicPr>
          <p:nvPr userDrawn="1"/>
        </p:nvPicPr>
        <p:blipFill>
          <a:blip r:embed="rId2" cstate="print"/>
          <a:srcRect l="38199" t="47649"/>
          <a:stretch>
            <a:fillRect/>
          </a:stretch>
        </p:blipFill>
        <p:spPr bwMode="auto">
          <a:xfrm>
            <a:off x="0" y="0"/>
            <a:ext cx="7534805" cy="35902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9" y="3140974"/>
            <a:ext cx="10363200" cy="1470025"/>
          </a:xfrm>
        </p:spPr>
        <p:txBody>
          <a:bodyPr>
            <a:noAutofit/>
          </a:bodyPr>
          <a:lstStyle>
            <a:lvl1pPr algn="l">
              <a:defRPr sz="7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403" y="4581128"/>
            <a:ext cx="8534400" cy="57606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us.cdn1.123rf.com/168nwm/unkreatives/unkreatives1106/unkreatives110600002/9664919-detailed-illustration-of-antwerp-belgium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712"/>
          <a:stretch>
            <a:fillRect/>
          </a:stretch>
        </p:blipFill>
        <p:spPr bwMode="auto">
          <a:xfrm>
            <a:off x="8" y="2498692"/>
            <a:ext cx="12191999" cy="468208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/>
          <a:srcRect l="24300" r="23336"/>
          <a:stretch/>
        </p:blipFill>
        <p:spPr>
          <a:xfrm>
            <a:off x="-174173" y="-10886"/>
            <a:ext cx="12369800" cy="6839673"/>
          </a:xfrm>
          <a:prstGeom prst="rect">
            <a:avLst/>
          </a:prstGeom>
        </p:spPr>
      </p:pic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623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.yourarticlelibrary.com/wp-content/uploads/2013/12/b153.jpg"/>
          <p:cNvPicPr>
            <a:picLocks noChangeAspect="1" noChangeArrowheads="1"/>
          </p:cNvPicPr>
          <p:nvPr userDrawn="1"/>
        </p:nvPicPr>
        <p:blipFill>
          <a:blip r:embed="rId2" cstate="print"/>
          <a:srcRect r="9741" b="4255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623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vironment (1)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2143"/>
          <a:stretch/>
        </p:blipFill>
        <p:spPr>
          <a:xfrm>
            <a:off x="-241903" y="-1233713"/>
            <a:ext cx="12433905" cy="80922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4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_AH_Cooperative 390-ab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" r="4780"/>
          <a:stretch/>
        </p:blipFill>
        <p:spPr>
          <a:xfrm>
            <a:off x="-290285" y="-181429"/>
            <a:ext cx="12675809" cy="70795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9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  <p:pic>
        <p:nvPicPr>
          <p:cNvPr id="1026" name="Picture 2" descr="http://static1.squarespace.com/static/5423467ae4b06d8180f7c731/t/542364b8e4b0e95ad0ee7aee/1411605689201/mgm_overvie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91" y="241526"/>
            <a:ext cx="11874500" cy="4086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96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amautism247.com/wp-content/uploads/2013/02/Puzzle-Pieces-e1361254916943.jpg"/>
          <p:cNvPicPr>
            <a:picLocks noChangeAspect="1" noChangeArrowheads="1"/>
          </p:cNvPicPr>
          <p:nvPr userDrawn="1"/>
        </p:nvPicPr>
        <p:blipFill>
          <a:blip r:embed="rId2" cstate="print"/>
          <a:srcRect t="227" r="4762"/>
          <a:stretch>
            <a:fillRect/>
          </a:stretch>
        </p:blipFill>
        <p:spPr bwMode="auto">
          <a:xfrm>
            <a:off x="0" y="3"/>
            <a:ext cx="12192000" cy="6859861"/>
          </a:xfrm>
          <a:prstGeom prst="rect">
            <a:avLst/>
          </a:prstGeom>
          <a:noFill/>
        </p:spPr>
      </p:pic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.clipdealer.com/2476210/previews/11--2476210-Party%20Crowd%20Silhouette.jpg"/>
          <p:cNvPicPr>
            <a:picLocks noChangeAspect="1" noChangeArrowheads="1"/>
          </p:cNvPicPr>
          <p:nvPr userDrawn="1"/>
        </p:nvPicPr>
        <p:blipFill>
          <a:blip r:embed="rId2" cstate="print"/>
          <a:srcRect t="60000"/>
          <a:stretch>
            <a:fillRect/>
          </a:stretch>
        </p:blipFill>
        <p:spPr bwMode="auto">
          <a:xfrm>
            <a:off x="1" y="4800600"/>
            <a:ext cx="121920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ight Triangle 8"/>
          <p:cNvSpPr/>
          <p:nvPr userDrawn="1"/>
        </p:nvSpPr>
        <p:spPr>
          <a:xfrm rot="16200000">
            <a:off x="9455235" y="4121235"/>
            <a:ext cx="783000" cy="469053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2" descr="http://indiville.be/wp-content/themes/indiville/img/logo-indiville-tagline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958149" y="5821649"/>
            <a:ext cx="1016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ogo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3" name="Picture 1" descr="C:\Users\samynwo\Downloads\IndiVille_PPT_Onderhoe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299" y="4350543"/>
            <a:ext cx="4457700" cy="250745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5524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3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685801"/>
            <a:ext cx="4242736" cy="1228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2319872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5105406" y="685801"/>
            <a:ext cx="6477001" cy="12280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853801" y="2319872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5097997" y="2319872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7342196" y="2319872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9586388" y="2319872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2228137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853801" y="2228137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5097997" y="2228137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7342196" y="2228137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9586388" y="2228137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09602" y="4428071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853801" y="4428071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5097997" y="4428071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7342196" y="4428071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9586388" y="4428071"/>
            <a:ext cx="1996017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609602" y="4336336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853801" y="4336336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5097997" y="4336336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7342196" y="4336336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9586388" y="4336336"/>
            <a:ext cx="1996017" cy="295467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735019" y="3429002"/>
            <a:ext cx="309567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454" y="3429002"/>
            <a:ext cx="647895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450" y="685802"/>
            <a:ext cx="3095673" cy="54927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8471881" y="685802"/>
            <a:ext cx="3110523" cy="54927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03450" y="3429002"/>
            <a:ext cx="309567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8471881" y="3429002"/>
            <a:ext cx="311052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03450" y="3429002"/>
            <a:ext cx="309567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8471881" y="3429002"/>
            <a:ext cx="311052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735019" y="3429002"/>
            <a:ext cx="3095673" cy="27495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" name="Picture 1" descr="C:\Users\samynwo\Downloads\IndiVille_PPT_Onderhoek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3" y="4350545"/>
            <a:ext cx="4457700" cy="250745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431409C-89E0-44C4-8760-BAD69C5A6199}"/>
              </a:ext>
            </a:extLst>
          </p:cNvPr>
          <p:cNvSpPr/>
          <p:nvPr userDrawn="1"/>
        </p:nvSpPr>
        <p:spPr>
          <a:xfrm>
            <a:off x="0" y="5786399"/>
            <a:ext cx="12192000" cy="1060249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IndiVille_RGB_Pos.png">
            <a:extLst>
              <a:ext uri="{FF2B5EF4-FFF2-40B4-BE49-F238E27FC236}">
                <a16:creationId xmlns:a16="http://schemas.microsoft.com/office/drawing/2014/main" id="{6C02BAA1-346D-4DC0-B09D-355CCBA52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040" y="6073787"/>
            <a:ext cx="490332" cy="561322"/>
          </a:xfrm>
          <a:prstGeom prst="rect">
            <a:avLst/>
          </a:prstGeom>
        </p:spPr>
      </p:pic>
      <p:pic>
        <p:nvPicPr>
          <p:cNvPr id="9" name="Logo_treecompany_hoog_blauw.png">
            <a:extLst>
              <a:ext uri="{FF2B5EF4-FFF2-40B4-BE49-F238E27FC236}">
                <a16:creationId xmlns:a16="http://schemas.microsoft.com/office/drawing/2014/main" id="{9CCC2DB8-C6AB-4E0C-9587-7EAC90C1667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18936" y="6164301"/>
            <a:ext cx="1195883" cy="380294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E692236-9C99-4F47-841D-629C642FB6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5" y="6034243"/>
            <a:ext cx="933735" cy="564559"/>
          </a:xfrm>
          <a:prstGeom prst="rect">
            <a:avLst/>
          </a:prstGeom>
        </p:spPr>
      </p:pic>
      <p:pic>
        <p:nvPicPr>
          <p:cNvPr id="11" name="Afbeelding 10" descr="Afbeelding met schermafbeelding, monitor, scherm, computer&#10;&#10;Automatisch gegenereerde beschrijving">
            <a:extLst>
              <a:ext uri="{FF2B5EF4-FFF2-40B4-BE49-F238E27FC236}">
                <a16:creationId xmlns:a16="http://schemas.microsoft.com/office/drawing/2014/main" id="{73C6974A-C2D1-4222-9A4D-5B4DC309C7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86399"/>
            <a:ext cx="5765800" cy="1153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55423FF-36A5-4EBA-9D05-0D3715DE9FC5}"/>
              </a:ext>
            </a:extLst>
          </p:cNvPr>
          <p:cNvSpPr/>
          <p:nvPr/>
        </p:nvSpPr>
        <p:spPr>
          <a:xfrm>
            <a:off x="0" y="5786399"/>
            <a:ext cx="12192000" cy="1060249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IndiVille_RGB_Pos.png">
            <a:extLst>
              <a:ext uri="{FF2B5EF4-FFF2-40B4-BE49-F238E27FC236}">
                <a16:creationId xmlns:a16="http://schemas.microsoft.com/office/drawing/2014/main" id="{2C54C29D-FBCF-47C0-8FDE-E5E4CC55A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5040" y="6073787"/>
            <a:ext cx="490332" cy="561322"/>
          </a:xfrm>
          <a:prstGeom prst="rect">
            <a:avLst/>
          </a:prstGeom>
        </p:spPr>
      </p:pic>
      <p:pic>
        <p:nvPicPr>
          <p:cNvPr id="10" name="Logo_treecompany_hoog_blauw.png">
            <a:extLst>
              <a:ext uri="{FF2B5EF4-FFF2-40B4-BE49-F238E27FC236}">
                <a16:creationId xmlns:a16="http://schemas.microsoft.com/office/drawing/2014/main" id="{D956DEF4-C2D5-4204-A045-B57396B49E0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018936" y="6164301"/>
            <a:ext cx="1195883" cy="380294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E479EFE-928B-4329-96F3-984D6F2C70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515" y="6034243"/>
            <a:ext cx="933735" cy="564559"/>
          </a:xfrm>
          <a:prstGeom prst="rect">
            <a:avLst/>
          </a:prstGeom>
        </p:spPr>
      </p:pic>
      <p:pic>
        <p:nvPicPr>
          <p:cNvPr id="12" name="Afbeelding 11" descr="Afbeelding met schermafbeelding, monitor, scherm, computer&#10;&#10;Automatisch gegenereerde beschrijving">
            <a:extLst>
              <a:ext uri="{FF2B5EF4-FFF2-40B4-BE49-F238E27FC236}">
                <a16:creationId xmlns:a16="http://schemas.microsoft.com/office/drawing/2014/main" id="{83A765EC-3BA8-4E53-9D70-7A71115804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86399"/>
            <a:ext cx="5765800" cy="11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5245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762002"/>
            <a:ext cx="10972800" cy="5364164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79" r:id="rId4"/>
    <p:sldLayoutId id="2147483680" r:id="rId5"/>
    <p:sldLayoutId id="2147483693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70" r:id="rId12"/>
    <p:sldLayoutId id="2147483672" r:id="rId13"/>
    <p:sldLayoutId id="2147483673" r:id="rId14"/>
    <p:sldLayoutId id="2147483671" r:id="rId15"/>
    <p:sldLayoutId id="2147483674" r:id="rId16"/>
    <p:sldLayoutId id="2147483685" r:id="rId17"/>
    <p:sldLayoutId id="2147483677" r:id="rId18"/>
    <p:sldLayoutId id="2147483683" r:id="rId19"/>
    <p:sldLayoutId id="2147483678" r:id="rId20"/>
    <p:sldLayoutId id="2147483684" r:id="rId21"/>
    <p:sldLayoutId id="2147483688" r:id="rId22"/>
    <p:sldLayoutId id="2147483690" r:id="rId23"/>
    <p:sldLayoutId id="2147483691" r:id="rId24"/>
    <p:sldLayoutId id="2147483692" r:id="rId25"/>
    <p:sldLayoutId id="2147483675" r:id="rId26"/>
    <p:sldLayoutId id="2147483681" r:id="rId27"/>
    <p:sldLayoutId id="2147483676" r:id="rId28"/>
    <p:sldLayoutId id="2147483682" r:id="rId29"/>
    <p:sldLayoutId id="2147483694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rot="5400000" flipH="1">
            <a:off x="8268434" y="-2843770"/>
            <a:ext cx="140005" cy="64752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2656606" y="-1727748"/>
            <a:ext cx="140005" cy="4243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685801"/>
            <a:ext cx="4242736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5437" y="685802"/>
            <a:ext cx="6476964" cy="54927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11402864" y="6397722"/>
            <a:ext cx="17953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</a:rPr>
              <a:pPr algn="r"/>
              <a:t>‹nr.›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11117208" y="6397722"/>
            <a:ext cx="24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|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454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EC5F-8CEC-419D-945F-B4E52F73B9E3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6385" name="Picture 1" descr="C:\Users\samynwo\Downloads\IndiVille_PPT_Onderhoek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4303" y="4350545"/>
            <a:ext cx="4457700" cy="250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500" b="0" i="1" kern="1200">
          <a:solidFill>
            <a:schemeClr val="accent1"/>
          </a:solidFill>
          <a:latin typeface="Corbel" panose="020B0503020204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i="1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accent4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344488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1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chart" Target="../charts/char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379" y="4570549"/>
            <a:ext cx="7543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3600" dirty="0">
                <a:solidFill>
                  <a:schemeClr val="tx2">
                    <a:lumMod val="50000"/>
                  </a:schemeClr>
                </a:solidFill>
              </a:rPr>
              <a:t>Bewonersinspraak </a:t>
            </a:r>
          </a:p>
          <a:p>
            <a:r>
              <a:rPr lang="nl-BE" sz="3600" dirty="0">
                <a:solidFill>
                  <a:schemeClr val="tx2">
                    <a:lumMod val="50000"/>
                  </a:schemeClr>
                </a:solidFill>
              </a:rPr>
              <a:t>overstromingsgebied Laak Beerse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66093" y="3683976"/>
            <a:ext cx="7515723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nl-BE" sz="4800" dirty="0">
                <a:solidFill>
                  <a:schemeClr val="accent2"/>
                </a:solidFill>
                <a:ea typeface="+mj-ea"/>
                <a:cs typeface="Arial" pitchFamily="34" charset="0"/>
              </a:rPr>
              <a:t>Rapport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66093" y="5778955"/>
            <a:ext cx="16216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b="1" dirty="0">
                <a:solidFill>
                  <a:schemeClr val="tx2">
                    <a:lumMod val="50000"/>
                  </a:schemeClr>
                </a:solidFill>
              </a:rPr>
              <a:t>Oktober 2019</a:t>
            </a:r>
          </a:p>
        </p:txBody>
      </p:sp>
      <p:pic>
        <p:nvPicPr>
          <p:cNvPr id="7" name="Afbeelding 6" descr="IndiVille_RGB_P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06776" y="6217007"/>
            <a:ext cx="490332" cy="561322"/>
          </a:xfrm>
          <a:prstGeom prst="rect">
            <a:avLst/>
          </a:prstGeom>
        </p:spPr>
      </p:pic>
      <p:pic>
        <p:nvPicPr>
          <p:cNvPr id="8" name="Logo_treecompany_hoog_blauw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1549" y="6231063"/>
            <a:ext cx="1195883" cy="380294"/>
          </a:xfrm>
          <a:prstGeom prst="rect">
            <a:avLst/>
          </a:prstGeom>
          <a:ln w="3175">
            <a:miter lim="400000"/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C60EA0-C8DE-4FC5-9DC8-641FBB4DF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715" y="6091050"/>
            <a:ext cx="933735" cy="564559"/>
          </a:xfrm>
          <a:prstGeom prst="rect">
            <a:avLst/>
          </a:prstGeom>
        </p:spPr>
      </p:pic>
      <p:pic>
        <p:nvPicPr>
          <p:cNvPr id="3" name="Afbeelding 2" descr="Afbeelding met schermafbeelding, monitor, scherm, computer&#10;&#10;Automatisch gegenereerde beschrijving">
            <a:extLst>
              <a:ext uri="{FF2B5EF4-FFF2-40B4-BE49-F238E27FC236}">
                <a16:creationId xmlns:a16="http://schemas.microsoft.com/office/drawing/2014/main" id="{AB9A5AB4-3A25-4405-8A95-9EE15BB75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18" y="-25400"/>
            <a:ext cx="952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864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MOGELIJKE FUNCTIES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OVERSTROMINGSGEBIED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2486F3B6-FD29-443F-A077-11DDD7EEF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488328"/>
              </p:ext>
            </p:extLst>
          </p:nvPr>
        </p:nvGraphicFramePr>
        <p:xfrm>
          <a:off x="93599" y="899887"/>
          <a:ext cx="121094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2145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864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MOGELIJKE FUNCTIES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OVERSTROMINGSGEBIED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2486F3B6-FD29-443F-A077-11DDD7EEF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4442461"/>
              </p:ext>
            </p:extLst>
          </p:nvPr>
        </p:nvGraphicFramePr>
        <p:xfrm>
          <a:off x="93599" y="899887"/>
          <a:ext cx="1210945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105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864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MOGELIJKE INRICHTING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OVERSTROMINGSGEBIED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01615668-7F26-42E5-B398-EC3955740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780413"/>
              </p:ext>
            </p:extLst>
          </p:nvPr>
        </p:nvGraphicFramePr>
        <p:xfrm>
          <a:off x="293123" y="921320"/>
          <a:ext cx="11088239" cy="501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074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864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MOGELIJKE INRICHTING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OVERSTROMINGSGEBIED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01615668-7F26-42E5-B398-EC3955740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680527"/>
              </p:ext>
            </p:extLst>
          </p:nvPr>
        </p:nvGraphicFramePr>
        <p:xfrm>
          <a:off x="293123" y="921320"/>
          <a:ext cx="11088239" cy="501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54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F73FED9-DD3F-414F-BB6A-AF47FFFB8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89" b="14875"/>
          <a:stretch/>
        </p:blipFill>
        <p:spPr>
          <a:xfrm>
            <a:off x="0" y="988207"/>
            <a:ext cx="12192000" cy="449819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7864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ANDERE SUGGESTIES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OVERSTROMINGSGEBIED</a:t>
            </a:r>
          </a:p>
        </p:txBody>
      </p:sp>
    </p:spTree>
    <p:extLst>
      <p:ext uri="{BB962C8B-B14F-4D97-AF65-F5344CB8AC3E}">
        <p14:creationId xmlns:p14="http://schemas.microsoft.com/office/powerpoint/2010/main" val="141823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9840624" y="767204"/>
            <a:ext cx="70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TOP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526"/>
            <a:ext cx="10377461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sz="3200" b="1" dirty="0">
                <a:latin typeface="+mj-lt"/>
              </a:rPr>
              <a:t>BESCHRIJVING </a:t>
            </a:r>
            <a:r>
              <a:rPr lang="nl-BE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ONDERZOEK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2100" y="511082"/>
            <a:ext cx="8699500" cy="50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marL="190500" indent="-190500" defTabSz="9683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57238" indent="-273050" defTabSz="96837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968375" defTabSz="96837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452563" defTabSz="96837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938338" defTabSz="96837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3955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8527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3099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7671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285750" lvl="1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 smtClean="0">
                <a:solidFill>
                  <a:srgbClr val="333333"/>
                </a:solidFill>
                <a:latin typeface="+mn-lt"/>
                <a:cs typeface="Arial" pitchFamily="34" charset="0"/>
              </a:rPr>
              <a:t>Thema’s </a:t>
            </a: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in het onderzoek: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Houding t.o.v. klimaatproblematiek 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Verleden inzake wateroverlast &amp; droogte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Inschatting eigen risico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Kennis en gebruik persoonlijke maatregelen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Kennis van overheidsmaatregelen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Stellingen over wateroverlast</a:t>
            </a:r>
            <a:r>
              <a:rPr lang="nl-BE" sz="1600" dirty="0">
                <a:solidFill>
                  <a:srgbClr val="333333"/>
                </a:solidFill>
                <a:cs typeface="Arial" pitchFamily="34" charset="0"/>
              </a:rPr>
              <a:t> &amp; droogte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Functies voor de mogelijke inrichting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Kenmerken van </a:t>
            </a:r>
            <a:r>
              <a:rPr lang="nl-BE" sz="1600" dirty="0">
                <a:solidFill>
                  <a:srgbClr val="333333"/>
                </a:solidFill>
                <a:cs typeface="Arial" pitchFamily="34" charset="0"/>
              </a:rPr>
              <a:t>de mogelijke inrichting</a:t>
            </a:r>
            <a:endParaRPr lang="nl-BE" sz="1600" dirty="0">
              <a:solidFill>
                <a:srgbClr val="333333"/>
              </a:solidFill>
              <a:latin typeface="+mn-lt"/>
              <a:cs typeface="Arial" pitchFamily="34" charset="0"/>
            </a:endParaRP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Rekrutering voor volgende fasen</a:t>
            </a:r>
          </a:p>
          <a:p>
            <a:pPr marL="981075" lvl="3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Profiel respondent</a:t>
            </a:r>
          </a:p>
          <a:p>
            <a:pPr marL="285750" lvl="1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Oproep deelname via</a:t>
            </a:r>
          </a:p>
          <a:p>
            <a:pPr marL="496887" lvl="2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 smtClean="0">
                <a:solidFill>
                  <a:srgbClr val="333333"/>
                </a:solidFill>
                <a:latin typeface="+mn-lt"/>
                <a:cs typeface="Arial" pitchFamily="34" charset="0"/>
              </a:rPr>
              <a:t>Website en sociale media</a:t>
            </a:r>
            <a:endParaRPr lang="nl-BE" sz="1600" dirty="0">
              <a:solidFill>
                <a:srgbClr val="333333"/>
              </a:solidFill>
              <a:latin typeface="+mn-lt"/>
              <a:cs typeface="Arial" pitchFamily="34" charset="0"/>
            </a:endParaRPr>
          </a:p>
          <a:p>
            <a:pPr marL="496887" lvl="2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Lokale pers</a:t>
            </a:r>
          </a:p>
          <a:p>
            <a:pPr marL="496887" lvl="2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Gemeentelijke media</a:t>
            </a:r>
          </a:p>
          <a:p>
            <a:pPr marL="496887" lvl="2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Bewonersbrief</a:t>
            </a:r>
          </a:p>
          <a:p>
            <a:pPr marL="496887" lvl="2" indent="-285750" defTabSz="914400">
              <a:spcBef>
                <a:spcPct val="20000"/>
              </a:spcBef>
              <a:buClr>
                <a:schemeClr val="accent2"/>
              </a:buClr>
              <a:buFont typeface="Segoe UI Symbol" panose="020B0502040204020203" pitchFamily="34" charset="0"/>
              <a:buChar char="◢"/>
              <a:defRPr/>
            </a:pPr>
            <a:r>
              <a:rPr lang="nl-BE" sz="1600" dirty="0">
                <a:solidFill>
                  <a:srgbClr val="333333"/>
                </a:solidFill>
                <a:latin typeface="+mn-lt"/>
                <a:cs typeface="Arial" pitchFamily="34" charset="0"/>
              </a:rPr>
              <a:t>Mond-aan-mond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79F94A-21DC-4617-B765-1A444E67E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28" y="1258241"/>
            <a:ext cx="482999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0585410" cy="552451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DEELNEMERS</a:t>
            </a:r>
            <a:endParaRPr lang="nl-BE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3" name="Grafiek 12"/>
          <p:cNvGraphicFramePr/>
          <p:nvPr>
            <p:extLst>
              <p:ext uri="{D42A27DB-BD31-4B8C-83A1-F6EECF244321}">
                <p14:modId xmlns:p14="http://schemas.microsoft.com/office/powerpoint/2010/main" val="2445864634"/>
              </p:ext>
            </p:extLst>
          </p:nvPr>
        </p:nvGraphicFramePr>
        <p:xfrm>
          <a:off x="2000504" y="2570734"/>
          <a:ext cx="4497472" cy="323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 descr="Gender neutral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26" y="34929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afiek 15"/>
          <p:cNvGraphicFramePr/>
          <p:nvPr>
            <p:extLst>
              <p:ext uri="{D42A27DB-BD31-4B8C-83A1-F6EECF244321}">
                <p14:modId xmlns:p14="http://schemas.microsoft.com/office/powerpoint/2010/main" val="1282984674"/>
              </p:ext>
            </p:extLst>
          </p:nvPr>
        </p:nvGraphicFramePr>
        <p:xfrm>
          <a:off x="5899142" y="113521"/>
          <a:ext cx="5743572" cy="549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22" y="1882911"/>
            <a:ext cx="768114" cy="768114"/>
          </a:xfrm>
          <a:prstGeom prst="rect">
            <a:avLst/>
          </a:prstGeom>
        </p:spPr>
      </p:pic>
      <p:sp>
        <p:nvSpPr>
          <p:cNvPr id="22" name="Ovaal 21"/>
          <p:cNvSpPr/>
          <p:nvPr/>
        </p:nvSpPr>
        <p:spPr>
          <a:xfrm>
            <a:off x="535412" y="3166849"/>
            <a:ext cx="1777308" cy="1634256"/>
          </a:xfrm>
          <a:prstGeom prst="ellipse">
            <a:avLst/>
          </a:prstGeom>
          <a:solidFill>
            <a:srgbClr val="B521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/>
              <a:t>127 </a:t>
            </a:r>
            <a:r>
              <a:rPr lang="nl-BE" sz="1600" dirty="0"/>
              <a:t>Deelnemers</a:t>
            </a:r>
            <a:endParaRPr lang="nl-BE" sz="900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439AA140-BA66-4F2E-91D0-B4894ACFD6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522957"/>
            <a:ext cx="12192000" cy="1258518"/>
          </a:xfrm>
          <a:prstGeom prst="rect">
            <a:avLst/>
          </a:prstGeom>
        </p:spPr>
      </p:pic>
      <p:graphicFrame>
        <p:nvGraphicFramePr>
          <p:cNvPr id="21" name="Grafiek 20">
            <a:extLst>
              <a:ext uri="{FF2B5EF4-FFF2-40B4-BE49-F238E27FC236}">
                <a16:creationId xmlns:a16="http://schemas.microsoft.com/office/drawing/2014/main" id="{8FE24877-C990-4E20-A825-211EFFB82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303623"/>
              </p:ext>
            </p:extLst>
          </p:nvPr>
        </p:nvGraphicFramePr>
        <p:xfrm>
          <a:off x="254191" y="535634"/>
          <a:ext cx="5841810" cy="246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kstvak 25">
            <a:extLst>
              <a:ext uri="{FF2B5EF4-FFF2-40B4-BE49-F238E27FC236}">
                <a16:creationId xmlns:a16="http://schemas.microsoft.com/office/drawing/2014/main" id="{AF7F0381-7557-456B-B597-008EE7FE8D91}"/>
              </a:ext>
            </a:extLst>
          </p:cNvPr>
          <p:cNvSpPr txBox="1"/>
          <p:nvPr/>
        </p:nvSpPr>
        <p:spPr>
          <a:xfrm>
            <a:off x="2123907" y="705784"/>
            <a:ext cx="166712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nl-BE" sz="1400" b="1" cap="all" dirty="0">
                <a:solidFill>
                  <a:srgbClr val="333333"/>
                </a:solidFill>
              </a:rPr>
              <a:t>Leeftijd</a:t>
            </a:r>
          </a:p>
        </p:txBody>
      </p:sp>
    </p:spTree>
    <p:extLst>
      <p:ext uri="{BB962C8B-B14F-4D97-AF65-F5344CB8AC3E}">
        <p14:creationId xmlns:p14="http://schemas.microsoft.com/office/powerpoint/2010/main" val="172283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b="1" dirty="0">
                <a:latin typeface="+mj-lt"/>
              </a:rPr>
              <a:t>HOUDINGEN</a:t>
            </a:r>
            <a:r>
              <a:rPr lang="nl-BE" sz="3600" b="1" dirty="0">
                <a:latin typeface="+mj-lt"/>
              </a:rPr>
              <a:t> </a:t>
            </a:r>
            <a:r>
              <a:rPr lang="nl-BE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MILIEU</a:t>
            </a:r>
          </a:p>
        </p:txBody>
      </p:sp>
      <p:sp>
        <p:nvSpPr>
          <p:cNvPr id="17" name="Tekstvak 1"/>
          <p:cNvSpPr txBox="1"/>
          <p:nvPr/>
        </p:nvSpPr>
        <p:spPr>
          <a:xfrm>
            <a:off x="6078124" y="552452"/>
            <a:ext cx="1123142" cy="10481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nl-BE" sz="7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9F37CA-48E7-4B50-A1C2-06A9C521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023" y="760276"/>
            <a:ext cx="9802201" cy="48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WATEROVERLAST</a:t>
            </a:r>
            <a:endParaRPr lang="nl-BE" sz="36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12" name="Grafiek 11"/>
          <p:cNvGraphicFramePr/>
          <p:nvPr>
            <p:extLst>
              <p:ext uri="{D42A27DB-BD31-4B8C-83A1-F6EECF244321}">
                <p14:modId xmlns:p14="http://schemas.microsoft.com/office/powerpoint/2010/main" val="4010896951"/>
              </p:ext>
            </p:extLst>
          </p:nvPr>
        </p:nvGraphicFramePr>
        <p:xfrm>
          <a:off x="6594346" y="14592"/>
          <a:ext cx="5051899" cy="56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kstvak 1"/>
          <p:cNvSpPr txBox="1"/>
          <p:nvPr/>
        </p:nvSpPr>
        <p:spPr>
          <a:xfrm>
            <a:off x="6078124" y="552452"/>
            <a:ext cx="1123142" cy="10481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nl-BE" sz="7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72" y="1563932"/>
            <a:ext cx="738845" cy="738845"/>
          </a:xfrm>
          <a:prstGeom prst="rect">
            <a:avLst/>
          </a:prstGeom>
        </p:spPr>
      </p:pic>
      <p:sp>
        <p:nvSpPr>
          <p:cNvPr id="33" name="Rechthoek: afgeronde hoeken 11">
            <a:extLst>
              <a:ext uri="{FF2B5EF4-FFF2-40B4-BE49-F238E27FC236}">
                <a16:creationId xmlns:a16="http://schemas.microsoft.com/office/drawing/2014/main" id="{43286A4D-79DD-4934-81BD-6185495AD9FC}"/>
              </a:ext>
            </a:extLst>
          </p:cNvPr>
          <p:cNvSpPr/>
          <p:nvPr/>
        </p:nvSpPr>
        <p:spPr>
          <a:xfrm>
            <a:off x="457198" y="1964082"/>
            <a:ext cx="5749049" cy="55245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Welke situatie past volgens jou het best bij jouw woning, bedrijfsterrein of grond betreffende je risico op overstromingen?</a:t>
            </a:r>
            <a:endParaRPr lang="nl-BE" sz="4400" dirty="0"/>
          </a:p>
        </p:txBody>
      </p:sp>
      <p:graphicFrame>
        <p:nvGraphicFramePr>
          <p:cNvPr id="34" name="Tijdelijke aanduiding voor inhoud 5">
            <a:extLst>
              <a:ext uri="{FF2B5EF4-FFF2-40B4-BE49-F238E27FC236}">
                <a16:creationId xmlns:a16="http://schemas.microsoft.com/office/drawing/2014/main" id="{597F1134-3D11-4A75-98BB-27C635D6A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04463"/>
              </p:ext>
            </p:extLst>
          </p:nvPr>
        </p:nvGraphicFramePr>
        <p:xfrm>
          <a:off x="0" y="3208191"/>
          <a:ext cx="6468894" cy="216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62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80556"/>
              </p:ext>
            </p:extLst>
          </p:nvPr>
        </p:nvGraphicFramePr>
        <p:xfrm>
          <a:off x="8969830" y="1465944"/>
          <a:ext cx="2002970" cy="3724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2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925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Ik ben goed op de hoogte van de overstromingsrisico’s in mijn gemeente</a:t>
                      </a:r>
                    </a:p>
                    <a:p>
                      <a:pPr algn="l" fontAlgn="b"/>
                      <a:endParaRPr lang="nl-BE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5202" marR="5202" marT="5203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2412">
                <a:tc>
                  <a:txBody>
                    <a:bodyPr/>
                    <a:lstStyle/>
                    <a:p>
                      <a:pPr algn="l" fontAlgn="b"/>
                      <a:r>
                        <a:rPr lang="nl-BE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lt"/>
                        </a:rPr>
                        <a:t>Ik maak me sterk zorgen over mogelijke overstromingen</a:t>
                      </a:r>
                    </a:p>
                    <a:p>
                      <a:pPr algn="l" fontAlgn="b"/>
                      <a:endParaRPr lang="nl-BE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5202" marR="5202" marT="52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4249518654"/>
              </p:ext>
            </p:extLst>
          </p:nvPr>
        </p:nvGraphicFramePr>
        <p:xfrm>
          <a:off x="1607185" y="552451"/>
          <a:ext cx="8106771" cy="558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066800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BE" b="1" dirty="0">
                <a:latin typeface="+mj-lt"/>
              </a:rPr>
              <a:t>STELLINGEN </a:t>
            </a:r>
            <a:r>
              <a:rPr lang="nl-BE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OVERSTROMING</a:t>
            </a:r>
          </a:p>
        </p:txBody>
      </p:sp>
    </p:spTree>
    <p:extLst>
      <p:ext uri="{BB962C8B-B14F-4D97-AF65-F5344CB8AC3E}">
        <p14:creationId xmlns:p14="http://schemas.microsoft.com/office/powerpoint/2010/main" val="16292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45143"/>
            <a:ext cx="12192000" cy="666441"/>
          </a:xfrm>
        </p:spPr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NOOD AAN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MEER INFORMATIE OVER OVERSTROMINGSRISICO’S</a:t>
            </a:r>
          </a:p>
        </p:txBody>
      </p:sp>
      <p:graphicFrame>
        <p:nvGraphicFramePr>
          <p:cNvPr id="14" name="Grafiek 13"/>
          <p:cNvGraphicFramePr/>
          <p:nvPr>
            <p:extLst>
              <p:ext uri="{D42A27DB-BD31-4B8C-83A1-F6EECF244321}">
                <p14:modId xmlns:p14="http://schemas.microsoft.com/office/powerpoint/2010/main" val="938098513"/>
              </p:ext>
            </p:extLst>
          </p:nvPr>
        </p:nvGraphicFramePr>
        <p:xfrm>
          <a:off x="466928" y="1870635"/>
          <a:ext cx="11303539" cy="166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hthoek 1"/>
          <p:cNvSpPr/>
          <p:nvPr/>
        </p:nvSpPr>
        <p:spPr>
          <a:xfrm>
            <a:off x="846305" y="1200544"/>
            <a:ext cx="105642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200" dirty="0"/>
              <a:t>Ik zou meer informatie willen over overstromingsrisico’s &amp; droogte</a:t>
            </a: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75555645-7755-41DA-83AE-9FFA6DAD8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896612"/>
              </p:ext>
            </p:extLst>
          </p:nvPr>
        </p:nvGraphicFramePr>
        <p:xfrm>
          <a:off x="444230" y="4305368"/>
          <a:ext cx="11303539" cy="156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hthoek 19">
            <a:extLst>
              <a:ext uri="{FF2B5EF4-FFF2-40B4-BE49-F238E27FC236}">
                <a16:creationId xmlns:a16="http://schemas.microsoft.com/office/drawing/2014/main" id="{A692D3C3-0CD2-4570-8747-7BA33CABC58C}"/>
              </a:ext>
            </a:extLst>
          </p:cNvPr>
          <p:cNvSpPr/>
          <p:nvPr/>
        </p:nvSpPr>
        <p:spPr>
          <a:xfrm>
            <a:off x="421533" y="3535927"/>
            <a:ext cx="105642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200" dirty="0"/>
              <a:t>Overstromingen en droogte zullen in de toekomst alleen maar een groter probleem worden.</a:t>
            </a:r>
          </a:p>
        </p:txBody>
      </p:sp>
    </p:spTree>
    <p:extLst>
      <p:ext uri="{BB962C8B-B14F-4D97-AF65-F5344CB8AC3E}">
        <p14:creationId xmlns:p14="http://schemas.microsoft.com/office/powerpoint/2010/main" val="177989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8"/>
          <p:cNvGraphicFramePr/>
          <p:nvPr>
            <p:extLst>
              <p:ext uri="{D42A27DB-BD31-4B8C-83A1-F6EECF244321}">
                <p14:modId xmlns:p14="http://schemas.microsoft.com/office/powerpoint/2010/main" val="3264701690"/>
              </p:ext>
            </p:extLst>
          </p:nvPr>
        </p:nvGraphicFramePr>
        <p:xfrm>
          <a:off x="466929" y="712185"/>
          <a:ext cx="10982526" cy="511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/>
              <a:t>KENNIS &amp; GEBRUIK </a:t>
            </a:r>
            <a:r>
              <a:rPr lang="nl-BE" sz="4000" b="1" dirty="0">
                <a:solidFill>
                  <a:schemeClr val="accent5">
                    <a:lumMod val="50000"/>
                  </a:schemeClr>
                </a:solidFill>
              </a:rPr>
              <a:t>MAATREGELEN</a:t>
            </a:r>
            <a:endParaRPr lang="nl-BE" sz="4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2787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b="1" dirty="0">
                <a:latin typeface="+mj-lt"/>
              </a:rPr>
              <a:t>KENNIS VAN </a:t>
            </a:r>
            <a:r>
              <a:rPr lang="nl-BE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OVERHEIDSMAATREGELEN</a:t>
            </a:r>
          </a:p>
        </p:txBody>
      </p:sp>
      <p:graphicFrame>
        <p:nvGraphicFramePr>
          <p:cNvPr id="14" name="Grafiek 13"/>
          <p:cNvGraphicFramePr/>
          <p:nvPr>
            <p:extLst>
              <p:ext uri="{D42A27DB-BD31-4B8C-83A1-F6EECF244321}">
                <p14:modId xmlns:p14="http://schemas.microsoft.com/office/powerpoint/2010/main" val="94466168"/>
              </p:ext>
            </p:extLst>
          </p:nvPr>
        </p:nvGraphicFramePr>
        <p:xfrm>
          <a:off x="437745" y="766539"/>
          <a:ext cx="10972800" cy="47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3059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diville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68090C"/>
      </a:accent1>
      <a:accent2>
        <a:srgbClr val="B52126"/>
      </a:accent2>
      <a:accent3>
        <a:srgbClr val="C1BF37"/>
      </a:accent3>
      <a:accent4>
        <a:srgbClr val="F68C33"/>
      </a:accent4>
      <a:accent5>
        <a:srgbClr val="037395"/>
      </a:accent5>
      <a:accent6>
        <a:srgbClr val="0E4768"/>
      </a:accent6>
      <a:hlink>
        <a:srgbClr val="B52126"/>
      </a:hlink>
      <a:folHlink>
        <a:srgbClr val="03739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rn Swiss">
  <a:themeElements>
    <a:clrScheme name="Indiville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68090C"/>
      </a:accent1>
      <a:accent2>
        <a:srgbClr val="B52126"/>
      </a:accent2>
      <a:accent3>
        <a:srgbClr val="C1BF37"/>
      </a:accent3>
      <a:accent4>
        <a:srgbClr val="F68C33"/>
      </a:accent4>
      <a:accent5>
        <a:srgbClr val="037395"/>
      </a:accent5>
      <a:accent6>
        <a:srgbClr val="0E4768"/>
      </a:accent6>
      <a:hlink>
        <a:srgbClr val="B52126"/>
      </a:hlink>
      <a:folHlink>
        <a:srgbClr val="037395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97877</TotalTime>
  <Words>198</Words>
  <Application>Microsoft Office PowerPoint</Application>
  <PresentationFormat>Breedbeeld</PresentationFormat>
  <Paragraphs>63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Microsoft New Tai Lue</vt:lpstr>
      <vt:lpstr>Segoe UI Symbol</vt:lpstr>
      <vt:lpstr>Times</vt:lpstr>
      <vt:lpstr>Trebuchet MS</vt:lpstr>
      <vt:lpstr>Office Theme</vt:lpstr>
      <vt:lpstr>Modern Swiss</vt:lpstr>
      <vt:lpstr>PowerPoint-presentatie</vt:lpstr>
      <vt:lpstr>PowerPoint-presentatie</vt:lpstr>
      <vt:lpstr>DEELNEMERS</vt:lpstr>
      <vt:lpstr>HOUDINGEN MILIEU</vt:lpstr>
      <vt:lpstr>WATEROVERLAST</vt:lpstr>
      <vt:lpstr>PowerPoint-presentatie</vt:lpstr>
      <vt:lpstr>NOOD AAN MEER INFORMATIE OVER OVERSTROMINGSRISICO’S</vt:lpstr>
      <vt:lpstr>KENNIS &amp; GEBRUIK MAATREGELEN</vt:lpstr>
      <vt:lpstr>KENNIS VAN OVERHEIDSMAATREGELEN</vt:lpstr>
      <vt:lpstr>MOGELIJKE FUNCTIES OVERSTROMINGSGEBIED</vt:lpstr>
      <vt:lpstr>MOGELIJKE FUNCTIES OVERSTROMINGSGEBIED</vt:lpstr>
      <vt:lpstr>MOGELIJKE INRICHTING OVERSTROMINGSGEBIED</vt:lpstr>
      <vt:lpstr>MOGELIJKE INRICHTING OVERSTROMINGSGEBIED</vt:lpstr>
      <vt:lpstr>ANDERE SUGGESTIES OVERSTROMINGSGEBIED</vt:lpstr>
    </vt:vector>
  </TitlesOfParts>
  <Company>Brady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Wouter Samyn</dc:creator>
  <cp:lastModifiedBy>GIJSBRECHTS Thalia</cp:lastModifiedBy>
  <cp:revision>3154</cp:revision>
  <dcterms:created xsi:type="dcterms:W3CDTF">2014-10-03T09:01:17Z</dcterms:created>
  <dcterms:modified xsi:type="dcterms:W3CDTF">2019-10-10T09:14:08Z</dcterms:modified>
</cp:coreProperties>
</file>