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0" r:id="rId2"/>
    <p:sldId id="280" r:id="rId3"/>
    <p:sldId id="360" r:id="rId4"/>
    <p:sldId id="361" r:id="rId5"/>
    <p:sldId id="371" r:id="rId6"/>
    <p:sldId id="362" r:id="rId7"/>
    <p:sldId id="363" r:id="rId8"/>
    <p:sldId id="364" r:id="rId9"/>
    <p:sldId id="368" r:id="rId10"/>
    <p:sldId id="367" r:id="rId11"/>
    <p:sldId id="372" r:id="rId12"/>
    <p:sldId id="366" r:id="rId13"/>
    <p:sldId id="369" r:id="rId14"/>
    <p:sldId id="370" r:id="rId15"/>
    <p:sldId id="358" r:id="rId16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6">
          <p15:clr>
            <a:srgbClr val="A4A3A4"/>
          </p15:clr>
        </p15:guide>
        <p15:guide id="2" pos="810">
          <p15:clr>
            <a:srgbClr val="A4A3A4"/>
          </p15:clr>
        </p15:guide>
        <p15:guide id="3" pos="2881">
          <p15:clr>
            <a:srgbClr val="A4A3A4"/>
          </p15:clr>
        </p15:guide>
        <p15:guide id="4" pos="3619">
          <p15:clr>
            <a:srgbClr val="A4A3A4"/>
          </p15:clr>
        </p15:guide>
        <p15:guide id="5" pos="1101">
          <p15:clr>
            <a:srgbClr val="A4A3A4"/>
          </p15:clr>
        </p15:guide>
        <p15:guide id="6" pos="34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BDD1"/>
    <a:srgbClr val="7CB8D3"/>
    <a:srgbClr val="DBE8A2"/>
    <a:srgbClr val="DAE8A2"/>
    <a:srgbClr val="B51621"/>
    <a:srgbClr val="2A5D9D"/>
    <a:srgbClr val="4D5659"/>
    <a:srgbClr val="62AF34"/>
    <a:srgbClr val="CFE08C"/>
    <a:srgbClr val="2C3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9" autoAdjust="0"/>
    <p:restoredTop sz="94660"/>
  </p:normalViewPr>
  <p:slideViewPr>
    <p:cSldViewPr snapToGrid="0" snapToObjects="1" showGuides="1">
      <p:cViewPr varScale="1">
        <p:scale>
          <a:sx n="83" d="100"/>
          <a:sy n="83" d="100"/>
        </p:scale>
        <p:origin x="1334" y="67"/>
      </p:cViewPr>
      <p:guideLst>
        <p:guide orient="horz" pos="2396"/>
        <p:guide pos="810"/>
        <p:guide pos="2881"/>
        <p:guide pos="3619"/>
        <p:guide pos="1101"/>
        <p:guide pos="34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5E8CA-1B56-1844-8C6A-BA0D6AFB4E8C}" type="datetimeFigureOut">
              <a:rPr lang="nl-NL" smtClean="0"/>
              <a:t>11-3-2020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5D70C-5EA6-A848-8372-F500690A54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674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AB4C-D832-FA47-B0DC-797E13236B2C}" type="datetimeFigureOut">
              <a:rPr lang="nl-NL" smtClean="0"/>
              <a:t>11-3-2020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FA85-338C-8648-BC99-52B746334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776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AB4C-D832-FA47-B0DC-797E13236B2C}" type="datetimeFigureOut">
              <a:rPr lang="nl-NL" smtClean="0"/>
              <a:t>11-3-2020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FA85-338C-8648-BC99-52B746334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821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AB4C-D832-FA47-B0DC-797E13236B2C}" type="datetimeFigureOut">
              <a:rPr lang="nl-NL" smtClean="0"/>
              <a:t>11-3-2020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FA85-338C-8648-BC99-52B746334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3484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AB4C-D832-FA47-B0DC-797E13236B2C}" type="datetimeFigureOut">
              <a:rPr lang="nl-NL" smtClean="0"/>
              <a:t>11-3-2020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FA85-338C-8648-BC99-52B746334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961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AB4C-D832-FA47-B0DC-797E13236B2C}" type="datetimeFigureOut">
              <a:rPr lang="nl-NL" smtClean="0"/>
              <a:t>11-3-2020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FA85-338C-8648-BC99-52B746334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76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AB4C-D832-FA47-B0DC-797E13236B2C}" type="datetimeFigureOut">
              <a:rPr lang="nl-NL" smtClean="0"/>
              <a:t>11-3-2020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FA85-338C-8648-BC99-52B746334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887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AB4C-D832-FA47-B0DC-797E13236B2C}" type="datetimeFigureOut">
              <a:rPr lang="nl-NL" smtClean="0"/>
              <a:t>11-3-2020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FA85-338C-8648-BC99-52B746334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2145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AB4C-D832-FA47-B0DC-797E13236B2C}" type="datetimeFigureOut">
              <a:rPr lang="nl-NL" smtClean="0"/>
              <a:t>11-3-2020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FA85-338C-8648-BC99-52B746334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647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AB4C-D832-FA47-B0DC-797E13236B2C}" type="datetimeFigureOut">
              <a:rPr lang="nl-NL" smtClean="0"/>
              <a:t>11-3-2020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FA85-338C-8648-BC99-52B746334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973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AB4C-D832-FA47-B0DC-797E13236B2C}" type="datetimeFigureOut">
              <a:rPr lang="nl-NL" smtClean="0"/>
              <a:t>11-3-2020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FA85-338C-8648-BC99-52B746334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04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AB4C-D832-FA47-B0DC-797E13236B2C}" type="datetimeFigureOut">
              <a:rPr lang="nl-NL" smtClean="0"/>
              <a:t>11-3-2020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FA85-338C-8648-BC99-52B746334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090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1AB4C-D832-FA47-B0DC-797E13236B2C}" type="datetimeFigureOut">
              <a:rPr lang="nl-NL" smtClean="0"/>
              <a:t>11-3-2020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7FA85-338C-8648-BC99-52B746334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27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logo_krinkelsbelgie_balk_kor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852" y="4495165"/>
            <a:ext cx="2849880" cy="1536700"/>
          </a:xfrm>
          <a:prstGeom prst="rect">
            <a:avLst/>
          </a:prstGeom>
        </p:spPr>
      </p:pic>
      <p:pic>
        <p:nvPicPr>
          <p:cNvPr id="3" name="Afbeelding 2" descr="Krinkels_Image_RondpuntIn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9797" y="15680"/>
            <a:ext cx="5844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4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98" y="60036"/>
            <a:ext cx="8385175" cy="1431925"/>
          </a:xfrm>
        </p:spPr>
        <p:txBody>
          <a:bodyPr>
            <a:normAutofit/>
          </a:bodyPr>
          <a:lstStyle/>
          <a:p>
            <a:pPr eaLnBrk="1" hangingPunct="1"/>
            <a:r>
              <a:rPr lang="nl-BE" altLang="nl-BE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n-ea"/>
                <a:cs typeface="+mn-cs"/>
              </a:rPr>
              <a:t>Bladbespuiting</a:t>
            </a:r>
            <a:r>
              <a:rPr lang="nl-BE" altLang="nl-BE" dirty="0" smtClean="0"/>
              <a:t> </a:t>
            </a:r>
            <a:r>
              <a:rPr lang="nl-BE" altLang="nl-BE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n-ea"/>
                <a:cs typeface="+mn-cs"/>
              </a:rPr>
              <a:t>met </a:t>
            </a:r>
            <a:r>
              <a:rPr lang="nl-BE" altLang="nl-BE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n-ea"/>
                <a:cs typeface="+mn-cs"/>
              </a:rPr>
              <a:t>Bt</a:t>
            </a:r>
            <a:endParaRPr lang="en-GB" altLang="nl-BE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138243" name="Picture 3" descr="tif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24" y="1417704"/>
            <a:ext cx="3261447" cy="4791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4" name="Picture 4" descr="DSCF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1417704"/>
            <a:ext cx="4990348" cy="48061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4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BE" altLang="nl-BE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Bladbespuiting</a:t>
            </a:r>
            <a:r>
              <a:rPr lang="nl-BE" altLang="nl-BE" dirty="0"/>
              <a:t> </a:t>
            </a:r>
            <a:r>
              <a:rPr lang="nl-BE" altLang="nl-BE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met</a:t>
            </a:r>
            <a:r>
              <a:rPr lang="nl-BE" altLang="nl-BE" dirty="0"/>
              <a:t> </a:t>
            </a:r>
            <a:r>
              <a:rPr lang="nl-BE" altLang="nl-BE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Bt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8" y="1022928"/>
            <a:ext cx="8288082" cy="5516418"/>
          </a:xfrm>
        </p:spPr>
      </p:pic>
    </p:spTree>
    <p:extLst>
      <p:ext uri="{BB962C8B-B14F-4D97-AF65-F5344CB8AC3E}">
        <p14:creationId xmlns:p14="http://schemas.microsoft.com/office/powerpoint/2010/main" val="113143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35552" y="-80819"/>
            <a:ext cx="8385175" cy="1431925"/>
          </a:xfrm>
        </p:spPr>
        <p:txBody>
          <a:bodyPr>
            <a:normAutofit/>
          </a:bodyPr>
          <a:lstStyle/>
          <a:p>
            <a:pPr eaLnBrk="1" hangingPunct="1"/>
            <a:r>
              <a:rPr lang="nl-BE" altLang="nl-BE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n-ea"/>
                <a:cs typeface="+mn-cs"/>
              </a:rPr>
              <a:t>Bladbespuiting</a:t>
            </a:r>
            <a:r>
              <a:rPr lang="nl-BE" altLang="nl-BE" dirty="0" smtClean="0"/>
              <a:t> </a:t>
            </a:r>
            <a:r>
              <a:rPr lang="nl-BE" altLang="nl-BE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n-ea"/>
                <a:cs typeface="+mn-cs"/>
              </a:rPr>
              <a:t>met</a:t>
            </a:r>
            <a:r>
              <a:rPr lang="nl-BE" altLang="nl-BE" dirty="0" smtClean="0"/>
              <a:t> </a:t>
            </a:r>
            <a:r>
              <a:rPr lang="nl-BE" altLang="nl-BE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n-ea"/>
                <a:cs typeface="+mn-cs"/>
              </a:rPr>
              <a:t>Bt</a:t>
            </a:r>
            <a:endParaRPr lang="en-GB" altLang="nl-BE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8577" y="1471179"/>
            <a:ext cx="8312150" cy="524885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nl-BE" altLang="nl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  <a:r>
              <a:rPr lang="nl-BE" alt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tast het maag-darm stelsel aan van rupsen bij opname door produceren van eiwitkristallen</a:t>
            </a:r>
          </a:p>
          <a:p>
            <a:pPr eaLnBrk="1" hangingPunct="1"/>
            <a:endParaRPr lang="nl-BE" altLang="nl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nl-BE" alt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Het is niet erkend, maar gedoogbeleid wegens ontbreken van alternatieven</a:t>
            </a:r>
          </a:p>
          <a:p>
            <a:pPr eaLnBrk="1" hangingPunct="1"/>
            <a:endParaRPr lang="nl-BE" altLang="nl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nl-BE" alt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Er leven &gt;150 verschillende </a:t>
            </a:r>
            <a:r>
              <a:rPr lang="nl-BE" altLang="nl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vlinders,kevers,tweevleugeligen</a:t>
            </a:r>
            <a:r>
              <a:rPr lang="nl-BE" alt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(sluipvliegen), vliesvleugeligen (</a:t>
            </a:r>
            <a:r>
              <a:rPr lang="nl-BE" altLang="nl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nl-BE" alt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altLang="nl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hommels,bijen</a:t>
            </a:r>
            <a:r>
              <a:rPr lang="nl-BE" alt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sluipwespen) die gevoelig zijn voor </a:t>
            </a:r>
            <a:r>
              <a:rPr lang="nl-BE" altLang="nl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  <a:r>
              <a:rPr lang="nl-BE" alt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(ook natuurlijke vijanden) Bruine eikenpage</a:t>
            </a:r>
          </a:p>
          <a:p>
            <a:pPr eaLnBrk="1" hangingPunct="1"/>
            <a:endParaRPr lang="nl-BE" altLang="nl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nl-BE" altLang="nl-BE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nl-BE" alt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chadelijk voor de mens bij inademing/allergische reacties</a:t>
            </a:r>
          </a:p>
          <a:p>
            <a:pPr marL="0" indent="0" eaLnBrk="1" hangingPunct="1">
              <a:buNone/>
            </a:pPr>
            <a:endParaRPr lang="nl-BE" altLang="nl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nl-BE" alt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Resistentieontwikkeling tegen </a:t>
            </a:r>
            <a:r>
              <a:rPr lang="nl-BE" altLang="nl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  <a:endParaRPr lang="nl-BE" altLang="nl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nl-BE" altLang="nl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nl-BE" altLang="nl-BE" sz="2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nl-BE" alt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een wind of regen en temperatuur &gt;15° en opletten met drift</a:t>
            </a:r>
          </a:p>
          <a:p>
            <a:pPr eaLnBrk="1" hangingPunct="1"/>
            <a:endParaRPr lang="nl-BE" altLang="nl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03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59520" y="-166255"/>
            <a:ext cx="8385175" cy="1431925"/>
          </a:xfrm>
        </p:spPr>
        <p:txBody>
          <a:bodyPr>
            <a:normAutofit/>
          </a:bodyPr>
          <a:lstStyle/>
          <a:p>
            <a:r>
              <a:rPr lang="nl-BE" altLang="nl-BE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n-ea"/>
                <a:cs typeface="+mn-cs"/>
              </a:rPr>
              <a:t>Eikenprocessierups</a:t>
            </a:r>
            <a:endParaRPr lang="en-GB" altLang="nl-BE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914400" y="1265670"/>
            <a:ext cx="786938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De laatste jaren strengere wetgeving rond biociden maar gedoogbeleid betreffende openbare plaatsen met veel passanten</a:t>
            </a:r>
          </a:p>
          <a:p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Uit ecologisch standpunt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Samenwerken met de natuur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nzet natuurlijke vijanden (vliesvleugeligen, kevers, vogels, vleermuizen, tweevleugeligen,…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Aangepast groenbeheer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enkel toepassen bij extreme plaagdruk en onmogelijkheid alternatief beheer</a:t>
            </a:r>
          </a:p>
          <a:p>
            <a:endParaRPr lang="nl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Geen natuurgebieden behandelen, de natuur reguleert zichzelf (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parasitering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tot 70%)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523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altLang="nl-BE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n-ea"/>
                <a:cs typeface="+mn-cs"/>
              </a:rPr>
              <a:t>Eikenprocessierups</a:t>
            </a:r>
            <a:endParaRPr lang="nl-BE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Combinatie van verschillende bestrijdingstechnieken zal een positief effect hebben op de bestrijding</a:t>
            </a:r>
            <a:r>
              <a:rPr lang="nl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(vermindering plaagdruk)</a:t>
            </a:r>
          </a:p>
        </p:txBody>
      </p:sp>
    </p:spTree>
    <p:extLst>
      <p:ext uri="{BB962C8B-B14F-4D97-AF65-F5344CB8AC3E}">
        <p14:creationId xmlns:p14="http://schemas.microsoft.com/office/powerpoint/2010/main" val="176542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Krinkels_Logo_KvoorWatermerk.eps"/>
          <p:cNvPicPr>
            <a:picLocks noChangeAspect="1"/>
          </p:cNvPicPr>
          <p:nvPr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0589" y="30551"/>
            <a:ext cx="7836969" cy="11494221"/>
          </a:xfrm>
          <a:prstGeom prst="rect">
            <a:avLst/>
          </a:prstGeom>
        </p:spPr>
      </p:pic>
      <p:pic>
        <p:nvPicPr>
          <p:cNvPr id="2" name="Afbeelding 1" descr="logo_krinkelsbelgie_balk_kor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55" y="1771722"/>
            <a:ext cx="2849880" cy="15367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32289" y="4523135"/>
            <a:ext cx="22277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rgbClr val="62AF34"/>
                </a:solidFill>
                <a:latin typeface="Century Gothic"/>
                <a:cs typeface="Century Gothic"/>
              </a:rPr>
              <a:t>SOCIALE ZETEL</a:t>
            </a:r>
          </a:p>
          <a:p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/>
            </a:r>
            <a:b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</a:b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Sint-Annadreef 68B</a:t>
            </a:r>
          </a:p>
          <a:p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B-1020 Brussel</a:t>
            </a:r>
          </a:p>
          <a:p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T. +32 2 478 51 53</a:t>
            </a:r>
          </a:p>
          <a:p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F. +32 2 478 40 40</a:t>
            </a:r>
          </a:p>
          <a:p>
            <a:r>
              <a:rPr lang="nl-NL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info@krinkels.be</a:t>
            </a:r>
            <a:endParaRPr lang="nl-NL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288340" y="4523135"/>
            <a:ext cx="25100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rgbClr val="62AF34"/>
                </a:solidFill>
                <a:latin typeface="Century Gothic"/>
                <a:cs typeface="Century Gothic"/>
              </a:rPr>
              <a:t>EXPLOITATIEZETEL</a:t>
            </a:r>
          </a:p>
          <a:p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/>
            </a:r>
            <a:b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</a:b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Weversstraat 39</a:t>
            </a:r>
          </a:p>
          <a:p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B-1840 </a:t>
            </a:r>
            <a:r>
              <a:rPr lang="nl-NL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Londerzeel</a:t>
            </a:r>
            <a:endParaRPr lang="nl-NL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T. +32 52 30 36 51</a:t>
            </a:r>
          </a:p>
          <a:p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F. +32 52 30 28 05</a:t>
            </a:r>
          </a:p>
          <a:p>
            <a:r>
              <a:rPr lang="nl-NL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info.londerzeel@krinkels.be</a:t>
            </a:r>
            <a:endParaRPr lang="nl-NL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374127" y="4523135"/>
            <a:ext cx="23288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rgbClr val="62AF34"/>
                </a:solidFill>
                <a:latin typeface="Century Gothic"/>
                <a:cs typeface="Century Gothic"/>
              </a:rPr>
              <a:t>EXPLOITATIEZETEL</a:t>
            </a:r>
          </a:p>
          <a:p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/>
            </a:r>
            <a:b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</a:br>
            <a:r>
              <a:rPr lang="nl-NL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Rue</a:t>
            </a: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des </a:t>
            </a:r>
            <a:r>
              <a:rPr lang="nl-NL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Scabieuses</a:t>
            </a:r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10</a:t>
            </a:r>
          </a:p>
          <a:p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B-5100 </a:t>
            </a:r>
            <a:r>
              <a:rPr lang="nl-NL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Naninne</a:t>
            </a:r>
            <a:endParaRPr lang="nl-NL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T. +32 81 40 24 00</a:t>
            </a:r>
          </a:p>
          <a:p>
            <a:r>
              <a:rPr lang="nl-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F. +32 81 40 23 99</a:t>
            </a:r>
          </a:p>
          <a:p>
            <a:r>
              <a:rPr lang="nl-NL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Info.naninne@krinkels.be</a:t>
            </a:r>
            <a:endParaRPr lang="nl-NL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8" name="Rechte verbindingslijn 7"/>
          <p:cNvCxnSpPr/>
          <p:nvPr/>
        </p:nvCxnSpPr>
        <p:spPr>
          <a:xfrm>
            <a:off x="2903637" y="4523135"/>
            <a:ext cx="0" cy="1600438"/>
          </a:xfrm>
          <a:prstGeom prst="line">
            <a:avLst/>
          </a:prstGeom>
          <a:ln w="6350" cmpd="sng">
            <a:solidFill>
              <a:srgbClr val="4D56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6052350" y="4523135"/>
            <a:ext cx="0" cy="1600438"/>
          </a:xfrm>
          <a:prstGeom prst="line">
            <a:avLst/>
          </a:prstGeom>
          <a:ln w="6350" cmpd="sng">
            <a:solidFill>
              <a:srgbClr val="4D56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42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Krinkels_Logo_KvoorWatermerk.eps"/>
          <p:cNvPicPr>
            <a:picLocks noChangeAspect="1"/>
          </p:cNvPicPr>
          <p:nvPr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0589" y="30551"/>
            <a:ext cx="7836969" cy="1149422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866026" y="2810939"/>
            <a:ext cx="65224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l-NL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EPR- preventieve behandeling met </a:t>
            </a:r>
            <a:r>
              <a:rPr lang="nl-NL" sz="3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Bt</a:t>
            </a:r>
            <a:r>
              <a:rPr lang="nl-NL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(Bacillus </a:t>
            </a:r>
            <a:r>
              <a:rPr lang="nl-NL" sz="3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thuringiensis</a:t>
            </a:r>
            <a:r>
              <a:rPr lang="nl-NL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)</a:t>
            </a:r>
          </a:p>
          <a:p>
            <a:pPr>
              <a:lnSpc>
                <a:spcPct val="90000"/>
              </a:lnSpc>
            </a:pPr>
            <a:endParaRPr lang="nl-NL" sz="30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pPr>
              <a:lnSpc>
                <a:spcPct val="90000"/>
              </a:lnSpc>
            </a:pPr>
            <a:r>
              <a:rPr lang="nl-NL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Ing</a:t>
            </a:r>
            <a:r>
              <a:rPr lang="nl-NL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Katrien Hermans</a:t>
            </a:r>
          </a:p>
          <a:p>
            <a:pPr>
              <a:lnSpc>
                <a:spcPct val="90000"/>
              </a:lnSpc>
            </a:pPr>
            <a:r>
              <a:rPr lang="nl-NL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Ir David Claes</a:t>
            </a:r>
          </a:p>
          <a:p>
            <a:pPr>
              <a:lnSpc>
                <a:spcPct val="90000"/>
              </a:lnSpc>
            </a:pPr>
            <a:endParaRPr lang="nl-NL" sz="30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</p:txBody>
      </p:sp>
      <p:grpSp>
        <p:nvGrpSpPr>
          <p:cNvPr id="7" name="Groeperen 6"/>
          <p:cNvGrpSpPr/>
          <p:nvPr/>
        </p:nvGrpSpPr>
        <p:grpSpPr>
          <a:xfrm>
            <a:off x="1119419" y="2577384"/>
            <a:ext cx="1000032" cy="233555"/>
            <a:chOff x="1879600" y="2072640"/>
            <a:chExt cx="609042" cy="142240"/>
          </a:xfrm>
        </p:grpSpPr>
        <p:sp>
          <p:nvSpPr>
            <p:cNvPr id="8" name="Rechthoek 7"/>
            <p:cNvSpPr/>
            <p:nvPr/>
          </p:nvSpPr>
          <p:spPr>
            <a:xfrm>
              <a:off x="1879600" y="2072640"/>
              <a:ext cx="142240" cy="142240"/>
            </a:xfrm>
            <a:prstGeom prst="rect">
              <a:avLst/>
            </a:prstGeom>
            <a:solidFill>
              <a:srgbClr val="62AF3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2037440" y="2072640"/>
              <a:ext cx="142240" cy="142240"/>
            </a:xfrm>
            <a:prstGeom prst="rect">
              <a:avLst/>
            </a:prstGeom>
            <a:solidFill>
              <a:srgbClr val="4D56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2192060" y="2072640"/>
              <a:ext cx="142240" cy="142240"/>
            </a:xfrm>
            <a:prstGeom prst="rect">
              <a:avLst/>
            </a:prstGeom>
            <a:solidFill>
              <a:srgbClr val="2A5D9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/>
            <p:cNvSpPr/>
            <p:nvPr/>
          </p:nvSpPr>
          <p:spPr>
            <a:xfrm>
              <a:off x="2346402" y="2072640"/>
              <a:ext cx="142240" cy="142240"/>
            </a:xfrm>
            <a:prstGeom prst="rect">
              <a:avLst/>
            </a:prstGeom>
            <a:solidFill>
              <a:srgbClr val="B516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4159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M:\Koenl\SCHADEBEELDEN\Thaumetopoea processionea 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2364509"/>
            <a:ext cx="3556188" cy="3638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79" name="Text Box 3"/>
          <p:cNvSpPr txBox="1">
            <a:spLocks noChangeArrowheads="1"/>
          </p:cNvSpPr>
          <p:nvPr/>
        </p:nvSpPr>
        <p:spPr bwMode="auto">
          <a:xfrm>
            <a:off x="988290" y="1395680"/>
            <a:ext cx="708890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Eikenprocessierupsen veroorzaken irritaties bij omwonenden,</a:t>
            </a:r>
            <a:r>
              <a:rPr lang="nl-B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passanten, dieren,…</a:t>
            </a:r>
          </a:p>
          <a:p>
            <a:pPr eaLnBrk="1" hangingPunct="1">
              <a:spcBef>
                <a:spcPct val="50000"/>
              </a:spcBef>
              <a:defRPr/>
            </a:pPr>
            <a:endParaRPr lang="nl-NL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988290" y="373806"/>
            <a:ext cx="7162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nl-BE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Eikenprocessierups</a:t>
            </a:r>
            <a:endParaRPr lang="en-GB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2050" name="Picture 2" descr="katrienn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296" y="2364509"/>
            <a:ext cx="2677280" cy="363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81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64166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BE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Levenscyclus eikenprocessierups</a:t>
            </a:r>
            <a:endParaRPr lang="nl-NL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1066800" y="1981200"/>
            <a:ext cx="80772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nl-B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Nachtvlinder, vliegt in de maanden juli en </a:t>
            </a: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augustus</a:t>
            </a:r>
            <a:endParaRPr lang="nl-BE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Na paring </a:t>
            </a:r>
            <a:r>
              <a:rPr lang="nl-B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deponeren wijfjes </a:t>
            </a: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een </a:t>
            </a:r>
            <a:r>
              <a:rPr lang="nl-BE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eipakket</a:t>
            </a: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met gemiddeld 116 eitjes in de eikenkruin, meestal op 1-3jarige twijgen</a:t>
            </a:r>
            <a:endParaRPr lang="nl-BE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nl-B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Overwintering gebeurt als </a:t>
            </a: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ei</a:t>
            </a:r>
            <a:endParaRPr lang="nl-BE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Niet altijd synchronisatie van </a:t>
            </a:r>
            <a:r>
              <a:rPr lang="nl-BE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eiuitkomst</a:t>
            </a: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en bladontwikkeling </a:t>
            </a:r>
            <a:endParaRPr lang="nl-BE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nl-B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Rupsen ondergaan </a:t>
            </a: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6 </a:t>
            </a:r>
            <a:r>
              <a:rPr lang="nl-BE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larvale</a:t>
            </a: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stadia alvorens te verpoppen eind juni/begin juli</a:t>
            </a:r>
            <a:endParaRPr lang="nl-BE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Brandharen pas </a:t>
            </a:r>
            <a:r>
              <a:rPr lang="nl-B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vanaf 3e </a:t>
            </a:r>
            <a:r>
              <a:rPr lang="nl-BE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larvale</a:t>
            </a:r>
            <a:r>
              <a:rPr lang="nl-B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stadium op slechts 1 segment</a:t>
            </a:r>
            <a:endParaRPr lang="nl-BE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nl-B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Typische nesten worden gevormd vanaf 4e en 5e </a:t>
            </a:r>
            <a:r>
              <a:rPr lang="nl-BE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larvale</a:t>
            </a:r>
            <a:r>
              <a:rPr lang="nl-B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stadium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Volgroeide rups 700000 brandharen die 5-7j actief blijven</a:t>
            </a:r>
            <a:endParaRPr lang="nl-BE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nl-NL" sz="2000" dirty="0">
              <a:solidFill>
                <a:schemeClr val="tx2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34118" y="392270"/>
            <a:ext cx="73047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nl-BE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Eikenprocessierups</a:t>
            </a:r>
            <a:endParaRPr lang="en-GB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3074" name="Picture 2" descr="popEPR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08" y="1274620"/>
            <a:ext cx="1966191" cy="250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Scannen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551" y="1274619"/>
            <a:ext cx="2845571" cy="250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vrouwE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48" y="4104120"/>
            <a:ext cx="1805565" cy="208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manEPR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988" y="4104120"/>
            <a:ext cx="1727274" cy="208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337" y="4104119"/>
            <a:ext cx="2201816" cy="208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44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ChangeArrowheads="1"/>
          </p:cNvSpPr>
          <p:nvPr/>
        </p:nvSpPr>
        <p:spPr bwMode="auto">
          <a:xfrm>
            <a:off x="570346" y="466725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fr-BE" sz="4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Strategie</a:t>
            </a:r>
            <a:r>
              <a:rPr lang="fr-BE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fr-BE" sz="4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plaagbeheersing</a:t>
            </a:r>
            <a:endParaRPr lang="nl-NL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570347" y="1533236"/>
            <a:ext cx="7797798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BE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STAP 1: monitoring voor GERICHTE PREVENTIEVE bestrijding</a:t>
            </a:r>
          </a:p>
          <a:p>
            <a:pPr eaLnBrk="1" hangingPunct="1">
              <a:defRPr/>
            </a:pPr>
            <a:endParaRPr lang="nl-BE" sz="24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endParaRPr lang="nl-BE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Monitoring </a:t>
            </a:r>
            <a:r>
              <a:rPr lang="nl-B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door </a:t>
            </a: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ophangen van </a:t>
            </a:r>
            <a:r>
              <a:rPr lang="nl-B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feromoonvallen </a:t>
            </a: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begin juli ter voorbereiding </a:t>
            </a:r>
            <a:r>
              <a:rPr lang="nl-B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van verdere acties </a:t>
            </a: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het </a:t>
            </a:r>
            <a:r>
              <a:rPr lang="nl-B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volgende jaar </a:t>
            </a:r>
          </a:p>
          <a:p>
            <a:pPr lvl="1">
              <a:defRPr/>
            </a:pP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Monitoring door gebruik van lichtvallen in de vliegperiode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Achterhalen neveneffecten van </a:t>
            </a:r>
            <a:r>
              <a:rPr lang="nl-BE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bt</a:t>
            </a: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op andere </a:t>
            </a:r>
            <a:r>
              <a:rPr lang="nl-BE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lepidoptera</a:t>
            </a:r>
            <a:endParaRPr lang="nl-BE" sz="2000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endParaRPr lang="nl-BE" sz="2000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Monitoring </a:t>
            </a:r>
            <a:r>
              <a:rPr lang="nl-BE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eipaketten</a:t>
            </a: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in de winter (sept – april) in combi met snoeiwerken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nl-BE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Arbeidsintensief</a:t>
            </a:r>
          </a:p>
          <a:p>
            <a:pPr lvl="1">
              <a:defRPr/>
            </a:pPr>
            <a:endParaRPr lang="nl-BE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nl-BE" sz="2000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nl-NL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4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402594"/>
              </p:ext>
            </p:extLst>
          </p:nvPr>
        </p:nvGraphicFramePr>
        <p:xfrm>
          <a:off x="212435" y="1597890"/>
          <a:ext cx="4930747" cy="4966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Photo Editor-foto" r:id="rId3" imgW="18285714" imgH="24380952" progId="MSPhotoEd.3">
                  <p:embed/>
                </p:oleObj>
              </mc:Choice>
              <mc:Fallback>
                <p:oleObj name="Photo Editor-foto" r:id="rId3" imgW="18285714" imgH="24380952" progId="MSPhotoEd.3">
                  <p:embed/>
                  <p:pic>
                    <p:nvPicPr>
                      <p:cNvPr id="134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35" y="1597890"/>
                        <a:ext cx="4930747" cy="496620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378690" y="457200"/>
            <a:ext cx="866370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fr-BE" sz="4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Strategie</a:t>
            </a:r>
            <a:r>
              <a:rPr lang="fr-BE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fr-BE" sz="4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plaagbeheersing</a:t>
            </a:r>
            <a:endParaRPr lang="en-GB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1036" name="Picture 12" descr="DSCN01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93" y="4294387"/>
            <a:ext cx="3358766" cy="226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DSCN0160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596" y="1597891"/>
            <a:ext cx="3358766" cy="253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41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ChangeArrowheads="1"/>
          </p:cNvSpPr>
          <p:nvPr/>
        </p:nvSpPr>
        <p:spPr bwMode="auto">
          <a:xfrm>
            <a:off x="369455" y="307292"/>
            <a:ext cx="8478981" cy="123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fr-BE" sz="4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Strategie</a:t>
            </a:r>
            <a:r>
              <a:rPr lang="fr-BE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fr-BE" sz="4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plaagbeheersing</a:t>
            </a:r>
            <a:endParaRPr lang="nl-NL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369455" y="1805800"/>
            <a:ext cx="83681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BE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STAP </a:t>
            </a:r>
            <a:r>
              <a:rPr lang="nl-B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 : </a:t>
            </a:r>
            <a:r>
              <a:rPr lang="nl-BE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GERICHT PREVENTIEF </a:t>
            </a:r>
            <a:r>
              <a:rPr lang="nl-B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bestrijden </a:t>
            </a:r>
            <a:r>
              <a:rPr lang="nl-BE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met Bacillus </a:t>
            </a:r>
            <a:r>
              <a:rPr lang="nl-BE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thuringiensis</a:t>
            </a:r>
            <a:r>
              <a:rPr lang="nl-BE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endParaRPr lang="nl-NL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84676" name="Text Box 4"/>
          <p:cNvSpPr txBox="1">
            <a:spLocks noChangeArrowheads="1"/>
          </p:cNvSpPr>
          <p:nvPr/>
        </p:nvSpPr>
        <p:spPr bwMode="auto">
          <a:xfrm>
            <a:off x="849746" y="2798618"/>
            <a:ext cx="877454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nl-BE" sz="3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EIND </a:t>
            </a:r>
            <a:r>
              <a:rPr lang="nl-BE" sz="3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APRIL – HALF MEI </a:t>
            </a:r>
            <a:r>
              <a:rPr lang="nl-BE" sz="3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bij rupsen op het einde 2</a:t>
            </a:r>
            <a:r>
              <a:rPr lang="nl-BE" sz="3000" b="1" baseline="30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 </a:t>
            </a:r>
            <a:r>
              <a:rPr lang="nl-BE" sz="3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begin 3</a:t>
            </a:r>
            <a:r>
              <a:rPr lang="nl-BE" sz="3000" b="1" baseline="30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</a:t>
            </a:r>
            <a:r>
              <a:rPr lang="nl-BE" sz="3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nl-BE" sz="30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larvale</a:t>
            </a:r>
            <a:r>
              <a:rPr lang="nl-BE" sz="3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stadium</a:t>
            </a:r>
            <a:endParaRPr lang="nl-NL" sz="30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687314" y="4109193"/>
            <a:ext cx="7843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XENTARI</a:t>
            </a: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nl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aizawai</a:t>
            </a:r>
            <a:endParaRPr lang="nl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Bacteriepreparaat in korrelvorm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Breedste toxineprofiel</a:t>
            </a:r>
            <a:endParaRPr lang="nl-B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FORAY 48B </a:t>
            </a: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nl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kurstaki</a:t>
            </a: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Bacteriepreparaat in vloeibare vorm</a:t>
            </a:r>
            <a:endParaRPr lang="nl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5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98" y="0"/>
            <a:ext cx="8385175" cy="1431925"/>
          </a:xfrm>
        </p:spPr>
        <p:txBody>
          <a:bodyPr>
            <a:normAutofit/>
          </a:bodyPr>
          <a:lstStyle/>
          <a:p>
            <a:pPr eaLnBrk="1" hangingPunct="1"/>
            <a:r>
              <a:rPr lang="nl-BE" altLang="nl-BE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n-ea"/>
                <a:cs typeface="+mn-cs"/>
              </a:rPr>
              <a:t>Bladbespuiting met</a:t>
            </a:r>
            <a:r>
              <a:rPr lang="nl-BE" altLang="nl-BE" dirty="0" smtClean="0"/>
              <a:t> </a:t>
            </a:r>
            <a:r>
              <a:rPr lang="nl-BE" altLang="nl-BE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n-ea"/>
                <a:cs typeface="+mn-cs"/>
              </a:rPr>
              <a:t>Bt</a:t>
            </a:r>
            <a:endParaRPr lang="en-GB" altLang="nl-BE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97163" y="1339273"/>
            <a:ext cx="816494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Tractor met elektrostatische vernevelaar </a:t>
            </a:r>
          </a:p>
          <a:p>
            <a:endParaRPr lang="nl-B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Dubbel aanzuigende ventilator met ronde blaasmond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Kan in alle richtingen bewegen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Speciale luchtverstuiver voor een optimaal druppelspectrum</a:t>
            </a:r>
          </a:p>
          <a:p>
            <a:endParaRPr lang="nl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Grote combi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heeft </a:t>
            </a:r>
            <a:r>
              <a:rPr lang="nl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tifone</a:t>
            </a: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 frontlift en kan watervat 20.000l meetrekken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Beter voor grotere gemakkelijk bereikbare plaatsen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kan er grotere bomen mee spuiten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Kleine combi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enkel maar voor kleine afstanden want </a:t>
            </a:r>
            <a:r>
              <a:rPr lang="nl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tifone</a:t>
            </a: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achtergedragen</a:t>
            </a: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en voor verdere afstanden een BE-trekker nodig + klein watervat 1000l op trekker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Moeilijk bereikbare plaatsen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Kan minder hoog sproeien</a:t>
            </a:r>
            <a:r>
              <a:rPr lang="nl-B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354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6846</TotalTime>
  <Words>523</Words>
  <Application>Microsoft Office PowerPoint</Application>
  <PresentationFormat>Diavoorstelling (4:3)</PresentationFormat>
  <Paragraphs>108</Paragraphs>
  <Slides>15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Century Gothic</vt:lpstr>
      <vt:lpstr>Times New Roman</vt:lpstr>
      <vt:lpstr>Office-thema</vt:lpstr>
      <vt:lpstr>Photo Editor-foto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Bladbespuiting met Bt</vt:lpstr>
      <vt:lpstr>Bladbespuiting met Bt</vt:lpstr>
      <vt:lpstr>Bladbespuiting met Bt</vt:lpstr>
      <vt:lpstr>Bladbespuiting met Bt</vt:lpstr>
      <vt:lpstr>Eikenprocessierups</vt:lpstr>
      <vt:lpstr>Eikenprocessierups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Sam DeVriendt</dc:creator>
  <cp:lastModifiedBy>VAN BRAEKEL Katleen</cp:lastModifiedBy>
  <cp:revision>277</cp:revision>
  <dcterms:created xsi:type="dcterms:W3CDTF">2014-10-15T08:28:19Z</dcterms:created>
  <dcterms:modified xsi:type="dcterms:W3CDTF">2020-03-11T10:28:37Z</dcterms:modified>
</cp:coreProperties>
</file>