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272" r:id="rId6"/>
    <p:sldId id="265" r:id="rId7"/>
    <p:sldId id="267" r:id="rId8"/>
    <p:sldId id="268" r:id="rId9"/>
    <p:sldId id="257" r:id="rId10"/>
    <p:sldId id="276" r:id="rId11"/>
    <p:sldId id="282" r:id="rId12"/>
    <p:sldId id="288" r:id="rId13"/>
    <p:sldId id="269" r:id="rId14"/>
    <p:sldId id="289" r:id="rId15"/>
    <p:sldId id="287" r:id="rId16"/>
    <p:sldId id="270" r:id="rId17"/>
    <p:sldId id="278" r:id="rId18"/>
    <p:sldId id="293" r:id="rId19"/>
    <p:sldId id="292" r:id="rId20"/>
    <p:sldId id="285" r:id="rId21"/>
    <p:sldId id="294" r:id="rId22"/>
    <p:sldId id="283" r:id="rId23"/>
    <p:sldId id="284" r:id="rId24"/>
    <p:sldId id="273" r:id="rId25"/>
  </p:sldIdLst>
  <p:sldSz cx="9144000" cy="6858000" type="screen4x3"/>
  <p:notesSz cx="6858000" cy="9144000"/>
  <p:embeddedFontLst>
    <p:embeddedFont>
      <p:font typeface="FlandersArtSans-Regular" panose="020B0604020202020204" charset="0"/>
      <p:regular r:id="rId28"/>
    </p:embeddedFont>
    <p:embeddedFont>
      <p:font typeface="FlandersArtSans-Bold" panose="020B0604020202020204" charset="0"/>
      <p:bold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FlandersArtSerif-Regular" panose="020B0604020202020204" charset="0"/>
      <p:regular r:id="rId34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55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717171"/>
    <a:srgbClr val="646464"/>
    <a:srgbClr val="9B9B9B"/>
    <a:srgbClr val="EE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65" autoAdjust="0"/>
    <p:restoredTop sz="91963" autoAdjust="0"/>
  </p:normalViewPr>
  <p:slideViewPr>
    <p:cSldViewPr snapToGrid="0" showGuides="1">
      <p:cViewPr varScale="1">
        <p:scale>
          <a:sx n="88" d="100"/>
          <a:sy n="88" d="100"/>
        </p:scale>
        <p:origin x="749" y="67"/>
      </p:cViewPr>
      <p:guideLst>
        <p:guide orient="horz" pos="2160"/>
        <p:guide pos="2880"/>
        <p:guide pos="5581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2.xml"/><Relationship Id="rId2" Type="http://schemas.openxmlformats.org/officeDocument/2006/relationships/slide" Target="slides/slide9.xml"/><Relationship Id="rId1" Type="http://schemas.openxmlformats.org/officeDocument/2006/relationships/slide" Target="slides/slide1.xml"/><Relationship Id="rId4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F27-3F35-C348-A7B2-F69A620161E2}" type="datetimeFigureOut">
              <a:rPr lang="nl-NL" smtClean="0"/>
              <a:t>5-3-2020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9D320-CCF8-334E-8C41-0A87F0B8CDF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8006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37DD8-B20A-47A6-AA94-FD478FAA3C28}" type="datetimeFigureOut">
              <a:rPr lang="nl-BE" smtClean="0"/>
              <a:pPr/>
              <a:t>5/03/2020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A0D9C-0CD0-4097-81EC-9B83965EC080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678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80999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1664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877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8556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6343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255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420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7510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29428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2153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8255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933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719537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0762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36272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008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3690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5498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41610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/>
              <a:pPr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8981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016" y="305418"/>
            <a:ext cx="1858808" cy="789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1" y="621160"/>
            <a:ext cx="1560875" cy="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9" y="332853"/>
            <a:ext cx="1644963" cy="641011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4" y="5878506"/>
            <a:ext cx="1631963" cy="693134"/>
          </a:xfrm>
          <a:prstGeom prst="rect">
            <a:avLst/>
          </a:prstGeom>
        </p:spPr>
      </p:pic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9" name="Tijdelijke aanduiding voor afbeelding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345" y="294823"/>
            <a:ext cx="1858808" cy="789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4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1" name="Groeperen 10"/>
          <p:cNvGrpSpPr/>
          <p:nvPr userDrawn="1"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0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68" y="5883864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5/03/2020</a:t>
            </a:fld>
            <a:r>
              <a:rPr lang="nl-BE" dirty="0"/>
              <a:t> </a:t>
            </a:r>
            <a:r>
              <a:rPr lang="nl-BE" b="1" dirty="0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5/03/2020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72" r:id="rId3"/>
    <p:sldLayoutId id="2147483674" r:id="rId4"/>
    <p:sldLayoutId id="2147483678" r:id="rId5"/>
    <p:sldLayoutId id="2147483650" r:id="rId6"/>
    <p:sldLayoutId id="2147483652" r:id="rId7"/>
    <p:sldLayoutId id="2147483655" r:id="rId8"/>
  </p:sldLayoutIdLst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1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2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3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0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5/03/2020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7" r:id="rId3"/>
    <p:sldLayoutId id="2147483676" r:id="rId4"/>
  </p:sldLayoutIdLst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7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8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9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6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jp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000" y="-6316"/>
            <a:ext cx="8856000" cy="6858000"/>
          </a:xfrm>
        </p:spPr>
      </p:pic>
      <p:sp>
        <p:nvSpPr>
          <p:cNvPr id="18" name="Titel 17"/>
          <p:cNvSpPr>
            <a:spLocks noGrp="1"/>
          </p:cNvSpPr>
          <p:nvPr>
            <p:ph type="ctrTitle"/>
          </p:nvPr>
        </p:nvSpPr>
        <p:spPr>
          <a:xfrm>
            <a:off x="1295998" y="2023200"/>
            <a:ext cx="6034699" cy="2073600"/>
          </a:xfrm>
        </p:spPr>
        <p:txBody>
          <a:bodyPr anchor="b"/>
          <a:lstStyle/>
          <a:p>
            <a:r>
              <a:rPr lang="nl-BE" dirty="0"/>
              <a:t>Het rupsendilemma</a:t>
            </a:r>
          </a:p>
        </p:txBody>
      </p:sp>
      <p:sp>
        <p:nvSpPr>
          <p:cNvPr id="19" name="Ondertitel 18"/>
          <p:cNvSpPr>
            <a:spLocks noGrp="1"/>
          </p:cNvSpPr>
          <p:nvPr>
            <p:ph type="subTitle" idx="1"/>
          </p:nvPr>
        </p:nvSpPr>
        <p:spPr>
          <a:xfrm>
            <a:off x="1280760" y="4154400"/>
            <a:ext cx="7416000" cy="1656000"/>
          </a:xfrm>
        </p:spPr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20" name="Tijdelijke aanduiding voor tekst 1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76" y="6128084"/>
            <a:ext cx="3531700" cy="723600"/>
          </a:xfrm>
          <a:prstGeom prst="rect">
            <a:avLst/>
          </a:prstGeom>
        </p:spPr>
      </p:pic>
      <p:pic>
        <p:nvPicPr>
          <p:cNvPr id="9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794" y="267070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506FA24-2B4D-4BBB-A417-3D1590B6CA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960" y="4060882"/>
            <a:ext cx="2842800" cy="213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273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Daarnaast zet Vlaanderen in op een duurzaam gebruik van pesticiden en biociden</a:t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443167" y="1908000"/>
            <a:ext cx="6268833" cy="3780000"/>
          </a:xfrm>
        </p:spPr>
        <p:txBody>
          <a:bodyPr/>
          <a:lstStyle/>
          <a:p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10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7A13884-2CCA-4301-9419-CDC3F2342C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967" y="1658091"/>
            <a:ext cx="5682555" cy="49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5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Vandaar dat we naar de toekomst vooral willen inzetten </a:t>
            </a:r>
            <a:br>
              <a:rPr lang="nl-BE" sz="2000" dirty="0"/>
            </a:br>
            <a:r>
              <a:rPr lang="nl-BE" sz="2000" dirty="0"/>
              <a:t>op het gebruik van minder milieubelastende maatregelen zoals:</a:t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2443167" y="1908000"/>
            <a:ext cx="6268833" cy="3780000"/>
          </a:xfrm>
        </p:spPr>
        <p:txBody>
          <a:bodyPr/>
          <a:lstStyle/>
          <a:p>
            <a:endParaRPr lang="nl-BE" dirty="0"/>
          </a:p>
          <a:p>
            <a:r>
              <a:rPr lang="nl-BE" dirty="0"/>
              <a:t>Natuurlijke predatie</a:t>
            </a:r>
          </a:p>
          <a:p>
            <a:r>
              <a:rPr lang="nl-BE" dirty="0" err="1"/>
              <a:t>Processieverstorende</a:t>
            </a:r>
            <a:r>
              <a:rPr lang="nl-BE" dirty="0"/>
              <a:t> middelen</a:t>
            </a:r>
          </a:p>
          <a:p>
            <a:r>
              <a:rPr lang="nl-BE" dirty="0"/>
              <a:t>Wegzuigen</a:t>
            </a:r>
          </a:p>
          <a:p>
            <a:r>
              <a:rPr lang="nl-BE" dirty="0"/>
              <a:t>Natuurlijk bermbeheer</a:t>
            </a:r>
          </a:p>
          <a:p>
            <a:r>
              <a:rPr lang="nl-BE" dirty="0"/>
              <a:t>Inzetten van grote poppenrovers (herintroductie)</a:t>
            </a:r>
          </a:p>
          <a:p>
            <a:r>
              <a:rPr lang="nl-BE" dirty="0"/>
              <a:t>…..</a:t>
            </a:r>
          </a:p>
          <a:p>
            <a:endParaRPr lang="nl-BE" dirty="0"/>
          </a:p>
          <a:p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11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Tijdelijke aanduiding voor afbeelding 12">
            <a:extLst>
              <a:ext uri="{FF2B5EF4-FFF2-40B4-BE49-F238E27FC236}">
                <a16:creationId xmlns:a16="http://schemas.microsoft.com/office/drawing/2014/main" id="{295BA5F7-A56C-43C3-9732-C6DCD622946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r="17297"/>
          <a:stretch>
            <a:fillRect/>
          </a:stretch>
        </p:blipFill>
        <p:spPr>
          <a:xfrm>
            <a:off x="3882445" y="3922552"/>
            <a:ext cx="2673338" cy="2725247"/>
          </a:xfrm>
        </p:spPr>
      </p:pic>
    </p:spTree>
    <p:extLst>
      <p:ext uri="{BB962C8B-B14F-4D97-AF65-F5344CB8AC3E}">
        <p14:creationId xmlns:p14="http://schemas.microsoft.com/office/powerpoint/2010/main" val="23991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2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8000" y="0"/>
            <a:ext cx="8856000" cy="6858000"/>
          </a:xfrm>
        </p:spPr>
      </p:pic>
      <p:grpSp>
        <p:nvGrpSpPr>
          <p:cNvPr id="8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  <a:ln>
            <a:noFill/>
          </a:ln>
        </p:spPr>
        <p:txBody>
          <a:bodyPr/>
          <a:lstStyle/>
          <a:p>
            <a:r>
              <a:rPr lang="nl-BE" dirty="0"/>
              <a:t>2020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4294967295"/>
          </p:nvPr>
        </p:nvSpPr>
        <p:spPr>
          <a:xfrm>
            <a:off x="1007391" y="4943959"/>
            <a:ext cx="7577810" cy="1360588"/>
          </a:xfrm>
        </p:spPr>
        <p:txBody>
          <a:bodyPr/>
          <a:lstStyle/>
          <a:p>
            <a:r>
              <a:rPr lang="nl-BE" sz="2000" b="1" dirty="0">
                <a:latin typeface="FlandersArtSans-Regular" panose="00000500000000000000" pitchFamily="2" charset="0"/>
              </a:rPr>
              <a:t>In 2020 zijn twee biociden op de markt toegelaten voor buitengebruik tegen eikenprocessierups.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Biociden</a:t>
            </a:r>
            <a:br>
              <a:rPr lang="nl-BE" sz="2000" dirty="0"/>
            </a:br>
            <a:r>
              <a:rPr lang="nl-BE" sz="2000" dirty="0"/>
              <a:t/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094522" y="1168201"/>
            <a:ext cx="6954956" cy="3780000"/>
          </a:xfrm>
        </p:spPr>
        <p:txBody>
          <a:bodyPr/>
          <a:lstStyle/>
          <a:p>
            <a:r>
              <a:rPr lang="nl-BE" b="1" dirty="0"/>
              <a:t>Biociden</a:t>
            </a:r>
          </a:p>
          <a:p>
            <a:pPr marL="288000" lvl="1" indent="0">
              <a:buNone/>
            </a:pPr>
            <a:r>
              <a:rPr lang="nl-BE" b="1" dirty="0">
                <a:solidFill>
                  <a:schemeClr val="tx1"/>
                </a:solidFill>
              </a:rPr>
              <a:t>= pesticiden</a:t>
            </a:r>
          </a:p>
          <a:p>
            <a:pPr marL="288000" lvl="1" indent="0">
              <a:buNone/>
            </a:pPr>
            <a:r>
              <a:rPr lang="nl-BE" dirty="0">
                <a:solidFill>
                  <a:schemeClr val="tx1"/>
                </a:solidFill>
              </a:rPr>
              <a:t>≠ biologische bestrijdingsmiddelen</a:t>
            </a:r>
            <a:endParaRPr lang="nl-BE" b="1" dirty="0">
              <a:solidFill>
                <a:schemeClr val="tx1"/>
              </a:solidFill>
            </a:endParaRPr>
          </a:p>
          <a:p>
            <a:pPr marL="288000" lvl="1" indent="0">
              <a:buNone/>
            </a:pPr>
            <a:endParaRPr lang="nl-BE" dirty="0"/>
          </a:p>
          <a:p>
            <a:r>
              <a:rPr lang="nl-BE" dirty="0">
                <a:latin typeface="FlandersArtSans-Regular" panose="00000500000000000000" pitchFamily="2" charset="0"/>
              </a:rPr>
              <a:t>De </a:t>
            </a:r>
            <a:r>
              <a:rPr lang="nl-BE" b="1" dirty="0">
                <a:latin typeface="FlandersArtSans-Regular" panose="00000500000000000000" pitchFamily="2" charset="0"/>
              </a:rPr>
              <a:t>toelating</a:t>
            </a:r>
            <a:r>
              <a:rPr lang="nl-BE" dirty="0">
                <a:latin typeface="FlandersArtSans-Regular" panose="00000500000000000000" pitchFamily="2" charset="0"/>
              </a:rPr>
              <a:t> van biociden </a:t>
            </a:r>
            <a:r>
              <a:rPr lang="nl-BE" b="1" dirty="0">
                <a:latin typeface="FlandersArtSans-Regular" panose="00000500000000000000" pitchFamily="2" charset="0"/>
              </a:rPr>
              <a:t>op de markt</a:t>
            </a:r>
            <a:r>
              <a:rPr lang="nl-BE" dirty="0">
                <a:latin typeface="FlandersArtSans-Regular" panose="00000500000000000000" pitchFamily="2" charset="0"/>
              </a:rPr>
              <a:t> is een bevoegdheid van de </a:t>
            </a:r>
            <a:r>
              <a:rPr lang="nl-BE" b="1" dirty="0">
                <a:latin typeface="FlandersArtSans-Regular" panose="00000500000000000000" pitchFamily="2" charset="0"/>
              </a:rPr>
              <a:t>federale overheid</a:t>
            </a:r>
            <a:r>
              <a:rPr lang="nl-BE" dirty="0">
                <a:latin typeface="FlandersArtSans-Regular" panose="00000500000000000000" pitchFamily="2" charset="0"/>
              </a:rPr>
              <a:t> (FOD Volksgezondheid, Veiligheid van de Voedselketen en Leefmilieu).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13</a:t>
            </a:fld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148F9E47-D48A-4122-B2AE-1883A1C6F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87" y="3599730"/>
            <a:ext cx="3469047" cy="2608866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17FB013B-CE61-4D16-8ABF-DB3B097C0494}"/>
              </a:ext>
            </a:extLst>
          </p:cNvPr>
          <p:cNvSpPr/>
          <p:nvPr/>
        </p:nvSpPr>
        <p:spPr>
          <a:xfrm>
            <a:off x="402956" y="5780868"/>
            <a:ext cx="2141621" cy="92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Tijdelijke aanduiding voor afbeelding 11">
            <a:extLst>
              <a:ext uri="{FF2B5EF4-FFF2-40B4-BE49-F238E27FC236}">
                <a16:creationId xmlns:a16="http://schemas.microsoft.com/office/drawing/2014/main" id="{44979FFE-15EE-43D5-AC48-24FAD2960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r="13209"/>
          <a:stretch>
            <a:fillRect/>
          </a:stretch>
        </p:blipFill>
        <p:spPr>
          <a:xfrm>
            <a:off x="1568442" y="3599730"/>
            <a:ext cx="2559173" cy="260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/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302349" y="3084163"/>
            <a:ext cx="7097732" cy="2751251"/>
          </a:xfrm>
        </p:spPr>
        <p:txBody>
          <a:bodyPr/>
          <a:lstStyle/>
          <a:p>
            <a:r>
              <a:rPr lang="nl-BE" dirty="0">
                <a:latin typeface="FlandersArtSans-Regular" panose="00000500000000000000" pitchFamily="2" charset="0"/>
              </a:rPr>
              <a:t>De </a:t>
            </a:r>
            <a:r>
              <a:rPr lang="nl-BE" b="1" dirty="0">
                <a:latin typeface="FlandersArtSans-Regular" panose="00000500000000000000" pitchFamily="2" charset="0"/>
              </a:rPr>
              <a:t>regelgeving</a:t>
            </a:r>
            <a:r>
              <a:rPr lang="nl-BE" dirty="0">
                <a:latin typeface="FlandersArtSans-Regular" panose="00000500000000000000" pitchFamily="2" charset="0"/>
              </a:rPr>
              <a:t> omtrent het </a:t>
            </a:r>
            <a:r>
              <a:rPr lang="nl-BE" b="1" dirty="0">
                <a:latin typeface="FlandersArtSans-Regular" panose="00000500000000000000" pitchFamily="2" charset="0"/>
              </a:rPr>
              <a:t>gebruik </a:t>
            </a:r>
            <a:r>
              <a:rPr lang="nl-BE" dirty="0">
                <a:latin typeface="FlandersArtSans-Regular" panose="00000500000000000000" pitchFamily="2" charset="0"/>
              </a:rPr>
              <a:t>van biociden is een bevoegdheid van de </a:t>
            </a:r>
            <a:r>
              <a:rPr lang="nl-BE" b="1" dirty="0">
                <a:latin typeface="FlandersArtSans-Regular" panose="00000500000000000000" pitchFamily="2" charset="0"/>
              </a:rPr>
              <a:t>Vlaamse Milieumaatschappij</a:t>
            </a:r>
            <a:r>
              <a:rPr lang="nl-BE" dirty="0">
                <a:latin typeface="FlandersArtSans-Regular" panose="00000500000000000000" pitchFamily="2" charset="0"/>
              </a:rPr>
              <a:t>.</a:t>
            </a:r>
          </a:p>
          <a:p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dirty="0">
                <a:latin typeface="FlandersArtSans-Regular" panose="00000500000000000000" pitchFamily="2" charset="0"/>
              </a:rPr>
              <a:t>Het gebruik in </a:t>
            </a:r>
            <a:r>
              <a:rPr lang="nl-BE" b="1" dirty="0">
                <a:latin typeface="FlandersArtSans-Regular" panose="00000500000000000000" pitchFamily="2" charset="0"/>
              </a:rPr>
              <a:t>natuurreservaten, openbare bossen en het Vlaams Ecologisch netwerk</a:t>
            </a:r>
            <a:r>
              <a:rPr lang="nl-BE" dirty="0">
                <a:latin typeface="FlandersArtSans-Regular" panose="00000500000000000000" pitchFamily="2" charset="0"/>
              </a:rPr>
              <a:t> is verboden. Ook doden van beschermde soorten is niet toegestaan. </a:t>
            </a:r>
            <a:r>
              <a:rPr lang="nl-BE" b="1" dirty="0">
                <a:latin typeface="FlandersArtSans-Regular" panose="00000500000000000000" pitchFamily="2" charset="0"/>
              </a:rPr>
              <a:t>Afwijkingen</a:t>
            </a:r>
            <a:r>
              <a:rPr lang="nl-BE" dirty="0">
                <a:latin typeface="FlandersArtSans-Regular" panose="00000500000000000000" pitchFamily="2" charset="0"/>
              </a:rPr>
              <a:t> hiervoor zijn een bevoegdheid van het </a:t>
            </a:r>
            <a:r>
              <a:rPr lang="nl-BE" b="1" dirty="0">
                <a:latin typeface="FlandersArtSans-Regular" panose="00000500000000000000" pitchFamily="2" charset="0"/>
              </a:rPr>
              <a:t>Agentschap voor Natuur en Bos</a:t>
            </a:r>
            <a:r>
              <a:rPr lang="nl-BE" dirty="0">
                <a:latin typeface="FlandersArtSans-Regular" panose="00000500000000000000" pitchFamily="2" charset="0"/>
              </a:rPr>
              <a:t>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14</a:t>
            </a:fld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12C64D52-79D0-4656-A01A-D183E12FF0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407" y="517368"/>
            <a:ext cx="3598454" cy="1967904"/>
          </a:xfrm>
          <a:prstGeom prst="rect">
            <a:avLst/>
          </a:prstGeom>
        </p:spPr>
      </p:pic>
      <p:pic>
        <p:nvPicPr>
          <p:cNvPr id="12" name="Tijdelijke aanduiding voor afbeelding 3">
            <a:extLst>
              <a:ext uri="{FF2B5EF4-FFF2-40B4-BE49-F238E27FC236}">
                <a16:creationId xmlns:a16="http://schemas.microsoft.com/office/drawing/2014/main" id="{2BEDA39E-758A-4140-9AD9-24D89F6867A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02349" y="517368"/>
            <a:ext cx="2541231" cy="1967905"/>
          </a:xfrm>
        </p:spPr>
      </p:pic>
    </p:spTree>
    <p:extLst>
      <p:ext uri="{BB962C8B-B14F-4D97-AF65-F5344CB8AC3E}">
        <p14:creationId xmlns:p14="http://schemas.microsoft.com/office/powerpoint/2010/main" val="201933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66685B9E-E5F6-498A-A63C-94AE84695119}"/>
              </a:ext>
            </a:extLst>
          </p:cNvPr>
          <p:cNvSpPr/>
          <p:nvPr/>
        </p:nvSpPr>
        <p:spPr>
          <a:xfrm>
            <a:off x="402956" y="5780868"/>
            <a:ext cx="2141621" cy="92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282024"/>
            <a:ext cx="7416000" cy="1116000"/>
          </a:xfrm>
        </p:spPr>
        <p:txBody>
          <a:bodyPr/>
          <a:lstStyle/>
          <a:p>
            <a:r>
              <a:rPr lang="nl-BE" sz="2000" dirty="0">
                <a:latin typeface="FlandersArtSans-Regular" panose="00000500000000000000" pitchFamily="2" charset="0"/>
              </a:rPr>
              <a:t>In </a:t>
            </a:r>
            <a:r>
              <a:rPr lang="nl-BE" sz="2000" b="1" dirty="0">
                <a:latin typeface="FlandersArtSans-Regular" panose="00000500000000000000" pitchFamily="2" charset="0"/>
              </a:rPr>
              <a:t>2020</a:t>
            </a:r>
            <a:r>
              <a:rPr lang="nl-BE" sz="2000" dirty="0">
                <a:latin typeface="FlandersArtSans-Regular" panose="00000500000000000000" pitchFamily="2" charset="0"/>
              </a:rPr>
              <a:t> zijn </a:t>
            </a:r>
            <a:r>
              <a:rPr lang="nl-BE" sz="2000" b="1" dirty="0">
                <a:latin typeface="FlandersArtSans-Regular" panose="00000500000000000000" pitchFamily="2" charset="0"/>
              </a:rPr>
              <a:t>twee biociden</a:t>
            </a:r>
            <a:r>
              <a:rPr lang="nl-BE" sz="2000" dirty="0">
                <a:latin typeface="FlandersArtSans-Regular" panose="00000500000000000000" pitchFamily="2" charset="0"/>
              </a:rPr>
              <a:t> op de </a:t>
            </a:r>
            <a:r>
              <a:rPr lang="nl-BE" sz="2000" b="1" dirty="0">
                <a:latin typeface="FlandersArtSans-Regular" panose="00000500000000000000" pitchFamily="2" charset="0"/>
              </a:rPr>
              <a:t>markt</a:t>
            </a:r>
            <a:r>
              <a:rPr lang="nl-BE" sz="2000" dirty="0">
                <a:latin typeface="FlandersArtSans-Regular" panose="00000500000000000000" pitchFamily="2" charset="0"/>
              </a:rPr>
              <a:t> toegelaten</a:t>
            </a:r>
            <a:br>
              <a:rPr lang="nl-BE" sz="2000" dirty="0">
                <a:latin typeface="FlandersArtSans-Regular" panose="00000500000000000000" pitchFamily="2" charset="0"/>
              </a:rPr>
            </a:br>
            <a:r>
              <a:rPr lang="nl-BE" sz="2000" dirty="0">
                <a:latin typeface="FlandersArtSans-Regular" panose="00000500000000000000" pitchFamily="2" charset="0"/>
              </a:rPr>
              <a:t/>
            </a:r>
            <a:br>
              <a:rPr lang="nl-BE" sz="2000" dirty="0">
                <a:latin typeface="FlandersArtSans-Regular" panose="00000500000000000000" pitchFamily="2" charset="0"/>
              </a:rPr>
            </a:br>
            <a:endParaRPr lang="nl-BE" sz="2000" dirty="0">
              <a:latin typeface="FlandersArtSans-Regular" panose="00000500000000000000" pitchFamily="2" charset="0"/>
            </a:endParaRP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85763" y="1047736"/>
            <a:ext cx="7670613" cy="4687004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>
                <a:latin typeface="FlandersArtSans-Regular" panose="00000500000000000000" pitchFamily="2" charset="0"/>
              </a:rPr>
              <a:t>Productnaam : </a:t>
            </a:r>
            <a:r>
              <a:rPr lang="nl-BE" sz="2400" b="1" dirty="0" err="1">
                <a:latin typeface="FlandersArtSans-Regular" panose="00000500000000000000" pitchFamily="2" charset="0"/>
              </a:rPr>
              <a:t>NeemProtect</a:t>
            </a:r>
            <a:endParaRPr lang="nl-BE" sz="2400" b="1" dirty="0">
              <a:latin typeface="FlandersArtSans-Regular" panose="00000500000000000000" pitchFamily="2" charset="0"/>
            </a:endParaRPr>
          </a:p>
          <a:p>
            <a:pPr marL="745200" indent="-457200">
              <a:buFont typeface="Arial" panose="020B0604020202020204" pitchFamily="34" charset="0"/>
              <a:buChar char="•"/>
            </a:pPr>
            <a:endParaRPr lang="nl-BE" sz="1800" dirty="0">
              <a:solidFill>
                <a:schemeClr val="tx1"/>
              </a:solidFill>
              <a:latin typeface="+mn-lt"/>
            </a:endParaRP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+mn-lt"/>
              </a:rPr>
              <a:t>Producent : </a:t>
            </a:r>
            <a:r>
              <a:rPr lang="nl-BE" sz="1800" dirty="0" err="1">
                <a:solidFill>
                  <a:schemeClr val="tx1"/>
                </a:solidFill>
                <a:latin typeface="+mn-lt"/>
              </a:rPr>
              <a:t>Trifolio</a:t>
            </a:r>
            <a:r>
              <a:rPr lang="nl-BE" sz="1800" dirty="0">
                <a:solidFill>
                  <a:schemeClr val="tx1"/>
                </a:solidFill>
                <a:latin typeface="+mn-lt"/>
              </a:rPr>
              <a:t>-M b.v.</a:t>
            </a: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+mn-lt"/>
              </a:rPr>
              <a:t>Actieve stof : extract van de Neem-boom (</a:t>
            </a:r>
            <a:r>
              <a:rPr lang="nl-BE" sz="1800" i="1" dirty="0" err="1">
                <a:solidFill>
                  <a:schemeClr val="tx1"/>
                </a:solidFill>
                <a:latin typeface="+mn-lt"/>
              </a:rPr>
              <a:t>Azadirachta</a:t>
            </a:r>
            <a:r>
              <a:rPr lang="nl-BE" sz="1800" i="1" dirty="0">
                <a:solidFill>
                  <a:schemeClr val="tx1"/>
                </a:solidFill>
                <a:latin typeface="+mn-lt"/>
              </a:rPr>
              <a:t> indica</a:t>
            </a:r>
            <a:r>
              <a:rPr lang="nl-BE" sz="1800" dirty="0">
                <a:solidFill>
                  <a:schemeClr val="tx1"/>
                </a:solidFill>
                <a:latin typeface="+mn-lt"/>
              </a:rPr>
              <a:t>), vnl. </a:t>
            </a:r>
            <a:r>
              <a:rPr lang="nl-BE" sz="1800" b="1" dirty="0" err="1">
                <a:solidFill>
                  <a:schemeClr val="tx1"/>
                </a:solidFill>
                <a:latin typeface="+mn-lt"/>
              </a:rPr>
              <a:t>azadirachtine</a:t>
            </a:r>
            <a:endParaRPr lang="nl-BE" sz="1800" b="1" dirty="0">
              <a:solidFill>
                <a:schemeClr val="tx1"/>
              </a:solidFill>
              <a:latin typeface="+mn-lt"/>
            </a:endParaRP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+mn-lt"/>
              </a:rPr>
              <a:t>Spectrum : </a:t>
            </a:r>
            <a:r>
              <a:rPr lang="nl-BE" sz="1800" b="1" dirty="0">
                <a:solidFill>
                  <a:srgbClr val="C00000"/>
                </a:solidFill>
                <a:latin typeface="+mn-lt"/>
              </a:rPr>
              <a:t>BREED</a:t>
            </a:r>
            <a:r>
              <a:rPr lang="nl-BE" sz="1800" dirty="0">
                <a:solidFill>
                  <a:schemeClr val="tx1"/>
                </a:solidFill>
                <a:latin typeface="+mn-lt"/>
              </a:rPr>
              <a:t> – aanzienlijk effectief op andere ongewervelden dan eikenprocessierups, oppervlaktewateren en sediment.</a:t>
            </a: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b="1" dirty="0">
                <a:solidFill>
                  <a:schemeClr val="tx1"/>
                </a:solidFill>
                <a:latin typeface="+mn-lt"/>
              </a:rPr>
              <a:t>Structureel erkend </a:t>
            </a:r>
            <a:r>
              <a:rPr lang="nl-BE" sz="1800" dirty="0">
                <a:solidFill>
                  <a:schemeClr val="tx1"/>
                </a:solidFill>
                <a:latin typeface="+mn-lt"/>
              </a:rPr>
              <a:t> (tot en met 2027)</a:t>
            </a:r>
          </a:p>
          <a:p>
            <a:pPr marL="457200" indent="-457200">
              <a:buAutoNum type="arabicPeriod"/>
            </a:pPr>
            <a:endParaRPr lang="nl-BE" sz="2400" b="1" dirty="0"/>
          </a:p>
          <a:p>
            <a:pPr marL="0" indent="0">
              <a:buNone/>
            </a:pPr>
            <a:r>
              <a:rPr lang="nl-BE" sz="2400" dirty="0">
                <a:latin typeface="FlandersArtSans-Regular" panose="00000500000000000000" pitchFamily="2" charset="0"/>
              </a:rPr>
              <a:t> Productnaam : </a:t>
            </a:r>
            <a:r>
              <a:rPr lang="nl-BE" sz="2400" b="1" dirty="0" err="1">
                <a:latin typeface="FlandersArtSans-Regular" panose="00000500000000000000" pitchFamily="2" charset="0"/>
              </a:rPr>
              <a:t>Foray</a:t>
            </a:r>
            <a:r>
              <a:rPr lang="nl-BE" sz="2400" b="1" dirty="0">
                <a:latin typeface="FlandersArtSans-Regular" panose="00000500000000000000" pitchFamily="2" charset="0"/>
              </a:rPr>
              <a:t> ES</a:t>
            </a:r>
          </a:p>
          <a:p>
            <a:pPr indent="0">
              <a:buNone/>
            </a:pPr>
            <a:endParaRPr lang="nl-BE" sz="1800" dirty="0">
              <a:solidFill>
                <a:schemeClr val="tx1"/>
              </a:solidFill>
              <a:latin typeface="FlandersArtSans-Regular" panose="00000500000000000000" pitchFamily="2" charset="0"/>
            </a:endParaRP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Producent : </a:t>
            </a:r>
            <a:r>
              <a:rPr lang="nl-BE" sz="1800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Valent</a:t>
            </a: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 </a:t>
            </a:r>
            <a:r>
              <a:rPr lang="nl-BE" sz="1800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BioSciences</a:t>
            </a: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 Corporation</a:t>
            </a: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Actieve stof : </a:t>
            </a:r>
            <a:r>
              <a:rPr lang="en-US" sz="1800" b="1" i="1" dirty="0">
                <a:solidFill>
                  <a:schemeClr val="tx1"/>
                </a:solidFill>
                <a:latin typeface="FlandersArtSans-Regular" panose="00000500000000000000" pitchFamily="2" charset="0"/>
              </a:rPr>
              <a:t>Bacillus thuringiensis </a:t>
            </a:r>
            <a:r>
              <a:rPr lang="en-US" sz="1800" b="1" dirty="0">
                <a:solidFill>
                  <a:schemeClr val="tx1"/>
                </a:solidFill>
                <a:latin typeface="FlandersArtSans-Regular" panose="00000500000000000000" pitchFamily="2" charset="0"/>
              </a:rPr>
              <a:t>subsp. </a:t>
            </a:r>
            <a:r>
              <a:rPr lang="en-US" sz="1800" b="1" i="1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kurstaki</a:t>
            </a:r>
            <a:r>
              <a:rPr lang="en-US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stam</a:t>
            </a:r>
            <a:r>
              <a:rPr lang="en-US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 ABTS-351</a:t>
            </a:r>
            <a:endParaRPr lang="nl-BE" sz="1800" b="1" dirty="0">
              <a:solidFill>
                <a:schemeClr val="tx1"/>
              </a:solidFill>
              <a:latin typeface="FlandersArtSans-Regular" panose="00000500000000000000" pitchFamily="2" charset="0"/>
            </a:endParaRP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Spectrum : </a:t>
            </a:r>
            <a:r>
              <a:rPr lang="nl-BE" sz="1800" b="1" dirty="0">
                <a:solidFill>
                  <a:schemeClr val="accent6">
                    <a:lumMod val="75000"/>
                  </a:schemeClr>
                </a:solidFill>
                <a:latin typeface="FlandersArtSans-Regular" panose="00000500000000000000" pitchFamily="2" charset="0"/>
              </a:rPr>
              <a:t>SMAL</a:t>
            </a: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 – beperkt tot rupsen van vlinders, met uitzondering van de </a:t>
            </a:r>
            <a:r>
              <a:rPr lang="nl-BE" sz="1800" i="1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Noctuidae</a:t>
            </a:r>
            <a:r>
              <a:rPr lang="nl-BE" sz="1800" i="1" dirty="0">
                <a:solidFill>
                  <a:schemeClr val="tx1"/>
                </a:solidFill>
                <a:latin typeface="FlandersArtSans-Regular" panose="00000500000000000000" pitchFamily="2" charset="0"/>
              </a:rPr>
              <a:t>.</a:t>
            </a: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solidFill>
                  <a:schemeClr val="tx1"/>
                </a:solidFill>
                <a:latin typeface="FlandersArtSans-Regular" panose="00000500000000000000" pitchFamily="2" charset="0"/>
              </a:rPr>
              <a:t>Functioneel identiek aan </a:t>
            </a:r>
            <a:r>
              <a:rPr lang="nl-BE" sz="1800" b="1" dirty="0" err="1">
                <a:solidFill>
                  <a:schemeClr val="tx1"/>
                </a:solidFill>
                <a:latin typeface="FlandersArtSans-Regular" panose="00000500000000000000" pitchFamily="2" charset="0"/>
              </a:rPr>
              <a:t>Foray</a:t>
            </a:r>
            <a:r>
              <a:rPr lang="nl-BE" sz="1800" b="1" dirty="0">
                <a:solidFill>
                  <a:schemeClr val="tx1"/>
                </a:solidFill>
                <a:latin typeface="FlandersArtSans-Regular" panose="00000500000000000000" pitchFamily="2" charset="0"/>
              </a:rPr>
              <a:t> 48b</a:t>
            </a:r>
          </a:p>
          <a:p>
            <a:pPr marL="745200" indent="-457200">
              <a:buFont typeface="Arial" panose="020B0604020202020204" pitchFamily="34" charset="0"/>
              <a:buChar char="•"/>
            </a:pPr>
            <a:r>
              <a:rPr lang="nl-BE" sz="1800" dirty="0">
                <a:latin typeface="FlandersArtSans-Regular" panose="00000500000000000000" pitchFamily="2" charset="0"/>
              </a:rPr>
              <a:t>Erkend onder </a:t>
            </a:r>
            <a:r>
              <a:rPr lang="nl-BE" sz="1800" b="1" dirty="0">
                <a:latin typeface="FlandersArtSans-Regular" panose="00000500000000000000" pitchFamily="2" charset="0"/>
              </a:rPr>
              <a:t>tijdelijke toelating</a:t>
            </a:r>
            <a:r>
              <a:rPr lang="nl-BE" sz="1800" dirty="0">
                <a:latin typeface="FlandersArtSans-Regular" panose="00000500000000000000" pitchFamily="2" charset="0"/>
              </a:rPr>
              <a:t> (2020)</a:t>
            </a:r>
            <a:endParaRPr lang="nl-BE" sz="1800" dirty="0">
              <a:solidFill>
                <a:schemeClr val="tx1"/>
              </a:solidFill>
              <a:latin typeface="FlandersArtSans-Regular" panose="00000500000000000000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15</a:t>
            </a:fld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AE68E19-6416-46CC-87C0-4B3F0CF2A9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858" y="5342389"/>
            <a:ext cx="3143777" cy="14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Het gebruik van </a:t>
            </a:r>
            <a:r>
              <a:rPr lang="nl-BE" sz="2000" dirty="0" err="1"/>
              <a:t>NeemProtect</a:t>
            </a:r>
            <a:r>
              <a:rPr lang="nl-BE" sz="2000" dirty="0"/>
              <a:t> is beperkt tot: 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1094522" y="1276798"/>
            <a:ext cx="7415999" cy="3780000"/>
          </a:xfrm>
        </p:spPr>
        <p:txBody>
          <a:bodyPr/>
          <a:lstStyle/>
          <a:p>
            <a:r>
              <a:rPr lang="nl-BE" dirty="0">
                <a:latin typeface="FlandersArtSans-Regular" panose="00000500000000000000" pitchFamily="2" charset="0"/>
              </a:rPr>
              <a:t>Gebruik in </a:t>
            </a:r>
            <a:r>
              <a:rPr lang="nl-BE" b="1" dirty="0">
                <a:latin typeface="FlandersArtSans-Regular" panose="00000500000000000000" pitchFamily="2" charset="0"/>
              </a:rPr>
              <a:t>buitenlucht</a:t>
            </a:r>
          </a:p>
          <a:p>
            <a:pPr marL="0" indent="0">
              <a:buNone/>
            </a:pPr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dirty="0">
                <a:latin typeface="FlandersArtSans-Regular" panose="00000500000000000000" pitchFamily="2" charset="0"/>
              </a:rPr>
              <a:t>Op </a:t>
            </a:r>
            <a:r>
              <a:rPr lang="nl-BE" b="1" dirty="0">
                <a:latin typeface="FlandersArtSans-Regular" panose="00000500000000000000" pitchFamily="2" charset="0"/>
              </a:rPr>
              <a:t>aangetaste eikenbomen</a:t>
            </a:r>
            <a:r>
              <a:rPr lang="nl-BE" dirty="0">
                <a:latin typeface="FlandersArtSans-Regular" panose="00000500000000000000" pitchFamily="2" charset="0"/>
              </a:rPr>
              <a:t> op </a:t>
            </a:r>
            <a:r>
              <a:rPr lang="nl-BE" b="1" dirty="0">
                <a:latin typeface="FlandersArtSans-Regular" panose="00000500000000000000" pitchFamily="2" charset="0"/>
              </a:rPr>
              <a:t>openbare plaatsen</a:t>
            </a:r>
            <a:r>
              <a:rPr lang="nl-BE" dirty="0">
                <a:latin typeface="FlandersArtSans-Regular" panose="00000500000000000000" pitchFamily="2" charset="0"/>
              </a:rPr>
              <a:t> (bv. openbare parken en tuinen, groenvoorzieningen in openbare gebouwen, open toegankelijke sportterreinen met inbegrip van golfbanen, scholen, speeltuinen, begraafplaatsen en gebieden in de buurt van gezondheidscentra); op openbare lanen en wegen en langs bosranden grenzend aan woongebieden</a:t>
            </a:r>
          </a:p>
          <a:p>
            <a:pPr marL="0" indent="0">
              <a:buNone/>
            </a:pPr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b="1" dirty="0">
                <a:latin typeface="FlandersArtSans-Regular" panose="00000500000000000000" pitchFamily="2" charset="0"/>
              </a:rPr>
              <a:t>Verbod </a:t>
            </a:r>
            <a:r>
              <a:rPr lang="nl-BE" dirty="0">
                <a:latin typeface="FlandersArtSans-Regular" panose="00000500000000000000" pitchFamily="2" charset="0"/>
              </a:rPr>
              <a:t>op gebruik </a:t>
            </a:r>
            <a:r>
              <a:rPr lang="nl-BE" b="1" dirty="0">
                <a:latin typeface="FlandersArtSans-Regular" panose="00000500000000000000" pitchFamily="2" charset="0"/>
              </a:rPr>
              <a:t>binnen 20 meter</a:t>
            </a:r>
            <a:r>
              <a:rPr lang="nl-BE" dirty="0">
                <a:latin typeface="FlandersArtSans-Regular" panose="00000500000000000000" pitchFamily="2" charset="0"/>
              </a:rPr>
              <a:t> van oppervlaktewateren indien toegediend via </a:t>
            </a:r>
            <a:r>
              <a:rPr lang="nl-BE" b="1" dirty="0" err="1">
                <a:latin typeface="FlandersArtSans-Regular" panose="00000500000000000000" pitchFamily="2" charset="0"/>
              </a:rPr>
              <a:t>rugpomp</a:t>
            </a:r>
            <a:r>
              <a:rPr lang="nl-BE" dirty="0">
                <a:latin typeface="FlandersArtSans-Regular" panose="00000500000000000000" pitchFamily="2" charset="0"/>
              </a:rPr>
              <a:t>.</a:t>
            </a:r>
          </a:p>
          <a:p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b="1" dirty="0">
                <a:latin typeface="FlandersArtSans-Regular" panose="00000500000000000000" pitchFamily="2" charset="0"/>
              </a:rPr>
              <a:t>Verbod </a:t>
            </a:r>
            <a:r>
              <a:rPr lang="nl-BE" dirty="0">
                <a:latin typeface="FlandersArtSans-Regular" panose="00000500000000000000" pitchFamily="2" charset="0"/>
              </a:rPr>
              <a:t>op gebruik </a:t>
            </a:r>
            <a:r>
              <a:rPr lang="nl-BE" b="1" dirty="0">
                <a:latin typeface="FlandersArtSans-Regular" panose="00000500000000000000" pitchFamily="2" charset="0"/>
              </a:rPr>
              <a:t>binnen 90 meter</a:t>
            </a:r>
            <a:r>
              <a:rPr lang="nl-BE" dirty="0">
                <a:latin typeface="FlandersArtSans-Regular" panose="00000500000000000000" pitchFamily="2" charset="0"/>
              </a:rPr>
              <a:t> van oppervlaktewateren indien toegediend via </a:t>
            </a:r>
            <a:r>
              <a:rPr lang="nl-BE" b="1" dirty="0">
                <a:latin typeface="FlandersArtSans-Regular" panose="00000500000000000000" pitchFamily="2" charset="0"/>
              </a:rPr>
              <a:t>kanon</a:t>
            </a:r>
            <a:r>
              <a:rPr lang="nl-BE" dirty="0">
                <a:latin typeface="FlandersArtSans-Regular" panose="00000500000000000000" pitchFamily="2" charset="0"/>
              </a:rPr>
              <a:t>.</a:t>
            </a:r>
          </a:p>
          <a:p>
            <a:pPr marL="0" indent="0">
              <a:buNone/>
            </a:pPr>
            <a:endParaRPr lang="nl-BE" dirty="0">
              <a:latin typeface="FlandersArtSans-Regular" panose="00000500000000000000" pitchFamily="2" charset="0"/>
            </a:endParaRPr>
          </a:p>
          <a:p>
            <a:pPr marL="0" indent="0">
              <a:buNone/>
            </a:pPr>
            <a:endParaRPr lang="nl-BE" dirty="0">
              <a:latin typeface="FlandersArtSans-Regular" panose="00000500000000000000" pitchFamily="2" charset="0"/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1647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>
          <a:xfrm>
            <a:off x="585763" y="572372"/>
            <a:ext cx="7969301" cy="5763628"/>
          </a:xfrm>
        </p:spPr>
        <p:txBody>
          <a:bodyPr/>
          <a:lstStyle/>
          <a:p>
            <a:r>
              <a:rPr lang="nl-BE" dirty="0">
                <a:latin typeface="FlandersArtSans-Regular" panose="00000500000000000000" pitchFamily="2" charset="0"/>
              </a:rPr>
              <a:t>Wegens administratieve redenen moet </a:t>
            </a:r>
            <a:r>
              <a:rPr lang="nl-BE" b="1" dirty="0" err="1">
                <a:latin typeface="FlandersArtSans-Regular" panose="00000500000000000000" pitchFamily="2" charset="0"/>
              </a:rPr>
              <a:t>NeemProtect</a:t>
            </a:r>
            <a:r>
              <a:rPr lang="nl-BE" dirty="0">
                <a:latin typeface="FlandersArtSans-Regular" panose="00000500000000000000" pitchFamily="2" charset="0"/>
              </a:rPr>
              <a:t> gebruikt worden </a:t>
            </a:r>
            <a:r>
              <a:rPr lang="nl-BE" b="1" dirty="0">
                <a:latin typeface="FlandersArtSans-Regular" panose="00000500000000000000" pitchFamily="2" charset="0"/>
              </a:rPr>
              <a:t>waar dit mag</a:t>
            </a:r>
            <a:r>
              <a:rPr lang="nl-BE" dirty="0">
                <a:latin typeface="FlandersArtSans-Regular" panose="00000500000000000000" pitchFamily="2" charset="0"/>
              </a:rPr>
              <a:t>, en mag </a:t>
            </a:r>
            <a:r>
              <a:rPr lang="nl-BE" b="1" dirty="0" err="1">
                <a:latin typeface="FlandersArtSans-Regular" panose="00000500000000000000" pitchFamily="2" charset="0"/>
              </a:rPr>
              <a:t>Foray</a:t>
            </a:r>
            <a:r>
              <a:rPr lang="nl-BE" b="1" dirty="0">
                <a:latin typeface="FlandersArtSans-Regular" panose="00000500000000000000" pitchFamily="2" charset="0"/>
              </a:rPr>
              <a:t> ES</a:t>
            </a:r>
            <a:r>
              <a:rPr lang="nl-BE" dirty="0">
                <a:latin typeface="FlandersArtSans-Regular" panose="00000500000000000000" pitchFamily="2" charset="0"/>
              </a:rPr>
              <a:t> pas worden ingezet </a:t>
            </a:r>
            <a:r>
              <a:rPr lang="nl-BE" b="1" dirty="0">
                <a:latin typeface="FlandersArtSans-Regular" panose="00000500000000000000" pitchFamily="2" charset="0"/>
              </a:rPr>
              <a:t>waar </a:t>
            </a:r>
            <a:r>
              <a:rPr lang="nl-BE" b="1" dirty="0" err="1">
                <a:latin typeface="FlandersArtSans-Regular" panose="00000500000000000000" pitchFamily="2" charset="0"/>
              </a:rPr>
              <a:t>NeemProtect</a:t>
            </a:r>
            <a:r>
              <a:rPr lang="nl-BE" b="1" dirty="0">
                <a:latin typeface="FlandersArtSans-Regular" panose="00000500000000000000" pitchFamily="2" charset="0"/>
              </a:rPr>
              <a:t> niet mag.</a:t>
            </a:r>
            <a:endParaRPr lang="nl-BE" dirty="0">
              <a:latin typeface="FlandersArtSans-Regular" panose="00000500000000000000" pitchFamily="2" charset="0"/>
            </a:endParaRPr>
          </a:p>
          <a:p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dirty="0">
                <a:latin typeface="FlandersArtSans-Regular" panose="00000500000000000000" pitchFamily="2" charset="0"/>
              </a:rPr>
              <a:t>Maar : </a:t>
            </a:r>
            <a:r>
              <a:rPr lang="nl-BE" b="1" dirty="0" err="1">
                <a:latin typeface="FlandersArtSans-Regular" panose="00000500000000000000" pitchFamily="2" charset="0"/>
              </a:rPr>
              <a:t>NeemProtect</a:t>
            </a:r>
            <a:r>
              <a:rPr lang="nl-BE" dirty="0">
                <a:latin typeface="FlandersArtSans-Regular" panose="00000500000000000000" pitchFamily="2" charset="0"/>
              </a:rPr>
              <a:t> in de feiten </a:t>
            </a:r>
            <a:r>
              <a:rPr lang="nl-BE" b="1" dirty="0">
                <a:latin typeface="FlandersArtSans-Regular" panose="00000500000000000000" pitchFamily="2" charset="0"/>
              </a:rPr>
              <a:t>zeer beperkt</a:t>
            </a:r>
            <a:r>
              <a:rPr lang="nl-BE" dirty="0">
                <a:latin typeface="FlandersArtSans-Regular" panose="00000500000000000000" pitchFamily="2" charset="0"/>
              </a:rPr>
              <a:t> gebruik.</a:t>
            </a:r>
          </a:p>
          <a:p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dirty="0">
                <a:latin typeface="FlandersArtSans-Regular" panose="00000500000000000000" pitchFamily="2" charset="0"/>
              </a:rPr>
              <a:t>Vandaar : de </a:t>
            </a:r>
            <a:r>
              <a:rPr lang="nl-BE" b="1" dirty="0">
                <a:latin typeface="FlandersArtSans-Regular" panose="00000500000000000000" pitchFamily="2" charset="0"/>
              </a:rPr>
              <a:t>tijdelijke toelating</a:t>
            </a:r>
            <a:r>
              <a:rPr lang="nl-BE" dirty="0">
                <a:latin typeface="FlandersArtSans-Regular" panose="00000500000000000000" pitchFamily="2" charset="0"/>
              </a:rPr>
              <a:t> voor </a:t>
            </a:r>
            <a:r>
              <a:rPr lang="nl-BE" b="1" dirty="0" err="1">
                <a:latin typeface="FlandersArtSans-Regular" panose="00000500000000000000" pitchFamily="2" charset="0"/>
              </a:rPr>
              <a:t>Foray</a:t>
            </a:r>
            <a:r>
              <a:rPr lang="nl-BE" b="1" dirty="0">
                <a:latin typeface="FlandersArtSans-Regular" panose="00000500000000000000" pitchFamily="2" charset="0"/>
              </a:rPr>
              <a:t> ES </a:t>
            </a:r>
            <a:r>
              <a:rPr lang="nl-BE" dirty="0">
                <a:latin typeface="FlandersArtSans-Regular" panose="00000500000000000000" pitchFamily="2" charset="0"/>
              </a:rPr>
              <a:t>(</a:t>
            </a:r>
            <a:r>
              <a:rPr lang="en-US" dirty="0">
                <a:latin typeface="FlandersArtSans-Regular" panose="00000500000000000000" pitchFamily="2" charset="0"/>
              </a:rPr>
              <a:t>Bacillus thuringiensis, </a:t>
            </a:r>
            <a:r>
              <a:rPr lang="en-US" dirty="0" err="1">
                <a:latin typeface="FlandersArtSans-Regular" panose="00000500000000000000" pitchFamily="2" charset="0"/>
              </a:rPr>
              <a:t>nl</a:t>
            </a:r>
            <a:r>
              <a:rPr lang="en-US" dirty="0">
                <a:latin typeface="FlandersArtSans-Regular" panose="00000500000000000000" pitchFamily="2" charset="0"/>
              </a:rPr>
              <a:t>. Foray ES</a:t>
            </a:r>
            <a:r>
              <a:rPr lang="nl-BE" dirty="0">
                <a:latin typeface="FlandersArtSans-Regular" panose="00000500000000000000" pitchFamily="2" charset="0"/>
              </a:rPr>
              <a:t>). Structureel vanaf 2021 ?</a:t>
            </a:r>
          </a:p>
          <a:p>
            <a:endParaRPr lang="nl-BE" dirty="0">
              <a:latin typeface="FlandersArtSans-Regular" panose="00000500000000000000" pitchFamily="2" charset="0"/>
            </a:endParaRPr>
          </a:p>
          <a:p>
            <a:r>
              <a:rPr lang="nl-BE" dirty="0">
                <a:latin typeface="FlandersArtSans-Regular" panose="00000500000000000000" pitchFamily="2" charset="0"/>
              </a:rPr>
              <a:t>Let op : minder beperkingen voor </a:t>
            </a:r>
            <a:r>
              <a:rPr lang="nl-BE" dirty="0" err="1">
                <a:latin typeface="FlandersArtSans-Regular" panose="00000500000000000000" pitchFamily="2" charset="0"/>
              </a:rPr>
              <a:t>Foray</a:t>
            </a:r>
            <a:r>
              <a:rPr lang="nl-BE" dirty="0">
                <a:latin typeface="FlandersArtSans-Regular" panose="00000500000000000000" pitchFamily="2" charset="0"/>
              </a:rPr>
              <a:t> ES, maar </a:t>
            </a:r>
            <a:r>
              <a:rPr lang="nl-BE" b="1" dirty="0">
                <a:latin typeface="FlandersArtSans-Regular" panose="00000500000000000000" pitchFamily="2" charset="0"/>
              </a:rPr>
              <a:t>nog steeds beperkingen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Zie regelgeving gebruik (VMM) -&gt; generieke lijst</a:t>
            </a:r>
          </a:p>
          <a:p>
            <a:pPr lvl="1"/>
            <a:r>
              <a:rPr lang="nl-BE" dirty="0">
                <a:solidFill>
                  <a:schemeClr val="tx1"/>
                </a:solidFill>
              </a:rPr>
              <a:t>Zie regelgeving natuurreservaten, openbare bossen en het Vlaams Ecologisch netwerk (ANB) -&gt; generieke afwijking</a:t>
            </a:r>
          </a:p>
          <a:p>
            <a:pPr marL="288000" lvl="1">
              <a:buSzPct val="90000"/>
              <a:buBlip>
                <a:blip r:embed="rId3"/>
              </a:buBlip>
            </a:pPr>
            <a:endParaRPr lang="nl-BE" dirty="0">
              <a:solidFill>
                <a:schemeClr val="tx1"/>
              </a:solidFill>
            </a:endParaRPr>
          </a:p>
          <a:p>
            <a:pPr marL="288000" lvl="1">
              <a:buSzPct val="90000"/>
              <a:buBlip>
                <a:blip r:embed="rId3"/>
              </a:buBlip>
            </a:pPr>
            <a:r>
              <a:rPr lang="nl-BE" dirty="0">
                <a:solidFill>
                  <a:schemeClr val="tx1"/>
                </a:solidFill>
              </a:rPr>
              <a:t>Beperkte kennis over impact verder in de </a:t>
            </a:r>
            <a:r>
              <a:rPr lang="nl-BE" b="1" dirty="0">
                <a:solidFill>
                  <a:schemeClr val="tx1"/>
                </a:solidFill>
              </a:rPr>
              <a:t>voedselketen.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17</a:t>
            </a:fld>
            <a:endParaRPr lang="nl-BE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3B5D864-93F9-4AFC-BE03-C05E1C7880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014" y="4590500"/>
            <a:ext cx="2141621" cy="214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Een groot deel van het buitengebied is beschermde natuur, maar met economisch belangrijke toeristische infrastructuur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18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A2F48F-0700-450F-8994-D28A9FCE7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2193112"/>
            <a:ext cx="6324600" cy="353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r>
              <a:rPr lang="nl-BE" sz="2000" dirty="0"/>
              <a:t>In het gebied komen tal van beschermde soorten die rechtstreeks of onrechtstreeks slachtoffer kunnen worden.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19</a:t>
            </a:fld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A2F48F-0700-450F-8994-D28A9FCE7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2193112"/>
            <a:ext cx="6324600" cy="353377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A22FF2-D5E4-4039-B757-E577AE518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51" y="1781772"/>
            <a:ext cx="2065634" cy="13770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88056BA-3482-41F9-A185-072BEB5110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9836" y="3784851"/>
            <a:ext cx="1937286" cy="181003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211F9C0-8F84-416C-A4AE-47112CAD5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33513"/>
            <a:ext cx="2995613" cy="1995488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C2764A-ABFE-4897-85D0-45526339FC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87" y="4015735"/>
            <a:ext cx="3025349" cy="181003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F404090-7454-4A7B-917E-4CA344BEE8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209" y="3543665"/>
            <a:ext cx="2078625" cy="137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1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74915" y="2365895"/>
            <a:ext cx="7206712" cy="2244986"/>
          </a:xfrm>
        </p:spPr>
        <p:txBody>
          <a:bodyPr/>
          <a:lstStyle/>
          <a:p>
            <a:r>
              <a:rPr lang="nl-BE" sz="4000" dirty="0"/>
              <a:t>Sinds 2000 vindt er jaarlijks een bestrijding van de Eikenprocessierupsen plaats</a:t>
            </a:r>
            <a:br>
              <a:rPr lang="nl-BE" sz="4000" dirty="0"/>
            </a:br>
            <a:endParaRPr lang="nl-BE" sz="400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16" y="5914724"/>
            <a:ext cx="3531700" cy="723600"/>
          </a:xfrm>
          <a:prstGeom prst="rect">
            <a:avLst/>
          </a:prstGeom>
        </p:spPr>
      </p:pic>
      <p:pic>
        <p:nvPicPr>
          <p:cNvPr id="7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6" y="566843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4D4ED28-9093-49AB-AA59-14D6E73489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53" y="4174702"/>
            <a:ext cx="3531700" cy="1989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026140" y="504765"/>
            <a:ext cx="3686547" cy="2196000"/>
          </a:xfrm>
        </p:spPr>
        <p:txBody>
          <a:bodyPr/>
          <a:lstStyle/>
          <a:p>
            <a:r>
              <a:rPr lang="nl-BE" dirty="0"/>
              <a:t>Tot we binnenkort helemaal zonder kunnen.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407" y="6099877"/>
            <a:ext cx="3110004" cy="6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13" name="Ondertitel 12"/>
          <p:cNvSpPr>
            <a:spLocks noGrp="1"/>
          </p:cNvSpPr>
          <p:nvPr>
            <p:ph type="subTitle" idx="1"/>
          </p:nvPr>
        </p:nvSpPr>
        <p:spPr>
          <a:xfrm>
            <a:off x="1296000" y="5439905"/>
            <a:ext cx="7416000" cy="574658"/>
          </a:xfrm>
        </p:spPr>
        <p:txBody>
          <a:bodyPr/>
          <a:lstStyle/>
          <a:p>
            <a:r>
              <a:rPr lang="nl-BE" sz="2000" b="1" dirty="0"/>
              <a:t>De eikenprocessierups is een zuidelijkere soort die sinds de jaren 1990 explosief toenam en zorgt voor overlast en gezondheidsproblemen</a:t>
            </a:r>
            <a:r>
              <a:rPr lang="nl-BE" dirty="0"/>
              <a:t>.</a:t>
            </a:r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6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47" y="291265"/>
            <a:ext cx="2213828" cy="86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9BABDCF-0EF6-48A6-AF0F-FA59F3B52A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39" y="1234238"/>
            <a:ext cx="7113722" cy="399856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BE" sz="1800" dirty="0"/>
              <a:t>De brandharen van de rupsen zorgen gezondheidsproblemen zoals  huidirritatie en ademhalingsmoeilijkheden.</a:t>
            </a:r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6C74021F-C4D8-426C-BBFB-1167833787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528" y="1914525"/>
            <a:ext cx="6532544" cy="3671888"/>
          </a:xfrm>
        </p:spPr>
      </p:pic>
      <p:pic>
        <p:nvPicPr>
          <p:cNvPr id="5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7" y="5867507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864000" y="555341"/>
            <a:ext cx="7416000" cy="1116000"/>
          </a:xfrm>
        </p:spPr>
        <p:txBody>
          <a:bodyPr/>
          <a:lstStyle/>
          <a:p>
            <a:pPr algn="r"/>
            <a:r>
              <a:rPr lang="nl-BE" sz="2000" dirty="0"/>
              <a:t>Bestrijding gebeurt hoofdzakelijk door het preventief bespuiten van de eikenbomen vanop de grond of met hoogtewerkers met biocides.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De meest gebruikte producten waren voorheen biocides op basis van Bacillus </a:t>
            </a:r>
            <a:r>
              <a:rPr lang="nl-BE" dirty="0" err="1"/>
              <a:t>thuringiensis</a:t>
            </a:r>
            <a:r>
              <a:rPr lang="nl-BE" dirty="0"/>
              <a:t>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5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Tijdelijke aanduiding voor afbeelding 11">
            <a:extLst>
              <a:ext uri="{FF2B5EF4-FFF2-40B4-BE49-F238E27FC236}">
                <a16:creationId xmlns:a16="http://schemas.microsoft.com/office/drawing/2014/main" id="{DC4C0D5A-7652-42AB-AA8E-A9998AA0E79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9" r="13209"/>
          <a:stretch>
            <a:fillRect/>
          </a:stretch>
        </p:blipFill>
        <p:spPr>
          <a:xfrm>
            <a:off x="1309726" y="1938996"/>
            <a:ext cx="3708000" cy="3780000"/>
          </a:xfrm>
        </p:spPr>
      </p:pic>
    </p:spTree>
    <p:extLst>
      <p:ext uri="{BB962C8B-B14F-4D97-AF65-F5344CB8AC3E}">
        <p14:creationId xmlns:p14="http://schemas.microsoft.com/office/powerpoint/2010/main" val="2429238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2000" dirty="0"/>
              <a:t>De bestrijding vindt plaats in de woonomgeving en het buitengebied, en dus ook in natuurgebied en het Vlaams Ecologisch Netwerk of vlakbij leefgebieden van beschermde soorten …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De eerste jaren met het pesticide </a:t>
            </a:r>
            <a:r>
              <a:rPr lang="nl-BE" dirty="0" err="1"/>
              <a:t>Xentari</a:t>
            </a:r>
            <a:r>
              <a:rPr lang="nl-BE" dirty="0"/>
              <a:t> en daarna via een tijdelijke toelating met biocide </a:t>
            </a:r>
            <a:r>
              <a:rPr lang="nl-BE" dirty="0" err="1"/>
              <a:t>Foray</a:t>
            </a:r>
            <a:r>
              <a:rPr lang="nl-BE" dirty="0"/>
              <a:t> 48 B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6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B3EAEBA-12B2-4380-8616-B886C08BF0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02" y="2712202"/>
            <a:ext cx="5352297" cy="4025147"/>
          </a:xfrm>
          <a:prstGeom prst="rect">
            <a:avLst/>
          </a:prstGeom>
        </p:spPr>
      </p:pic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F8282AD7-7663-4A99-896B-78E9D7F1E3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4228" y="5160936"/>
            <a:ext cx="1857404" cy="527064"/>
          </a:xfrm>
        </p:spPr>
      </p:sp>
    </p:spTree>
    <p:extLst>
      <p:ext uri="{BB962C8B-B14F-4D97-AF65-F5344CB8AC3E}">
        <p14:creationId xmlns:p14="http://schemas.microsoft.com/office/powerpoint/2010/main" val="2762869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7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0FE98F3-1CCE-4776-8D13-01BC408CDF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455" y="1825875"/>
            <a:ext cx="5531315" cy="169294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FA73ED1-1C03-44D6-A8EF-76F8230D5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226" y="3417162"/>
            <a:ext cx="6130236" cy="171926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48898EA-B7AA-4536-8A98-A56545AF3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887" y="5083301"/>
            <a:ext cx="4570960" cy="1602237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ADE6DD8E-836C-478B-A88E-50A1F669C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474" y="239696"/>
            <a:ext cx="6811120" cy="16283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EB507BCA-0039-4F78-9FC3-B1487F72B7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26" y="1853456"/>
            <a:ext cx="3809832" cy="160247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26368366-DCCF-42B6-9660-F406358658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3015" y="3455932"/>
            <a:ext cx="4570960" cy="16929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2340A4D-1D35-45EF-A299-9F42E495FC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292" y="235742"/>
            <a:ext cx="2501302" cy="166961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925A135-C170-4D05-8950-4442B5543E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744" y="5089227"/>
            <a:ext cx="2141621" cy="160621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253972B1-1E7C-4BB7-83CA-1976EC4C2E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916" y="5097311"/>
            <a:ext cx="2141621" cy="160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0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1094522" y="468000"/>
            <a:ext cx="7416000" cy="1116000"/>
          </a:xfrm>
        </p:spPr>
        <p:txBody>
          <a:bodyPr/>
          <a:lstStyle/>
          <a:p>
            <a:pPr algn="ctr"/>
            <a:r>
              <a:rPr lang="nl-BE" sz="2000" dirty="0"/>
              <a:t>Het buitengebied heeft grote economische belangen die geschaad worden door de overlast van rupsen.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5/03/2020</a:t>
            </a:fld>
            <a:r>
              <a:rPr lang="nl-BE"/>
              <a:t> </a:t>
            </a:r>
            <a:r>
              <a:rPr lang="nl-BE" b="1">
                <a:latin typeface="Calibri" panose="020F0502020204030204" pitchFamily="34" charset="0"/>
              </a:rPr>
              <a:t>│</a:t>
            </a:r>
            <a:fld id="{B263F6C6-2226-4286-8995-C42CB1E7C290}" type="slidenum">
              <a:rPr lang="nl-BE" smtClean="0">
                <a:latin typeface="Calibri" panose="020F0502020204030204" pitchFamily="34" charset="0"/>
              </a:rPr>
              <a:pPr/>
              <a:t>8</a:t>
            </a:fld>
            <a:endParaRPr lang="nl-BE" dirty="0"/>
          </a:p>
        </p:txBody>
      </p:sp>
      <p:pic>
        <p:nvPicPr>
          <p:cNvPr id="10" name="Picture 2" descr="C:\Users\Ninh\Desktop\Ninh\Tom\tom logo's\Agentschap_NatuurenBos_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63" y="5924659"/>
            <a:ext cx="1857404" cy="7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F39D5BF-E811-4E37-B88B-A34D8AC24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586" y="2894843"/>
            <a:ext cx="5138576" cy="347261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747E245-567B-4566-BAA0-37EA7227C1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78" y="1584000"/>
            <a:ext cx="3178087" cy="2383566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E618C2F4-F28E-4084-9514-8D9D41390D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0" y="4107049"/>
            <a:ext cx="2733204" cy="154392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E1115FCB-7CA2-468B-807A-CAC4D930E2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230" y="1735801"/>
            <a:ext cx="1976922" cy="134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4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Tijdelijke aanduiding voor afbeelding 9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5999" y="0"/>
            <a:ext cx="7975681" cy="6858001"/>
          </a:xfrm>
        </p:spPr>
      </p:pic>
      <p:grpSp>
        <p:nvGrpSpPr>
          <p:cNvPr id="12" name="Groep 11"/>
          <p:cNvGrpSpPr/>
          <p:nvPr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3" name="Rechthoek 12"/>
            <p:cNvSpPr>
              <a:spLocks/>
            </p:cNvSpPr>
            <p:nvPr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ige driehoek 13"/>
            <p:cNvSpPr/>
            <p:nvPr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1332000" y="1886994"/>
            <a:ext cx="3456131" cy="1800000"/>
          </a:xfrm>
        </p:spPr>
        <p:txBody>
          <a:bodyPr/>
          <a:lstStyle/>
          <a:p>
            <a:r>
              <a:rPr lang="nl-BE" sz="2000" dirty="0"/>
              <a:t>Daarom is het bepalen waar wel of niet bestreden wordt een hele evenwichtsoefening tussen het voorkomen van overlast en het beperken van de </a:t>
            </a:r>
            <a:r>
              <a:rPr lang="nl-BE" sz="2000" dirty="0" err="1"/>
              <a:t>milieuimpact</a:t>
            </a:r>
            <a:r>
              <a:rPr lang="nl-BE" sz="2000" dirty="0"/>
              <a:t>.</a:t>
            </a:r>
            <a:br>
              <a:rPr lang="nl-BE" sz="2000" dirty="0"/>
            </a:br>
            <a:endParaRPr lang="nl-BE" sz="2000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4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18" y="6128084"/>
            <a:ext cx="3531700" cy="7236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esjabloon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c02dba5-168e-4a27-a279-390971536cce">
      <UserInfo>
        <DisplayName>Van Laer Liesbet</DisplayName>
        <AccountId>127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1C1996FE72AB4D81F33B1CBA4931DB" ma:contentTypeVersion="11" ma:contentTypeDescription="Een nieuw document maken." ma:contentTypeScope="" ma:versionID="51f8c36b6046ae15eae4cfb592714d5c">
  <xsd:schema xmlns:xsd="http://www.w3.org/2001/XMLSchema" xmlns:xs="http://www.w3.org/2001/XMLSchema" xmlns:p="http://schemas.microsoft.com/office/2006/metadata/properties" xmlns:ns3="3171bfbd-f917-4cbf-b71c-a0167668a1ba" xmlns:ns4="ec02dba5-168e-4a27-a279-390971536cce" targetNamespace="http://schemas.microsoft.com/office/2006/metadata/properties" ma:root="true" ma:fieldsID="8d6dc57b5fac689973351b5217723ea7" ns3:_="" ns4:_="">
    <xsd:import namespace="3171bfbd-f917-4cbf-b71c-a0167668a1ba"/>
    <xsd:import namespace="ec02dba5-168e-4a27-a279-390971536c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71bfbd-f917-4cbf-b71c-a0167668a1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02dba5-168e-4a27-a279-390971536cce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8379B-74D2-4A28-AD4E-84AFA0DEF0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EC34163-855D-4B1B-8DB5-78ABA7971437}">
  <ds:schemaRefs>
    <ds:schemaRef ds:uri="http://purl.org/dc/elements/1.1/"/>
    <ds:schemaRef ds:uri="http://purl.org/dc/dcmitype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ec02dba5-168e-4a27-a279-390971536cce"/>
    <ds:schemaRef ds:uri="3171bfbd-f917-4cbf-b71c-a0167668a1b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B4198EC-6A44-41D4-8F93-9CD2F3795D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71bfbd-f917-4cbf-b71c-a0167668a1ba"/>
    <ds:schemaRef ds:uri="ec02dba5-168e-4a27-a279-390971536c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Presentatiesjabloon</Template>
  <TotalTime>784</TotalTime>
  <Words>710</Words>
  <Application>Microsoft Office PowerPoint</Application>
  <PresentationFormat>Diavoorstelling (4:3)</PresentationFormat>
  <Paragraphs>108</Paragraphs>
  <Slides>20</Slides>
  <Notes>20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20</vt:i4>
      </vt:variant>
    </vt:vector>
  </HeadingPairs>
  <TitlesOfParts>
    <vt:vector size="27" baseType="lpstr">
      <vt:lpstr>FlandersArtSans-Regular</vt:lpstr>
      <vt:lpstr>Arial</vt:lpstr>
      <vt:lpstr>FlandersArtSans-Bold</vt:lpstr>
      <vt:lpstr>Calibri</vt:lpstr>
      <vt:lpstr>FlandersArtSerif-Regular</vt:lpstr>
      <vt:lpstr>Presentatiesjabloon</vt:lpstr>
      <vt:lpstr>Aangepast ontwerp</vt:lpstr>
      <vt:lpstr>Het rupsendilemma</vt:lpstr>
      <vt:lpstr>Sinds 2000 vindt er jaarlijks een bestrijding van de Eikenprocessierupsen plaats </vt:lpstr>
      <vt:lpstr>PowerPoint-presentatie</vt:lpstr>
      <vt:lpstr>De brandharen van de rupsen zorgen gezondheidsproblemen zoals  huidirritatie en ademhalingsmoeilijkheden.</vt:lpstr>
      <vt:lpstr>Bestrijding gebeurt hoofdzakelijk door het preventief bespuiten van de eikenbomen vanop de grond of met hoogtewerkers met biocides.</vt:lpstr>
      <vt:lpstr>De bestrijding vindt plaats in de woonomgeving en het buitengebied, en dus ook in natuurgebied en het Vlaams Ecologisch Netwerk of vlakbij leefgebieden van beschermde soorten …</vt:lpstr>
      <vt:lpstr>PowerPoint-presentatie</vt:lpstr>
      <vt:lpstr>Het buitengebied heeft grote economische belangen die geschaad worden door de overlast van rupsen.</vt:lpstr>
      <vt:lpstr>Daarom is het bepalen waar wel of niet bestreden wordt een hele evenwichtsoefening tussen het voorkomen van overlast en het beperken van de milieuimpact. </vt:lpstr>
      <vt:lpstr>Daarnaast zet Vlaanderen in op een duurzaam gebruik van pesticiden en biociden </vt:lpstr>
      <vt:lpstr>Vandaar dat we naar de toekomst vooral willen inzetten  op het gebruik van minder milieubelastende maatregelen zoals: </vt:lpstr>
      <vt:lpstr>2020</vt:lpstr>
      <vt:lpstr>Biociden  </vt:lpstr>
      <vt:lpstr> </vt:lpstr>
      <vt:lpstr>In 2020 zijn twee biociden op de markt toegelaten  </vt:lpstr>
      <vt:lpstr>Het gebruik van NeemProtect is beperkt tot: </vt:lpstr>
      <vt:lpstr>PowerPoint-presentatie</vt:lpstr>
      <vt:lpstr>Een groot deel van het buitengebied is beschermde natuur, maar met economisch belangrijke toeristische infrastructuur</vt:lpstr>
      <vt:lpstr>In het gebied komen tal van beschermde soorten die rechtstreeks of onrechtstreeks slachtoffer kunnen worden.</vt:lpstr>
      <vt:lpstr>Tot we binnenkort helemaal zonder kunnen.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Vanwanseele, Marie-Laure</dc:creator>
  <cp:keywords/>
  <cp:lastModifiedBy>VERSTRAETE Kathleen</cp:lastModifiedBy>
  <cp:revision>54</cp:revision>
  <dcterms:created xsi:type="dcterms:W3CDTF">2015-01-22T11:01:53Z</dcterms:created>
  <dcterms:modified xsi:type="dcterms:W3CDTF">2020-03-05T11:46:45Z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0x010100021C1996FE72AB4D81F33B1CBA4931DB</vt:lpwstr>
  </property>
  <property fmtid="{D5CDD505-2E9C-101B-9397-08002B2CF9AE}" pid="3" name="ANB_Province3">
    <vt:lpwstr/>
  </property>
  <property fmtid="{D5CDD505-2E9C-101B-9397-08002B2CF9AE}" pid="4" name="ANB_Province">
    <vt:lpwstr/>
  </property>
  <property fmtid="{D5CDD505-2E9C-101B-9397-08002B2CF9AE}" pid="5" name="anb_Thema">
    <vt:lpwstr>54;#Communicatie|2864f0ba-12c6-477b-9706-5f0bc5f9878f</vt:lpwstr>
  </property>
  <property fmtid="{D5CDD505-2E9C-101B-9397-08002B2CF9AE}" pid="6" name="anb_Thema3">
    <vt:lpwstr/>
  </property>
  <property fmtid="{D5CDD505-2E9C-101B-9397-08002B2CF9AE}" pid="7" name="anb_Thema2">
    <vt:lpwstr>112;#Huisstijl|460027cc-91f2-4645-a49e-8c597d37546e</vt:lpwstr>
  </property>
  <property fmtid="{D5CDD505-2E9C-101B-9397-08002B2CF9AE}" pid="8" name="ANB_Province2">
    <vt:lpwstr/>
  </property>
  <property fmtid="{D5CDD505-2E9C-101B-9397-08002B2CF9AE}" pid="9" name="Domeinen2">
    <vt:lpwstr/>
  </property>
  <property fmtid="{D5CDD505-2E9C-101B-9397-08002B2CF9AE}" pid="10" name="Domeinen">
    <vt:lpwstr/>
  </property>
  <property fmtid="{D5CDD505-2E9C-101B-9397-08002B2CF9AE}" pid="11" name="Soort_x0020_document">
    <vt:lpwstr/>
  </property>
  <property fmtid="{D5CDD505-2E9C-101B-9397-08002B2CF9AE}" pid="12" name="Soort document">
    <vt:lpwstr/>
  </property>
  <property fmtid="{D5CDD505-2E9C-101B-9397-08002B2CF9AE}" pid="13" name="Thema">
    <vt:lpwstr>88;#Huisstijl en logo's|b6a94918-2bd4-4295-ac91-650eb8699717</vt:lpwstr>
  </property>
</Properties>
</file>