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9" r:id="rId6"/>
    <p:sldMasterId id="2147483692" r:id="rId7"/>
  </p:sldMasterIdLst>
  <p:notesMasterIdLst>
    <p:notesMasterId r:id="rId22"/>
  </p:notesMasterIdLst>
  <p:handoutMasterIdLst>
    <p:handoutMasterId r:id="rId23"/>
  </p:handoutMasterIdLst>
  <p:sldIdLst>
    <p:sldId id="260" r:id="rId8"/>
    <p:sldId id="284" r:id="rId9"/>
    <p:sldId id="591" r:id="rId10"/>
    <p:sldId id="270" r:id="rId11"/>
    <p:sldId id="285" r:id="rId12"/>
    <p:sldId id="592" r:id="rId13"/>
    <p:sldId id="262" r:id="rId14"/>
    <p:sldId id="593" r:id="rId15"/>
    <p:sldId id="283" r:id="rId16"/>
    <p:sldId id="602" r:id="rId17"/>
    <p:sldId id="603" r:id="rId18"/>
    <p:sldId id="605" r:id="rId19"/>
    <p:sldId id="604" r:id="rId20"/>
    <p:sldId id="606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E8B"/>
    <a:srgbClr val="6F8C3A"/>
    <a:srgbClr val="C7E088"/>
    <a:srgbClr val="926DA5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78" autoAdjust="0"/>
  </p:normalViewPr>
  <p:slideViewPr>
    <p:cSldViewPr snapToGrid="0" showGuides="1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C479C-9DD0-4D38-989A-B50235035F95}" type="datetimeFigureOut">
              <a:rPr lang="nl-BE" smtClean="0"/>
              <a:t>8/02/2021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183FC-104D-4A91-AB73-234105D964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843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8/02/2021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3EC34-C039-4049-9461-03603C02174A}" type="slidenum">
              <a:rPr lang="nl-BE"/>
              <a:pPr/>
              <a:t>1</a:t>
            </a:fld>
            <a:endParaRPr lang="nl-BE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fld id="{60D8A086-46C0-4EF8-A97C-F5C88D6591D7}" type="slidenum">
              <a:rPr lang="nl-NL" sz="1200" smtClean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t>3</a:t>
            </a:fld>
            <a:endParaRPr lang="nl-NL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35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V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1" y="288000"/>
            <a:ext cx="4344583" cy="6264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5999"/>
            <a:ext cx="1850849" cy="720000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0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monsterne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9" y="288000"/>
            <a:ext cx="4679617" cy="6257770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67593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1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sta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0"/>
          <a:stretch/>
        </p:blipFill>
        <p:spPr>
          <a:xfrm>
            <a:off x="288000" y="288000"/>
            <a:ext cx="4622238" cy="6264000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67593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waterover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289486"/>
            <a:ext cx="4391247" cy="6261029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67593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2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/>
          <p:cNvSpPr>
            <a:spLocks/>
          </p:cNvSpPr>
          <p:nvPr userDrawn="1"/>
        </p:nvSpPr>
        <p:spPr>
          <a:xfrm>
            <a:off x="287999" y="288000"/>
            <a:ext cx="8553506" cy="6265475"/>
          </a:xfrm>
          <a:custGeom>
            <a:avLst/>
            <a:gdLst>
              <a:gd name="connsiteX0" fmla="*/ 6768000 w 8553506"/>
              <a:gd name="connsiteY0" fmla="*/ 0 h 6265475"/>
              <a:gd name="connsiteX1" fmla="*/ 8553506 w 8553506"/>
              <a:gd name="connsiteY1" fmla="*/ 6264000 h 6265475"/>
              <a:gd name="connsiteX2" fmla="*/ 6768000 w 8553506"/>
              <a:gd name="connsiteY2" fmla="*/ 6264000 h 6265475"/>
              <a:gd name="connsiteX3" fmla="*/ 0 w 8553506"/>
              <a:gd name="connsiteY3" fmla="*/ 0 h 6265475"/>
              <a:gd name="connsiteX4" fmla="*/ 6767999 w 8553506"/>
              <a:gd name="connsiteY4" fmla="*/ 0 h 6265475"/>
              <a:gd name="connsiteX5" fmla="*/ 6767999 w 8553506"/>
              <a:gd name="connsiteY5" fmla="*/ 6265475 h 6265475"/>
              <a:gd name="connsiteX6" fmla="*/ 0 w 8553506"/>
              <a:gd name="connsiteY6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3506" h="6265475">
                <a:moveTo>
                  <a:pt x="6768000" y="0"/>
                </a:moveTo>
                <a:lnTo>
                  <a:pt x="8553506" y="6264000"/>
                </a:lnTo>
                <a:lnTo>
                  <a:pt x="6768000" y="6264000"/>
                </a:lnTo>
                <a:close/>
                <a:moveTo>
                  <a:pt x="0" y="0"/>
                </a:moveTo>
                <a:lnTo>
                  <a:pt x="6767999" y="0"/>
                </a:lnTo>
                <a:lnTo>
                  <a:pt x="6767999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5" y="576000"/>
            <a:ext cx="1655818" cy="71222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866158"/>
            <a:ext cx="2255740" cy="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3 re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/>
          <p:cNvSpPr>
            <a:spLocks/>
          </p:cNvSpPr>
          <p:nvPr userDrawn="1"/>
        </p:nvSpPr>
        <p:spPr>
          <a:xfrm>
            <a:off x="1483256" y="288000"/>
            <a:ext cx="7372742" cy="6265475"/>
          </a:xfrm>
          <a:custGeom>
            <a:avLst/>
            <a:gdLst>
              <a:gd name="connsiteX0" fmla="*/ 1794639 w 7372742"/>
              <a:gd name="connsiteY0" fmla="*/ 0 h 6265475"/>
              <a:gd name="connsiteX1" fmla="*/ 1800000 w 7372742"/>
              <a:gd name="connsiteY1" fmla="*/ 0 h 6265475"/>
              <a:gd name="connsiteX2" fmla="*/ 7372742 w 7372742"/>
              <a:gd name="connsiteY2" fmla="*/ 0 h 6265475"/>
              <a:gd name="connsiteX3" fmla="*/ 7372742 w 7372742"/>
              <a:gd name="connsiteY3" fmla="*/ 6265475 h 6265475"/>
              <a:gd name="connsiteX4" fmla="*/ 1794639 w 7372742"/>
              <a:gd name="connsiteY4" fmla="*/ 6265475 h 6265475"/>
              <a:gd name="connsiteX5" fmla="*/ 1794639 w 7372742"/>
              <a:gd name="connsiteY5" fmla="*/ 6264000 h 6265475"/>
              <a:gd name="connsiteX6" fmla="*/ 0 w 7372742"/>
              <a:gd name="connsiteY6" fmla="*/ 6264000 h 6265475"/>
              <a:gd name="connsiteX7" fmla="*/ 1794639 w 7372742"/>
              <a:gd name="connsiteY7" fmla="*/ 18656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742" h="6265475">
                <a:moveTo>
                  <a:pt x="1794639" y="0"/>
                </a:moveTo>
                <a:lnTo>
                  <a:pt x="1800000" y="0"/>
                </a:lnTo>
                <a:lnTo>
                  <a:pt x="7372742" y="0"/>
                </a:lnTo>
                <a:lnTo>
                  <a:pt x="7372742" y="6265475"/>
                </a:lnTo>
                <a:lnTo>
                  <a:pt x="1794639" y="6265475"/>
                </a:lnTo>
                <a:lnTo>
                  <a:pt x="1794639" y="6264000"/>
                </a:lnTo>
                <a:lnTo>
                  <a:pt x="0" y="6264000"/>
                </a:lnTo>
                <a:lnTo>
                  <a:pt x="1794639" y="18656"/>
                </a:lnTo>
                <a:close/>
              </a:path>
            </a:pathLst>
          </a:custGeom>
          <a:solidFill>
            <a:srgbClr val="196E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7" y="319565"/>
            <a:ext cx="1567832" cy="67355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 baseline="0">
                <a:latin typeface="Calibri" panose="020F0502020204030204" pitchFamily="34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buSzPct val="85000"/>
              <a:defRPr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defRPr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0902A518-2289-419D-A053-0C9EC542DC6E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afbeelding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D65BF7D-2351-4026-A12A-0825E6E8751E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2pPr>
            <a:lvl3pPr>
              <a:spcBef>
                <a:spcPts val="300"/>
              </a:spcBef>
              <a:defRPr sz="1800"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latin typeface="Calibri" panose="020F0502020204030204" pitchFamily="34" charset="0"/>
              </a:defRPr>
            </a:lvl4pPr>
            <a:lvl5pPr>
              <a:spcBef>
                <a:spcPts val="300"/>
              </a:spcBef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40F73AD-CB74-437B-89E7-5B179DDB3387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160623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" y="288802"/>
            <a:ext cx="4562776" cy="626239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5999"/>
            <a:ext cx="1850849" cy="720000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27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(vari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00600" y="1219200"/>
            <a:ext cx="3886200" cy="4419600"/>
          </a:xfrm>
        </p:spPr>
        <p:txBody>
          <a:bodyPr/>
          <a:lstStyle>
            <a:lvl5pPr>
              <a:buClrTx/>
              <a:buFont typeface="Lucida Grande"/>
              <a:buChar char="-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7548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235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709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s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" y="2476502"/>
            <a:ext cx="8305800" cy="723900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Bedankt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30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V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46" y="288000"/>
            <a:ext cx="5442674" cy="6265475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6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80" y="287999"/>
            <a:ext cx="4571115" cy="6265475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zwem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377" y="288000"/>
            <a:ext cx="4693011" cy="62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25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luchtkwalite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40" y="288000"/>
            <a:ext cx="4558925" cy="6265475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7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luchtkwalite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b="4330"/>
          <a:stretch/>
        </p:blipFill>
        <p:spPr>
          <a:xfrm>
            <a:off x="4296768" y="288000"/>
            <a:ext cx="4563070" cy="6264000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1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mili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22" y="288000"/>
            <a:ext cx="4816631" cy="6237233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zwem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9" y="289366"/>
            <a:ext cx="4514292" cy="6262742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67593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4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drink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40" y="288000"/>
            <a:ext cx="4570038" cy="6264000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riol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4081" y="288000"/>
            <a:ext cx="4582225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70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monsterne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95" y="288000"/>
            <a:ext cx="4570038" cy="6264000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51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sta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0"/>
          <a:stretch/>
        </p:blipFill>
        <p:spPr>
          <a:xfrm>
            <a:off x="4220308" y="288000"/>
            <a:ext cx="4632300" cy="6277636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02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waterover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16" y="288135"/>
            <a:ext cx="4511122" cy="6260705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>
            <a:off x="288001" y="288000"/>
            <a:ext cx="6033505" cy="6265475"/>
          </a:xfrm>
          <a:custGeom>
            <a:avLst/>
            <a:gdLst>
              <a:gd name="connsiteX0" fmla="*/ 0 w 6033505"/>
              <a:gd name="connsiteY0" fmla="*/ 0 h 6265475"/>
              <a:gd name="connsiteX1" fmla="*/ 4247999 w 6033505"/>
              <a:gd name="connsiteY1" fmla="*/ 0 h 6265475"/>
              <a:gd name="connsiteX2" fmla="*/ 4248000 w 6033505"/>
              <a:gd name="connsiteY2" fmla="*/ 0 h 6265475"/>
              <a:gd name="connsiteX3" fmla="*/ 4248000 w 6033505"/>
              <a:gd name="connsiteY3" fmla="*/ 4 h 6265475"/>
              <a:gd name="connsiteX4" fmla="*/ 6033505 w 6033505"/>
              <a:gd name="connsiteY4" fmla="*/ 6264000 h 6265475"/>
              <a:gd name="connsiteX5" fmla="*/ 4248000 w 6033505"/>
              <a:gd name="connsiteY5" fmla="*/ 6264000 h 6265475"/>
              <a:gd name="connsiteX6" fmla="*/ 4248000 w 6033505"/>
              <a:gd name="connsiteY6" fmla="*/ 6265475 h 6265475"/>
              <a:gd name="connsiteX7" fmla="*/ 0 w 6033505"/>
              <a:gd name="connsiteY7" fmla="*/ 6265475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505" h="6265475">
                <a:moveTo>
                  <a:pt x="0" y="0"/>
                </a:moveTo>
                <a:lnTo>
                  <a:pt x="4247999" y="0"/>
                </a:lnTo>
                <a:lnTo>
                  <a:pt x="4248000" y="0"/>
                </a:lnTo>
                <a:lnTo>
                  <a:pt x="4248000" y="4"/>
                </a:lnTo>
                <a:lnTo>
                  <a:pt x="6033505" y="6264000"/>
                </a:lnTo>
                <a:lnTo>
                  <a:pt x="4248000" y="6264000"/>
                </a:lnTo>
                <a:lnTo>
                  <a:pt x="4248000" y="6265475"/>
                </a:lnTo>
                <a:lnTo>
                  <a:pt x="0" y="6265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8" y="580817"/>
            <a:ext cx="1567832" cy="6735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9" y="5925830"/>
            <a:ext cx="2255740" cy="3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1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luchtkwalitei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1"/>
          <a:stretch/>
        </p:blipFill>
        <p:spPr>
          <a:xfrm>
            <a:off x="260698" y="288000"/>
            <a:ext cx="4563070" cy="6264000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67593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luchtkwalitei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60" y="288000"/>
            <a:ext cx="4479693" cy="62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167593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3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mili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7" y="288000"/>
            <a:ext cx="4570038" cy="6264000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5999"/>
            <a:ext cx="18508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6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drink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9" y="288000"/>
            <a:ext cx="4571115" cy="6265475"/>
          </a:xfrm>
          <a:prstGeom prst="rect">
            <a:avLst/>
          </a:prstGeom>
        </p:spPr>
      </p:pic>
      <p:sp>
        <p:nvSpPr>
          <p:cNvPr id="11" name="Vrije vorm: vorm 10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5999"/>
            <a:ext cx="18508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riol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231" y="288997"/>
            <a:ext cx="4617315" cy="626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5999"/>
            <a:ext cx="18508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: laborator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3E79DEC-1F17-4817-BC45-1D9F32FBB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0" r="12807"/>
          <a:stretch/>
        </p:blipFill>
        <p:spPr>
          <a:xfrm>
            <a:off x="283031" y="286524"/>
            <a:ext cx="4576646" cy="6262004"/>
          </a:xfrm>
          <a:prstGeom prst="rect">
            <a:avLst/>
          </a:prstGeom>
        </p:spPr>
      </p:pic>
      <p:sp>
        <p:nvSpPr>
          <p:cNvPr id="14" name="Vrije vorm: vorm 13"/>
          <p:cNvSpPr>
            <a:spLocks/>
          </p:cNvSpPr>
          <p:nvPr userDrawn="1"/>
        </p:nvSpPr>
        <p:spPr>
          <a:xfrm flipH="1">
            <a:off x="2772228" y="288000"/>
            <a:ext cx="6088742" cy="6265475"/>
          </a:xfrm>
          <a:custGeom>
            <a:avLst/>
            <a:gdLst>
              <a:gd name="connsiteX0" fmla="*/ 4286891 w 6088742"/>
              <a:gd name="connsiteY0" fmla="*/ 0 h 6265475"/>
              <a:gd name="connsiteX1" fmla="*/ 4286890 w 6088742"/>
              <a:gd name="connsiteY1" fmla="*/ 0 h 6265475"/>
              <a:gd name="connsiteX2" fmla="*/ 0 w 6088742"/>
              <a:gd name="connsiteY2" fmla="*/ 0 h 6265475"/>
              <a:gd name="connsiteX3" fmla="*/ 0 w 6088742"/>
              <a:gd name="connsiteY3" fmla="*/ 6265475 h 6265475"/>
              <a:gd name="connsiteX4" fmla="*/ 4286891 w 6088742"/>
              <a:gd name="connsiteY4" fmla="*/ 6265475 h 6265475"/>
              <a:gd name="connsiteX5" fmla="*/ 4286891 w 6088742"/>
              <a:gd name="connsiteY5" fmla="*/ 6264000 h 6265475"/>
              <a:gd name="connsiteX6" fmla="*/ 6088742 w 6088742"/>
              <a:gd name="connsiteY6" fmla="*/ 6264000 h 6265475"/>
              <a:gd name="connsiteX7" fmla="*/ 4286891 w 6088742"/>
              <a:gd name="connsiteY7" fmla="*/ 4 h 62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8742" h="6265475">
                <a:moveTo>
                  <a:pt x="4286891" y="0"/>
                </a:moveTo>
                <a:lnTo>
                  <a:pt x="4286890" y="0"/>
                </a:lnTo>
                <a:lnTo>
                  <a:pt x="0" y="0"/>
                </a:lnTo>
                <a:lnTo>
                  <a:pt x="0" y="6265475"/>
                </a:lnTo>
                <a:lnTo>
                  <a:pt x="4286891" y="6265475"/>
                </a:lnTo>
                <a:lnTo>
                  <a:pt x="4286891" y="6264000"/>
                </a:lnTo>
                <a:lnTo>
                  <a:pt x="6088742" y="6264000"/>
                </a:lnTo>
                <a:lnTo>
                  <a:pt x="4286891" y="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4387197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4388774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63" y="5866158"/>
            <a:ext cx="2255740" cy="51103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5999"/>
            <a:ext cx="18508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2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C25A497-362C-4061-85D8-E5C5110FC025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5" r:id="rId2"/>
    <p:sldLayoutId id="2147483706" r:id="rId3"/>
    <p:sldLayoutId id="2147483701" r:id="rId4"/>
    <p:sldLayoutId id="2147483705" r:id="rId5"/>
    <p:sldLayoutId id="2147483702" r:id="rId6"/>
    <p:sldLayoutId id="2147483703" r:id="rId7"/>
    <p:sldLayoutId id="2147483704" r:id="rId8"/>
    <p:sldLayoutId id="2147483721" r:id="rId9"/>
    <p:sldLayoutId id="2147483709" r:id="rId10"/>
    <p:sldLayoutId id="2147483719" r:id="rId11"/>
    <p:sldLayoutId id="2147483717" r:id="rId12"/>
    <p:sldLayoutId id="2147483675" r:id="rId13"/>
    <p:sldLayoutId id="2147483695" r:id="rId14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i="0" kern="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200" b="1" i="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7"/>
        </a:buBlip>
        <a:tabLst/>
        <a:defRPr sz="2200" kern="1200" spc="0" baseline="0">
          <a:solidFill>
            <a:schemeClr val="bg2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5504"/>
            <a:ext cx="7416000" cy="11164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4" y="186501"/>
            <a:ext cx="1567834" cy="67355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5" y="6210834"/>
            <a:ext cx="2241227" cy="389171"/>
          </a:xfrm>
          <a:prstGeom prst="rect">
            <a:avLst/>
          </a:prstGeom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62D99A9A-6424-4170-8B4E-F352698E097E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7" r:id="rId2"/>
    <p:sldLayoutId id="2147483685" r:id="rId3"/>
    <p:sldLayoutId id="2147483686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0054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CDCA65D-314B-4E07-BE16-41AB12BE5F14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24306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9428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3" r:id="rId2"/>
    <p:sldLayoutId id="2147483707" r:id="rId3"/>
    <p:sldLayoutId id="2147483708" r:id="rId4"/>
    <p:sldLayoutId id="2147483716" r:id="rId5"/>
    <p:sldLayoutId id="2147483710" r:id="rId6"/>
    <p:sldLayoutId id="2147483711" r:id="rId7"/>
    <p:sldLayoutId id="2147483712" r:id="rId8"/>
    <p:sldLayoutId id="2147483713" r:id="rId9"/>
    <p:sldLayoutId id="2147483720" r:id="rId10"/>
    <p:sldLayoutId id="2147483718" r:id="rId11"/>
  </p:sldLayoutIdLst>
  <p:hf hdr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3"/>
        </a:buBlip>
        <a:tabLst/>
        <a:defRPr sz="2200" b="1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4"/>
        </a:buBlip>
        <a:tabLst/>
        <a:defRPr sz="2200" kern="1200" spc="0" baseline="0">
          <a:solidFill>
            <a:srgbClr val="9B9B9B"/>
          </a:solidFill>
          <a:latin typeface="Calibri" panose="020F0502020204030204" pitchFamily="34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5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3"/>
        </a:buBlip>
        <a:tabLst/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zonderisgezonder.be/pesticiden-gebruiken/afwijking-van-verbod/procedure-3-probleemsoort-of-veiligheidsprobleem" TargetMode="Externa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derisgezonder.be/pesticiden-gebruiken/afwijking-van-verbo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920" y="2147622"/>
            <a:ext cx="6081823" cy="2484000"/>
          </a:xfrm>
        </p:spPr>
        <p:txBody>
          <a:bodyPr/>
          <a:lstStyle/>
          <a:p>
            <a:r>
              <a:rPr lang="nl-BE" dirty="0"/>
              <a:t>Eikenprocessierups</a:t>
            </a:r>
            <a:br>
              <a:rPr lang="nl-BE" dirty="0"/>
            </a:br>
            <a:r>
              <a:rPr lang="nl-BE" dirty="0"/>
              <a:t>chemisch bestrijden: </a:t>
            </a:r>
            <a:br>
              <a:rPr lang="nl-BE" dirty="0"/>
            </a:br>
            <a:r>
              <a:rPr lang="nl-BE" dirty="0"/>
              <a:t>biociden</a:t>
            </a:r>
            <a:br>
              <a:rPr lang="nl-BE" dirty="0"/>
            </a:br>
            <a:r>
              <a:rPr lang="nl-BE" dirty="0" smtClean="0"/>
              <a:t>2021</a:t>
            </a:r>
            <a:endParaRPr lang="nl-BE" noProof="0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8851B037-C505-4D5C-BF20-6E5C3857D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7920" y="5025027"/>
            <a:ext cx="3816000" cy="1224000"/>
          </a:xfrm>
        </p:spPr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08B55EC-942A-4BCE-8846-814E245A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 3 - eikenprocessierups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4C26363-F821-4DE0-B3E8-FE4FDC8198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Formulier te vinden op </a:t>
            </a:r>
          </a:p>
          <a:p>
            <a:pPr lvl="2"/>
            <a:r>
              <a:rPr lang="nl-BE" dirty="0">
                <a:hlinkClick r:id="rId2"/>
              </a:rPr>
              <a:t>https://www.zonderisgezonder.be/pesticiden-gebruiken/afwijking-van-verbod/procedure-3-probleemsoort-of-veiligheidsprobleem</a:t>
            </a:r>
            <a:endParaRPr lang="nl-BE" dirty="0"/>
          </a:p>
          <a:p>
            <a:pPr lvl="1"/>
            <a:r>
              <a:rPr lang="nl-BE" dirty="0"/>
              <a:t>Specifiek formulier voor eikenprocessierups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1F5AC4-1BE9-4F21-B7EA-29766347C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89" y="3428999"/>
            <a:ext cx="6501114" cy="291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8BA6D-593F-414A-9DC6-8E666ED3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 3 - eikenprocessierups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3B20B-5800-48A0-9E84-F67D53082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655903"/>
          </a:xfrm>
        </p:spPr>
        <p:txBody>
          <a:bodyPr/>
          <a:lstStyle/>
          <a:p>
            <a:r>
              <a:rPr lang="nl-NL" dirty="0"/>
              <a:t>Gelijklopend met meldingsformulier</a:t>
            </a:r>
          </a:p>
          <a:p>
            <a:pPr lvl="1"/>
            <a:r>
              <a:rPr lang="nl-NL" dirty="0"/>
              <a:t>Wel formeler</a:t>
            </a:r>
          </a:p>
          <a:p>
            <a:pPr lvl="1"/>
            <a:r>
              <a:rPr lang="nl-NL" dirty="0"/>
              <a:t>Ondertekening door burgemeester – CBS</a:t>
            </a:r>
          </a:p>
          <a:p>
            <a:pPr lvl="1"/>
            <a:r>
              <a:rPr lang="nl-NL" dirty="0"/>
              <a:t>Pas chemisch bestrijden als besluit afgeleverd is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686CE-EFF0-4EEE-9059-A9F3517282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C9BD18-952A-4E87-A175-BE2DBFB4F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4F7E4-ED05-4A70-B395-2D6D3BB7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902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8BA6D-593F-414A-9DC6-8E666ED3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 3 - eikenprocessierups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3B20B-5800-48A0-9E84-F67D53082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72000"/>
            <a:ext cx="7416000" cy="3672000"/>
          </a:xfrm>
        </p:spPr>
        <p:txBody>
          <a:bodyPr/>
          <a:lstStyle/>
          <a:p>
            <a:r>
              <a:rPr lang="nl-NL" dirty="0"/>
              <a:t>Formulier P3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686CE-EFF0-4EEE-9059-A9F3517282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C9BD18-952A-4E87-A175-BE2DBFB4F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4F7E4-ED05-4A70-B395-2D6D3BB7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12</a:t>
            </a:fld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2D5DFD-D97C-49D0-90C0-674ADB73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10" y="1715789"/>
            <a:ext cx="5741622" cy="48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8BA6D-593F-414A-9DC6-8E666ED3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Procedure 3 - eikenprocessierups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3B20B-5800-48A0-9E84-F67D53082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59546"/>
            <a:ext cx="2159837" cy="360000"/>
          </a:xfrm>
        </p:spPr>
        <p:txBody>
          <a:bodyPr/>
          <a:lstStyle/>
          <a:p>
            <a:r>
              <a:rPr lang="nl-NL" dirty="0"/>
              <a:t>Formulier P3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686CE-EFF0-4EEE-9059-A9F3517282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C9BD18-952A-4E87-A175-BE2DBFB4F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4F7E4-ED05-4A70-B395-2D6D3BB78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13</a:t>
            </a:fld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C2B87E-02AB-4C4A-8FCA-E69497E8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143" y="1610280"/>
            <a:ext cx="5925903" cy="44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80C92-F81E-4554-8EEC-E6F5A106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www.zonderisgezonder.be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C7AF6F-A8DE-4635-9AAE-AD8026D584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5705E1-AA08-4DA5-8EE6-A36FC5E81E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02A518-2289-419D-A053-0C9EC542DC6E}" type="datetime1">
              <a:rPr lang="nl-BE" smtClean="0"/>
              <a:t>8/02/2021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D825DD-1BB8-40EA-9071-5C2B999DB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DF86F9-D77B-4E0D-A8A6-1542669AF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005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414D7CA-3DF6-4FA5-979C-69EFDB8DD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Decreet en besluit DGP - doelstelling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B61E0A8-2B62-4089-9E75-0707254236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Beschermen van </a:t>
            </a:r>
          </a:p>
          <a:p>
            <a:pPr lvl="1"/>
            <a:r>
              <a:rPr lang="nl-BE" dirty="0"/>
              <a:t>Menselijke gezondheid</a:t>
            </a:r>
          </a:p>
          <a:p>
            <a:pPr lvl="1"/>
            <a:r>
              <a:rPr lang="nl-BE" dirty="0"/>
              <a:t>Leefmilieu</a:t>
            </a:r>
          </a:p>
          <a:p>
            <a:r>
              <a:rPr lang="nl-BE" dirty="0"/>
              <a:t>Door</a:t>
            </a:r>
          </a:p>
          <a:p>
            <a:pPr lvl="1"/>
            <a:r>
              <a:rPr lang="nl-BE" dirty="0"/>
              <a:t>Bevorderen van bestrijding zonder pesticiden</a:t>
            </a:r>
          </a:p>
          <a:p>
            <a:pPr lvl="1"/>
            <a:r>
              <a:rPr lang="nl-BE" dirty="0"/>
              <a:t>Volgorde</a:t>
            </a:r>
          </a:p>
          <a:p>
            <a:pPr lvl="2"/>
            <a:r>
              <a:rPr lang="nl-BE" dirty="0"/>
              <a:t>Voorkomen</a:t>
            </a:r>
          </a:p>
          <a:p>
            <a:pPr lvl="2"/>
            <a:r>
              <a:rPr lang="nl-BE" dirty="0"/>
              <a:t>Alternatieven</a:t>
            </a:r>
          </a:p>
          <a:p>
            <a:pPr lvl="2"/>
            <a:r>
              <a:rPr lang="nl-BE" dirty="0"/>
              <a:t>In laatste instantie chemische middelen</a:t>
            </a:r>
          </a:p>
        </p:txBody>
      </p:sp>
    </p:spTree>
    <p:extLst>
      <p:ext uri="{BB962C8B-B14F-4D97-AF65-F5344CB8AC3E}">
        <p14:creationId xmlns:p14="http://schemas.microsoft.com/office/powerpoint/2010/main" val="364309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Afwijken van het verbod</a:t>
            </a:r>
            <a:br>
              <a:rPr lang="nl-BE" dirty="0"/>
            </a:br>
            <a:r>
              <a:rPr lang="nl-BE" dirty="0"/>
              <a:t>duurzaam gebruik pesticiden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DB63C3-3DAE-4E42-9F62-CEA0C9729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8781" y="1970042"/>
            <a:ext cx="3708000" cy="3780000"/>
          </a:xfrm>
        </p:spPr>
        <p:txBody>
          <a:bodyPr/>
          <a:lstStyle/>
          <a:p>
            <a:r>
              <a:rPr lang="nl-BE" dirty="0"/>
              <a:t>Type 1</a:t>
            </a:r>
          </a:p>
          <a:p>
            <a:pPr lvl="1"/>
            <a:r>
              <a:rPr lang="nl-BE" dirty="0"/>
              <a:t>Procedure 1 – generieke lijst</a:t>
            </a:r>
          </a:p>
          <a:p>
            <a:pPr lvl="1"/>
            <a:r>
              <a:rPr lang="nl-BE" dirty="0" smtClean="0"/>
              <a:t>Procedure </a:t>
            </a:r>
            <a:r>
              <a:rPr lang="nl-BE" dirty="0"/>
              <a:t>2 - Acuut gevaar</a:t>
            </a:r>
          </a:p>
          <a:p>
            <a:pPr lvl="1"/>
            <a:r>
              <a:rPr lang="nl-BE" dirty="0"/>
              <a:t>Procedure 3 – probleemsoort of </a:t>
            </a:r>
            <a:r>
              <a:rPr lang="nl-BE" dirty="0" smtClean="0"/>
              <a:t>veiligheidsprobleem</a:t>
            </a:r>
            <a:br>
              <a:rPr lang="nl-BE" dirty="0" smtClean="0"/>
            </a:br>
            <a:r>
              <a:rPr lang="nl-BE" dirty="0" smtClean="0">
                <a:solidFill>
                  <a:schemeClr val="tx1"/>
                </a:solidFill>
              </a:rPr>
              <a:t>x</a:t>
            </a:r>
            <a:r>
              <a:rPr lang="nl-BE" dirty="0" smtClean="0"/>
              <a:t> </a:t>
            </a:r>
            <a:r>
              <a:rPr lang="nl-BE" u="sng" dirty="0" smtClean="0">
                <a:solidFill>
                  <a:schemeClr val="tx1"/>
                </a:solidFill>
              </a:rPr>
              <a:t>eikenprocessierups</a:t>
            </a:r>
            <a:endParaRPr lang="nl-BE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1296000" y="1970042"/>
            <a:ext cx="3672000" cy="3780000"/>
          </a:xfrm>
        </p:spPr>
        <p:txBody>
          <a:bodyPr/>
          <a:lstStyle/>
          <a:p>
            <a:r>
              <a:rPr lang="nl-BE" dirty="0"/>
              <a:t>geen afdoende niet-chemische bestrijdingswijzen voorhanden</a:t>
            </a:r>
          </a:p>
          <a:p>
            <a:pPr lvl="1"/>
            <a:r>
              <a:rPr lang="nl-BE" dirty="0"/>
              <a:t>plagen die een gevaar inhouden voor de mens inzake volksgezondheid of hygiëne</a:t>
            </a:r>
          </a:p>
          <a:p>
            <a:pPr lvl="1"/>
            <a:r>
              <a:rPr lang="nl-BE" dirty="0"/>
              <a:t>plagen die een gevaar inhouden voor milieu, biodiversiteit of vee</a:t>
            </a:r>
          </a:p>
          <a:p>
            <a:pPr lvl="1"/>
            <a:r>
              <a:rPr lang="nl-BE" dirty="0"/>
              <a:t>situaties die een ernstige bedreiging vormen of kunnen vormen voor de veiligheid van de mens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216000" lvl="1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21AA3CC-F870-4446-8F4A-6363E299E87A}"/>
              </a:ext>
            </a:extLst>
          </p:cNvPr>
          <p:cNvSpPr txBox="1"/>
          <p:nvPr/>
        </p:nvSpPr>
        <p:spPr>
          <a:xfrm>
            <a:off x="1911239" y="5848084"/>
            <a:ext cx="61269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>
                <a:hlinkClick r:id="rId3"/>
              </a:rPr>
              <a:t>www.zonderisgezonder.be/pesticiden-gebruiken/afwijking-van-verbod</a:t>
            </a:r>
            <a:endParaRPr lang="nl-BE" sz="1350" dirty="0"/>
          </a:p>
        </p:txBody>
      </p:sp>
    </p:spTree>
    <p:extLst>
      <p:ext uri="{BB962C8B-B14F-4D97-AF65-F5344CB8AC3E}">
        <p14:creationId xmlns:p14="http://schemas.microsoft.com/office/powerpoint/2010/main" val="274617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60924420-3010-4776-8E82-A45CBE7542C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97439" y="1882775"/>
            <a:ext cx="8229600" cy="3157538"/>
          </a:xfrm>
        </p:spPr>
      </p:pic>
    </p:spTree>
    <p:extLst>
      <p:ext uri="{BB962C8B-B14F-4D97-AF65-F5344CB8AC3E}">
        <p14:creationId xmlns:p14="http://schemas.microsoft.com/office/powerpoint/2010/main" val="254281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75793-4A92-45E0-A34A-3E042A6F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procedure?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BE392-D3C7-4506-B508-CC1A14E7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377586"/>
            <a:ext cx="7416000" cy="4724414"/>
          </a:xfrm>
        </p:spPr>
        <p:txBody>
          <a:bodyPr/>
          <a:lstStyle/>
          <a:p>
            <a:r>
              <a:rPr lang="nl-NL" dirty="0"/>
              <a:t>Probleem waarvoor geen afdoende niet-chemische bestrijding bestaat?</a:t>
            </a:r>
          </a:p>
          <a:p>
            <a:r>
              <a:rPr lang="nl-NL" dirty="0"/>
              <a:t>Check of het probleem op de generieke lijst staat</a:t>
            </a:r>
          </a:p>
          <a:p>
            <a:pPr lvl="1"/>
            <a:r>
              <a:rPr lang="nl-NL" dirty="0"/>
              <a:t>Ja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kan via Procedure 1 als voorwaarden opgesomd gerespecteerd worden</a:t>
            </a:r>
          </a:p>
          <a:p>
            <a:pPr lvl="2"/>
            <a:r>
              <a:rPr lang="nl-NL" dirty="0"/>
              <a:t>Geen dossier indienen</a:t>
            </a:r>
          </a:p>
          <a:p>
            <a:pPr lvl="2"/>
            <a:r>
              <a:rPr lang="nl-NL" dirty="0"/>
              <a:t>Voorwaarden respecteren</a:t>
            </a:r>
          </a:p>
          <a:p>
            <a:pPr lvl="1"/>
            <a:r>
              <a:rPr lang="nl-NL" dirty="0"/>
              <a:t>Nee </a:t>
            </a:r>
            <a:r>
              <a:rPr lang="nl-NL" dirty="0">
                <a:sym typeface="Wingdings" panose="05000000000000000000" pitchFamily="2" charset="2"/>
              </a:rPr>
              <a:t> via Procedure 3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Formulier volledig invullen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Dossier indienen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Wachten met chemisch bestrijden tot getekend afwijkingsbesluit </a:t>
            </a:r>
          </a:p>
          <a:p>
            <a:r>
              <a:rPr lang="nl-NL" dirty="0">
                <a:sym typeface="Wingdings" panose="05000000000000000000" pitchFamily="2" charset="2"/>
              </a:rPr>
              <a:t>Steeds rapporteren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gebruikte hoeveelheden voor 1 april van volgend jaar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Dus gebruiken in 2020, rapporteren voor 1 april 2021</a:t>
            </a:r>
            <a:endParaRPr lang="nl-NL" dirty="0"/>
          </a:p>
          <a:p>
            <a:endParaRPr lang="nl-NL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920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75793-4A92-45E0-A34A-3E042A6F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2021 </a:t>
            </a:r>
            <a:r>
              <a:rPr lang="nl-NL" dirty="0"/>
              <a:t>- eikenprocessierups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BE392-D3C7-4506-B508-CC1A14E7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916140"/>
            <a:ext cx="7416000" cy="1512860"/>
          </a:xfrm>
        </p:spPr>
        <p:txBody>
          <a:bodyPr/>
          <a:lstStyle/>
          <a:p>
            <a:r>
              <a:rPr lang="nl-NL" dirty="0"/>
              <a:t>Slechts één erkend/toegelaten biocide in België</a:t>
            </a:r>
          </a:p>
          <a:p>
            <a:pPr lvl="2"/>
            <a:r>
              <a:rPr lang="nl-NL" dirty="0" err="1">
                <a:sym typeface="Wingdings" panose="05000000000000000000" pitchFamily="2" charset="2"/>
              </a:rPr>
              <a:t>NeemProtect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lvl="3"/>
            <a:r>
              <a:rPr lang="nl-NL" dirty="0">
                <a:sym typeface="Wingdings" panose="05000000000000000000" pitchFamily="2" charset="2"/>
              </a:rPr>
              <a:t>met als werkzame stof </a:t>
            </a:r>
            <a:r>
              <a:rPr lang="nl-NL" dirty="0" err="1">
                <a:sym typeface="Wingdings" panose="05000000000000000000" pitchFamily="2" charset="2"/>
              </a:rPr>
              <a:t>Margosa</a:t>
            </a:r>
            <a:r>
              <a:rPr lang="nl-NL" dirty="0">
                <a:sym typeface="Wingdings" panose="05000000000000000000" pitchFamily="2" charset="2"/>
              </a:rPr>
              <a:t> extract</a:t>
            </a:r>
          </a:p>
          <a:p>
            <a:pPr lvl="3"/>
            <a:endParaRPr lang="nl-NL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27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6000" y="437023"/>
            <a:ext cx="7416000" cy="626233"/>
          </a:xfrm>
        </p:spPr>
        <p:txBody>
          <a:bodyPr/>
          <a:lstStyle/>
          <a:p>
            <a:r>
              <a:rPr lang="nl-BE" dirty="0" err="1"/>
              <a:t>Neemprotect</a:t>
            </a:r>
            <a:endParaRPr lang="nl-BE" noProof="0" dirty="0" err="1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296000" y="1146433"/>
            <a:ext cx="7416000" cy="5274544"/>
          </a:xfrm>
        </p:spPr>
        <p:txBody>
          <a:bodyPr/>
          <a:lstStyle/>
          <a:p>
            <a:r>
              <a:rPr lang="nl-BE" dirty="0"/>
              <a:t>Enig toegelaten biociden tegen eikenprocessierups</a:t>
            </a:r>
          </a:p>
          <a:p>
            <a:r>
              <a:rPr lang="nl-BE" dirty="0"/>
              <a:t>Gebruiksvoorwaarden:</a:t>
            </a:r>
          </a:p>
          <a:p>
            <a:pPr lvl="1"/>
            <a:r>
              <a:rPr lang="nl-BE" dirty="0"/>
              <a:t>in woonkern</a:t>
            </a:r>
          </a:p>
          <a:p>
            <a:pPr lvl="2"/>
            <a:r>
              <a:rPr lang="nl-BE" dirty="0"/>
              <a:t>bij zorginstelling, school, kinderopvang</a:t>
            </a:r>
          </a:p>
          <a:p>
            <a:pPr lvl="2"/>
            <a:r>
              <a:rPr lang="nl-BE" dirty="0"/>
              <a:t>langs sportvelden en speelterreinen </a:t>
            </a:r>
          </a:p>
          <a:p>
            <a:pPr lvl="2"/>
            <a:r>
              <a:rPr lang="nl-BE" dirty="0"/>
              <a:t>Langs intensief gebruikte fiets –en wandelpaden</a:t>
            </a:r>
          </a:p>
          <a:p>
            <a:pPr lvl="1"/>
            <a:r>
              <a:rPr lang="nl-BE" u="sng" dirty="0"/>
              <a:t>90 meter </a:t>
            </a:r>
            <a:r>
              <a:rPr lang="nl-BE" dirty="0"/>
              <a:t>afstand van water (20 m met rug sproeier)</a:t>
            </a:r>
            <a:endParaRPr lang="en-US" dirty="0"/>
          </a:p>
          <a:p>
            <a:pPr lvl="1"/>
            <a:r>
              <a:rPr lang="nl-BE" dirty="0"/>
              <a:t>Niet in voor de natuur kwetsbare zones: </a:t>
            </a:r>
          </a:p>
          <a:p>
            <a:pPr lvl="2"/>
            <a:r>
              <a:rPr lang="nl-BE" dirty="0"/>
              <a:t>VEN</a:t>
            </a:r>
          </a:p>
          <a:p>
            <a:pPr lvl="2"/>
            <a:r>
              <a:rPr lang="nl-BE" dirty="0"/>
              <a:t>Natura 2000 gebied (Vogel en Habitatrichtlijngebied) leefgebied kwetsbare Vlaamse of Europese soort, natuurgebied</a:t>
            </a:r>
          </a:p>
          <a:p>
            <a:pPr lvl="1"/>
            <a:r>
              <a:rPr lang="nl-BE" dirty="0"/>
              <a:t>Eik heeft </a:t>
            </a:r>
          </a:p>
          <a:p>
            <a:pPr lvl="2"/>
            <a:r>
              <a:rPr lang="nl-BE"/>
              <a:t>Voldoende totale </a:t>
            </a:r>
            <a:r>
              <a:rPr lang="nl-BE" dirty="0"/>
              <a:t>bladoppervlakte </a:t>
            </a:r>
          </a:p>
          <a:p>
            <a:pPr lvl="2"/>
            <a:r>
              <a:rPr lang="nl-BE" dirty="0"/>
              <a:t>24 uur volgend op de behandeling valt er geen neerslag</a:t>
            </a:r>
          </a:p>
          <a:p>
            <a:pPr lvl="2"/>
            <a:r>
              <a:rPr lang="nl-BE" dirty="0"/>
              <a:t>tijdens het spuiten is er geen of slechts minimale wind en 15 °C overdag  </a:t>
            </a:r>
            <a:br>
              <a:rPr lang="nl-BE" dirty="0"/>
            </a:br>
            <a:endParaRPr lang="nl-BE" dirty="0"/>
          </a:p>
          <a:p>
            <a:pPr lvl="1"/>
            <a:endParaRPr lang="nl-BE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75793-4A92-45E0-A34A-3E042A6F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2021 </a:t>
            </a:r>
            <a:r>
              <a:rPr lang="nl-NL" dirty="0"/>
              <a:t>- eikenprocessierups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BE392-D3C7-4506-B508-CC1A14E7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1916140"/>
            <a:ext cx="3986208" cy="4186356"/>
          </a:xfrm>
        </p:spPr>
        <p:txBody>
          <a:bodyPr/>
          <a:lstStyle/>
          <a:p>
            <a:r>
              <a:rPr lang="nl-NL" dirty="0"/>
              <a:t>Slechts één erkend/toegelaten biocide in België</a:t>
            </a:r>
          </a:p>
          <a:p>
            <a:pPr lvl="1"/>
            <a:r>
              <a:rPr lang="nl-NL" dirty="0" err="1">
                <a:sym typeface="Wingdings" panose="05000000000000000000" pitchFamily="2" charset="2"/>
              </a:rPr>
              <a:t>Neemprotect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met als werkzame stof </a:t>
            </a:r>
            <a:r>
              <a:rPr lang="nl-NL" dirty="0" err="1">
                <a:sym typeface="Wingdings" panose="05000000000000000000" pitchFamily="2" charset="2"/>
              </a:rPr>
              <a:t>Margosa</a:t>
            </a:r>
            <a:r>
              <a:rPr lang="nl-NL" dirty="0">
                <a:sym typeface="Wingdings" panose="05000000000000000000" pitchFamily="2" charset="2"/>
              </a:rPr>
              <a:t> extract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r>
              <a:rPr lang="nl-NL" dirty="0"/>
              <a:t>Tijdelijke toelating vanaf 1 april </a:t>
            </a:r>
            <a:r>
              <a:rPr lang="nl-NL" dirty="0" smtClean="0"/>
              <a:t>2021 </a:t>
            </a:r>
            <a:endParaRPr lang="nl-NL" dirty="0"/>
          </a:p>
          <a:p>
            <a:pPr lvl="1"/>
            <a:r>
              <a:rPr lang="nl-NL" dirty="0"/>
              <a:t>enkel op die plaatsen waar </a:t>
            </a:r>
            <a:r>
              <a:rPr lang="nl-NL" dirty="0" err="1"/>
              <a:t>Neemprotect</a:t>
            </a:r>
            <a:r>
              <a:rPr lang="nl-NL" dirty="0"/>
              <a:t> niet kan</a:t>
            </a:r>
          </a:p>
          <a:p>
            <a:pPr lvl="2"/>
            <a:r>
              <a:rPr lang="nl-NL" dirty="0"/>
              <a:t>Product met als werkzame stof Bacillus </a:t>
            </a:r>
            <a:r>
              <a:rPr lang="nl-NL" dirty="0" err="1"/>
              <a:t>thuringiensis</a:t>
            </a:r>
            <a:r>
              <a:rPr lang="nl-NL" dirty="0"/>
              <a:t> </a:t>
            </a:r>
            <a:r>
              <a:rPr lang="nl-NL" dirty="0" err="1"/>
              <a:t>subsp</a:t>
            </a:r>
            <a:r>
              <a:rPr lang="nl-NL" dirty="0"/>
              <a:t>. </a:t>
            </a:r>
            <a:r>
              <a:rPr lang="nl-NL" dirty="0" err="1"/>
              <a:t>kurstaki</a:t>
            </a:r>
            <a:endParaRPr lang="nl-NL" dirty="0"/>
          </a:p>
          <a:p>
            <a:pPr lvl="3"/>
            <a:endParaRPr lang="nl-NL" dirty="0"/>
          </a:p>
          <a:p>
            <a:pPr lvl="1"/>
            <a:endParaRPr lang="nl-BE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A50BFB7C-DCBA-41D6-9720-74D9767ACF95}"/>
              </a:ext>
            </a:extLst>
          </p:cNvPr>
          <p:cNvSpPr/>
          <p:nvPr/>
        </p:nvSpPr>
        <p:spPr>
          <a:xfrm>
            <a:off x="5624622" y="43990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5E528CE-2E18-40C8-9EF4-16DEA4B3EB8A}"/>
              </a:ext>
            </a:extLst>
          </p:cNvPr>
          <p:cNvSpPr txBox="1"/>
          <p:nvPr/>
        </p:nvSpPr>
        <p:spPr>
          <a:xfrm>
            <a:off x="6945445" y="4399072"/>
            <a:ext cx="17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Procedure </a:t>
            </a:r>
            <a:r>
              <a:rPr lang="nl-NL" dirty="0" smtClean="0"/>
              <a:t>3</a:t>
            </a:r>
            <a:endParaRPr lang="nl-BE" dirty="0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3FA3D51E-CC9C-4E72-A672-3B7977D5DB16}"/>
              </a:ext>
            </a:extLst>
          </p:cNvPr>
          <p:cNvSpPr/>
          <p:nvPr/>
        </p:nvSpPr>
        <p:spPr>
          <a:xfrm>
            <a:off x="5624623" y="2370523"/>
            <a:ext cx="978408" cy="27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38CB376-D457-4690-8556-3CC57B2B22CA}"/>
              </a:ext>
            </a:extLst>
          </p:cNvPr>
          <p:cNvSpPr txBox="1"/>
          <p:nvPr/>
        </p:nvSpPr>
        <p:spPr>
          <a:xfrm>
            <a:off x="6945445" y="2313617"/>
            <a:ext cx="17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Procedure 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578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2A706E-9EFB-4AAC-BFB6-E256B22F0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Procedure 3</a:t>
            </a:r>
            <a:endParaRPr lang="nl-BE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58DAE66E-CC8B-4083-B529-D5E9B5309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08254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MM_2015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PowerPointPresentatieVMM2015" id="{E7382BAB-1EA0-4F95-9BCA-CFD373005F06}" vid="{CA5F24EF-16D8-46DF-B24C-A55DAAABC540}"/>
    </a:ext>
  </a:extLst>
</a:theme>
</file>

<file path=ppt/theme/theme2.xml><?xml version="1.0" encoding="utf-8"?>
<a:theme xmlns:a="http://schemas.openxmlformats.org/drawingml/2006/main" name="Thema_VMM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PowerPointPresentatieVMM2015" id="{E7382BAB-1EA0-4F95-9BCA-CFD373005F06}" vid="{39B41133-1C4D-41C7-966D-7D93C30A18A1}"/>
    </a:ext>
  </a:extLst>
</a:theme>
</file>

<file path=ppt/theme/theme3.xml><?xml version="1.0" encoding="utf-8"?>
<a:theme xmlns:a="http://schemas.openxmlformats.org/drawingml/2006/main" name="1_Aangepast ontwerp">
  <a:themeElements>
    <a:clrScheme name="VMM-thema_2014">
      <a:dk1>
        <a:srgbClr val="2F2F2F"/>
      </a:dk1>
      <a:lt1>
        <a:sysClr val="window" lastClr="FFFFFF"/>
      </a:lt1>
      <a:dk2>
        <a:srgbClr val="196E8B"/>
      </a:dk2>
      <a:lt2>
        <a:srgbClr val="E4E4E4"/>
      </a:lt2>
      <a:accent1>
        <a:srgbClr val="196E8B"/>
      </a:accent1>
      <a:accent2>
        <a:srgbClr val="A1CC3A"/>
      </a:accent2>
      <a:accent3>
        <a:srgbClr val="4DB8ED"/>
      </a:accent3>
      <a:accent4>
        <a:srgbClr val="6F8C3A"/>
      </a:accent4>
      <a:accent5>
        <a:srgbClr val="1392BB"/>
      </a:accent5>
      <a:accent6>
        <a:srgbClr val="F2F2F2"/>
      </a:accent6>
      <a:hlink>
        <a:srgbClr val="2F2F2F"/>
      </a:hlink>
      <a:folHlink>
        <a:srgbClr val="2F2F2F"/>
      </a:folHlink>
    </a:clrScheme>
    <a:fontScheme name="Calibri_VM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PowerPointPresentatieVMM2015" id="{E7382BAB-1EA0-4F95-9BCA-CFD373005F06}" vid="{A5A45B1D-29C2-45D2-80E0-756A9BFA7010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true</tns:showOnOpen>
  <tns:defaultPropertyEditorNamespace>Standaardeigenschappen</tns:defaultPropertyEditorNamespace>
</tns:customPropertyEdito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51F377D5A844D804CF3134AA44856" ma:contentTypeVersion="13" ma:contentTypeDescription="Een nieuw document maken." ma:contentTypeScope="" ma:versionID="8717a03518f76177c15ce8eefea86e05">
  <xsd:schema xmlns:xsd="http://www.w3.org/2001/XMLSchema" xmlns:xs="http://www.w3.org/2001/XMLSchema" xmlns:p="http://schemas.microsoft.com/office/2006/metadata/properties" xmlns:ns2="811e0edb-2759-4906-870d-9b71578e6b5d" xmlns:ns3="157a7a79-5843-4c3f-afdf-32db5346485d" xmlns:ns4="c091a9d8-1ba1-4263-bf6f-1333fcd8a78a" targetNamespace="http://schemas.microsoft.com/office/2006/metadata/properties" ma:root="true" ma:fieldsID="636378c8164cc6ceb7b380297bc2f21a" ns2:_="" ns3:_="" ns4:_="">
    <xsd:import namespace="811e0edb-2759-4906-870d-9b71578e6b5d"/>
    <xsd:import namespace="157a7a79-5843-4c3f-afdf-32db5346485d"/>
    <xsd:import namespace="c091a9d8-1ba1-4263-bf6f-1333fcd8a78a"/>
    <xsd:element name="properties">
      <xsd:complexType>
        <xsd:sequence>
          <xsd:element name="documentManagement">
            <xsd:complexType>
              <xsd:all>
                <xsd:element ref="ns2:Type_x0020_overleg" minOccurs="0"/>
                <xsd:element ref="ns2:Kader_x002f_project" minOccurs="0"/>
                <xsd:element ref="ns2:Locatie_x002f_regio_x0020_project" minOccurs="0"/>
                <xsd:element ref="ns2:Jaartal" minOccurs="0"/>
                <xsd:element ref="ns2:Datum_x0020_overleg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e0edb-2759-4906-870d-9b71578e6b5d" elementFormDefault="qualified">
    <xsd:import namespace="http://schemas.microsoft.com/office/2006/documentManagement/types"/>
    <xsd:import namespace="http://schemas.microsoft.com/office/infopath/2007/PartnerControls"/>
    <xsd:element name="Type_x0020_overleg" ma:index="8" nillable="true" ma:displayName="Type overleg" ma:format="Dropdown" ma:internalName="Type_x0020_overleg">
      <xsd:simpleType>
        <xsd:union memberTypes="dms:Text">
          <xsd:simpleType>
            <xsd:restriction base="dms:Choice">
              <xsd:enumeration value="Agenda"/>
              <xsd:enumeration value="Verslag"/>
              <xsd:enumeration value="Presentatie"/>
              <xsd:enumeration value="Documentatie"/>
              <xsd:enumeration value="Mail"/>
              <xsd:enumeration value="Brief"/>
              <xsd:enumeration value="Folder/brochure"/>
              <xsd:enumeration value="Poster"/>
              <xsd:enumeration value="Artikel"/>
              <xsd:enumeration value="Grafisch materiaal"/>
            </xsd:restriction>
          </xsd:simpleType>
        </xsd:union>
      </xsd:simpleType>
    </xsd:element>
    <xsd:element name="Kader_x002f_project" ma:index="9" nillable="true" ma:displayName="Groep" ma:default="0 - Nieuwe input" ma:format="Dropdown" ma:internalName="Kader_x002F_project">
      <xsd:simpleType>
        <xsd:union memberTypes="dms:Text">
          <xsd:simpleType>
            <xsd:restriction base="dms:Choice">
              <xsd:enumeration value="0 - Nieuwe input"/>
              <xsd:enumeration value="bestrijdingsmiddel"/>
              <xsd:enumeration value="evaluatie"/>
              <xsd:enumeration value="expertgroep"/>
              <xsd:enumeration value="FAQ"/>
              <xsd:enumeration value="nieuwsbrief"/>
              <xsd:enumeration value="ondersteuning communicatie gemeenten"/>
              <xsd:enumeration value="pers"/>
              <xsd:enumeration value="regiowerking"/>
              <xsd:enumeration value="samenaankoop"/>
              <xsd:enumeration value="studie"/>
            </xsd:restriction>
          </xsd:simpleType>
        </xsd:union>
      </xsd:simpleType>
    </xsd:element>
    <xsd:element name="Locatie_x002f_regio_x0020_project" ma:index="10" nillable="true" ma:displayName="Locatie/regio project" ma:format="Dropdown" ma:internalName="Locatie_x002F_regio_x0020_project">
      <xsd:simpleType>
        <xsd:union memberTypes="dms:Text">
          <xsd:simpleType>
            <xsd:restriction base="dms:Choice">
              <xsd:enumeration value="Voeg zelf waarden toe via bibliotheekinstellingen"/>
            </xsd:restriction>
          </xsd:simpleType>
        </xsd:union>
      </xsd:simpleType>
    </xsd:element>
    <xsd:element name="Jaartal" ma:index="11" nillable="true" ma:displayName="Jaartal" ma:internalName="Jaartal">
      <xsd:simpleType>
        <xsd:restriction base="dms:Text">
          <xsd:maxLength value="255"/>
        </xsd:restriction>
      </xsd:simpleType>
    </xsd:element>
    <xsd:element name="Datum_x0020_overleg" ma:index="12" nillable="true" ma:displayName="Datum overleg" ma:format="DateOnly" ma:internalName="Datum_x0020_overleg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a7a79-5843-4c3f-afdf-32db53464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1a9d8-1ba1-4263-bf6f-1333fcd8a78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overleg xmlns="811e0edb-2759-4906-870d-9b71578e6b5d" xsi:nil="true"/>
    <Locatie_x002f_regio_x0020_project xmlns="811e0edb-2759-4906-870d-9b71578e6b5d" xsi:nil="true"/>
    <Kader_x002f_project xmlns="811e0edb-2759-4906-870d-9b71578e6b5d">0 - Nieuwe input</Kader_x002f_project>
    <Type_x0020_overleg xmlns="811e0edb-2759-4906-870d-9b71578e6b5d" xsi:nil="true"/>
    <Jaartal xmlns="811e0edb-2759-4906-870d-9b71578e6b5d" xsi:nil="true"/>
  </documentManagement>
</p:properties>
</file>

<file path=customXml/itemProps1.xml><?xml version="1.0" encoding="utf-8"?>
<ds:datastoreItem xmlns:ds="http://schemas.openxmlformats.org/officeDocument/2006/customXml" ds:itemID="{08AB1DE7-A58E-4F90-8DAA-4DC0762932AF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E958E0F0-CE45-4B37-AE88-661293880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e0edb-2759-4906-870d-9b71578e6b5d"/>
    <ds:schemaRef ds:uri="157a7a79-5843-4c3f-afdf-32db5346485d"/>
    <ds:schemaRef ds:uri="c091a9d8-1ba1-4263-bf6f-1333fcd8a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5E24CD-BE73-4B1B-B116-01808879A8B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05FA9E-0D2D-4FA3-A4FD-27A42264958A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c091a9d8-1ba1-4263-bf6f-1333fcd8a78a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57a7a79-5843-4c3f-afdf-32db5346485d"/>
    <ds:schemaRef ds:uri="811e0edb-2759-4906-870d-9b71578e6b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SjabloonPowerPointPresentatieVMM2015</Template>
  <TotalTime>44</TotalTime>
  <Words>399</Words>
  <Application>Microsoft Office PowerPoint</Application>
  <PresentationFormat>Diavoorstelling (4:3)</PresentationFormat>
  <Paragraphs>91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FlandersArtSans-Bold</vt:lpstr>
      <vt:lpstr>FlandersArtSans-Regular</vt:lpstr>
      <vt:lpstr>Lucida Grande</vt:lpstr>
      <vt:lpstr>Wingdings</vt:lpstr>
      <vt:lpstr>Presentatie_VMM_2015</vt:lpstr>
      <vt:lpstr>Thema_VMM</vt:lpstr>
      <vt:lpstr>1_Aangepast ontwerp</vt:lpstr>
      <vt:lpstr>Eikenprocessierups chemisch bestrijden:  biociden 2021</vt:lpstr>
      <vt:lpstr>Decreet en besluit DGP - doelstelling</vt:lpstr>
      <vt:lpstr>Afwijken van het verbod duurzaam gebruik pesticiden</vt:lpstr>
      <vt:lpstr>PowerPoint-presentatie</vt:lpstr>
      <vt:lpstr>Welke procedure?</vt:lpstr>
      <vt:lpstr>2021 - eikenprocessierups</vt:lpstr>
      <vt:lpstr>Neemprotect</vt:lpstr>
      <vt:lpstr>2021 - eikenprocessierups</vt:lpstr>
      <vt:lpstr>Procedure 3</vt:lpstr>
      <vt:lpstr>Procedure 3 - eikenprocessierups</vt:lpstr>
      <vt:lpstr>Procedure 3 - eikenprocessierups</vt:lpstr>
      <vt:lpstr>Procedure 3 - eikenprocessierups</vt:lpstr>
      <vt:lpstr>Procedure 3 - eikenprocessierups</vt:lpstr>
      <vt:lpstr>www.zonderisgezonder.be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Eikenprocessierups_x000b_chemisch bestrijden: _x000b_biociden 2020</dc:title>
  <dc:subject/>
  <dc:creator>Adelheid Vanhille</dc:creator>
  <cp:keywords/>
  <dc:description/>
  <cp:lastModifiedBy>VERSTRAETE Kathleen</cp:lastModifiedBy>
  <cp:revision>19</cp:revision>
  <dcterms:created xsi:type="dcterms:W3CDTF">2020-03-03T13:40:34Z</dcterms:created>
  <dcterms:modified xsi:type="dcterms:W3CDTF">2021-02-08T09:44:31Z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0x0101007F951F377D5A844D804CF3134AA44856</vt:lpwstr>
  </property>
</Properties>
</file>