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</p:sldMasterIdLst>
  <p:notesMasterIdLst>
    <p:notesMasterId r:id="rId16"/>
  </p:notesMasterIdLst>
  <p:handoutMasterIdLst>
    <p:handoutMasterId r:id="rId17"/>
  </p:handoutMasterIdLst>
  <p:sldIdLst>
    <p:sldId id="260" r:id="rId5"/>
    <p:sldId id="276" r:id="rId6"/>
    <p:sldId id="282" r:id="rId7"/>
    <p:sldId id="277" r:id="rId8"/>
    <p:sldId id="283" r:id="rId9"/>
    <p:sldId id="278" r:id="rId10"/>
    <p:sldId id="284" r:id="rId11"/>
    <p:sldId id="279" r:id="rId12"/>
    <p:sldId id="280" r:id="rId13"/>
    <p:sldId id="285" r:id="rId14"/>
    <p:sldId id="265" r:id="rId1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7">
          <p15:clr>
            <a:srgbClr val="A4A3A4"/>
          </p15:clr>
        </p15:guide>
        <p15:guide id="2" pos="6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008000"/>
    <a:srgbClr val="0066CC"/>
    <a:srgbClr val="313232"/>
    <a:srgbClr val="D34838"/>
    <a:srgbClr val="4D4D4D"/>
    <a:srgbClr val="C0C0C0"/>
    <a:srgbClr val="C10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01B9B-F173-27AF-9E98-8AB7CD7930C4}" v="26" dt="2020-04-20T08:12:36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74" autoAdjust="0"/>
  </p:normalViewPr>
  <p:slideViewPr>
    <p:cSldViewPr showGuides="1">
      <p:cViewPr varScale="1">
        <p:scale>
          <a:sx n="88" d="100"/>
          <a:sy n="88" d="100"/>
        </p:scale>
        <p:origin x="1243" y="67"/>
      </p:cViewPr>
      <p:guideLst>
        <p:guide orient="horz" pos="4037"/>
        <p:guide pos="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STRAETE Kathleen" userId="S::paukver@provincieantwerpen.be::c2049f42-a1a1-401a-bcc9-9dd34c005d04" providerId="AD" clId="Web-{21301B9B-F173-27AF-9E98-8AB7CD7930C4}"/>
    <pc:docChg chg="modSld">
      <pc:chgData name="VERSTRAETE Kathleen" userId="S::paukver@provincieantwerpen.be::c2049f42-a1a1-401a-bcc9-9dd34c005d04" providerId="AD" clId="Web-{21301B9B-F173-27AF-9E98-8AB7CD7930C4}" dt="2020-04-20T08:12:36.860" v="24" actId="20577"/>
      <pc:docMkLst>
        <pc:docMk/>
      </pc:docMkLst>
      <pc:sldChg chg="modSp">
        <pc:chgData name="VERSTRAETE Kathleen" userId="S::paukver@provincieantwerpen.be::c2049f42-a1a1-401a-bcc9-9dd34c005d04" providerId="AD" clId="Web-{21301B9B-F173-27AF-9E98-8AB7CD7930C4}" dt="2020-04-20T08:12:36.860" v="23" actId="20577"/>
        <pc:sldMkLst>
          <pc:docMk/>
          <pc:sldMk cId="2280596059" sldId="279"/>
        </pc:sldMkLst>
        <pc:spChg chg="mod">
          <ac:chgData name="VERSTRAETE Kathleen" userId="S::paukver@provincieantwerpen.be::c2049f42-a1a1-401a-bcc9-9dd34c005d04" providerId="AD" clId="Web-{21301B9B-F173-27AF-9E98-8AB7CD7930C4}" dt="2020-04-20T08:12:36.860" v="23" actId="20577"/>
          <ac:spMkLst>
            <pc:docMk/>
            <pc:sldMk cId="2280596059" sldId="279"/>
            <ac:spMk id="5" creationId="{00000000-0000-0000-0000-000000000000}"/>
          </ac:spMkLst>
        </pc:spChg>
      </pc:sldChg>
      <pc:sldChg chg="modSp">
        <pc:chgData name="VERSTRAETE Kathleen" userId="S::paukver@provincieantwerpen.be::c2049f42-a1a1-401a-bcc9-9dd34c005d04" providerId="AD" clId="Web-{21301B9B-F173-27AF-9E98-8AB7CD7930C4}" dt="2020-04-20T08:07:19.297" v="6" actId="20577"/>
        <pc:sldMkLst>
          <pc:docMk/>
          <pc:sldMk cId="1393840721" sldId="282"/>
        </pc:sldMkLst>
        <pc:spChg chg="mod">
          <ac:chgData name="VERSTRAETE Kathleen" userId="S::paukver@provincieantwerpen.be::c2049f42-a1a1-401a-bcc9-9dd34c005d04" providerId="AD" clId="Web-{21301B9B-F173-27AF-9E98-8AB7CD7930C4}" dt="2020-04-20T08:07:19.297" v="6" actId="20577"/>
          <ac:spMkLst>
            <pc:docMk/>
            <pc:sldMk cId="1393840721" sldId="282"/>
            <ac:spMk id="3" creationId="{00000000-0000-0000-0000-000000000000}"/>
          </ac:spMkLst>
        </pc:spChg>
      </pc:sldChg>
      <pc:sldChg chg="modSp">
        <pc:chgData name="VERSTRAETE Kathleen" userId="S::paukver@provincieantwerpen.be::c2049f42-a1a1-401a-bcc9-9dd34c005d04" providerId="AD" clId="Web-{21301B9B-F173-27AF-9E98-8AB7CD7930C4}" dt="2020-04-20T08:11:39.157" v="19" actId="20577"/>
        <pc:sldMkLst>
          <pc:docMk/>
          <pc:sldMk cId="1123067557" sldId="284"/>
        </pc:sldMkLst>
        <pc:spChg chg="mod">
          <ac:chgData name="VERSTRAETE Kathleen" userId="S::paukver@provincieantwerpen.be::c2049f42-a1a1-401a-bcc9-9dd34c005d04" providerId="AD" clId="Web-{21301B9B-F173-27AF-9E98-8AB7CD7930C4}" dt="2020-04-20T08:11:39.157" v="19" actId="20577"/>
          <ac:spMkLst>
            <pc:docMk/>
            <pc:sldMk cId="1123067557" sldId="284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869AE9-FC2E-2046-9707-1D571462B6F0}" type="datetime1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C2340-759C-CE45-ACF4-952947D46C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0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900" dirty="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21/04/2020</a:t>
            </a:fld>
            <a:endParaRPr lang="en-US" sz="9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900" y="6019800"/>
            <a:ext cx="1836100" cy="54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1" r:id="rId2"/>
    <p:sldLayoutId id="2147483983" r:id="rId3"/>
    <p:sldLayoutId id="2147483984" r:id="rId4"/>
    <p:sldLayoutId id="2147483985" r:id="rId5"/>
    <p:sldLayoutId id="2147483987" r:id="rId6"/>
    <p:sldLayoutId id="2147483986" r:id="rId7"/>
    <p:sldLayoutId id="2147483990" r:id="rId8"/>
    <p:sldLayoutId id="2147483994" r:id="rId9"/>
    <p:sldLayoutId id="2147483999" r:id="rId10"/>
    <p:sldLayoutId id="214748400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ea typeface="Verdana"/>
              </a:rPr>
              <a:t>Andere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methoden</a:t>
            </a:r>
            <a:r>
              <a:rPr lang="en-US" dirty="0">
                <a:ea typeface="Verdana"/>
              </a:rPr>
              <a:t> op de </a:t>
            </a:r>
            <a:r>
              <a:rPr lang="en-US" dirty="0" err="1">
                <a:ea typeface="Verdana"/>
              </a:rPr>
              <a:t>markt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ea typeface="ＭＳ Ｐゴシック"/>
              </a:rPr>
              <a:t>Studievoormiddag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eikenprocessierups</a:t>
            </a:r>
            <a:endParaRPr lang="en-US" dirty="0" err="1">
              <a:ea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Bloembollen</a:t>
            </a:r>
            <a:r>
              <a:rPr lang="nl-BE"/>
              <a:t>, zaadmengsels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09700"/>
            <a:ext cx="8229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5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032337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Verdana"/>
                <a:cs typeface="Verdana"/>
              </a:rPr>
              <a:t>Bedankt</a:t>
            </a:r>
            <a:endParaRPr lang="en-US" sz="6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95536" y="5074430"/>
            <a:ext cx="807720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r>
              <a:rPr lang="en-GB" sz="1200" b="1" kern="1200" cap="all" dirty="0" err="1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Provincie</a:t>
            </a:r>
            <a:r>
              <a:rPr lang="en-GB" sz="1200" b="1" kern="1200" cap="all" dirty="0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 </a:t>
            </a:r>
            <a:r>
              <a:rPr lang="en-GB" sz="1200" b="1" kern="1200" cap="all" dirty="0" err="1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antwerpen</a:t>
            </a:r>
            <a:endParaRPr lang="en-US" sz="1200" b="1" kern="1200" dirty="0">
              <a:solidFill>
                <a:schemeClr val="bg2"/>
              </a:solidFill>
              <a:latin typeface="Verdana"/>
              <a:ea typeface="+mn-ea"/>
              <a:cs typeface="Verdana"/>
            </a:endParaRPr>
          </a:p>
          <a:p>
            <a:r>
              <a:rPr lang="en-GB" sz="1200" kern="1200" dirty="0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PaS - </a:t>
            </a:r>
            <a:r>
              <a:rPr lang="en-GB" sz="1200" kern="1200" dirty="0" err="1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Provinciehuis</a:t>
            </a:r>
            <a:r>
              <a:rPr lang="en-GB" sz="1200" kern="1200" dirty="0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 </a:t>
            </a:r>
            <a:r>
              <a:rPr lang="en-GB" sz="1200" kern="1200" dirty="0" err="1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aan</a:t>
            </a:r>
            <a:r>
              <a:rPr lang="en-GB" sz="1200" kern="1200" dirty="0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 de </a:t>
            </a:r>
            <a:r>
              <a:rPr lang="en-GB" sz="1200" kern="1200" dirty="0" err="1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Singel</a:t>
            </a:r>
            <a:r>
              <a:rPr lang="en-GB" sz="1200" kern="1200" dirty="0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,</a:t>
            </a:r>
            <a:endParaRPr lang="en-US" sz="1200" kern="1200" dirty="0">
              <a:solidFill>
                <a:schemeClr val="bg2"/>
              </a:solidFill>
              <a:latin typeface="Verdana"/>
              <a:ea typeface="+mn-ea"/>
              <a:cs typeface="Verdana"/>
            </a:endParaRPr>
          </a:p>
          <a:p>
            <a:r>
              <a:rPr lang="en-GB" sz="1200" kern="1200" dirty="0" err="1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Desguinlei</a:t>
            </a:r>
            <a:r>
              <a:rPr lang="en-GB" sz="1200" kern="1200" dirty="0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 100, 2018 </a:t>
            </a:r>
            <a:r>
              <a:rPr lang="en-GB" sz="1200" kern="1200" dirty="0" err="1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Antwerpen</a:t>
            </a:r>
            <a:endParaRPr lang="en-US" sz="1200" kern="1200" dirty="0">
              <a:solidFill>
                <a:schemeClr val="bg2"/>
              </a:solidFill>
              <a:latin typeface="Verdana"/>
              <a:ea typeface="+mn-ea"/>
              <a:cs typeface="Verdana"/>
            </a:endParaRPr>
          </a:p>
          <a:p>
            <a:r>
              <a:rPr lang="en-GB" sz="1200" kern="1200" dirty="0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www.provincieantwerpen.be</a:t>
            </a:r>
            <a:endParaRPr lang="en-US" sz="1200" kern="1200" dirty="0">
              <a:solidFill>
                <a:schemeClr val="bg2"/>
              </a:solidFill>
              <a:latin typeface="Verdana"/>
              <a:ea typeface="+mn-e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C2338-2B1D-44B3-B246-935A465A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Look en ui</a:t>
            </a:r>
          </a:p>
        </p:txBody>
      </p:sp>
      <p:pic>
        <p:nvPicPr>
          <p:cNvPr id="3" name="Afbeelding 3" descr="Afbeelding met persoon, man, vrouw, staand&#10;&#10;Beschrijving is gegenereerd met zeer hoge betrouwbaarheid">
            <a:extLst>
              <a:ext uri="{FF2B5EF4-FFF2-40B4-BE49-F238E27FC236}">
                <a16:creationId xmlns:a16="http://schemas.microsoft.com/office/drawing/2014/main" id="{E2E19E7B-AA96-49C0-9A24-C78D1BA7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4784"/>
            <a:ext cx="4269152" cy="446449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076056" y="1520240"/>
            <a:ext cx="3456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Firma beweert: uitdroging van rupsen + onschadelijk maken </a:t>
            </a:r>
            <a:r>
              <a:rPr lang="nl-BE" dirty="0" smtClean="0">
                <a:latin typeface="+mj-lt"/>
              </a:rPr>
              <a:t>brandharen</a:t>
            </a: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Suggestie dat het product in  samenwerking met Universiteit Wageningen ontwikkeld is klopt niet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Geen data van betrouwbare veldproeven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Geen bereidheid om het te testen voor provincie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Geen erkenning als biociden in </a:t>
            </a:r>
            <a:r>
              <a:rPr lang="nl-BE" dirty="0" smtClean="0">
                <a:latin typeface="+mj-lt"/>
              </a:rPr>
              <a:t>België</a:t>
            </a:r>
            <a:endParaRPr lang="nl-BE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03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Kokend water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ea typeface="ＭＳ Ｐゴシック"/>
              </a:rPr>
              <a:t>Firma beweert:</a:t>
            </a:r>
            <a:r>
              <a:rPr lang="nl-NL" dirty="0"/>
              <a:t/>
            </a:r>
            <a:br>
              <a:rPr lang="nl-NL" dirty="0"/>
            </a:br>
            <a:r>
              <a:rPr lang="nl-NL" dirty="0">
                <a:ea typeface="ＭＳ Ｐゴシック"/>
              </a:rPr>
              <a:t>een eikenprocessierups stolt bij 100 C + haartjes niet meer </a:t>
            </a:r>
            <a:r>
              <a:rPr lang="nl-NL" dirty="0" smtClean="0">
                <a:ea typeface="ＭＳ Ｐゴシック"/>
              </a:rPr>
              <a:t>irriterend</a:t>
            </a:r>
          </a:p>
          <a:p>
            <a:endParaRPr lang="nl-NL" dirty="0">
              <a:ea typeface="ＭＳ Ｐゴシック"/>
            </a:endParaRPr>
          </a:p>
          <a:p>
            <a:r>
              <a:rPr lang="nl-NL" dirty="0">
                <a:ea typeface="ＭＳ Ｐゴシック"/>
              </a:rPr>
              <a:t>Nog niet uitvoerig getest en </a:t>
            </a:r>
            <a:r>
              <a:rPr lang="nl-NL" dirty="0" smtClean="0">
                <a:ea typeface="ＭＳ Ｐゴシック"/>
              </a:rPr>
              <a:t>bewezen</a:t>
            </a:r>
          </a:p>
          <a:p>
            <a:endParaRPr lang="nl-NL" dirty="0">
              <a:ea typeface="ＭＳ Ｐゴシック"/>
            </a:endParaRPr>
          </a:p>
          <a:p>
            <a:r>
              <a:rPr lang="nl-NL" dirty="0">
                <a:ea typeface="ＭＳ Ｐゴシック"/>
              </a:rPr>
              <a:t>Studie uit verleden toont aan dat irriterend eiwit in brandharen pas vernietigd wordt bij temperaturen veel hoger als 100°C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38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4235D-9EB8-49EC-B912-610CC708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ＭＳ Ｐゴシック"/>
              </a:rPr>
              <a:t>Plastiek rond bomen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052053" cy="378904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4" y="2924944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5AE1A-2051-452E-8B83-D66C736C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ＭＳ Ｐゴシック"/>
              </a:rPr>
              <a:t>Nematoden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0728"/>
            <a:ext cx="4800533" cy="36004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652120" y="1036637"/>
            <a:ext cx="2664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-</a:t>
            </a:r>
            <a:r>
              <a:rPr lang="nl-BE" dirty="0">
                <a:latin typeface="+mj-lt"/>
              </a:rPr>
              <a:t>veel belovende techniek maar nog niet optimaal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r>
              <a:rPr lang="nl-BE" dirty="0">
                <a:latin typeface="+mj-lt"/>
              </a:rPr>
              <a:t>-nematoden leven in symbiose met bacteriën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r>
              <a:rPr lang="nl-BE" dirty="0">
                <a:latin typeface="+mj-lt"/>
              </a:rPr>
              <a:t>-na oplopen van infectie: sterft rups na 5 a 10 dagen of na enkele uren.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 </a:t>
            </a:r>
          </a:p>
          <a:p>
            <a:r>
              <a:rPr lang="nl-BE" dirty="0">
                <a:latin typeface="+mj-lt"/>
              </a:rPr>
              <a:t>-dode rups is opnieuw bron van nematoden</a:t>
            </a:r>
          </a:p>
        </p:txBody>
      </p:sp>
    </p:spTree>
    <p:extLst>
      <p:ext uri="{BB962C8B-B14F-4D97-AF65-F5344CB8AC3E}">
        <p14:creationId xmlns:p14="http://schemas.microsoft.com/office/powerpoint/2010/main" val="187458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5AE1A-2051-452E-8B83-D66C736C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ＭＳ Ｐゴシック"/>
              </a:rPr>
              <a:t>Nematoden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731202"/>
            <a:ext cx="3303416" cy="495775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27584" y="1731202"/>
            <a:ext cx="41044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s</a:t>
            </a:r>
            <a:r>
              <a:rPr lang="nl-BE" dirty="0" smtClean="0">
                <a:latin typeface="+mj-lt"/>
              </a:rPr>
              <a:t>peciaal </a:t>
            </a:r>
            <a:r>
              <a:rPr lang="nl-BE" dirty="0">
                <a:latin typeface="+mj-lt"/>
              </a:rPr>
              <a:t>spuitapparatuur: nematoden levend de boom in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nematoden </a:t>
            </a:r>
            <a:r>
              <a:rPr lang="nl-BE" dirty="0">
                <a:latin typeface="+mj-lt"/>
              </a:rPr>
              <a:t>overleeft max 3 uur in boom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niet </a:t>
            </a:r>
            <a:r>
              <a:rPr lang="nl-BE" dirty="0">
                <a:latin typeface="+mj-lt"/>
              </a:rPr>
              <a:t>veel wind, na 20u en voor 6u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niet </a:t>
            </a:r>
            <a:r>
              <a:rPr lang="nl-BE" dirty="0">
                <a:latin typeface="+mj-lt"/>
              </a:rPr>
              <a:t>regenen, wel motregen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vanaf </a:t>
            </a:r>
            <a:r>
              <a:rPr lang="nl-BE" dirty="0">
                <a:latin typeface="+mj-lt"/>
              </a:rPr>
              <a:t>eerste </a:t>
            </a:r>
            <a:r>
              <a:rPr lang="nl-BE" dirty="0" err="1">
                <a:latin typeface="+mj-lt"/>
              </a:rPr>
              <a:t>larvaal</a:t>
            </a:r>
            <a:r>
              <a:rPr lang="nl-BE" dirty="0">
                <a:latin typeface="+mj-lt"/>
              </a:rPr>
              <a:t> stadium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parasiteert </a:t>
            </a:r>
            <a:r>
              <a:rPr lang="nl-BE" dirty="0">
                <a:latin typeface="+mj-lt"/>
              </a:rPr>
              <a:t>ook andere rupsen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256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24744"/>
            <a:ext cx="2995622" cy="44958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72001" y="1484784"/>
            <a:ext cx="4032448" cy="5355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volgens </a:t>
            </a:r>
            <a:r>
              <a:rPr lang="nl-BE" dirty="0">
                <a:latin typeface="+mj-lt"/>
              </a:rPr>
              <a:t>firma: enorm succes, doodt nagenoeg alle rupsen, testlocaties verspreid in heel Nederland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in </a:t>
            </a:r>
            <a:r>
              <a:rPr lang="nl-BE" dirty="0">
                <a:latin typeface="+mj-lt"/>
              </a:rPr>
              <a:t>2011: getest in Limburg , zeer slechte resultaten, tot 3 maal gespoten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rupsen </a:t>
            </a:r>
            <a:r>
              <a:rPr lang="nl-BE" dirty="0">
                <a:latin typeface="+mj-lt"/>
              </a:rPr>
              <a:t>bleven leven, &lt;20% gedood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oorzaken</a:t>
            </a:r>
            <a:r>
              <a:rPr lang="nl-BE" dirty="0">
                <a:latin typeface="+mj-lt"/>
              </a:rPr>
              <a:t>: te veel rupsen aanwezig? te weinig nematoden gebruikt? nematoden dood door druk in machine?</a:t>
            </a:r>
            <a:endParaRPr lang="nl-BE" dirty="0">
              <a:latin typeface="+mj-lt"/>
              <a:ea typeface="Verdana"/>
              <a:cs typeface="Verdana"/>
            </a:endParaRPr>
          </a:p>
          <a:p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 </a:t>
            </a:r>
            <a:r>
              <a:rPr lang="nl-BE" dirty="0">
                <a:latin typeface="+mj-lt"/>
              </a:rPr>
              <a:t>Nog niet erkend als biociden</a:t>
            </a:r>
          </a:p>
        </p:txBody>
      </p:sp>
    </p:spTree>
    <p:extLst>
      <p:ext uri="{BB962C8B-B14F-4D97-AF65-F5344CB8AC3E}">
        <p14:creationId xmlns:p14="http://schemas.microsoft.com/office/powerpoint/2010/main" val="11230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6BA27-1A09-463B-8AA7-DBD46B81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ＭＳ Ｐゴシック"/>
              </a:rPr>
              <a:t>Gebruik van feromoonvallen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5C9A553-49A1-4842-B5F4-037F328FB1EC}"/>
              </a:ext>
            </a:extLst>
          </p:cNvPr>
          <p:cNvSpPr txBox="1"/>
          <p:nvPr/>
        </p:nvSpPr>
        <p:spPr>
          <a:xfrm>
            <a:off x="4788024" y="19220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1" y="1126664"/>
            <a:ext cx="3741855" cy="280639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51521" y="4293096"/>
            <a:ext cx="8435280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▪ </a:t>
            </a:r>
            <a:r>
              <a:rPr lang="nl-BE" dirty="0" smtClean="0">
                <a:latin typeface="+mj-lt"/>
              </a:rPr>
              <a:t>Enkel </a:t>
            </a:r>
            <a:r>
              <a:rPr lang="nl-BE" dirty="0">
                <a:latin typeface="+mj-lt"/>
              </a:rPr>
              <a:t>mannetjes worden gelokt door vrouwelijke synthetische </a:t>
            </a:r>
            <a:r>
              <a:rPr lang="nl-BE" dirty="0" err="1">
                <a:latin typeface="+mj-lt"/>
              </a:rPr>
              <a:t>sexferomonen</a:t>
            </a:r>
            <a:r>
              <a:rPr lang="nl-BE" dirty="0">
                <a:latin typeface="+mj-lt"/>
              </a:rPr>
              <a:t/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r>
              <a:rPr lang="en-US" dirty="0"/>
              <a:t>▪ </a:t>
            </a:r>
            <a:r>
              <a:rPr lang="nl-BE" dirty="0" smtClean="0">
                <a:latin typeface="+mj-lt"/>
              </a:rPr>
              <a:t>Ook </a:t>
            </a:r>
            <a:r>
              <a:rPr lang="nl-BE" dirty="0">
                <a:latin typeface="+mj-lt"/>
              </a:rPr>
              <a:t>al hang je heel veel vallen, niet alle mannetjes worden weggevangen voor dat ze gepaard hebben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r>
              <a:rPr lang="nl-BE" dirty="0">
                <a:latin typeface="+mj-lt"/>
              </a:rPr>
              <a:t>		</a:t>
            </a:r>
            <a:r>
              <a:rPr lang="en-US" dirty="0"/>
              <a:t> ▪ </a:t>
            </a:r>
            <a:r>
              <a:rPr lang="nl-BE" dirty="0" smtClean="0">
                <a:latin typeface="+mj-lt"/>
              </a:rPr>
              <a:t>Niet </a:t>
            </a:r>
            <a:r>
              <a:rPr lang="nl-BE" dirty="0">
                <a:latin typeface="+mj-lt"/>
              </a:rPr>
              <a:t>toegestaan als biociden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932040" y="1268760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Gebruik van feromoonvallen is een monitoringsmethode, geen bestrijdingsmethode</a:t>
            </a:r>
          </a:p>
        </p:txBody>
      </p:sp>
    </p:spTree>
    <p:extLst>
      <p:ext uri="{BB962C8B-B14F-4D97-AF65-F5344CB8AC3E}">
        <p14:creationId xmlns:p14="http://schemas.microsoft.com/office/powerpoint/2010/main" val="228059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62311-B060-4994-ABB0-0E0ED09E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Spoorferomonen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E8CEC78-C7FB-489E-9036-832D675F597D}"/>
              </a:ext>
            </a:extLst>
          </p:cNvPr>
          <p:cNvSpPr txBox="1"/>
          <p:nvPr/>
        </p:nvSpPr>
        <p:spPr>
          <a:xfrm>
            <a:off x="787985" y="1883579"/>
            <a:ext cx="794727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+mj-lt"/>
              </a:rPr>
              <a:t>▪ In </a:t>
            </a:r>
            <a:r>
              <a:rPr lang="en-US" dirty="0" err="1">
                <a:latin typeface="+mj-lt"/>
              </a:rPr>
              <a:t>onderzoeksfase</a:t>
            </a:r>
            <a:r>
              <a:rPr lang="en-US" dirty="0">
                <a:latin typeface="+mj-lt"/>
              </a:rPr>
              <a:t>:</a:t>
            </a:r>
          </a:p>
          <a:p>
            <a:r>
              <a:rPr lang="en-US" dirty="0" err="1">
                <a:latin typeface="+mj-lt"/>
              </a:rPr>
              <a:t>Onderzoekers</a:t>
            </a:r>
            <a:r>
              <a:rPr lang="en-US" dirty="0">
                <a:latin typeface="+mj-lt"/>
              </a:rPr>
              <a:t> van Plant Research in </a:t>
            </a:r>
            <a:r>
              <a:rPr lang="en-US" dirty="0" err="1">
                <a:latin typeface="+mj-lt"/>
              </a:rPr>
              <a:t>Wageningen</a:t>
            </a:r>
            <a:r>
              <a:rPr lang="en-US" dirty="0">
                <a:latin typeface="+mj-lt"/>
              </a:rPr>
              <a:t> (WUR) 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/>
              <a:t>▪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Het </a:t>
            </a:r>
            <a:r>
              <a:rPr lang="en-US" dirty="0" err="1">
                <a:latin typeface="+mj-lt"/>
              </a:rPr>
              <a:t>gaat</a:t>
            </a:r>
            <a:r>
              <a:rPr lang="en-US" dirty="0">
                <a:latin typeface="+mj-lt"/>
              </a:rPr>
              <a:t> om </a:t>
            </a:r>
            <a:r>
              <a:rPr lang="en-US" dirty="0" err="1">
                <a:latin typeface="+mj-lt"/>
              </a:rPr>
              <a:t>een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mengsel</a:t>
            </a:r>
            <a:r>
              <a:rPr lang="en-US" dirty="0">
                <a:latin typeface="+mj-lt"/>
              </a:rPr>
              <a:t> van </a:t>
            </a:r>
            <a:r>
              <a:rPr lang="en-US" dirty="0" err="1">
                <a:latin typeface="+mj-lt"/>
              </a:rPr>
              <a:t>rupseigen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stoffen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waarmee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diertjes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worden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misleid</a:t>
            </a:r>
            <a:r>
              <a:rPr lang="en-US" dirty="0">
                <a:latin typeface="+mj-lt"/>
              </a:rPr>
              <a:t>. Het extract </a:t>
            </a:r>
            <a:r>
              <a:rPr lang="en-US" dirty="0" err="1">
                <a:latin typeface="+mj-lt"/>
              </a:rPr>
              <a:t>maakt</a:t>
            </a:r>
            <a:r>
              <a:rPr lang="en-US" dirty="0">
                <a:latin typeface="+mj-lt"/>
              </a:rPr>
              <a:t> het </a:t>
            </a:r>
            <a:r>
              <a:rPr lang="en-US" dirty="0" err="1">
                <a:latin typeface="+mj-lt"/>
              </a:rPr>
              <a:t>mogelijk</a:t>
            </a:r>
            <a:r>
              <a:rPr lang="en-US" dirty="0">
                <a:latin typeface="+mj-lt"/>
              </a:rPr>
              <a:t> om </a:t>
            </a:r>
            <a:r>
              <a:rPr lang="en-US" dirty="0" err="1">
                <a:latin typeface="+mj-lt"/>
              </a:rPr>
              <a:t>valse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sporen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uit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zetten</a:t>
            </a:r>
            <a:r>
              <a:rPr lang="en-US" dirty="0">
                <a:latin typeface="+mj-lt"/>
              </a:rPr>
              <a:t>. Van de </a:t>
            </a:r>
            <a:r>
              <a:rPr lang="en-US" dirty="0" err="1">
                <a:latin typeface="+mj-lt"/>
              </a:rPr>
              <a:t>processierupsen</a:t>
            </a:r>
            <a:r>
              <a:rPr lang="en-US" dirty="0">
                <a:latin typeface="+mj-lt"/>
              </a:rPr>
              <a:t> is </a:t>
            </a:r>
            <a:r>
              <a:rPr lang="en-US" dirty="0" err="1">
                <a:latin typeface="+mj-lt"/>
              </a:rPr>
              <a:t>bekend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ze</a:t>
            </a:r>
            <a:r>
              <a:rPr lang="en-US" dirty="0">
                <a:latin typeface="+mj-lt"/>
              </a:rPr>
              <a:t> om </a:t>
            </a:r>
            <a:r>
              <a:rPr lang="en-US" dirty="0" err="1">
                <a:latin typeface="+mj-lt"/>
              </a:rPr>
              <a:t>te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overleven</a:t>
            </a:r>
            <a:r>
              <a:rPr lang="en-US" dirty="0">
                <a:latin typeface="+mj-lt"/>
              </a:rPr>
              <a:t> in </a:t>
            </a:r>
            <a:r>
              <a:rPr lang="en-US" dirty="0" err="1">
                <a:latin typeface="+mj-lt"/>
              </a:rPr>
              <a:t>grote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groepen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bijeen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blijven</a:t>
            </a:r>
            <a:r>
              <a:rPr lang="en-US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623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tel presentatie3_4.pptx" id="{A62FB7CC-4CE8-49B8-B6B0-E5A25DD93F42}" vid="{13B1E3E6-E282-4A93-A51C-759B049FC13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_x0020_overleg xmlns="811e0edb-2759-4906-870d-9b71578e6b5d">2020-04-20T22:00:00+00:00</Datum_x0020_overleg>
    <Locatie_x002f_regio_x0020_project xmlns="811e0edb-2759-4906-870d-9b71578e6b5d" xsi:nil="true"/>
    <Kader_x002f_project xmlns="811e0edb-2759-4906-870d-9b71578e6b5d">bestrijding overige</Kader_x002f_project>
    <Type_x0020_overleg xmlns="811e0edb-2759-4906-870d-9b71578e6b5d">Presentatie</Type_x0020_overleg>
    <Jaartal xmlns="811e0edb-2759-4906-870d-9b71578e6b5d">2020</Jaartal>
    <SharedWithUsers xmlns="c091a9d8-1ba1-4263-bf6f-1333fcd8a78a">
      <UserInfo>
        <DisplayName>VAN BRAEKEL Katleen</DisplayName>
        <AccountId>475</AccountId>
        <AccountType/>
      </UserInfo>
      <UserInfo>
        <DisplayName>VERSTRAETE Kathleen</DisplayName>
        <AccountId>36</AccountId>
        <AccountType/>
      </UserInfo>
      <UserInfo>
        <DisplayName>DE VLAEMINCK Rembrandt</DisplayName>
        <AccountId>46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951F377D5A844D804CF3134AA44856" ma:contentTypeVersion="13" ma:contentTypeDescription="Een nieuw document maken." ma:contentTypeScope="" ma:versionID="b481a3130f427f0c995549c078bf2edc">
  <xsd:schema xmlns:xsd="http://www.w3.org/2001/XMLSchema" xmlns:xs="http://www.w3.org/2001/XMLSchema" xmlns:p="http://schemas.microsoft.com/office/2006/metadata/properties" xmlns:ns2="811e0edb-2759-4906-870d-9b71578e6b5d" xmlns:ns3="157a7a79-5843-4c3f-afdf-32db5346485d" xmlns:ns4="c091a9d8-1ba1-4263-bf6f-1333fcd8a78a" targetNamespace="http://schemas.microsoft.com/office/2006/metadata/properties" ma:root="true" ma:fieldsID="9e61349cc7052d1b5b3644ae05aa9c7b" ns2:_="" ns3:_="" ns4:_="">
    <xsd:import namespace="811e0edb-2759-4906-870d-9b71578e6b5d"/>
    <xsd:import namespace="157a7a79-5843-4c3f-afdf-32db5346485d"/>
    <xsd:import namespace="c091a9d8-1ba1-4263-bf6f-1333fcd8a78a"/>
    <xsd:element name="properties">
      <xsd:complexType>
        <xsd:sequence>
          <xsd:element name="documentManagement">
            <xsd:complexType>
              <xsd:all>
                <xsd:element ref="ns2:Type_x0020_overleg" minOccurs="0"/>
                <xsd:element ref="ns2:Kader_x002f_project" minOccurs="0"/>
                <xsd:element ref="ns2:Locatie_x002f_regio_x0020_project" minOccurs="0"/>
                <xsd:element ref="ns2:Jaartal" minOccurs="0"/>
                <xsd:element ref="ns2:Datum_x0020_overleg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e0edb-2759-4906-870d-9b71578e6b5d" elementFormDefault="qualified">
    <xsd:import namespace="http://schemas.microsoft.com/office/2006/documentManagement/types"/>
    <xsd:import namespace="http://schemas.microsoft.com/office/infopath/2007/PartnerControls"/>
    <xsd:element name="Type_x0020_overleg" ma:index="8" nillable="true" ma:displayName="Type overleg" ma:format="Dropdown" ma:internalName="Type_x0020_overleg">
      <xsd:simpleType>
        <xsd:union memberTypes="dms:Text">
          <xsd:simpleType>
            <xsd:restriction base="dms:Choice">
              <xsd:enumeration value="Agenda"/>
              <xsd:enumeration value="Verslag"/>
              <xsd:enumeration value="Presentatie"/>
              <xsd:enumeration value="Documentatie"/>
              <xsd:enumeration value="Mail"/>
              <xsd:enumeration value="Brief"/>
              <xsd:enumeration value="Folder/brochure"/>
              <xsd:enumeration value="Poster"/>
              <xsd:enumeration value="Artikel"/>
              <xsd:enumeration value="Grafisch materiaal"/>
            </xsd:restriction>
          </xsd:simpleType>
        </xsd:union>
      </xsd:simpleType>
    </xsd:element>
    <xsd:element name="Kader_x002f_project" ma:index="9" nillable="true" ma:displayName="Groep" ma:default="0 - Nieuwe input" ma:format="Dropdown" ma:internalName="Kader_x002F_project">
      <xsd:simpleType>
        <xsd:union memberTypes="dms:Text">
          <xsd:simpleType>
            <xsd:restriction base="dms:Choice">
              <xsd:enumeration value="0 - Nieuwe input"/>
              <xsd:enumeration value="bestrijdingsmiddel"/>
              <xsd:enumeration value="evaluatie"/>
              <xsd:enumeration value="expertgroep"/>
              <xsd:enumeration value="nieuwsbrief"/>
              <xsd:enumeration value="pers"/>
              <xsd:enumeration value="regiowerking"/>
              <xsd:enumeration value="samenaankoop"/>
              <xsd:enumeration value="studie"/>
            </xsd:restriction>
          </xsd:simpleType>
        </xsd:union>
      </xsd:simpleType>
    </xsd:element>
    <xsd:element name="Locatie_x002f_regio_x0020_project" ma:index="10" nillable="true" ma:displayName="Locatie/regio project" ma:format="Dropdown" ma:internalName="Locatie_x002F_regio_x0020_project">
      <xsd:simpleType>
        <xsd:union memberTypes="dms:Text">
          <xsd:simpleType>
            <xsd:restriction base="dms:Choice">
              <xsd:enumeration value="Voeg zelf waarden toe via bibliotheekinstellingen"/>
            </xsd:restriction>
          </xsd:simpleType>
        </xsd:union>
      </xsd:simpleType>
    </xsd:element>
    <xsd:element name="Jaartal" ma:index="11" nillable="true" ma:displayName="Jaartal" ma:internalName="Jaartal">
      <xsd:simpleType>
        <xsd:restriction base="dms:Text">
          <xsd:maxLength value="255"/>
        </xsd:restriction>
      </xsd:simpleType>
    </xsd:element>
    <xsd:element name="Datum_x0020_overleg" ma:index="12" nillable="true" ma:displayName="Datum overleg" ma:format="DateOnly" ma:internalName="Datum_x0020_overleg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a7a79-5843-4c3f-afdf-32db534648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1a9d8-1ba1-4263-bf6f-1333fcd8a78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4CE3EA-AE5D-4A5E-A231-B2CD8FEA98FD}">
  <ds:schemaRefs>
    <ds:schemaRef ds:uri="http://purl.org/dc/elements/1.1/"/>
    <ds:schemaRef ds:uri="http://schemas.microsoft.com/office/2006/metadata/properties"/>
    <ds:schemaRef ds:uri="c091a9d8-1ba1-4263-bf6f-1333fcd8a78a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157a7a79-5843-4c3f-afdf-32db5346485d"/>
    <ds:schemaRef ds:uri="http://schemas.microsoft.com/office/infopath/2007/PartnerControls"/>
    <ds:schemaRef ds:uri="811e0edb-2759-4906-870d-9b71578e6b5d"/>
  </ds:schemaRefs>
</ds:datastoreItem>
</file>

<file path=customXml/itemProps2.xml><?xml version="1.0" encoding="utf-8"?>
<ds:datastoreItem xmlns:ds="http://schemas.openxmlformats.org/officeDocument/2006/customXml" ds:itemID="{6B2818A0-FF2C-44D9-9527-FE042A4E5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1e0edb-2759-4906-870d-9b71578e6b5d"/>
    <ds:schemaRef ds:uri="157a7a79-5843-4c3f-afdf-32db5346485d"/>
    <ds:schemaRef ds:uri="c091a9d8-1ba1-4263-bf6f-1333fcd8a7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D78EA3-A1DA-498F-AF2C-EE0DA47709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provincie_antwerpen_ppt_verdana</Template>
  <TotalTime>955</TotalTime>
  <Words>382</Words>
  <Application>Microsoft Office PowerPoint</Application>
  <PresentationFormat>Diavoorstelling (4:3)</PresentationFormat>
  <Paragraphs>49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20" baseType="lpstr">
      <vt:lpstr>ＭＳ Ｐゴシック</vt:lpstr>
      <vt:lpstr>Arial</vt:lpstr>
      <vt:lpstr>BentonSans-Bold</vt:lpstr>
      <vt:lpstr>BentonSansComp-Medium</vt:lpstr>
      <vt:lpstr>BentonSansCond-Regular</vt:lpstr>
      <vt:lpstr>Interstate</vt:lpstr>
      <vt:lpstr>Lucida Grande</vt:lpstr>
      <vt:lpstr>Verdana</vt:lpstr>
      <vt:lpstr>provincie_antwerpen_ppt_verdana</vt:lpstr>
      <vt:lpstr>Andere methoden op de markt</vt:lpstr>
      <vt:lpstr>Look en ui</vt:lpstr>
      <vt:lpstr>Kokend water</vt:lpstr>
      <vt:lpstr>Plastiek rond bomen</vt:lpstr>
      <vt:lpstr>Nematoden</vt:lpstr>
      <vt:lpstr>Nematoden</vt:lpstr>
      <vt:lpstr>PowerPoint-presentatie</vt:lpstr>
      <vt:lpstr>Gebruik van feromoonvallen</vt:lpstr>
      <vt:lpstr>Spoorferomonen</vt:lpstr>
      <vt:lpstr>Bloembollen, zaadmengsels</vt:lpstr>
      <vt:lpstr>PowerPoint-presentatie</vt:lpstr>
    </vt:vector>
  </TitlesOfParts>
  <Company>Provincie Antwerpen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VERSTRAETE Kathleen</dc:creator>
  <cp:lastModifiedBy>VERSTRAETE Kathleen</cp:lastModifiedBy>
  <cp:revision>217</cp:revision>
  <cp:lastPrinted>2009-04-27T10:20:31Z</cp:lastPrinted>
  <dcterms:created xsi:type="dcterms:W3CDTF">2018-09-26T07:46:01Z</dcterms:created>
  <dcterms:modified xsi:type="dcterms:W3CDTF">2020-04-21T13:31:33Z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0x0101007F951F377D5A844D804CF3134AA44856</vt:lpwstr>
  </property>
</Properties>
</file>