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4002" r:id="rId5"/>
  </p:sldMasterIdLst>
  <p:notesMasterIdLst>
    <p:notesMasterId r:id="rId19"/>
  </p:notesMasterIdLst>
  <p:handoutMasterIdLst>
    <p:handoutMasterId r:id="rId20"/>
  </p:handoutMasterIdLst>
  <p:sldIdLst>
    <p:sldId id="260" r:id="rId6"/>
    <p:sldId id="285" r:id="rId7"/>
    <p:sldId id="286" r:id="rId8"/>
    <p:sldId id="288" r:id="rId9"/>
    <p:sldId id="287" r:id="rId10"/>
    <p:sldId id="289" r:id="rId11"/>
    <p:sldId id="290" r:id="rId12"/>
    <p:sldId id="291" r:id="rId13"/>
    <p:sldId id="292" r:id="rId14"/>
    <p:sldId id="293" r:id="rId15"/>
    <p:sldId id="295" r:id="rId16"/>
    <p:sldId id="296" r:id="rId17"/>
    <p:sldId id="265" r:id="rId1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>
          <p15:clr>
            <a:srgbClr val="A4A3A4"/>
          </p15:clr>
        </p15:guide>
        <p15:guide id="2" pos="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008000"/>
    <a:srgbClr val="0066CC"/>
    <a:srgbClr val="313232"/>
    <a:srgbClr val="D34838"/>
    <a:srgbClr val="4D4D4D"/>
    <a:srgbClr val="C0C0C0"/>
    <a:srgbClr val="C1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1C6565-7A9E-C986-EEAF-C45A10D93257}" v="19" dt="2020-02-23T14:45:35.567"/>
    <p1510:client id="{AE20D384-ED35-7F39-487E-C19ACC80AD68}" v="9" dt="2020-04-20T09:15:00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74" autoAdjust="0"/>
  </p:normalViewPr>
  <p:slideViewPr>
    <p:cSldViewPr showGuides="1">
      <p:cViewPr varScale="1">
        <p:scale>
          <a:sx n="88" d="100"/>
          <a:sy n="88" d="100"/>
        </p:scale>
        <p:origin x="1243" y="67"/>
      </p:cViewPr>
      <p:guideLst>
        <p:guide orient="horz" pos="4037"/>
        <p:guide pos="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STRAETE Kathleen" userId="S::paukver@provincieantwerpen.be::c2049f42-a1a1-401a-bcc9-9dd34c005d04" providerId="AD" clId="Web-{7E1C6565-7A9E-C986-EEAF-C45A10D93257}"/>
    <pc:docChg chg="addSld delSld modSld addMainMaster">
      <pc:chgData name="VERSTRAETE Kathleen" userId="S::paukver@provincieantwerpen.be::c2049f42-a1a1-401a-bcc9-9dd34c005d04" providerId="AD" clId="Web-{7E1C6565-7A9E-C986-EEAF-C45A10D93257}" dt="2020-02-23T14:45:35.567" v="17" actId="20577"/>
      <pc:docMkLst>
        <pc:docMk/>
      </pc:docMkLst>
      <pc:sldChg chg="modSp">
        <pc:chgData name="VERSTRAETE Kathleen" userId="S::paukver@provincieantwerpen.be::c2049f42-a1a1-401a-bcc9-9dd34c005d04" providerId="AD" clId="Web-{7E1C6565-7A9E-C986-EEAF-C45A10D93257}" dt="2020-02-23T14:41:01.944" v="2" actId="20577"/>
        <pc:sldMkLst>
          <pc:docMk/>
          <pc:sldMk cId="3236963700" sldId="285"/>
        </pc:sldMkLst>
        <pc:spChg chg="mod">
          <ac:chgData name="VERSTRAETE Kathleen" userId="S::paukver@provincieantwerpen.be::c2049f42-a1a1-401a-bcc9-9dd34c005d04" providerId="AD" clId="Web-{7E1C6565-7A9E-C986-EEAF-C45A10D93257}" dt="2020-02-23T14:41:01.944" v="2" actId="20577"/>
          <ac:spMkLst>
            <pc:docMk/>
            <pc:sldMk cId="3236963700" sldId="285"/>
            <ac:spMk id="3" creationId="{00000000-0000-0000-0000-000000000000}"/>
          </ac:spMkLst>
        </pc:spChg>
      </pc:sldChg>
      <pc:sldChg chg="modSp">
        <pc:chgData name="VERSTRAETE Kathleen" userId="S::paukver@provincieantwerpen.be::c2049f42-a1a1-401a-bcc9-9dd34c005d04" providerId="AD" clId="Web-{7E1C6565-7A9E-C986-EEAF-C45A10D93257}" dt="2020-02-23T14:41:30.256" v="4" actId="20577"/>
        <pc:sldMkLst>
          <pc:docMk/>
          <pc:sldMk cId="3849383580" sldId="286"/>
        </pc:sldMkLst>
        <pc:spChg chg="mod">
          <ac:chgData name="VERSTRAETE Kathleen" userId="S::paukver@provincieantwerpen.be::c2049f42-a1a1-401a-bcc9-9dd34c005d04" providerId="AD" clId="Web-{7E1C6565-7A9E-C986-EEAF-C45A10D93257}" dt="2020-02-23T14:41:30.256" v="4" actId="20577"/>
          <ac:spMkLst>
            <pc:docMk/>
            <pc:sldMk cId="3849383580" sldId="286"/>
            <ac:spMk id="3" creationId="{00000000-0000-0000-0000-000000000000}"/>
          </ac:spMkLst>
        </pc:spChg>
      </pc:sldChg>
      <pc:sldChg chg="modSp">
        <pc:chgData name="VERSTRAETE Kathleen" userId="S::paukver@provincieantwerpen.be::c2049f42-a1a1-401a-bcc9-9dd34c005d04" providerId="AD" clId="Web-{7E1C6565-7A9E-C986-EEAF-C45A10D93257}" dt="2020-02-23T14:43:05.818" v="10" actId="20577"/>
        <pc:sldMkLst>
          <pc:docMk/>
          <pc:sldMk cId="3537659646" sldId="290"/>
        </pc:sldMkLst>
        <pc:spChg chg="mod">
          <ac:chgData name="VERSTRAETE Kathleen" userId="S::paukver@provincieantwerpen.be::c2049f42-a1a1-401a-bcc9-9dd34c005d04" providerId="AD" clId="Web-{7E1C6565-7A9E-C986-EEAF-C45A10D93257}" dt="2020-02-23T14:43:05.818" v="10" actId="20577"/>
          <ac:spMkLst>
            <pc:docMk/>
            <pc:sldMk cId="3537659646" sldId="290"/>
            <ac:spMk id="3" creationId="{00000000-0000-0000-0000-000000000000}"/>
          </ac:spMkLst>
        </pc:spChg>
      </pc:sldChg>
      <pc:sldChg chg="new del">
        <pc:chgData name="VERSTRAETE Kathleen" userId="S::paukver@provincieantwerpen.be::c2049f42-a1a1-401a-bcc9-9dd34c005d04" providerId="AD" clId="Web-{7E1C6565-7A9E-C986-EEAF-C45A10D93257}" dt="2020-02-23T14:45:18.958" v="13"/>
        <pc:sldMkLst>
          <pc:docMk/>
          <pc:sldMk cId="1245505143" sldId="294"/>
        </pc:sldMkLst>
      </pc:sldChg>
      <pc:sldChg chg="modSp add">
        <pc:chgData name="VERSTRAETE Kathleen" userId="S::paukver@provincieantwerpen.be::c2049f42-a1a1-401a-bcc9-9dd34c005d04" providerId="AD" clId="Web-{7E1C6565-7A9E-C986-EEAF-C45A10D93257}" dt="2020-02-23T14:45:35.567" v="17" actId="20577"/>
        <pc:sldMkLst>
          <pc:docMk/>
          <pc:sldMk cId="790887837" sldId="295"/>
        </pc:sldMkLst>
        <pc:spChg chg="mod">
          <ac:chgData name="VERSTRAETE Kathleen" userId="S::paukver@provincieantwerpen.be::c2049f42-a1a1-401a-bcc9-9dd34c005d04" providerId="AD" clId="Web-{7E1C6565-7A9E-C986-EEAF-C45A10D93257}" dt="2020-02-23T14:45:35.567" v="17" actId="20577"/>
          <ac:spMkLst>
            <pc:docMk/>
            <pc:sldMk cId="790887837" sldId="295"/>
            <ac:spMk id="3" creationId="{451C4752-61F4-44E1-9DD8-F563E5046C17}"/>
          </ac:spMkLst>
        </pc:spChg>
      </pc:sldChg>
      <pc:sldMasterChg chg="add addSldLayout">
        <pc:chgData name="VERSTRAETE Kathleen" userId="S::paukver@provincieantwerpen.be::c2049f42-a1a1-401a-bcc9-9dd34c005d04" providerId="AD" clId="Web-{7E1C6565-7A9E-C986-EEAF-C45A10D93257}" dt="2020-02-23T14:45:12.896" v="12"/>
        <pc:sldMasterMkLst>
          <pc:docMk/>
          <pc:sldMasterMk cId="0" sldId="2147484002"/>
        </pc:sldMasterMkLst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03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04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05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06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07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08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09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10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11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12"/>
          </pc:sldLayoutMkLst>
        </pc:sldLayoutChg>
        <pc:sldLayoutChg chg="add">
          <pc:chgData name="VERSTRAETE Kathleen" userId="S::paukver@provincieantwerpen.be::c2049f42-a1a1-401a-bcc9-9dd34c005d04" providerId="AD" clId="Web-{7E1C6565-7A9E-C986-EEAF-C45A10D93257}" dt="2020-02-23T14:45:12.896" v="12"/>
          <pc:sldLayoutMkLst>
            <pc:docMk/>
            <pc:sldMasterMk cId="0" sldId="2147484002"/>
            <pc:sldLayoutMk cId="0" sldId="2147484013"/>
          </pc:sldLayoutMkLst>
        </pc:sldLayoutChg>
      </pc:sldMasterChg>
    </pc:docChg>
  </pc:docChgLst>
  <pc:docChgLst>
    <pc:chgData name="VERSTRAETE Kathleen" userId="S::paukver@provincieantwerpen.be::c2049f42-a1a1-401a-bcc9-9dd34c005d04" providerId="AD" clId="Web-{AE20D384-ED35-7F39-487E-C19ACC80AD68}"/>
    <pc:docChg chg="modSld">
      <pc:chgData name="VERSTRAETE Kathleen" userId="S::paukver@provincieantwerpen.be::c2049f42-a1a1-401a-bcc9-9dd34c005d04" providerId="AD" clId="Web-{AE20D384-ED35-7F39-487E-C19ACC80AD68}" dt="2020-04-20T09:15:00.893" v="8" actId="20577"/>
      <pc:docMkLst>
        <pc:docMk/>
      </pc:docMkLst>
      <pc:sldChg chg="modSp">
        <pc:chgData name="VERSTRAETE Kathleen" userId="S::paukver@provincieantwerpen.be::c2049f42-a1a1-401a-bcc9-9dd34c005d04" providerId="AD" clId="Web-{AE20D384-ED35-7F39-487E-C19ACC80AD68}" dt="2020-04-20T09:09:35.326" v="4" actId="20577"/>
        <pc:sldMkLst>
          <pc:docMk/>
          <pc:sldMk cId="3236963700" sldId="285"/>
        </pc:sldMkLst>
        <pc:spChg chg="mod">
          <ac:chgData name="VERSTRAETE Kathleen" userId="S::paukver@provincieantwerpen.be::c2049f42-a1a1-401a-bcc9-9dd34c005d04" providerId="AD" clId="Web-{AE20D384-ED35-7F39-487E-C19ACC80AD68}" dt="2020-04-20T09:09:35.326" v="4" actId="20577"/>
          <ac:spMkLst>
            <pc:docMk/>
            <pc:sldMk cId="3236963700" sldId="285"/>
            <ac:spMk id="3" creationId="{00000000-0000-0000-0000-000000000000}"/>
          </ac:spMkLst>
        </pc:spChg>
      </pc:sldChg>
      <pc:sldChg chg="modSp">
        <pc:chgData name="VERSTRAETE Kathleen" userId="S::paukver@provincieantwerpen.be::c2049f42-a1a1-401a-bcc9-9dd34c005d04" providerId="AD" clId="Web-{AE20D384-ED35-7F39-487E-C19ACC80AD68}" dt="2020-04-20T09:15:00.893" v="7" actId="20577"/>
        <pc:sldMkLst>
          <pc:docMk/>
          <pc:sldMk cId="2918074451" sldId="287"/>
        </pc:sldMkLst>
        <pc:spChg chg="mod">
          <ac:chgData name="VERSTRAETE Kathleen" userId="S::paukver@provincieantwerpen.be::c2049f42-a1a1-401a-bcc9-9dd34c005d04" providerId="AD" clId="Web-{AE20D384-ED35-7F39-487E-C19ACC80AD68}" dt="2020-04-20T09:15:00.893" v="7" actId="20577"/>
          <ac:spMkLst>
            <pc:docMk/>
            <pc:sldMk cId="2918074451" sldId="287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1" y="3136900"/>
            <a:ext cx="7704856" cy="449488"/>
          </a:xfrm>
        </p:spPr>
        <p:txBody>
          <a:bodyPr/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51"/>
            <a:ext cx="7456488" cy="386399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6"/>
            <a:ext cx="6324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7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700" dirty="0">
                <a:solidFill>
                  <a:schemeClr val="bg1"/>
                </a:solidFill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700" baseline="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7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700" dirty="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5" y="2476502"/>
            <a:ext cx="7466013" cy="419100"/>
          </a:xfrm>
        </p:spPr>
        <p:txBody>
          <a:bodyPr anchor="t"/>
          <a:lstStyle>
            <a:lvl1pPr>
              <a:defRPr sz="14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2"/>
            <a:ext cx="7467600" cy="622300"/>
          </a:xfrm>
        </p:spPr>
        <p:txBody>
          <a:bodyPr/>
          <a:lstStyle>
            <a:lvl1pPr marL="0" indent="0">
              <a:buFontTx/>
              <a:buNone/>
              <a:defRPr sz="27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6"/>
            <a:ext cx="5486400" cy="347663"/>
          </a:xfrm>
        </p:spPr>
        <p:txBody>
          <a:bodyPr/>
          <a:lstStyle>
            <a:lvl1pPr marL="0" indent="0">
              <a:buNone/>
              <a:defRPr sz="900" baseline="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nl-BE" dirty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4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6"/>
            <a:ext cx="5486400" cy="347663"/>
          </a:xfrm>
        </p:spPr>
        <p:txBody>
          <a:bodyPr/>
          <a:lstStyle>
            <a:lvl1pPr marL="0" indent="0">
              <a:buNone/>
              <a:defRPr sz="900" baseline="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nl-BE" dirty="0"/>
              <a:t>Picture caption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 dirty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 dirty="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2"/>
            <a:ext cx="8305800" cy="723900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21/04/2020</a:t>
            </a:fld>
            <a:endParaRPr lang="en-US" sz="9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00" y="6019800"/>
            <a:ext cx="1836100" cy="54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  <p:sldLayoutId id="2147483999" r:id="rId10"/>
    <p:sldLayoutId id="214748400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798368"/>
            <a:ext cx="1698525" cy="1015008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4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pt</a:t>
            </a:r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6"/>
            <a:ext cx="6324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7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7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70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700" baseline="0" dirty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7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21/04/2020</a:t>
            </a:fld>
            <a:endParaRPr lang="en-US" sz="700" dirty="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3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AF0F10"/>
          </a:solidFill>
          <a:latin typeface="Interstate" pitchFamily="2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AF0F10"/>
          </a:solidFill>
          <a:latin typeface="Interstate" pitchFamily="2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AF0F10"/>
          </a:solidFill>
          <a:latin typeface="Interstate" pitchFamily="2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AF0F10"/>
          </a:solidFill>
          <a:latin typeface="Interstate" pitchFamily="2" charset="0"/>
        </a:defRPr>
      </a:lvl9pPr>
    </p:titleStyle>
    <p:bodyStyle>
      <a:lvl1pPr marL="161921" indent="-161921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296459" indent="-1345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430995" indent="-134538" algn="l" rtl="0" eaLnBrk="1" fontAlgn="base" hangingPunct="1">
        <a:spcBef>
          <a:spcPts val="375"/>
        </a:spcBef>
        <a:spcAft>
          <a:spcPct val="0"/>
        </a:spcAft>
        <a:buClr>
          <a:srgbClr val="4D4D4D"/>
        </a:buClr>
        <a:buFont typeface="Arial"/>
        <a:buChar char="•"/>
        <a:defRPr sz="11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674984" indent="-134538" algn="l" rtl="0" eaLnBrk="1" fontAlgn="base" hangingPunct="1">
        <a:spcBef>
          <a:spcPts val="525"/>
        </a:spcBef>
        <a:spcAft>
          <a:spcPct val="0"/>
        </a:spcAft>
        <a:buClr>
          <a:srgbClr val="4D4D4D"/>
        </a:buClr>
        <a:buFont typeface="Arial"/>
        <a:buChar char="•"/>
        <a:defRPr sz="9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809980" indent="-134538" algn="l" rtl="0" eaLnBrk="1" fontAlgn="base" hangingPunct="1">
        <a:spcBef>
          <a:spcPts val="450"/>
        </a:spcBef>
        <a:spcAft>
          <a:spcPct val="0"/>
        </a:spcAft>
        <a:buClr>
          <a:schemeClr val="tx2"/>
        </a:buClr>
        <a:buFont typeface="Arial"/>
        <a:buChar char="•"/>
        <a:defRPr sz="8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079973" indent="-17144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800" baseline="0">
          <a:solidFill>
            <a:schemeClr val="tx2"/>
          </a:solidFill>
          <a:latin typeface="+mn-lt"/>
          <a:ea typeface="ＭＳ Ｐゴシック" charset="-128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1500">
          <a:solidFill>
            <a:schemeClr val="tx1"/>
          </a:solidFill>
          <a:latin typeface="+mn-lt"/>
          <a:ea typeface="ＭＳ Ｐゴシック" charset="-128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Verdana"/>
              </a:rPr>
              <a:t>LIFE project </a:t>
            </a:r>
            <a:r>
              <a:rPr lang="en-US" dirty="0" err="1">
                <a:ea typeface="Verdana"/>
              </a:rPr>
              <a:t>Eikenprocessierups</a:t>
            </a:r>
            <a:endParaRPr lang="en-US" dirty="0">
              <a:ea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Ecological control of the </a:t>
            </a:r>
            <a:r>
              <a:rPr lang="en-US" dirty="0" err="1">
                <a:ea typeface="ＭＳ Ｐゴシック"/>
              </a:rPr>
              <a:t>oakprocessionary</a:t>
            </a:r>
            <a:r>
              <a:rPr lang="en-US" dirty="0">
                <a:ea typeface="ＭＳ Ｐゴシック"/>
              </a:rPr>
              <a:t> caterpillar as a non-chemical solution</a:t>
            </a:r>
            <a:endParaRPr lang="en-US" dirty="0">
              <a:ea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Herintroductie grote poppenrover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Inheemse kever, uitgestorven. Bestrijder in Turkije en VS.</a:t>
            </a:r>
          </a:p>
          <a:p>
            <a:endParaRPr lang="nl-BE" dirty="0"/>
          </a:p>
          <a:p>
            <a:r>
              <a:rPr lang="nl-BE" dirty="0"/>
              <a:t>Habitatmodel door INBO</a:t>
            </a:r>
          </a:p>
          <a:p>
            <a:endParaRPr lang="nl-BE" dirty="0"/>
          </a:p>
          <a:p>
            <a:r>
              <a:rPr lang="nl-BE" dirty="0"/>
              <a:t>Expert groep </a:t>
            </a:r>
            <a:r>
              <a:rPr lang="nl-BE" dirty="0" err="1"/>
              <a:t>Calosoma</a:t>
            </a:r>
            <a:endParaRPr lang="nl-BE" dirty="0"/>
          </a:p>
          <a:p>
            <a:endParaRPr lang="nl-BE" dirty="0"/>
          </a:p>
          <a:p>
            <a:r>
              <a:rPr lang="nl-BE" dirty="0"/>
              <a:t>Kevers worden </a:t>
            </a:r>
            <a:r>
              <a:rPr lang="nl-BE" dirty="0" err="1"/>
              <a:t>gezenderd</a:t>
            </a:r>
            <a:endParaRPr lang="nl-BE" dirty="0"/>
          </a:p>
          <a:p>
            <a:endParaRPr lang="nl-BE" dirty="0"/>
          </a:p>
          <a:p>
            <a:r>
              <a:rPr lang="nl-BE" dirty="0"/>
              <a:t>4 kweekstations, 1 in provincie Antwerpen</a:t>
            </a:r>
          </a:p>
          <a:p>
            <a:endParaRPr lang="nl-BE" dirty="0"/>
          </a:p>
          <a:p>
            <a:r>
              <a:rPr lang="nl-BE" dirty="0"/>
              <a:t>5 plaatsen in Antwerpen (Merksplas, Wortel, Hove), 5 plaatsen in Limburg</a:t>
            </a:r>
          </a:p>
          <a:p>
            <a:endParaRPr lang="nl-BE" dirty="0"/>
          </a:p>
          <a:p>
            <a:r>
              <a:rPr lang="nl-BE" dirty="0"/>
              <a:t>Later uitbreiden naar andere provincies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060848"/>
            <a:ext cx="303866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6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FDD92-AAC2-499B-8FC1-C261971F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ＭＳ Ｐゴシック"/>
              </a:rPr>
              <a:t>Monitoring in kader van LIFE project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1C4752-61F4-44E1-9DD8-F563E5046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1290" indent="-161290"/>
            <a:r>
              <a:rPr lang="nl-NL" dirty="0">
                <a:ea typeface="ＭＳ Ｐゴシック"/>
              </a:rPr>
              <a:t>Product gebruik: </a:t>
            </a:r>
            <a:br>
              <a:rPr lang="nl-NL" dirty="0">
                <a:ea typeface="ＭＳ Ｐゴシック"/>
              </a:rPr>
            </a:br>
            <a:r>
              <a:rPr lang="nl-NL" dirty="0">
                <a:ea typeface="ＭＳ Ｐゴシック"/>
              </a:rPr>
              <a:t>doel= verminderen van biociden </a:t>
            </a:r>
            <a:br>
              <a:rPr lang="nl-NL" dirty="0">
                <a:ea typeface="ＭＳ Ｐゴシック"/>
              </a:rPr>
            </a:br>
            <a:r>
              <a:rPr lang="nl-NL" dirty="0">
                <a:ea typeface="ＭＳ Ｐゴシック"/>
              </a:rPr>
              <a:t>biocide gebruik 2020 wordt als baseline genomen en opgevolgd </a:t>
            </a:r>
            <a:r>
              <a:rPr lang="nl-NL">
                <a:ea typeface="ＭＳ Ｐゴシック"/>
              </a:rPr>
              <a:t>gedurende 5 jaar + 5 jaar erna</a:t>
            </a:r>
            <a:r>
              <a:rPr lang="nl-NL" dirty="0">
                <a:ea typeface="ＭＳ Ｐゴシック"/>
              </a:rPr>
              <a:t/>
            </a:r>
            <a:br>
              <a:rPr lang="nl-NL" dirty="0">
                <a:ea typeface="ＭＳ Ｐゴシック"/>
              </a:rPr>
            </a:br>
            <a:endParaRPr lang="nl-NL" dirty="0"/>
          </a:p>
          <a:p>
            <a:pPr marL="161449" indent="-161449"/>
            <a:r>
              <a:rPr lang="nl-NL" dirty="0">
                <a:ea typeface="ＭＳ Ｐゴシック"/>
              </a:rPr>
              <a:t>Economische inzet van gemeenten</a:t>
            </a:r>
            <a:br>
              <a:rPr lang="nl-NL" dirty="0">
                <a:ea typeface="ＭＳ Ｐゴシック"/>
              </a:rPr>
            </a:br>
            <a:r>
              <a:rPr lang="nl-NL" dirty="0">
                <a:ea typeface="ＭＳ Ｐゴシック"/>
              </a:rPr>
              <a:t>Socio-economische studie: kosten bestrijding + impact op toerisme</a:t>
            </a:r>
            <a:br>
              <a:rPr lang="nl-NL" dirty="0">
                <a:ea typeface="ＭＳ Ｐゴシック"/>
              </a:rPr>
            </a:br>
            <a:endParaRPr lang="nl-NL" dirty="0">
              <a:ea typeface="ＭＳ Ｐゴシック"/>
            </a:endParaRPr>
          </a:p>
          <a:p>
            <a:pPr marL="161449" indent="-161449"/>
            <a:r>
              <a:rPr lang="nl-NL" dirty="0">
                <a:ea typeface="ＭＳ Ｐゴシック"/>
              </a:rPr>
              <a:t>Deelnemende gemeenten met nieuwe technieken</a:t>
            </a:r>
            <a:br>
              <a:rPr lang="nl-NL" dirty="0">
                <a:ea typeface="ＭＳ Ｐゴシック"/>
              </a:rPr>
            </a:br>
            <a:r>
              <a:rPr lang="nl-NL" dirty="0">
                <a:ea typeface="ＭＳ Ｐゴシック"/>
              </a:rPr>
              <a:t>DOEL: zoveel mogelijk gemeenten die overschakelen naar alternatieve bestrijding zonder biociden</a:t>
            </a:r>
          </a:p>
          <a:p>
            <a:pPr marL="161449" indent="-161449"/>
            <a:endParaRPr lang="nl-NL" dirty="0">
              <a:ea typeface="ＭＳ Ｐゴシック"/>
            </a:endParaRPr>
          </a:p>
          <a:p>
            <a:pPr marL="161449" indent="-161449"/>
            <a:r>
              <a:rPr lang="nl-NL" dirty="0">
                <a:ea typeface="ＭＳ Ｐゴシック"/>
              </a:rPr>
              <a:t>Gezondheid: INTEGO</a:t>
            </a:r>
          </a:p>
          <a:p>
            <a:pPr marL="161449" indent="-161449"/>
            <a:endParaRPr lang="nl-NL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088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kan je zelf doen?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Uitzetten van  grote poppenrover (GP) is nu nog niet toegelaten</a:t>
            </a:r>
          </a:p>
          <a:p>
            <a:pPr marL="0" indent="0">
              <a:buNone/>
            </a:pPr>
            <a:r>
              <a:rPr lang="nl-BE" dirty="0"/>
              <a:t>GP is beschermd via bijlage 1 van het soortenbesluit dus</a:t>
            </a:r>
            <a:br>
              <a:rPr lang="nl-BE" dirty="0"/>
            </a:br>
            <a:r>
              <a:rPr lang="nl-BE" dirty="0"/>
              <a:t>- mag je deze niet hebben, vervoeren, verhandelen, ruilen</a:t>
            </a:r>
            <a:br>
              <a:rPr lang="nl-BE" dirty="0"/>
            </a:br>
            <a:r>
              <a:rPr lang="nl-BE" dirty="0"/>
              <a:t>- opzettelijk introduceren in het wild</a:t>
            </a:r>
          </a:p>
          <a:p>
            <a:endParaRPr lang="nl-BE" dirty="0"/>
          </a:p>
          <a:p>
            <a:r>
              <a:rPr lang="nl-BE" dirty="0"/>
              <a:t>Inzaaien is nog niet bewezen dus liever door maaibeheer berm omzetten naar bloemrijke berm.</a:t>
            </a:r>
            <a:br>
              <a:rPr lang="nl-BE" dirty="0"/>
            </a:br>
            <a:r>
              <a:rPr lang="nl-BE" dirty="0"/>
              <a:t>Vegetatiewijziging van een berm: omgevingsvergunning aanvragen</a:t>
            </a:r>
          </a:p>
          <a:p>
            <a:endParaRPr lang="nl-BE" dirty="0"/>
          </a:p>
          <a:p>
            <a:r>
              <a:rPr lang="nl-BE" dirty="0"/>
              <a:t>Nestkasten hangen</a:t>
            </a:r>
            <a:r>
              <a:rPr lang="nl-BE" dirty="0" smtClean="0"/>
              <a:t>:</a:t>
            </a:r>
          </a:p>
          <a:p>
            <a:pPr marL="0" indent="0">
              <a:buNone/>
            </a:pPr>
            <a:r>
              <a:rPr lang="nl-BE" dirty="0" smtClean="0"/>
              <a:t>Te laat om nu nestkasten te hangen (sept-okt 2020)</a:t>
            </a:r>
            <a:br>
              <a:rPr lang="nl-BE" dirty="0" smtClean="0"/>
            </a:br>
            <a:r>
              <a:rPr lang="nl-BE" dirty="0" smtClean="0"/>
              <a:t>Wetenschappelijk opvolging </a:t>
            </a:r>
            <a:r>
              <a:rPr lang="nl-BE" dirty="0"/>
              <a:t>(LIFE) niet meer </a:t>
            </a:r>
            <a:r>
              <a:rPr lang="nl-BE" dirty="0" smtClean="0"/>
              <a:t>mogelijk </a:t>
            </a:r>
            <a:br>
              <a:rPr lang="nl-BE" dirty="0" smtClean="0"/>
            </a:br>
            <a:r>
              <a:rPr lang="nl-BE" dirty="0" smtClean="0"/>
              <a:t>Extra </a:t>
            </a:r>
            <a:r>
              <a:rPr lang="nl-BE" dirty="0"/>
              <a:t>informatie over de effectiviteit als er gemonitord </a:t>
            </a:r>
            <a:r>
              <a:rPr lang="nl-BE" dirty="0" smtClean="0"/>
              <a:t>wordt</a:t>
            </a:r>
            <a:br>
              <a:rPr lang="nl-BE" dirty="0" smtClean="0"/>
            </a:br>
            <a:r>
              <a:rPr lang="nl-BE" dirty="0" smtClean="0"/>
              <a:t>Registreer </a:t>
            </a:r>
            <a:r>
              <a:rPr lang="nl-BE" dirty="0"/>
              <a:t>de aantal nesten op het </a:t>
            </a:r>
            <a:r>
              <a:rPr lang="nl-BE" dirty="0" err="1"/>
              <a:t>geoloket</a:t>
            </a:r>
            <a:r>
              <a:rPr lang="nl-BE" dirty="0"/>
              <a:t> en noteer de plaatsen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0649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032337"/>
            <a:ext cx="556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Verdana"/>
                <a:cs typeface="Verdana"/>
              </a:rPr>
              <a:t>Bedankt</a:t>
            </a:r>
            <a:endParaRPr lang="en-US" sz="60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95536" y="5074430"/>
            <a:ext cx="807720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r>
              <a:rPr lang="en-GB" sz="1200" b="1" kern="1200" cap="all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Provincie</a:t>
            </a:r>
            <a:r>
              <a:rPr lang="en-GB" sz="1200" b="1" kern="1200" cap="all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 </a:t>
            </a:r>
            <a:r>
              <a:rPr lang="en-GB" sz="1200" b="1" kern="1200" cap="all" dirty="0" err="1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antwerpen</a:t>
            </a:r>
            <a:endParaRPr lang="en-US" sz="1200" b="1" kern="1200" dirty="0">
              <a:solidFill>
                <a:schemeClr val="bg2"/>
              </a:solidFill>
              <a:latin typeface="Verdana"/>
              <a:ea typeface="+mn-ea"/>
              <a:cs typeface="Verdana"/>
            </a:endParaRPr>
          </a:p>
          <a:p>
            <a:r>
              <a:rPr lang="en-GB" sz="1200" kern="1200" dirty="0">
                <a:solidFill>
                  <a:schemeClr val="bg2"/>
                </a:solidFill>
                <a:latin typeface="Verdana"/>
                <a:ea typeface="+mn-ea"/>
                <a:cs typeface="Verdana"/>
              </a:rPr>
              <a:t>www.provincieantwerpen.be</a:t>
            </a:r>
            <a:endParaRPr lang="en-US" sz="1200" kern="1200" dirty="0">
              <a:solidFill>
                <a:schemeClr val="bg2"/>
              </a:solidFill>
              <a:latin typeface="Verdana"/>
              <a:ea typeface="+mn-e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ea typeface="ＭＳ Ｐゴシック"/>
              </a:rPr>
              <a:t>Ingediend onder thema Omgeving en Gezondheid</a:t>
            </a:r>
            <a:r>
              <a:rPr lang="nl-BE" dirty="0"/>
              <a:t/>
            </a:r>
            <a:br>
              <a:rPr lang="nl-BE" dirty="0"/>
            </a:br>
            <a:r>
              <a:rPr lang="nl-BE" dirty="0">
                <a:ea typeface="ＭＳ Ｐゴシック"/>
              </a:rPr>
              <a:t>-verminderen van 50% biociden gebruik door aanbieden van alternatieven</a:t>
            </a:r>
            <a:r>
              <a:rPr lang="nl-BE" dirty="0"/>
              <a:t/>
            </a:r>
            <a:br>
              <a:rPr lang="nl-BE" dirty="0"/>
            </a:br>
            <a:r>
              <a:rPr lang="nl-BE">
                <a:ea typeface="ＭＳ Ｐゴシック"/>
              </a:rPr>
              <a:t>-eindresultaat beslissingsboom, opname in beheerplannen</a:t>
            </a:r>
            <a:endParaRPr lang="nl-BE" dirty="0"/>
          </a:p>
          <a:p>
            <a:endParaRPr lang="nl-BE" dirty="0"/>
          </a:p>
          <a:p>
            <a:r>
              <a:rPr lang="nl-BE" dirty="0"/>
              <a:t>3 nieuwe technieken</a:t>
            </a:r>
            <a:br>
              <a:rPr lang="nl-BE" dirty="0"/>
            </a:br>
            <a:r>
              <a:rPr lang="nl-BE" dirty="0"/>
              <a:t>- Mezen aantrekken als predator</a:t>
            </a:r>
            <a:br>
              <a:rPr lang="nl-BE" dirty="0"/>
            </a:br>
            <a:r>
              <a:rPr lang="nl-BE" dirty="0"/>
              <a:t>- Aantrekken van sluipwespen en –vliegen</a:t>
            </a:r>
            <a:br>
              <a:rPr lang="nl-BE" dirty="0"/>
            </a:br>
            <a:r>
              <a:rPr lang="nl-BE" dirty="0"/>
              <a:t>- Uitzetten van inheems kever ‘de grote poppenrover’</a:t>
            </a:r>
          </a:p>
          <a:p>
            <a:endParaRPr lang="nl-BE" dirty="0"/>
          </a:p>
          <a:p>
            <a:r>
              <a:rPr lang="nl-BE" dirty="0"/>
              <a:t>Demonstratieproject: 5 jaar worden deze drie technieken wetenschappelijk opgevolgd en effecten getoond aan alle belanghebbenden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36963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Partners en belanghebbenden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ea typeface="ＭＳ Ｐゴシック"/>
              </a:rPr>
              <a:t>Partners: Provincie Antwerpen (coördinatie), Provincie Limburg (B), Provincie Gelderland (NL), Provincie Noord Brabant (NL), Sittard-Geleen (NL), INBO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Expertgroep: UA, </a:t>
            </a:r>
            <a:r>
              <a:rPr lang="nl-BE" dirty="0" err="1"/>
              <a:t>UHasselt</a:t>
            </a:r>
            <a:r>
              <a:rPr lang="nl-BE" dirty="0"/>
              <a:t>, entomologen, </a:t>
            </a:r>
            <a:r>
              <a:rPr lang="nl-BE" dirty="0" err="1"/>
              <a:t>LifePISA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r>
              <a:rPr lang="nl-BE" dirty="0"/>
              <a:t>Stakeholders (B) (belanghebbenden):alle gemeenten, alle provincies, ANB, VMM, FOD,  omwonenden, internationale experten en beleidsmakers, commerciële bedrijven</a:t>
            </a:r>
          </a:p>
          <a:p>
            <a:endParaRPr lang="nl-BE" dirty="0"/>
          </a:p>
          <a:p>
            <a:r>
              <a:rPr lang="nl-BE" dirty="0"/>
              <a:t>Communicatie via een </a:t>
            </a:r>
            <a:r>
              <a:rPr lang="nl-BE" dirty="0" err="1"/>
              <a:t>LIFEsite</a:t>
            </a:r>
            <a:r>
              <a:rPr lang="nl-BE" dirty="0"/>
              <a:t>, 3 congressen, nieuwsbrieven, trainingen, infoborden en pers</a:t>
            </a:r>
          </a:p>
          <a:p>
            <a:endParaRPr lang="nl-BE" dirty="0"/>
          </a:p>
          <a:p>
            <a:r>
              <a:rPr lang="nl-BE" dirty="0">
                <a:ea typeface="ＭＳ Ｐゴシック"/>
              </a:rPr>
              <a:t>Testlocaties bij gemeente 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938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855758"/>
            <a:ext cx="4802045" cy="475727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169"/>
            <a:ext cx="5677098" cy="33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Aantrekken van mezen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7302" y="260648"/>
            <a:ext cx="3408412" cy="33843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15168"/>
            <a:ext cx="5654055" cy="224722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23528" y="1196752"/>
            <a:ext cx="4896544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Studie in Nederland: daling grootte populatie </a:t>
            </a:r>
            <a:r>
              <a:rPr lang="nl-BE" dirty="0" err="1">
                <a:latin typeface="+mj-lt"/>
              </a:rPr>
              <a:t>epr</a:t>
            </a:r>
            <a:endParaRPr lang="nl-BE" dirty="0">
              <a:latin typeface="+mj-lt"/>
            </a:endParaRPr>
          </a:p>
          <a:p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Hoeveel </a:t>
            </a:r>
            <a:r>
              <a:rPr lang="nl-BE" dirty="0">
                <a:latin typeface="+mj-lt"/>
              </a:rPr>
              <a:t>% vermindering is niet juist geweten</a:t>
            </a:r>
          </a:p>
          <a:p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48 </a:t>
            </a:r>
            <a:r>
              <a:rPr lang="nl-BE" dirty="0">
                <a:latin typeface="+mj-lt"/>
              </a:rPr>
              <a:t>testlocaties verspreid over de 5 provincies: 360 nestkasten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012160" y="4077072"/>
            <a:ext cx="3024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+mj-lt"/>
              </a:rPr>
              <a:t>Provincie Antwerpen: 6 bomenrijen met nestkasten, 6 bomenrijen zonder nestkasten</a:t>
            </a:r>
            <a:br>
              <a:rPr lang="nl-BE" dirty="0">
                <a:latin typeface="+mj-lt"/>
              </a:rPr>
            </a:br>
            <a:endParaRPr lang="nl-BE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>
                <a:latin typeface="+mj-lt"/>
              </a:rPr>
              <a:t>Retie</a:t>
            </a:r>
            <a:r>
              <a:rPr lang="nl-BE" dirty="0">
                <a:latin typeface="+mj-lt"/>
              </a:rPr>
              <a:t>, Merksplas, Wortel kolonie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8074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Aantrekken van sluipwespen -vliegen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kleinschalige </a:t>
            </a:r>
            <a:r>
              <a:rPr lang="nl-BE" dirty="0"/>
              <a:t>studies (</a:t>
            </a:r>
            <a:r>
              <a:rPr lang="nl-BE" dirty="0" err="1"/>
              <a:t>Ndl</a:t>
            </a:r>
            <a:r>
              <a:rPr lang="nl-BE" dirty="0"/>
              <a:t> en B) tonen aan dat sluipwespen en vliegen de </a:t>
            </a:r>
            <a:r>
              <a:rPr lang="nl-BE" dirty="0" err="1"/>
              <a:t>epr</a:t>
            </a:r>
            <a:r>
              <a:rPr lang="nl-BE" dirty="0"/>
              <a:t> nesten parasiteren. </a:t>
            </a:r>
          </a:p>
          <a:p>
            <a:r>
              <a:rPr lang="nl-BE" dirty="0" smtClean="0"/>
              <a:t>verschil </a:t>
            </a:r>
            <a:r>
              <a:rPr lang="nl-BE" dirty="0"/>
              <a:t>aantal sluipwespen en –vliegen </a:t>
            </a:r>
            <a:r>
              <a:rPr lang="nl-BE" dirty="0" err="1"/>
              <a:t>afh</a:t>
            </a:r>
            <a:r>
              <a:rPr lang="nl-BE" dirty="0"/>
              <a:t>. omgeving</a:t>
            </a:r>
            <a:br>
              <a:rPr lang="nl-BE" dirty="0"/>
            </a:br>
            <a:endParaRPr lang="nl-BE" dirty="0"/>
          </a:p>
          <a:p>
            <a:r>
              <a:rPr lang="nl-BE" dirty="0"/>
              <a:t>Onvoldoende kennis over de levenscyclus van de soorten, </a:t>
            </a:r>
            <a:r>
              <a:rPr lang="nl-BE" dirty="0" err="1"/>
              <a:t>parasiteringsgraad</a:t>
            </a:r>
            <a:r>
              <a:rPr lang="nl-BE" dirty="0"/>
              <a:t>, andere gastheren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21" y="4035561"/>
            <a:ext cx="4279379" cy="28224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0152" y="3830065"/>
            <a:ext cx="3460497" cy="25953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51" y="2996952"/>
            <a:ext cx="3653780" cy="24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6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ea typeface="ＭＳ Ｐゴシック"/>
              </a:rPr>
              <a:t>We vergelijken aantal sluipwespen – en vliegen + grootte </a:t>
            </a:r>
            <a:r>
              <a:rPr lang="nl-BE" dirty="0" err="1">
                <a:ea typeface="ＭＳ Ｐゴシック"/>
              </a:rPr>
              <a:t>epr</a:t>
            </a:r>
            <a:r>
              <a:rPr lang="nl-BE" dirty="0">
                <a:ea typeface="ＭＳ Ｐゴシック"/>
              </a:rPr>
              <a:t> nesten in 6 typen berm:</a:t>
            </a:r>
          </a:p>
          <a:p>
            <a:endParaRPr lang="nl-BE" dirty="0"/>
          </a:p>
          <a:p>
            <a:r>
              <a:rPr lang="nl-BE" dirty="0">
                <a:ea typeface="ＭＳ Ｐゴシック"/>
              </a:rPr>
              <a:t>1. </a:t>
            </a:r>
            <a:r>
              <a:rPr lang="nl-BE" dirty="0" err="1">
                <a:ea typeface="ＭＳ Ｐゴシック"/>
              </a:rPr>
              <a:t>grassig</a:t>
            </a:r>
            <a:r>
              <a:rPr lang="nl-BE" dirty="0">
                <a:ea typeface="ＭＳ Ｐゴシック"/>
              </a:rPr>
              <a:t> zonder kruiden, verschillende keren gemaaid</a:t>
            </a:r>
          </a:p>
          <a:p>
            <a:r>
              <a:rPr lang="nl-BE" dirty="0">
                <a:ea typeface="ＭＳ Ｐゴシック"/>
              </a:rPr>
              <a:t>2. bloemrijke berm, zonder braam of andere struiken, 1x maaien</a:t>
            </a:r>
          </a:p>
          <a:p>
            <a:r>
              <a:rPr lang="nl-BE" dirty="0"/>
              <a:t>3. bloemrijke berm, met braam of andere struiken, 1x maaien</a:t>
            </a:r>
          </a:p>
          <a:p>
            <a:r>
              <a:rPr lang="nl-BE" dirty="0">
                <a:ea typeface="ＭＳ Ｐゴシック"/>
              </a:rPr>
              <a:t>4. ingezaaide berm met </a:t>
            </a:r>
            <a:r>
              <a:rPr lang="nl-BE" dirty="0" err="1">
                <a:ea typeface="ＭＳ Ｐゴシック"/>
              </a:rPr>
              <a:t>epr</a:t>
            </a:r>
            <a:r>
              <a:rPr lang="nl-BE" dirty="0">
                <a:ea typeface="ＭＳ Ｐゴシック"/>
              </a:rPr>
              <a:t> zaadmengsel (NL), 1x maaien</a:t>
            </a:r>
          </a:p>
          <a:p>
            <a:r>
              <a:rPr lang="nl-BE" dirty="0"/>
              <a:t>5. ruige </a:t>
            </a:r>
            <a:r>
              <a:rPr lang="nl-BE" dirty="0" err="1"/>
              <a:t>grassige</a:t>
            </a:r>
            <a:r>
              <a:rPr lang="nl-BE" dirty="0"/>
              <a:t> berm met netels, 2 x maaien</a:t>
            </a:r>
          </a:p>
          <a:p>
            <a:r>
              <a:rPr lang="nl-BE" dirty="0"/>
              <a:t>6. gefaseerd gemaaide berm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427" y="4365104"/>
            <a:ext cx="3909246" cy="249289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3505"/>
            <a:ext cx="3816424" cy="226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59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Testlocaties in Provincie Antwerpen: Wortel, Eersel, Turnhout, Balen, Ranst, Ravels, Merksplas</a:t>
            </a:r>
          </a:p>
          <a:p>
            <a:endParaRPr lang="nl-BE" dirty="0"/>
          </a:p>
          <a:p>
            <a:r>
              <a:rPr lang="nl-BE" dirty="0"/>
              <a:t>Per locatie worden drie nesten </a:t>
            </a:r>
            <a:r>
              <a:rPr lang="nl-BE" dirty="0" err="1"/>
              <a:t>uitgekweekt</a:t>
            </a:r>
            <a:r>
              <a:rPr lang="nl-BE" dirty="0"/>
              <a:t>, vegetatie gemonitord</a:t>
            </a:r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758" y="3467100"/>
            <a:ext cx="5111032" cy="309614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6" y="3068960"/>
            <a:ext cx="4009760" cy="221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9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3" y="260648"/>
            <a:ext cx="4000904" cy="4495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00" y="3789040"/>
            <a:ext cx="5114456" cy="30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43105"/>
      </p:ext>
    </p:extLst>
  </p:cSld>
  <p:clrMapOvr>
    <a:masterClrMapping/>
  </p:clrMapOvr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tel presentatie3_4.pptx" id="{A62FB7CC-4CE8-49B8-B6B0-E5A25DD93F42}" vid="{13B1E3E6-E282-4A93-A51C-759B049FC132}"/>
    </a:ext>
  </a:extLst>
</a:theme>
</file>

<file path=ppt/theme/theme2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tel presentatie16_9.potx" id="{8290DD03-CEFF-4306-AA7F-BAF5DAE3B8D3}" vid="{F086D0CA-1551-4EC9-891F-FCBF5D096BD7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_x0020_overleg xmlns="811e0edb-2759-4906-870d-9b71578e6b5d">2020-04-20T22:00:00+00:00</Datum_x0020_overleg>
    <Locatie_x002f_regio_x0020_project xmlns="811e0edb-2759-4906-870d-9b71578e6b5d" xsi:nil="true"/>
    <Kader_x002f_project xmlns="811e0edb-2759-4906-870d-9b71578e6b5d">bestrijding overige</Kader_x002f_project>
    <Type_x0020_overleg xmlns="811e0edb-2759-4906-870d-9b71578e6b5d">Presentatie</Type_x0020_overleg>
    <Jaartal xmlns="811e0edb-2759-4906-870d-9b71578e6b5d">2020</Jaartal>
    <SharedWithUsers xmlns="c091a9d8-1ba1-4263-bf6f-1333fcd8a78a">
      <UserInfo>
        <DisplayName>VAN BRAEKEL Katleen</DisplayName>
        <AccountId>475</AccountId>
        <AccountType/>
      </UserInfo>
      <UserInfo>
        <DisplayName>VERSTRAETE Kathleen</DisplayName>
        <AccountId>36</AccountId>
        <AccountType/>
      </UserInfo>
      <UserInfo>
        <DisplayName>DE VLAEMINCK Rembrandt</DisplayName>
        <AccountId>46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951F377D5A844D804CF3134AA44856" ma:contentTypeVersion="13" ma:contentTypeDescription="Een nieuw document maken." ma:contentTypeScope="" ma:versionID="b481a3130f427f0c995549c078bf2edc">
  <xsd:schema xmlns:xsd="http://www.w3.org/2001/XMLSchema" xmlns:xs="http://www.w3.org/2001/XMLSchema" xmlns:p="http://schemas.microsoft.com/office/2006/metadata/properties" xmlns:ns2="811e0edb-2759-4906-870d-9b71578e6b5d" xmlns:ns3="157a7a79-5843-4c3f-afdf-32db5346485d" xmlns:ns4="c091a9d8-1ba1-4263-bf6f-1333fcd8a78a" targetNamespace="http://schemas.microsoft.com/office/2006/metadata/properties" ma:root="true" ma:fieldsID="9e61349cc7052d1b5b3644ae05aa9c7b" ns2:_="" ns3:_="" ns4:_="">
    <xsd:import namespace="811e0edb-2759-4906-870d-9b71578e6b5d"/>
    <xsd:import namespace="157a7a79-5843-4c3f-afdf-32db5346485d"/>
    <xsd:import namespace="c091a9d8-1ba1-4263-bf6f-1333fcd8a78a"/>
    <xsd:element name="properties">
      <xsd:complexType>
        <xsd:sequence>
          <xsd:element name="documentManagement">
            <xsd:complexType>
              <xsd:all>
                <xsd:element ref="ns2:Type_x0020_overleg" minOccurs="0"/>
                <xsd:element ref="ns2:Kader_x002f_project" minOccurs="0"/>
                <xsd:element ref="ns2:Locatie_x002f_regio_x0020_project" minOccurs="0"/>
                <xsd:element ref="ns2:Jaartal" minOccurs="0"/>
                <xsd:element ref="ns2:Datum_x0020_overleg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e0edb-2759-4906-870d-9b71578e6b5d" elementFormDefault="qualified">
    <xsd:import namespace="http://schemas.microsoft.com/office/2006/documentManagement/types"/>
    <xsd:import namespace="http://schemas.microsoft.com/office/infopath/2007/PartnerControls"/>
    <xsd:element name="Type_x0020_overleg" ma:index="8" nillable="true" ma:displayName="Type overleg" ma:format="Dropdown" ma:internalName="Type_x0020_overleg">
      <xsd:simpleType>
        <xsd:union memberTypes="dms:Text">
          <xsd:simpleType>
            <xsd:restriction base="dms:Choice">
              <xsd:enumeration value="Agenda"/>
              <xsd:enumeration value="Verslag"/>
              <xsd:enumeration value="Presentatie"/>
              <xsd:enumeration value="Documentatie"/>
              <xsd:enumeration value="Mail"/>
              <xsd:enumeration value="Brief"/>
              <xsd:enumeration value="Folder/brochure"/>
              <xsd:enumeration value="Poster"/>
              <xsd:enumeration value="Artikel"/>
              <xsd:enumeration value="Grafisch materiaal"/>
            </xsd:restriction>
          </xsd:simpleType>
        </xsd:union>
      </xsd:simpleType>
    </xsd:element>
    <xsd:element name="Kader_x002f_project" ma:index="9" nillable="true" ma:displayName="Groep" ma:default="0 - Nieuwe input" ma:format="Dropdown" ma:internalName="Kader_x002F_project">
      <xsd:simpleType>
        <xsd:union memberTypes="dms:Text">
          <xsd:simpleType>
            <xsd:restriction base="dms:Choice">
              <xsd:enumeration value="0 - Nieuwe input"/>
              <xsd:enumeration value="bestrijdingsmiddel"/>
              <xsd:enumeration value="evaluatie"/>
              <xsd:enumeration value="expertgroep"/>
              <xsd:enumeration value="nieuwsbrief"/>
              <xsd:enumeration value="pers"/>
              <xsd:enumeration value="regiowerking"/>
              <xsd:enumeration value="samenaankoop"/>
              <xsd:enumeration value="studie"/>
            </xsd:restriction>
          </xsd:simpleType>
        </xsd:union>
      </xsd:simpleType>
    </xsd:element>
    <xsd:element name="Locatie_x002f_regio_x0020_project" ma:index="10" nillable="true" ma:displayName="Locatie/regio project" ma:format="Dropdown" ma:internalName="Locatie_x002F_regio_x0020_project">
      <xsd:simpleType>
        <xsd:union memberTypes="dms:Text">
          <xsd:simpleType>
            <xsd:restriction base="dms:Choice">
              <xsd:enumeration value="Voeg zelf waarden toe via bibliotheekinstellingen"/>
            </xsd:restriction>
          </xsd:simpleType>
        </xsd:union>
      </xsd:simpleType>
    </xsd:element>
    <xsd:element name="Jaartal" ma:index="11" nillable="true" ma:displayName="Jaartal" ma:internalName="Jaartal">
      <xsd:simpleType>
        <xsd:restriction base="dms:Text">
          <xsd:maxLength value="255"/>
        </xsd:restriction>
      </xsd:simpleType>
    </xsd:element>
    <xsd:element name="Datum_x0020_overleg" ma:index="12" nillable="true" ma:displayName="Datum overleg" ma:format="DateOnly" ma:internalName="Datum_x0020_overleg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a7a79-5843-4c3f-afdf-32db534648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1a9d8-1ba1-4263-bf6f-1333fcd8a78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4CE3EA-AE5D-4A5E-A231-B2CD8FEA98FD}">
  <ds:schemaRefs>
    <ds:schemaRef ds:uri="c091a9d8-1ba1-4263-bf6f-1333fcd8a78a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811e0edb-2759-4906-870d-9b71578e6b5d"/>
    <ds:schemaRef ds:uri="157a7a79-5843-4c3f-afdf-32db5346485d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B2818A0-FF2C-44D9-9527-FE042A4E5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1e0edb-2759-4906-870d-9b71578e6b5d"/>
    <ds:schemaRef ds:uri="157a7a79-5843-4c3f-afdf-32db5346485d"/>
    <ds:schemaRef ds:uri="c091a9d8-1ba1-4263-bf6f-1333fcd8a7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D78EA3-A1DA-498F-AF2C-EE0DA47709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provincie_antwerpen_ppt_verdana</Template>
  <TotalTime>1293</TotalTime>
  <Words>614</Words>
  <Application>Microsoft Office PowerPoint</Application>
  <PresentationFormat>Diavoorstelling (4:3)</PresentationFormat>
  <Paragraphs>71</Paragraphs>
  <Slides>13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BentonSans-Bold</vt:lpstr>
      <vt:lpstr>BentonSansComp-Medium</vt:lpstr>
      <vt:lpstr>BentonSansCond-Regular</vt:lpstr>
      <vt:lpstr>Interstate</vt:lpstr>
      <vt:lpstr>Lucida Grande</vt:lpstr>
      <vt:lpstr>Verdana</vt:lpstr>
      <vt:lpstr>provincie_antwerpen_ppt_verdana</vt:lpstr>
      <vt:lpstr>provincie_antwerpen_ppt_verdana</vt:lpstr>
      <vt:lpstr>LIFE project Eikenprocessierups</vt:lpstr>
      <vt:lpstr>Doel</vt:lpstr>
      <vt:lpstr>Partners en belanghebbenden</vt:lpstr>
      <vt:lpstr>PowerPoint-presentatie</vt:lpstr>
      <vt:lpstr>Aantrekken van mezen </vt:lpstr>
      <vt:lpstr>Aantrekken van sluipwespen -vliegen</vt:lpstr>
      <vt:lpstr>PowerPoint-presentatie</vt:lpstr>
      <vt:lpstr>PowerPoint-presentatie</vt:lpstr>
      <vt:lpstr>PowerPoint-presentatie</vt:lpstr>
      <vt:lpstr>Herintroductie grote poppenrover</vt:lpstr>
      <vt:lpstr>Monitoring in kader van LIFE project</vt:lpstr>
      <vt:lpstr>Wat kan je zelf doen?</vt:lpstr>
      <vt:lpstr>PowerPoint-presentatie</vt:lpstr>
    </vt:vector>
  </TitlesOfParts>
  <Company>Provincie Antwerpen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VERSTRAETE Kathleen</dc:creator>
  <cp:lastModifiedBy>VERSTRAETE Kathleen</cp:lastModifiedBy>
  <cp:revision>252</cp:revision>
  <cp:lastPrinted>2009-04-27T10:20:31Z</cp:lastPrinted>
  <dcterms:created xsi:type="dcterms:W3CDTF">2018-09-26T07:46:01Z</dcterms:created>
  <dcterms:modified xsi:type="dcterms:W3CDTF">2020-04-21T13:31:53Z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0x0101007F951F377D5A844D804CF3134AA44856</vt:lpwstr>
  </property>
</Properties>
</file>