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92" r:id="rId3"/>
    <p:sldId id="279" r:id="rId4"/>
    <p:sldId id="280" r:id="rId5"/>
    <p:sldId id="281" r:id="rId6"/>
    <p:sldId id="270" r:id="rId7"/>
    <p:sldId id="290" r:id="rId8"/>
    <p:sldId id="269" r:id="rId9"/>
    <p:sldId id="276" r:id="rId10"/>
    <p:sldId id="287" r:id="rId11"/>
    <p:sldId id="293" r:id="rId12"/>
    <p:sldId id="296" r:id="rId13"/>
    <p:sldId id="295" r:id="rId14"/>
    <p:sldId id="289" r:id="rId15"/>
    <p:sldId id="284" r:id="rId16"/>
    <p:sldId id="29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AAD6B-97D8-40B9-AC1E-784253B21C92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BCD11-7113-4496-9060-1199F11B0DC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96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hyperlink" Target="mailto:info@brondelboomverzorging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boom, groen, filiaal&#10;&#10;Automatisch gegenereerde beschrijving">
            <a:extLst>
              <a:ext uri="{FF2B5EF4-FFF2-40B4-BE49-F238E27FC236}">
                <a16:creationId xmlns:a16="http://schemas.microsoft.com/office/drawing/2014/main" id="{1311CCC3-1814-4B16-9C42-5178CBDCC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3" r="1998" b="3420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B3F5EA-BA3D-4A90-A0E4-491DCB746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323" y="2240219"/>
            <a:ext cx="4284133" cy="236909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nl-BE" sz="3400" dirty="0"/>
              <a:t/>
            </a:r>
            <a:br>
              <a:rPr lang="nl-BE" sz="3400" dirty="0"/>
            </a:br>
            <a:r>
              <a:rPr lang="nl-BE" sz="3400" dirty="0">
                <a:solidFill>
                  <a:srgbClr val="C00000"/>
                </a:solidFill>
              </a:rPr>
              <a:t>Eikenprocessierups</a:t>
            </a:r>
            <a:r>
              <a:rPr lang="nl-BE" sz="3400" dirty="0"/>
              <a:t/>
            </a:r>
            <a:br>
              <a:rPr lang="nl-BE" sz="3400" dirty="0"/>
            </a:br>
            <a:r>
              <a:rPr lang="nl-BE" sz="3400" b="1" dirty="0"/>
              <a:t>manueel bestrijden</a:t>
            </a:r>
            <a:br>
              <a:rPr lang="nl-BE" sz="3400" b="1" dirty="0"/>
            </a:br>
            <a:r>
              <a:rPr lang="nl-BE" sz="3400" b="1" dirty="0"/>
              <a:t/>
            </a:r>
            <a:br>
              <a:rPr lang="nl-BE" sz="3400" b="1" dirty="0"/>
            </a:br>
            <a:r>
              <a:rPr lang="nl-BE" sz="3400" b="1" dirty="0"/>
              <a:t>M. Brondel</a:t>
            </a:r>
            <a:endParaRPr lang="en-GB" sz="3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3226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, persoon, man&#10;&#10;Automatisch gegenereerde beschrijving">
            <a:extLst>
              <a:ext uri="{FF2B5EF4-FFF2-40B4-BE49-F238E27FC236}">
                <a16:creationId xmlns:a16="http://schemas.microsoft.com/office/drawing/2014/main" id="{32EAFABB-23FD-4070-AA36-5692E69AB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33" r="-2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B1FAA70-1174-4545-BB06-A3C318F8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C00000"/>
                </a:solidFill>
              </a:rPr>
              <a:t>EPR</a:t>
            </a:r>
            <a:r>
              <a:rPr lang="nl-BE" dirty="0"/>
              <a:t> Manueel bestrijden – PBM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017D98E-CB4D-4B37-A175-4EA600C15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018616" cy="45909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BE" sz="1400" dirty="0"/>
              <a:t>Stofdichte wegwerpoverall (met elastiek aan kap, polsen en enkels) – MEERDERE PER DAG</a:t>
            </a:r>
            <a:br>
              <a:rPr lang="nl-BE" sz="1400" dirty="0"/>
            </a:br>
            <a:endParaRPr lang="nl-BE" sz="1400" dirty="0"/>
          </a:p>
          <a:p>
            <a:pPr>
              <a:lnSpc>
                <a:spcPct val="90000"/>
              </a:lnSpc>
            </a:pPr>
            <a:r>
              <a:rPr lang="nl-BE" sz="1400" dirty="0"/>
              <a:t>Overdrukmasker met P3 filter</a:t>
            </a:r>
            <a:br>
              <a:rPr lang="nl-BE" sz="1400" dirty="0"/>
            </a:br>
            <a:endParaRPr lang="nl-BE" sz="1400" dirty="0"/>
          </a:p>
          <a:p>
            <a:pPr>
              <a:lnSpc>
                <a:spcPct val="90000"/>
              </a:lnSpc>
            </a:pPr>
            <a:r>
              <a:rPr lang="nl-BE" sz="1400" dirty="0"/>
              <a:t>Mondmasker – MEERDERE PER DAG + Veiligheidsbril </a:t>
            </a:r>
            <a:br>
              <a:rPr lang="nl-BE" sz="1400" dirty="0"/>
            </a:br>
            <a:endParaRPr lang="nl-BE" sz="1400" dirty="0"/>
          </a:p>
          <a:p>
            <a:pPr>
              <a:lnSpc>
                <a:spcPct val="90000"/>
              </a:lnSpc>
            </a:pPr>
            <a:r>
              <a:rPr lang="nl-BE" sz="1400" dirty="0"/>
              <a:t>Hand(schoenen) – AFGEDICHT MET TAPE</a:t>
            </a:r>
            <a:br>
              <a:rPr lang="nl-BE" sz="1400" dirty="0"/>
            </a:br>
            <a:endParaRPr lang="nl-BE" sz="1400" dirty="0"/>
          </a:p>
          <a:p>
            <a:pPr>
              <a:lnSpc>
                <a:spcPct val="90000"/>
              </a:lnSpc>
            </a:pPr>
            <a:r>
              <a:rPr lang="nl-BE" sz="1400" dirty="0"/>
              <a:t>Helm</a:t>
            </a:r>
            <a:br>
              <a:rPr lang="nl-BE" sz="1400" dirty="0"/>
            </a:br>
            <a:endParaRPr lang="nl-BE" sz="1400" dirty="0"/>
          </a:p>
          <a:p>
            <a:pPr>
              <a:lnSpc>
                <a:spcPct val="90000"/>
              </a:lnSpc>
            </a:pPr>
            <a:r>
              <a:rPr lang="nl-BE" sz="1400" dirty="0"/>
              <a:t>Valbeveiliging (hoogwerker) / Aparte EPR klimuitrusting</a:t>
            </a:r>
            <a:br>
              <a:rPr lang="nl-BE" sz="1400" dirty="0"/>
            </a:br>
            <a:endParaRPr lang="nl-BE" sz="1400" dirty="0"/>
          </a:p>
          <a:p>
            <a:pPr>
              <a:lnSpc>
                <a:spcPct val="90000"/>
              </a:lnSpc>
            </a:pPr>
            <a:r>
              <a:rPr lang="nl-BE" sz="1400" dirty="0"/>
              <a:t>Oogspoelfles en anti jeuk middel</a:t>
            </a:r>
            <a:br>
              <a:rPr lang="nl-BE" sz="1400" dirty="0"/>
            </a:br>
            <a:endParaRPr lang="nl-BE" sz="1400" dirty="0"/>
          </a:p>
          <a:p>
            <a:pPr>
              <a:lnSpc>
                <a:spcPct val="90000"/>
              </a:lnSpc>
            </a:pPr>
            <a:r>
              <a:rPr lang="nl-BE" sz="1400" dirty="0"/>
              <a:t>Hydratatie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5266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D25BA-B23B-4FC2-9E03-102D40150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C00000"/>
                </a:solidFill>
              </a:rPr>
              <a:t>EPR</a:t>
            </a:r>
            <a:r>
              <a:rPr lang="nl-BE" dirty="0"/>
              <a:t> Manueel bestrijden - uitvoering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00BC53-F401-4708-863B-F5A35215C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923866" cy="3880773"/>
          </a:xfrm>
        </p:spPr>
        <p:txBody>
          <a:bodyPr/>
          <a:lstStyle/>
          <a:p>
            <a:r>
              <a:rPr lang="nl-BE" dirty="0"/>
              <a:t>Last Minute Risico Analyse</a:t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r>
              <a:rPr lang="nl-BE" dirty="0"/>
              <a:t>Minimum 2 boomverzorgers</a:t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b="1" dirty="0"/>
              <a:t>Klimmer</a:t>
            </a:r>
            <a:r>
              <a:rPr lang="nl-BE" dirty="0"/>
              <a:t> verwijdert nesten</a:t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b="1" dirty="0"/>
              <a:t>Grondman</a:t>
            </a:r>
            <a:r>
              <a:rPr lang="nl-BE" dirty="0"/>
              <a:t> kijkt mee en is verantwoordelijk voor signalisatie en veiligheid </a:t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r>
              <a:rPr lang="nl-BE" dirty="0"/>
              <a:t>Vrijgave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8667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157D4-2CDA-44BA-B33D-030EA6D1D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C00000"/>
                </a:solidFill>
              </a:rPr>
              <a:t>EPR</a:t>
            </a:r>
            <a:r>
              <a:rPr lang="nl-BE" dirty="0"/>
              <a:t> Manueel bestrijden – afvoer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FD6599-57E1-45B6-94F9-0C1F9D1BC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algn="l"/>
            <a:r>
              <a:rPr lang="nl-NL" dirty="0">
                <a:solidFill>
                  <a:srgbClr val="222222"/>
                </a:solidFill>
                <a:latin typeface="Arial" panose="020B0604020202020204" pitchFamily="34" charset="0"/>
              </a:rPr>
              <a:t>D</a:t>
            </a:r>
            <a:r>
              <a:rPr lang="nl-NL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ierlijke bijproducten (gevaarlijk door de brandharen)</a:t>
            </a:r>
          </a:p>
          <a:p>
            <a:pPr marL="114300" indent="0" algn="l">
              <a:buNone/>
            </a:pPr>
            <a:endParaRPr lang="nl-NL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457200" algn="l"/>
            <a:r>
              <a:rPr lang="nl-NL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 </a:t>
            </a:r>
            <a:r>
              <a:rPr lang="nl-NL" dirty="0">
                <a:solidFill>
                  <a:srgbClr val="222222"/>
                </a:solidFill>
                <a:latin typeface="Arial" panose="020B0604020202020204" pitchFamily="34" charset="0"/>
              </a:rPr>
              <a:t>a</a:t>
            </a:r>
            <a:r>
              <a:rPr lang="nl-NL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anleveringsmogelijkheden die aan veiligheidsvoorwaarden voldoen, bij voorkeur aan te leveren zoals 1 en 2:</a:t>
            </a:r>
          </a:p>
          <a:p>
            <a:pPr marL="571500" indent="0" algn="l">
              <a:buNone/>
            </a:pPr>
            <a:r>
              <a:rPr lang="nl-NL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nl-NL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   </a:t>
            </a:r>
            <a:r>
              <a:rPr lang="nl-NL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1. Dozen op pallet (afmetingen &lt; 50 x 50 x 50 cm)</a:t>
            </a:r>
          </a:p>
          <a:p>
            <a:pPr marL="571500" indent="0" algn="l">
              <a:buNone/>
            </a:pPr>
            <a:r>
              <a:rPr lang="nl-NL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nl-NL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   </a:t>
            </a:r>
            <a:r>
              <a:rPr lang="nl-NL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2. Stevige zakken op pallet ( afmetingen &lt; 50 x 50 x 50 cm).</a:t>
            </a:r>
          </a:p>
          <a:p>
            <a:pPr marL="571500" indent="0" algn="l">
              <a:buNone/>
            </a:pPr>
            <a:r>
              <a:rPr lang="nl-NL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nl-NL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   </a:t>
            </a:r>
            <a:r>
              <a:rPr lang="nl-NL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3. Stevige zakken in big </a:t>
            </a:r>
            <a:r>
              <a:rPr lang="nl-NL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bags</a:t>
            </a:r>
            <a:r>
              <a:rPr lang="nl-NL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(manipulatiekost van € 85 per big bag).</a:t>
            </a:r>
          </a:p>
          <a:p>
            <a:pPr marL="571500" indent="0" algn="l">
              <a:buNone/>
            </a:pPr>
            <a:r>
              <a:rPr lang="nl-NL" b="0" i="0" dirty="0">
                <a:solidFill>
                  <a:srgbClr val="222222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nl-NL" sz="1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   </a:t>
            </a:r>
            <a:r>
              <a:rPr lang="nl-NL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4. Stevige zakken(afmetingen &lt; 50 x 50 x 50 cm) los in container 		 	    aangeleverd.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364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CD3D7E-4F23-4079-810F-C99B6432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C00000"/>
                </a:solidFill>
              </a:rPr>
              <a:t>EPR</a:t>
            </a:r>
            <a:r>
              <a:rPr lang="nl-BE" dirty="0"/>
              <a:t> Manueel bestrijden - kostprijs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FEBB2E-5228-4EDA-A410-518EE4C92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  <a:p>
            <a:r>
              <a:rPr lang="nl-BE" dirty="0"/>
              <a:t>Vaste kosten: 		PBM				</a:t>
            </a:r>
            <a:r>
              <a:rPr lang="nl-BE" dirty="0">
                <a:sym typeface="Wingdings" panose="05000000000000000000" pitchFamily="2" charset="2"/>
              </a:rPr>
              <a:t> hoeveel klimmers?</a:t>
            </a:r>
            <a:r>
              <a:rPr lang="nl-BE" dirty="0"/>
              <a:t/>
            </a:r>
            <a:br>
              <a:rPr lang="nl-BE" dirty="0"/>
            </a:br>
            <a:r>
              <a:rPr lang="nl-BE" dirty="0"/>
              <a:t>					Hoogwerker		</a:t>
            </a:r>
            <a:r>
              <a:rPr lang="nl-BE" dirty="0">
                <a:sym typeface="Wingdings" panose="05000000000000000000" pitchFamily="2" charset="2"/>
              </a:rPr>
              <a:t> nodig?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r>
              <a:rPr lang="nl-BE" dirty="0"/>
              <a:t>Variabele kosten:	Uren			</a:t>
            </a:r>
            <a:r>
              <a:rPr lang="nl-BE" dirty="0">
                <a:sym typeface="Wingdings" panose="05000000000000000000" pitchFamily="2" charset="2"/>
              </a:rPr>
              <a:t> hoeveel nesten? </a:t>
            </a:r>
            <a:r>
              <a:rPr lang="nl-BE" dirty="0"/>
              <a:t/>
            </a:r>
            <a:br>
              <a:rPr lang="nl-BE" dirty="0"/>
            </a:br>
            <a:r>
              <a:rPr lang="nl-BE" dirty="0"/>
              <a:t>					Afvoer			</a:t>
            </a:r>
            <a:r>
              <a:rPr lang="nl-BE" dirty="0">
                <a:sym typeface="Wingdings" panose="05000000000000000000" pitchFamily="2" charset="2"/>
              </a:rPr>
              <a:t> gewicht?</a:t>
            </a:r>
            <a:r>
              <a:rPr lang="nl-BE" dirty="0"/>
              <a:t/>
            </a:r>
            <a:br>
              <a:rPr lang="nl-BE" dirty="0"/>
            </a:br>
            <a:r>
              <a:rPr lang="nl-BE" dirty="0"/>
              <a:t>					Transport		</a:t>
            </a:r>
            <a:r>
              <a:rPr lang="nl-BE" dirty="0">
                <a:sym typeface="Wingdings" panose="05000000000000000000" pitchFamily="2" charset="2"/>
              </a:rPr>
              <a:t> afstand?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r>
              <a:rPr lang="nl-BE" dirty="0"/>
              <a:t>Kostenraming op maat</a:t>
            </a:r>
          </a:p>
        </p:txBody>
      </p:sp>
    </p:spTree>
    <p:extLst>
      <p:ext uri="{BB962C8B-B14F-4D97-AF65-F5344CB8AC3E}">
        <p14:creationId xmlns:p14="http://schemas.microsoft.com/office/powerpoint/2010/main" val="669777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8C34900-7328-43AC-884F-48797021A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45" b="22549"/>
          <a:stretch/>
        </p:blipFill>
        <p:spPr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5" name="Tijdelijke aanduiding voor inhoud 4" descr="Afbeelding met buiten, boom, plant, gras&#10;&#10;Automatisch gegenereerde beschrijving">
            <a:extLst>
              <a:ext uri="{FF2B5EF4-FFF2-40B4-BE49-F238E27FC236}">
                <a16:creationId xmlns:a16="http://schemas.microsoft.com/office/drawing/2014/main" id="{6916D8ED-25E1-4045-826B-1A3938595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26825"/>
          <a:stretch/>
        </p:blipFill>
        <p:spPr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B31FD3CE-CE0A-4FD9-967C-4D340CA378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Isosceles Triangle 30">
            <a:extLst>
              <a:ext uri="{FF2B5EF4-FFF2-40B4-BE49-F238E27FC236}">
                <a16:creationId xmlns:a16="http://schemas.microsoft.com/office/drawing/2014/main" id="{0663EB55-934F-42EF-80DE-098647DE7A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A8ABCE-62CF-4AD5-8286-722D2DDB2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650" y="3265490"/>
            <a:ext cx="4796885" cy="1083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De ene boom is de andere niet.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986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FF9591-95F1-42DF-927D-8621F2F8E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16638"/>
            <a:ext cx="8596668" cy="762000"/>
          </a:xfrm>
        </p:spPr>
        <p:txBody>
          <a:bodyPr>
            <a:normAutofit fontScale="90000"/>
          </a:bodyPr>
          <a:lstStyle/>
          <a:p>
            <a:r>
              <a:rPr lang="nl-BE" dirty="0"/>
              <a:t>Brondel Boomverzorging - contactgegevens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EA8D26-D7F8-4C5F-A544-0671AC8B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 lnSpcReduction="10000"/>
          </a:bodyPr>
          <a:lstStyle/>
          <a:p>
            <a:r>
              <a:rPr lang="nl-BE" dirty="0"/>
              <a:t> 	Brondel bv</a:t>
            </a:r>
            <a:br>
              <a:rPr lang="nl-BE" dirty="0"/>
            </a:br>
            <a:r>
              <a:rPr lang="nl-BE" dirty="0"/>
              <a:t>	</a:t>
            </a:r>
            <a:r>
              <a:rPr lang="nl-NL" dirty="0"/>
              <a:t>BTW BE 0735.399.560</a:t>
            </a:r>
            <a:br>
              <a:rPr lang="nl-NL" dirty="0"/>
            </a:br>
            <a:r>
              <a:rPr lang="nl-NL" dirty="0"/>
              <a:t>	RPR ANTWERPEN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r>
              <a:rPr lang="nl-BE" dirty="0"/>
              <a:t> 		De Nachtegaal 63	</a:t>
            </a:r>
            <a:br>
              <a:rPr lang="nl-BE" dirty="0"/>
            </a:br>
            <a:r>
              <a:rPr lang="nl-BE" dirty="0"/>
              <a:t> 		2970 </a:t>
            </a:r>
            <a:r>
              <a:rPr lang="nl-BE" dirty="0" err="1"/>
              <a:t>‘S</a:t>
            </a:r>
            <a:r>
              <a:rPr lang="nl-BE" dirty="0"/>
              <a:t> GRAVENWEZEL (Schilde)</a:t>
            </a:r>
            <a:br>
              <a:rPr lang="nl-BE" dirty="0"/>
            </a:br>
            <a:r>
              <a:rPr lang="nl-BE" dirty="0"/>
              <a:t>		0479 85 88 67</a:t>
            </a:r>
            <a:br>
              <a:rPr lang="nl-BE" dirty="0"/>
            </a:br>
            <a:r>
              <a:rPr lang="nl-BE" dirty="0"/>
              <a:t>        </a:t>
            </a:r>
            <a:r>
              <a:rPr lang="nl-BE" dirty="0">
                <a:hlinkClick r:id="rId2"/>
              </a:rPr>
              <a:t>info@brondelboomverzorging.be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r>
              <a:rPr lang="nl-BE" dirty="0"/>
              <a:t>   www.brondelboomverzorging.be</a:t>
            </a:r>
            <a:br>
              <a:rPr lang="nl-BE" dirty="0"/>
            </a:br>
            <a:endParaRPr lang="nl-BE" dirty="0"/>
          </a:p>
          <a:p>
            <a:r>
              <a:rPr lang="nl-BE" dirty="0"/>
              <a:t> 	 Beheer Eikenprocessierups (advies, opzuigen en manueel verwijderen)</a:t>
            </a:r>
            <a:br>
              <a:rPr lang="nl-BE" dirty="0"/>
            </a:b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Graphic 4" descr="Ontvanger">
            <a:extLst>
              <a:ext uri="{FF2B5EF4-FFF2-40B4-BE49-F238E27FC236}">
                <a16:creationId xmlns:a16="http://schemas.microsoft.com/office/drawing/2014/main" id="{C708A264-66A7-4343-89F9-6D6B8ABD3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48632" y="3701538"/>
            <a:ext cx="313266" cy="313266"/>
          </a:xfrm>
          <a:prstGeom prst="rect">
            <a:avLst/>
          </a:prstGeom>
        </p:spPr>
      </p:pic>
      <p:pic>
        <p:nvPicPr>
          <p:cNvPr id="9" name="Graphic 8" descr="E-mail">
            <a:extLst>
              <a:ext uri="{FF2B5EF4-FFF2-40B4-BE49-F238E27FC236}">
                <a16:creationId xmlns:a16="http://schemas.microsoft.com/office/drawing/2014/main" id="{CF9A96D2-9E1A-4388-AA4A-E2A50F8C3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272518" y="4047769"/>
            <a:ext cx="313267" cy="313267"/>
          </a:xfrm>
          <a:prstGeom prst="rect">
            <a:avLst/>
          </a:prstGeom>
        </p:spPr>
      </p:pic>
      <p:pic>
        <p:nvPicPr>
          <p:cNvPr id="14" name="Graphic 13" descr="Brievenbus">
            <a:extLst>
              <a:ext uri="{FF2B5EF4-FFF2-40B4-BE49-F238E27FC236}">
                <a16:creationId xmlns:a16="http://schemas.microsoft.com/office/drawing/2014/main" id="{7593DA0D-C874-4897-8953-1B2B8449B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229443" y="3223034"/>
            <a:ext cx="399418" cy="39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32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24165B-73FE-4564-8B8B-6D52B69A2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527" y="1559490"/>
            <a:ext cx="8596668" cy="1320800"/>
          </a:xfrm>
        </p:spPr>
        <p:txBody>
          <a:bodyPr/>
          <a:lstStyle/>
          <a:p>
            <a:pPr algn="ctr"/>
            <a:r>
              <a:rPr lang="nl-BE" dirty="0"/>
              <a:t>Bedankt voor uw aandacht.</a:t>
            </a:r>
            <a:endParaRPr lang="en-GB" dirty="0"/>
          </a:p>
        </p:txBody>
      </p:sp>
      <p:pic>
        <p:nvPicPr>
          <p:cNvPr id="4" name="Tijdelijke aanduiding voor inhoud 3" descr="Afbeelding met voedsel&#10;&#10;Automatisch gegenereerde beschrijving">
            <a:extLst>
              <a:ext uri="{FF2B5EF4-FFF2-40B4-BE49-F238E27FC236}">
                <a16:creationId xmlns:a16="http://schemas.microsoft.com/office/drawing/2014/main" id="{DD6C66E9-A9AA-4E94-A72D-44FD252D9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3235" y="2562805"/>
            <a:ext cx="4375253" cy="27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2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70E4DA-2B82-4C77-A740-2065CB1C4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/>
              <a:t>Boomverzorging &amp; Advies</a:t>
            </a:r>
            <a:br>
              <a:rPr lang="nl-BE" dirty="0"/>
            </a:br>
            <a:r>
              <a:rPr lang="nl-BE" dirty="0"/>
              <a:t>European </a:t>
            </a:r>
            <a:r>
              <a:rPr lang="nl-BE" dirty="0" err="1"/>
              <a:t>Arboricultural</a:t>
            </a:r>
            <a:r>
              <a:rPr lang="nl-BE" dirty="0"/>
              <a:t> Council</a:t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>‘‘</a:t>
            </a:r>
            <a:r>
              <a:rPr lang="en-GB" dirty="0"/>
              <a:t>Through the profession of Arboriculture to improve the health and care for trees of environmental importance.’’</a:t>
            </a: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r>
              <a:rPr lang="nl-BE" dirty="0"/>
              <a:t>Regio Antwerpen – </a:t>
            </a:r>
            <a:r>
              <a:rPr lang="nl-BE" dirty="0" err="1"/>
              <a:t>Voorkempen</a:t>
            </a: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r>
              <a:rPr lang="nl-BE" dirty="0"/>
              <a:t>Klant 	 	(eindbeeld)</a:t>
            </a:r>
            <a:br>
              <a:rPr lang="nl-BE" dirty="0"/>
            </a:br>
            <a:r>
              <a:rPr lang="nl-BE" dirty="0"/>
              <a:t>Boom 	(gezondheid)</a:t>
            </a:r>
            <a:br>
              <a:rPr lang="nl-BE" dirty="0"/>
            </a:br>
            <a:r>
              <a:rPr lang="nl-BE" dirty="0"/>
              <a:t>Omgeving	(ecologie + veiligheid)</a:t>
            </a:r>
          </a:p>
          <a:p>
            <a:endParaRPr lang="en-GB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FBCFA8A-FC4E-47E5-B2DE-2D0991E7F5D6}"/>
              </a:ext>
            </a:extLst>
          </p:cNvPr>
          <p:cNvSpPr txBox="1">
            <a:spLocks/>
          </p:cNvSpPr>
          <p:nvPr/>
        </p:nvSpPr>
        <p:spPr>
          <a:xfrm>
            <a:off x="677333" y="816638"/>
            <a:ext cx="8702337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BE" dirty="0">
                <a:solidFill>
                  <a:srgbClr val="C00000"/>
                </a:solidFill>
              </a:rPr>
              <a:t>EPR </a:t>
            </a:r>
            <a:r>
              <a:rPr lang="nl-BE" dirty="0"/>
              <a:t>Manueel bestrijden – Brondel Boomverzorging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6289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B3921-FA1D-4D1F-987D-5F26E76BB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C00000"/>
                </a:solidFill>
              </a:rPr>
              <a:t>EPR </a:t>
            </a:r>
            <a:r>
              <a:rPr lang="nl-BE" dirty="0"/>
              <a:t>manueel bestrijden (?)</a:t>
            </a:r>
            <a:endParaRPr lang="en-GB" sz="44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A8F8A7-5BB4-45DE-86D4-A28C37EDC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228666" cy="3880773"/>
          </a:xfrm>
        </p:spPr>
        <p:txBody>
          <a:bodyPr>
            <a:normAutofit/>
          </a:bodyPr>
          <a:lstStyle/>
          <a:p>
            <a:r>
              <a:rPr lang="nl-BE" dirty="0"/>
              <a:t>BLADBESPUITING met pesticiden (Neem-</a:t>
            </a:r>
            <a:r>
              <a:rPr lang="nl-BE" dirty="0" err="1"/>
              <a:t>Protect</a:t>
            </a:r>
            <a:r>
              <a:rPr lang="en-GB" dirty="0">
                <a:solidFill>
                  <a:srgbClr val="363636"/>
                </a:solidFill>
                <a:latin typeface="MuseoSansRounded"/>
              </a:rPr>
              <a:t>®</a:t>
            </a:r>
            <a:r>
              <a:rPr lang="nl-BE" dirty="0"/>
              <a:t> / </a:t>
            </a:r>
            <a:r>
              <a:rPr lang="nl-BE" dirty="0" err="1"/>
              <a:t>Foray</a:t>
            </a:r>
            <a:r>
              <a:rPr lang="en-GB" dirty="0">
                <a:solidFill>
                  <a:srgbClr val="363636"/>
                </a:solidFill>
                <a:latin typeface="MuseoSansRounded"/>
              </a:rPr>
              <a:t>®</a:t>
            </a:r>
            <a:r>
              <a:rPr lang="nl-BE" dirty="0"/>
              <a:t>ES)</a:t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>VOORDEEL:	+preventieve behandeling</a:t>
            </a:r>
            <a:br>
              <a:rPr lang="nl-BE" dirty="0"/>
            </a:br>
            <a:r>
              <a:rPr lang="nl-BE" dirty="0"/>
              <a:t>NADELEN: 	-nevenschade</a:t>
            </a:r>
            <a:br>
              <a:rPr lang="nl-BE" dirty="0"/>
            </a:br>
            <a:r>
              <a:rPr lang="nl-BE" dirty="0"/>
              <a:t>				-beperkte timing</a:t>
            </a:r>
            <a:br>
              <a:rPr lang="nl-BE" dirty="0"/>
            </a:br>
            <a:r>
              <a:rPr lang="nl-BE" dirty="0"/>
              <a:t>				-niet overal toegelaten</a:t>
            </a:r>
            <a:br>
              <a:rPr lang="nl-BE" dirty="0"/>
            </a:br>
            <a:endParaRPr lang="nl-BE" dirty="0"/>
          </a:p>
          <a:p>
            <a:r>
              <a:rPr lang="nl-BE" dirty="0"/>
              <a:t>BRANDEN</a:t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>VOORDEEL:	+snel en flexibel</a:t>
            </a:r>
            <a:br>
              <a:rPr lang="nl-BE" dirty="0"/>
            </a:br>
            <a:r>
              <a:rPr lang="nl-BE" dirty="0"/>
              <a:t>NADELEN:		-beschadiging cambium</a:t>
            </a:r>
            <a:br>
              <a:rPr lang="nl-BE" dirty="0"/>
            </a:br>
            <a:r>
              <a:rPr lang="nl-BE" dirty="0"/>
              <a:t>				-bermbranden</a:t>
            </a:r>
            <a:br>
              <a:rPr lang="nl-BE" dirty="0"/>
            </a:br>
            <a:r>
              <a:rPr lang="nl-BE" dirty="0"/>
              <a:t>				-brandwonden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1085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processierupsen stofzuiger">
            <a:extLst>
              <a:ext uri="{FF2B5EF4-FFF2-40B4-BE49-F238E27FC236}">
                <a16:creationId xmlns:a16="http://schemas.microsoft.com/office/drawing/2014/main" id="{570B9EF8-F94A-4126-B9C8-DC700100C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r="2624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A72294-F5AD-4FBB-A69B-F9BAF3641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4986867" cy="1320800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rgbClr val="C00000"/>
                </a:solidFill>
              </a:rPr>
              <a:t>EPR</a:t>
            </a:r>
            <a:r>
              <a:rPr lang="nl-BE" dirty="0"/>
              <a:t> manueel bestrijden (?)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E743E7-FA93-4C2F-A77E-3EC44D932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845" y="2882900"/>
            <a:ext cx="4763558" cy="4422639"/>
          </a:xfrm>
        </p:spPr>
        <p:txBody>
          <a:bodyPr>
            <a:normAutofit/>
          </a:bodyPr>
          <a:lstStyle/>
          <a:p>
            <a:r>
              <a:rPr lang="nl-BE" dirty="0"/>
              <a:t>OPZUIGEN met industriële stofzuiger</a:t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>VOORDELEN:	+efficiënt</a:t>
            </a:r>
            <a:br>
              <a:rPr lang="nl-BE" dirty="0"/>
            </a:br>
            <a:r>
              <a:rPr lang="nl-BE" dirty="0"/>
              <a:t>				+ergonomisch</a:t>
            </a:r>
            <a:br>
              <a:rPr lang="nl-BE" dirty="0"/>
            </a:br>
            <a:r>
              <a:rPr lang="nl-BE" dirty="0"/>
              <a:t>				+ecologisch</a:t>
            </a:r>
            <a:br>
              <a:rPr lang="nl-BE" dirty="0"/>
            </a:br>
            <a:r>
              <a:rPr lang="nl-BE" dirty="0"/>
              <a:t>				+weinig vrij zetting BH</a:t>
            </a:r>
            <a:br>
              <a:rPr lang="nl-BE" dirty="0"/>
            </a:br>
            <a:r>
              <a:rPr lang="nl-BE" dirty="0"/>
              <a:t>				+veilig</a:t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>NADEEL:		-bereik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4925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481F1-0A1A-4A49-AF1C-30ACA18DF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C00000"/>
                </a:solidFill>
              </a:rPr>
              <a:t>EPR </a:t>
            </a:r>
            <a:r>
              <a:rPr lang="nl-BE" dirty="0"/>
              <a:t>manueel bestrijden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A6D637-E3DC-4784-BDF0-85C2F43C5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MANUEEL VERWIJDEREN</a:t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>VOORDELEN:	+bereik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				+</a:t>
            </a:r>
            <a:r>
              <a:rPr lang="en-GB" dirty="0" err="1"/>
              <a:t>ecologisch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				+</a:t>
            </a:r>
            <a:r>
              <a:rPr lang="en-GB" dirty="0" err="1"/>
              <a:t>flexibel</a:t>
            </a:r>
            <a:r>
              <a:rPr lang="en-GB" dirty="0"/>
              <a:t> (</a:t>
            </a:r>
            <a:r>
              <a:rPr lang="en-GB" dirty="0" err="1"/>
              <a:t>overal</a:t>
            </a:r>
            <a:r>
              <a:rPr lang="en-GB" dirty="0"/>
              <a:t> </a:t>
            </a:r>
            <a:r>
              <a:rPr lang="en-GB" dirty="0" err="1"/>
              <a:t>mogelijk</a:t>
            </a:r>
            <a:r>
              <a:rPr lang="en-GB" dirty="0"/>
              <a:t>)</a:t>
            </a:r>
            <a:br>
              <a:rPr lang="en-GB" dirty="0"/>
            </a:br>
            <a:r>
              <a:rPr lang="en-GB" dirty="0"/>
              <a:t>				+zero impact</a:t>
            </a:r>
            <a:br>
              <a:rPr lang="en-GB" dirty="0"/>
            </a:br>
            <a:r>
              <a:rPr lang="en-GB" dirty="0"/>
              <a:t>				+</a:t>
            </a:r>
            <a:r>
              <a:rPr lang="en-GB" dirty="0" err="1"/>
              <a:t>geen</a:t>
            </a:r>
            <a:r>
              <a:rPr lang="en-GB" dirty="0"/>
              <a:t> </a:t>
            </a:r>
            <a:r>
              <a:rPr lang="en-GB" dirty="0" err="1"/>
              <a:t>verdichting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				+</a:t>
            </a:r>
            <a:r>
              <a:rPr lang="en-GB" dirty="0" err="1"/>
              <a:t>geen</a:t>
            </a:r>
            <a:r>
              <a:rPr lang="en-GB" dirty="0"/>
              <a:t> </a:t>
            </a:r>
            <a:r>
              <a:rPr lang="en-GB" dirty="0" err="1"/>
              <a:t>schade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beplanting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				+</a:t>
            </a:r>
            <a:r>
              <a:rPr lang="en-GB" dirty="0" err="1"/>
              <a:t>geen</a:t>
            </a:r>
            <a:r>
              <a:rPr lang="en-GB" dirty="0"/>
              <a:t> CO2-uitstoot</a:t>
            </a:r>
            <a:br>
              <a:rPr lang="en-GB" dirty="0"/>
            </a:br>
            <a:r>
              <a:rPr lang="en-GB" dirty="0"/>
              <a:t>				+</a:t>
            </a:r>
            <a:r>
              <a:rPr lang="en-GB" dirty="0" err="1"/>
              <a:t>geen</a:t>
            </a:r>
            <a:r>
              <a:rPr lang="en-GB" dirty="0"/>
              <a:t> </a:t>
            </a:r>
            <a:r>
              <a:rPr lang="en-GB" dirty="0" err="1"/>
              <a:t>nevenschade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				+</a:t>
            </a:r>
            <a:r>
              <a:rPr lang="en-GB" dirty="0" err="1"/>
              <a:t>weinig</a:t>
            </a:r>
            <a:r>
              <a:rPr lang="en-GB" dirty="0"/>
              <a:t> </a:t>
            </a:r>
            <a:r>
              <a:rPr lang="en-GB" dirty="0" err="1"/>
              <a:t>logistiek</a:t>
            </a:r>
            <a:r>
              <a:rPr lang="nl-BE" dirty="0"/>
              <a:t/>
            </a:r>
            <a:br>
              <a:rPr lang="nl-BE" dirty="0"/>
            </a:br>
            <a:r>
              <a:rPr lang="nl-BE" dirty="0"/>
              <a:t>				+veilig</a:t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>NADEEL:		-arbeidsintensief </a:t>
            </a:r>
          </a:p>
        </p:txBody>
      </p:sp>
    </p:spTree>
    <p:extLst>
      <p:ext uri="{BB962C8B-B14F-4D97-AF65-F5344CB8AC3E}">
        <p14:creationId xmlns:p14="http://schemas.microsoft.com/office/powerpoint/2010/main" val="2626604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CD613B-6485-492B-8AAE-0212FF8CC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C00000"/>
                </a:solidFill>
              </a:rPr>
              <a:t>EPR </a:t>
            </a:r>
            <a:r>
              <a:rPr lang="nl-BE" dirty="0"/>
              <a:t>Preventie &amp; bestrijding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580B4D-FF88-49C1-B43F-9A796A6E0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Risico inventarisatie:</a:t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>1) Aanwezigheid EPR gevoelige beplanting op het terrein?</a:t>
            </a:r>
            <a:br>
              <a:rPr lang="nl-BE" dirty="0"/>
            </a:br>
            <a:r>
              <a:rPr lang="nl-BE" dirty="0"/>
              <a:t>2) Zijn er rupsen of nesten zichtbaar?</a:t>
            </a:r>
            <a:br>
              <a:rPr lang="nl-BE" dirty="0"/>
            </a:br>
            <a:r>
              <a:rPr lang="nl-BE" dirty="0"/>
              <a:t>3) </a:t>
            </a:r>
            <a:r>
              <a:rPr lang="nl-BE" dirty="0">
                <a:highlight>
                  <a:srgbClr val="FFFF00"/>
                </a:highlight>
              </a:rPr>
              <a:t>Hoeveel mensen kunnen in contact komen met de brandharen?</a:t>
            </a:r>
            <a:br>
              <a:rPr lang="nl-BE" dirty="0">
                <a:highlight>
                  <a:srgbClr val="FFFF00"/>
                </a:highlight>
              </a:rPr>
            </a:br>
            <a:endParaRPr lang="nl-BE" dirty="0">
              <a:highlight>
                <a:srgbClr val="FFFF00"/>
              </a:highlight>
            </a:endParaRPr>
          </a:p>
          <a:p>
            <a:r>
              <a:rPr lang="nl-NL" dirty="0"/>
              <a:t>Het gezondheidsrisico wordt groter naarmate er meer mensen aanwezig zijn. Indien veel mensen passeren of verblijven of weinig mensen langdurig verblijven (bv. bij bewoning) is de kans op gezondheidseffecten groot. </a:t>
            </a:r>
            <a:r>
              <a:rPr lang="nl-BE" dirty="0"/>
              <a:t/>
            </a:r>
            <a:br>
              <a:rPr lang="nl-BE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63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0565C35A-C6FA-4269-822E-6DB5B9C488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8BBEF76-F066-4551-8A87-AAFD9969E5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7E701E2-9884-4313-A922-224D075A7C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32C9DF5B-371A-4170-9F46-B6EE7EF028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00EAEF78-4C36-4EC9-855A-C27427C36B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5E397A22-38A0-4816-926B-740F8E1899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A4756C8A-87DB-494D-999F-E6C0EB0BDA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FB60A164-1613-43A9-A23E-870E89DD90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CA0CF5DE-8A99-4138-A0F0-C84DA0C732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B41D911B-1F2A-43C3-BDE4-77A1F3D854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A429A86E-CFC2-4521-9A58-DF4BF96D950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26" name="Picture 2" descr="Afbeeldingsresultaat voor eikenprocessierups zakjes">
            <a:extLst>
              <a:ext uri="{FF2B5EF4-FFF2-40B4-BE49-F238E27FC236}">
                <a16:creationId xmlns:a16="http://schemas.microsoft.com/office/drawing/2014/main" id="{E862523A-EF73-4643-A676-F822725E7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" b="2429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27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F9EFF-F883-4D4B-8586-7BE909186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C00000"/>
                </a:solidFill>
              </a:rPr>
              <a:t>EPR</a:t>
            </a:r>
            <a:r>
              <a:rPr lang="nl-BE" dirty="0"/>
              <a:t> </a:t>
            </a:r>
            <a:r>
              <a:rPr lang="nl-BE" dirty="0" err="1"/>
              <a:t>Gezondheidsrisicos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ECAB06-5386-4BAF-BCA2-5530ACEED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7932"/>
            <a:ext cx="10320866" cy="4986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b="1" u="sng"/>
              <a:t>HUID</a:t>
            </a:r>
            <a:r>
              <a:rPr lang="nl-BE" b="1"/>
              <a:t>					</a:t>
            </a:r>
            <a:r>
              <a:rPr lang="nl-BE" b="1" u="sng"/>
              <a:t>OGEN</a:t>
            </a:r>
            <a:r>
              <a:rPr lang="nl-BE" b="1"/>
              <a:t>					</a:t>
            </a:r>
            <a:r>
              <a:rPr lang="nl-BE" b="1" u="sng"/>
              <a:t>BOVENSTE LUCHTWEGEN</a:t>
            </a:r>
            <a:r>
              <a:rPr lang="nl-BE" b="1"/>
              <a:t/>
            </a:r>
            <a:br>
              <a:rPr lang="nl-BE" b="1"/>
            </a:br>
            <a:r>
              <a:rPr lang="en-GB"/>
              <a:t>irritatie					</a:t>
            </a:r>
            <a:r>
              <a:rPr lang="en-GB" i="1"/>
              <a:t>Acuut</a:t>
            </a:r>
            <a:r>
              <a:rPr lang="en-GB"/>
              <a:t> (bind/hoornvlies)	irritatie / ontsteking</a:t>
            </a:r>
            <a:br>
              <a:rPr lang="en-GB"/>
            </a:br>
            <a:r>
              <a:rPr lang="en-GB"/>
              <a:t>bultjes /blaasjes			branderige pijn			neusloop</a:t>
            </a:r>
            <a:br>
              <a:rPr lang="en-GB"/>
            </a:br>
            <a:r>
              <a:rPr lang="en-GB"/>
              <a:t>roodheid					irritatie					slikstoornissen</a:t>
            </a:r>
            <a:br>
              <a:rPr lang="en-GB"/>
            </a:br>
            <a:r>
              <a:rPr lang="en-GB"/>
              <a:t>jeuk						zwelling					kortademigheid</a:t>
            </a:r>
            <a:br>
              <a:rPr lang="en-GB"/>
            </a:br>
            <a:r>
              <a:rPr lang="en-GB"/>
              <a:t>zwelling					roodheid				</a:t>
            </a:r>
            <a:br>
              <a:rPr lang="en-GB"/>
            </a:br>
            <a:r>
              <a:rPr lang="en-GB"/>
              <a:t>						ontsteking				opm.: soms pseudo-allergische</a:t>
            </a:r>
            <a:br>
              <a:rPr lang="en-GB"/>
            </a:br>
            <a:r>
              <a:rPr lang="en-GB"/>
              <a:t>opm.: effecten treden							bronchitis; longoedeem.</a:t>
            </a:r>
            <a:br>
              <a:rPr lang="en-GB"/>
            </a:br>
            <a:r>
              <a:rPr lang="en-GB"/>
              <a:t>op binnen 8 uur, geen		opm.: effecten treden		</a:t>
            </a:r>
            <a:br>
              <a:rPr lang="en-GB"/>
            </a:br>
            <a:r>
              <a:rPr lang="en-GB"/>
              <a:t>restletsels, effecten		op binnen 1-4 uur</a:t>
            </a:r>
            <a:br>
              <a:rPr lang="en-GB"/>
            </a:br>
            <a:r>
              <a:rPr lang="en-GB"/>
              <a:t>kunnen 2 weken aan-		</a:t>
            </a:r>
            <a:br>
              <a:rPr lang="en-GB"/>
            </a:br>
            <a:r>
              <a:rPr lang="en-GB"/>
              <a:t>houden.					</a:t>
            </a:r>
            <a:r>
              <a:rPr lang="en-GB" i="1"/>
              <a:t>Chronisch </a:t>
            </a:r>
            <a:r>
              <a:rPr lang="en-GB"/>
              <a:t>(diepere lagen)</a:t>
            </a:r>
            <a:br>
              <a:rPr lang="en-GB"/>
            </a:br>
            <a:r>
              <a:rPr lang="en-GB"/>
              <a:t>						knobbelvormige ontsteking</a:t>
            </a:r>
            <a:br>
              <a:rPr lang="en-GB"/>
            </a:br>
            <a:r>
              <a:rPr lang="en-GB"/>
              <a:t/>
            </a:r>
            <a:br>
              <a:rPr lang="en-GB"/>
            </a:br>
            <a:r>
              <a:rPr lang="en-GB"/>
              <a:t>						opm.: restletsel blindheid,</a:t>
            </a:r>
            <a:br>
              <a:rPr lang="en-GB"/>
            </a:br>
            <a:r>
              <a:rPr lang="en-GB"/>
              <a:t>						indien geen operatieve</a:t>
            </a:r>
            <a:br>
              <a:rPr lang="en-GB"/>
            </a:br>
            <a:r>
              <a:rPr lang="en-GB"/>
              <a:t>						verwijdering.			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894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14FF5-947E-4327-AF6C-CB77E0336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rgbClr val="C00000"/>
                </a:solidFill>
              </a:rPr>
              <a:t>EPR </a:t>
            </a:r>
            <a:r>
              <a:rPr lang="nl-BE" dirty="0"/>
              <a:t>Manueel bestrijden – vereisten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1E61DB-A4E7-41C4-AAF8-C102E7153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PBM</a:t>
            </a:r>
            <a:br>
              <a:rPr lang="nl-BE" dirty="0"/>
            </a:br>
            <a:endParaRPr lang="nl-BE" dirty="0"/>
          </a:p>
          <a:p>
            <a:r>
              <a:rPr lang="nl-BE" dirty="0"/>
              <a:t>LMRA – VTA – perimeter &amp; signalisatie</a:t>
            </a:r>
            <a:br>
              <a:rPr lang="nl-BE" dirty="0"/>
            </a:br>
            <a:endParaRPr lang="nl-BE" dirty="0"/>
          </a:p>
          <a:p>
            <a:r>
              <a:rPr lang="nl-BE" dirty="0"/>
              <a:t>Klimuitrusting - keuring</a:t>
            </a:r>
            <a:br>
              <a:rPr lang="nl-BE" dirty="0"/>
            </a:br>
            <a:endParaRPr lang="nl-BE" dirty="0"/>
          </a:p>
          <a:p>
            <a:r>
              <a:rPr lang="nl-BE" dirty="0"/>
              <a:t>Fysieke vereisten</a:t>
            </a:r>
            <a:br>
              <a:rPr lang="nl-BE" dirty="0"/>
            </a:br>
            <a:endParaRPr lang="nl-BE" dirty="0"/>
          </a:p>
          <a:p>
            <a:r>
              <a:rPr lang="nl-BE" dirty="0"/>
              <a:t>Opleiding </a:t>
            </a:r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6202474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969</Words>
  <Application>Microsoft Office PowerPoint</Application>
  <PresentationFormat>Breedbeeld</PresentationFormat>
  <Paragraphs>56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5" baseType="lpstr">
      <vt:lpstr>Arial</vt:lpstr>
      <vt:lpstr>Calibri</vt:lpstr>
      <vt:lpstr>Courier New</vt:lpstr>
      <vt:lpstr>MuseoSansRounded</vt:lpstr>
      <vt:lpstr>Times New Roman</vt:lpstr>
      <vt:lpstr>Trebuchet MS</vt:lpstr>
      <vt:lpstr>Wingdings</vt:lpstr>
      <vt:lpstr>Wingdings 3</vt:lpstr>
      <vt:lpstr>Facet</vt:lpstr>
      <vt:lpstr> Eikenprocessierups manueel bestrijden  M. Brondel</vt:lpstr>
      <vt:lpstr>PowerPoint-presentatie</vt:lpstr>
      <vt:lpstr>EPR manueel bestrijden (?)</vt:lpstr>
      <vt:lpstr>EPR manueel bestrijden (?)</vt:lpstr>
      <vt:lpstr>EPR manueel bestrijden</vt:lpstr>
      <vt:lpstr>EPR Preventie &amp; bestrijding</vt:lpstr>
      <vt:lpstr>PowerPoint-presentatie</vt:lpstr>
      <vt:lpstr>EPR Gezondheidsrisicos</vt:lpstr>
      <vt:lpstr>EPR Manueel bestrijden – vereisten</vt:lpstr>
      <vt:lpstr>EPR Manueel bestrijden – PBM</vt:lpstr>
      <vt:lpstr>EPR Manueel bestrijden - uitvoering</vt:lpstr>
      <vt:lpstr>EPR Manueel bestrijden – afvoer</vt:lpstr>
      <vt:lpstr>EPR Manueel bestrijden - kostprijs</vt:lpstr>
      <vt:lpstr>PowerPoint-presentatie</vt:lpstr>
      <vt:lpstr>Brondel Boomverzorging - contactgegevens</vt:lpstr>
      <vt:lpstr>Bedankt voor uw aandacht.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Eikenprocessierups manueel bestrijden</dc:title>
  <dc:creator>Maxime Brondel</dc:creator>
  <cp:lastModifiedBy>VAN BRAEKEL Katleen</cp:lastModifiedBy>
  <cp:revision>60</cp:revision>
  <dcterms:created xsi:type="dcterms:W3CDTF">2020-03-11T10:53:33Z</dcterms:created>
  <dcterms:modified xsi:type="dcterms:W3CDTF">2020-04-21T12:47:12Z</dcterms:modified>
</cp:coreProperties>
</file>