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257" r:id="rId5"/>
    <p:sldId id="268" r:id="rId6"/>
    <p:sldId id="260" r:id="rId7"/>
    <p:sldId id="267" r:id="rId8"/>
    <p:sldId id="294" r:id="rId9"/>
    <p:sldId id="291" r:id="rId10"/>
    <p:sldId id="276" r:id="rId11"/>
    <p:sldId id="279" r:id="rId12"/>
    <p:sldId id="280" r:id="rId13"/>
    <p:sldId id="290" r:id="rId14"/>
    <p:sldId id="301" r:id="rId15"/>
    <p:sldId id="284" r:id="rId16"/>
    <p:sldId id="283" r:id="rId17"/>
    <p:sldId id="293" r:id="rId18"/>
    <p:sldId id="292" r:id="rId19"/>
    <p:sldId id="274" r:id="rId20"/>
    <p:sldId id="306" r:id="rId21"/>
    <p:sldId id="307" r:id="rId22"/>
    <p:sldId id="270" r:id="rId23"/>
    <p:sldId id="295" r:id="rId24"/>
    <p:sldId id="296" r:id="rId25"/>
    <p:sldId id="309" r:id="rId26"/>
    <p:sldId id="297" r:id="rId27"/>
    <p:sldId id="299" r:id="rId28"/>
    <p:sldId id="300" r:id="rId29"/>
    <p:sldId id="272" r:id="rId30"/>
    <p:sldId id="303" r:id="rId31"/>
    <p:sldId id="304" r:id="rId32"/>
    <p:sldId id="271" r:id="rId33"/>
    <p:sldId id="311" r:id="rId34"/>
    <p:sldId id="310" r:id="rId35"/>
    <p:sldId id="308" r:id="rId36"/>
    <p:sldId id="312" r:id="rId37"/>
    <p:sldId id="273" r:id="rId38"/>
    <p:sldId id="285" r:id="rId39"/>
    <p:sldId id="302" r:id="rId40"/>
    <p:sldId id="287" r:id="rId41"/>
    <p:sldId id="282" r:id="rId42"/>
    <p:sldId id="288" r:id="rId43"/>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 Schryver Hans" initials="DSH" lastIdx="3" clrIdx="0">
    <p:extLst>
      <p:ext uri="{19B8F6BF-5375-455C-9EA6-DF929625EA0E}">
        <p15:presenceInfo xmlns:p15="http://schemas.microsoft.com/office/powerpoint/2012/main" userId="S::hans.deschryver@vlaanderen.be::b737cf69-27a2-4888-9933-97c2470154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A6D73E-1503-4BA1-B2CF-DCF7A96BAE99}" v="23" dt="2021-02-10T21:34:12.039"/>
    <p1510:client id="{7ACE4D22-3165-400F-A8C6-B34AE3404EB6}" v="1025" dt="2021-02-11T09:10:35.5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62" autoAdjust="0"/>
  </p:normalViewPr>
  <p:slideViewPr>
    <p:cSldViewPr snapToGrid="0">
      <p:cViewPr varScale="1">
        <p:scale>
          <a:sx n="96" d="100"/>
          <a:sy n="96" d="100"/>
        </p:scale>
        <p:origin x="103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5FDBD-9C7F-4141-BA01-64190FEBA89C}" type="datetimeFigureOut">
              <a:rPr lang="nl-BE" smtClean="0"/>
              <a:t>11/02/2021</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205139-EFA6-432E-9517-4F14032F2CA9}" type="slidenum">
              <a:rPr lang="nl-BE" smtClean="0"/>
              <a:t>‹nr.›</a:t>
            </a:fld>
            <a:endParaRPr lang="nl-BE"/>
          </a:p>
        </p:txBody>
      </p:sp>
    </p:spTree>
    <p:extLst>
      <p:ext uri="{BB962C8B-B14F-4D97-AF65-F5344CB8AC3E}">
        <p14:creationId xmlns:p14="http://schemas.microsoft.com/office/powerpoint/2010/main" val="3954274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u="none" strike="noStrike" kern="1200" baseline="0">
                <a:solidFill>
                  <a:schemeClr val="tx1"/>
                </a:solidFill>
                <a:latin typeface="+mn-lt"/>
                <a:ea typeface="+mn-ea"/>
                <a:cs typeface="+mn-cs"/>
              </a:rPr>
              <a:t>De meeste otters vallen evenwel ten prooi aan het gilde der bunzingjagers c.s., want deze lieden trekken er op uit als alle wateren bevroren zijn en een sneeuwdek het opsporen vergemakkelijkt.</a:t>
            </a:r>
          </a:p>
          <a:p>
            <a:r>
              <a:rPr lang="nl-BE" sz="1200" b="0" i="0" u="none" strike="noStrike" kern="1200" baseline="0">
                <a:solidFill>
                  <a:schemeClr val="tx1"/>
                </a:solidFill>
                <a:latin typeface="+mn-lt"/>
                <a:ea typeface="+mn-ea"/>
                <a:cs typeface="+mn-cs"/>
              </a:rPr>
              <a:t>Heeft men den otter met behulp van een of meer honden eindelijk gevonden en in het nauw gedreven, dan steekt of ranselt men hem dood. Dat hierbij beestachtige wreedheden bedreven worden laat zich denken; een inwoner van Kortenhoef, wiens hond eind Dec. ‘38 een otter opgespoord had, vertelde mij 18 Febr. '39, dat hij en zijn maat, daar zij niets bij zich hadden, wel een kwartier lang met hun rubberlaarzen hadden moeten schoppen vóór het leven uit den otter geweken was!</a:t>
            </a:r>
          </a:p>
          <a:p>
            <a:r>
              <a:rPr lang="nl-BE" sz="1200" b="0" i="0" u="none" strike="noStrike" kern="1200" baseline="0">
                <a:solidFill>
                  <a:schemeClr val="tx1"/>
                </a:solidFill>
                <a:latin typeface="+mn-lt"/>
                <a:ea typeface="+mn-ea"/>
                <a:cs typeface="+mn-cs"/>
              </a:rPr>
              <a:t>Dezen zgn. „otterjagers" is het uitsluitend begonnen om het geld, dat zij voor den pels en aan premie hopen te </a:t>
            </a:r>
            <a:r>
              <a:rPr lang="nl-BE" sz="1200" b="0" i="0" u="none" strike="noStrike" kern="1200" baseline="0" err="1">
                <a:solidFill>
                  <a:schemeClr val="tx1"/>
                </a:solidFill>
                <a:latin typeface="+mn-lt"/>
                <a:ea typeface="+mn-ea"/>
                <a:cs typeface="+mn-cs"/>
              </a:rPr>
              <a:t>krijgen.Ook</a:t>
            </a:r>
            <a:r>
              <a:rPr lang="nl-BE" sz="1200" b="0" i="0" u="none" strike="noStrike" kern="1200" baseline="0">
                <a:solidFill>
                  <a:schemeClr val="tx1"/>
                </a:solidFill>
                <a:latin typeface="+mn-lt"/>
                <a:ea typeface="+mn-ea"/>
                <a:cs typeface="+mn-cs"/>
              </a:rPr>
              <a:t> laten enkele van hen zich het </a:t>
            </a:r>
            <a:r>
              <a:rPr lang="nl-BE" sz="1200" b="0" i="0" u="none" strike="noStrike" kern="1200" baseline="0" err="1">
                <a:solidFill>
                  <a:schemeClr val="tx1"/>
                </a:solidFill>
                <a:latin typeface="+mn-lt"/>
                <a:ea typeface="+mn-ea"/>
                <a:cs typeface="+mn-cs"/>
              </a:rPr>
              <a:t>ottervleesch</a:t>
            </a:r>
            <a:r>
              <a:rPr lang="nl-BE" sz="1200" b="0" i="0" u="none" strike="noStrike" kern="1200" baseline="0">
                <a:solidFill>
                  <a:schemeClr val="tx1"/>
                </a:solidFill>
                <a:latin typeface="+mn-lt"/>
                <a:ea typeface="+mn-ea"/>
                <a:cs typeface="+mn-cs"/>
              </a:rPr>
              <a:t> goed smaken. Sommige van deze vangers hebben in den loop der jaren zware verliezen aan den otterstand toegebracht, hetgeen moge blijken uit het berichtje in „Onze </a:t>
            </a:r>
            <a:r>
              <a:rPr lang="nl-BE" sz="1200" b="0" i="0" u="none" strike="noStrike" kern="1200" baseline="0" err="1">
                <a:solidFill>
                  <a:schemeClr val="tx1"/>
                </a:solidFill>
                <a:latin typeface="+mn-lt"/>
                <a:ea typeface="+mn-ea"/>
                <a:cs typeface="+mn-cs"/>
              </a:rPr>
              <a:t>Zoetwatervisscherij</a:t>
            </a:r>
            <a:r>
              <a:rPr lang="nl-BE" sz="1200" b="0" i="0" u="none" strike="noStrike" kern="1200" baseline="0">
                <a:solidFill>
                  <a:schemeClr val="tx1"/>
                </a:solidFill>
                <a:latin typeface="+mn-lt"/>
                <a:ea typeface="+mn-ea"/>
                <a:cs typeface="+mn-cs"/>
              </a:rPr>
              <a:t>" (</a:t>
            </a:r>
            <a:r>
              <a:rPr lang="nl-BE" sz="1200" b="0" i="0" u="none" strike="noStrike" kern="1200" baseline="0" err="1">
                <a:solidFill>
                  <a:schemeClr val="tx1"/>
                </a:solidFill>
                <a:latin typeface="+mn-lt"/>
                <a:ea typeface="+mn-ea"/>
                <a:cs typeface="+mn-cs"/>
              </a:rPr>
              <a:t>jrg</a:t>
            </a:r>
            <a:r>
              <a:rPr lang="nl-BE" sz="1200" b="0" i="0" u="none" strike="noStrike" kern="1200" baseline="0">
                <a:solidFill>
                  <a:schemeClr val="tx1"/>
                </a:solidFill>
                <a:latin typeface="+mn-lt"/>
                <a:ea typeface="+mn-ea"/>
                <a:cs typeface="+mn-cs"/>
              </a:rPr>
              <a:t>. 15, pp. 18/19), waarin gemeld wordt, dat A. ARENDS te Eelde in Februari 1919 zijn </a:t>
            </a:r>
            <a:r>
              <a:rPr lang="nl-BE" sz="1200" b="0" i="0" u="none" strike="noStrike" kern="1200" baseline="0" err="1">
                <a:solidFill>
                  <a:schemeClr val="tx1"/>
                </a:solidFill>
                <a:latin typeface="+mn-lt"/>
                <a:ea typeface="+mn-ea"/>
                <a:cs typeface="+mn-cs"/>
              </a:rPr>
              <a:t>icosten</a:t>
            </a:r>
            <a:r>
              <a:rPr lang="nl-BE" sz="1200" b="0" i="0" u="none" strike="noStrike" kern="1200" baseline="0">
                <a:solidFill>
                  <a:schemeClr val="tx1"/>
                </a:solidFill>
                <a:latin typeface="+mn-lt"/>
                <a:ea typeface="+mn-ea"/>
                <a:cs typeface="+mn-cs"/>
              </a:rPr>
              <a:t> otter gedood had en derhalve van de Groninger </a:t>
            </a:r>
            <a:r>
              <a:rPr lang="nl-BE" sz="1200" b="0" i="0" u="none" strike="noStrike" kern="1200" baseline="0" err="1">
                <a:solidFill>
                  <a:schemeClr val="tx1"/>
                </a:solidFill>
                <a:latin typeface="+mn-lt"/>
                <a:ea typeface="+mn-ea"/>
                <a:cs typeface="+mn-cs"/>
              </a:rPr>
              <a:t>Visscherijvereeniging</a:t>
            </a:r>
            <a:r>
              <a:rPr lang="nl-BE" sz="1200" b="0" i="0" u="none" strike="noStrike" kern="1200" baseline="0">
                <a:solidFill>
                  <a:schemeClr val="tx1"/>
                </a:solidFill>
                <a:latin typeface="+mn-lt"/>
                <a:ea typeface="+mn-ea"/>
                <a:cs typeface="+mn-cs"/>
              </a:rPr>
              <a:t> de dubbele premie uitbetaald kreeg. Een collega van ARENDS, zekere A. LOK te Haren (</a:t>
            </a:r>
            <a:r>
              <a:rPr lang="nl-BE" sz="1200" b="0" i="0" u="none" strike="noStrike" kern="1200" baseline="0" err="1">
                <a:solidFill>
                  <a:schemeClr val="tx1"/>
                </a:solidFill>
                <a:latin typeface="+mn-lt"/>
                <a:ea typeface="+mn-ea"/>
                <a:cs typeface="+mn-cs"/>
              </a:rPr>
              <a:t>Gron</a:t>
            </a:r>
            <a:r>
              <a:rPr lang="nl-BE" sz="1200" b="0" i="0" u="none" strike="noStrike" kern="1200" baseline="0">
                <a:solidFill>
                  <a:schemeClr val="tx1"/>
                </a:solidFill>
                <a:latin typeface="+mn-lt"/>
                <a:ea typeface="+mn-ea"/>
                <a:cs typeface="+mn-cs"/>
              </a:rPr>
              <a:t>.) doodde er eveneens een kleine </a:t>
            </a:r>
            <a:r>
              <a:rPr lang="pl-PL" sz="1200" b="0" i="0" u="none" strike="noStrike" kern="1200" baseline="0">
                <a:solidFill>
                  <a:schemeClr val="tx1"/>
                </a:solidFill>
                <a:latin typeface="+mn-lt"/>
                <a:ea typeface="+mn-ea"/>
                <a:cs typeface="+mn-cs"/>
              </a:rPr>
              <a:t>100 (jrg. 12, p. 62).</a:t>
            </a:r>
            <a:endParaRPr lang="nl-BE"/>
          </a:p>
        </p:txBody>
      </p:sp>
      <p:sp>
        <p:nvSpPr>
          <p:cNvPr id="4" name="Tijdelijke aanduiding voor dianummer 3"/>
          <p:cNvSpPr>
            <a:spLocks noGrp="1"/>
          </p:cNvSpPr>
          <p:nvPr>
            <p:ph type="sldNum" sz="quarter" idx="5"/>
          </p:nvPr>
        </p:nvSpPr>
        <p:spPr/>
        <p:txBody>
          <a:bodyPr/>
          <a:lstStyle/>
          <a:p>
            <a:fld id="{07205139-EFA6-432E-9517-4F14032F2CA9}" type="slidenum">
              <a:rPr lang="nl-BE" smtClean="0"/>
              <a:t>13</a:t>
            </a:fld>
            <a:endParaRPr lang="nl-BE"/>
          </a:p>
        </p:txBody>
      </p:sp>
    </p:spTree>
    <p:extLst>
      <p:ext uri="{BB962C8B-B14F-4D97-AF65-F5344CB8AC3E}">
        <p14:creationId xmlns:p14="http://schemas.microsoft.com/office/powerpoint/2010/main" val="508479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Terug, maar uitdagingen zijn groot!</a:t>
            </a:r>
          </a:p>
          <a:p>
            <a:pPr marL="171450" indent="-171450">
              <a:buFontTx/>
              <a:buChar char="-"/>
            </a:pPr>
            <a:r>
              <a:rPr lang="nl-BE" dirty="0"/>
              <a:t>Herstel leefgebied</a:t>
            </a:r>
          </a:p>
          <a:p>
            <a:pPr marL="171450" indent="-171450">
              <a:buFontTx/>
              <a:buChar char="-"/>
            </a:pPr>
            <a:r>
              <a:rPr lang="nl-BE" dirty="0" err="1"/>
              <a:t>Ontsnippering</a:t>
            </a:r>
            <a:endParaRPr lang="nl-BE" dirty="0"/>
          </a:p>
          <a:p>
            <a:pPr marL="171450" indent="-171450">
              <a:buFontTx/>
              <a:buChar char="-"/>
            </a:pPr>
            <a:r>
              <a:rPr lang="nl-BE" dirty="0"/>
              <a:t>Visstand</a:t>
            </a:r>
          </a:p>
          <a:p>
            <a:pPr marL="171450" indent="-171450">
              <a:buFontTx/>
              <a:buChar char="-"/>
            </a:pPr>
            <a:r>
              <a:rPr lang="nl-BE" dirty="0"/>
              <a:t>verontreiniging</a:t>
            </a:r>
          </a:p>
        </p:txBody>
      </p:sp>
      <p:sp>
        <p:nvSpPr>
          <p:cNvPr id="4" name="Tijdelijke aanduiding voor dianummer 3"/>
          <p:cNvSpPr>
            <a:spLocks noGrp="1"/>
          </p:cNvSpPr>
          <p:nvPr>
            <p:ph type="sldNum" sz="quarter" idx="5"/>
          </p:nvPr>
        </p:nvSpPr>
        <p:spPr/>
        <p:txBody>
          <a:bodyPr/>
          <a:lstStyle/>
          <a:p>
            <a:fld id="{07205139-EFA6-432E-9517-4F14032F2CA9}" type="slidenum">
              <a:rPr lang="nl-BE" smtClean="0"/>
              <a:t>15</a:t>
            </a:fld>
            <a:endParaRPr lang="nl-BE"/>
          </a:p>
        </p:txBody>
      </p:sp>
    </p:spTree>
    <p:extLst>
      <p:ext uri="{BB962C8B-B14F-4D97-AF65-F5344CB8AC3E}">
        <p14:creationId xmlns:p14="http://schemas.microsoft.com/office/powerpoint/2010/main" val="2392707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Bron: </a:t>
            </a:r>
          </a:p>
          <a:p>
            <a:endParaRPr lang="en-US"/>
          </a:p>
          <a:p>
            <a:endParaRPr lang="en-US">
              <a:cs typeface="Calibri" panose="020F0502020204030204"/>
            </a:endParaRPr>
          </a:p>
          <a:p>
            <a:r>
              <a:rPr lang="en-US"/>
              <a:t>(</a:t>
            </a:r>
            <a:r>
              <a:rPr lang="en-US" err="1"/>
              <a:t>Kuiters</a:t>
            </a:r>
            <a:r>
              <a:rPr lang="en-US"/>
              <a:t> et al., 2018)</a:t>
            </a:r>
            <a:endParaRPr lang="en-US">
              <a:cs typeface="Calibri"/>
            </a:endParaRPr>
          </a:p>
        </p:txBody>
      </p:sp>
      <p:sp>
        <p:nvSpPr>
          <p:cNvPr id="4" name="Slide Number Placeholder 3"/>
          <p:cNvSpPr>
            <a:spLocks noGrp="1"/>
          </p:cNvSpPr>
          <p:nvPr>
            <p:ph type="sldNum" sz="quarter" idx="5"/>
          </p:nvPr>
        </p:nvSpPr>
        <p:spPr/>
        <p:txBody>
          <a:bodyPr/>
          <a:lstStyle/>
          <a:p>
            <a:fld id="{07205139-EFA6-432E-9517-4F14032F2CA9}" type="slidenum">
              <a:rPr lang="nl-BE" smtClean="0"/>
              <a:t>16</a:t>
            </a:fld>
            <a:endParaRPr lang="nl-BE"/>
          </a:p>
        </p:txBody>
      </p:sp>
    </p:spTree>
    <p:extLst>
      <p:ext uri="{BB962C8B-B14F-4D97-AF65-F5344CB8AC3E}">
        <p14:creationId xmlns:p14="http://schemas.microsoft.com/office/powerpoint/2010/main" val="3138572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Bron: </a:t>
            </a:r>
          </a:p>
          <a:p>
            <a:endParaRPr lang="en-US"/>
          </a:p>
          <a:p>
            <a:r>
              <a:rPr lang="en-US"/>
              <a:t>De kaart (zie Figuur ) toont waar de migratiekansen van een soort binnen de open ruimte, de volledige groene ruimte en de natuurruimte nog het grootst zijn. De kaart van de open ruimte toont duidelijk de stedelijke kernen.</a:t>
            </a:r>
          </a:p>
          <a:p>
            <a:endParaRPr lang="en-US">
              <a:cs typeface="Calibri" panose="020F0502020204030204"/>
            </a:endParaRPr>
          </a:p>
          <a:p>
            <a:r>
              <a:rPr lang="en-US"/>
              <a:t>(</a:t>
            </a:r>
            <a:r>
              <a:rPr lang="en-US" err="1"/>
              <a:t>Kuiters</a:t>
            </a:r>
            <a:r>
              <a:rPr lang="en-US"/>
              <a:t> et al., 2018)</a:t>
            </a:r>
            <a:endParaRPr lang="en-US">
              <a:cs typeface="Calibri"/>
            </a:endParaRPr>
          </a:p>
        </p:txBody>
      </p:sp>
      <p:sp>
        <p:nvSpPr>
          <p:cNvPr id="4" name="Slide Number Placeholder 3"/>
          <p:cNvSpPr>
            <a:spLocks noGrp="1"/>
          </p:cNvSpPr>
          <p:nvPr>
            <p:ph type="sldNum" sz="quarter" idx="5"/>
          </p:nvPr>
        </p:nvSpPr>
        <p:spPr/>
        <p:txBody>
          <a:bodyPr/>
          <a:lstStyle/>
          <a:p>
            <a:fld id="{07205139-EFA6-432E-9517-4F14032F2CA9}" type="slidenum">
              <a:rPr lang="nl-BE" smtClean="0"/>
              <a:t>17</a:t>
            </a:fld>
            <a:endParaRPr lang="nl-BE"/>
          </a:p>
        </p:txBody>
      </p:sp>
    </p:spTree>
    <p:extLst>
      <p:ext uri="{BB962C8B-B14F-4D97-AF65-F5344CB8AC3E}">
        <p14:creationId xmlns:p14="http://schemas.microsoft.com/office/powerpoint/2010/main" val="3039578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Bron: </a:t>
            </a:r>
          </a:p>
          <a:p>
            <a:r>
              <a:rPr lang="en-US"/>
              <a:t>(</a:t>
            </a:r>
            <a:r>
              <a:rPr lang="en-US" err="1"/>
              <a:t>Kuiters</a:t>
            </a:r>
            <a:r>
              <a:rPr lang="en-US"/>
              <a:t> et al., 2018)</a:t>
            </a:r>
            <a:endParaRPr lang="en-US">
              <a:cs typeface="Calibri"/>
            </a:endParaRPr>
          </a:p>
        </p:txBody>
      </p:sp>
      <p:sp>
        <p:nvSpPr>
          <p:cNvPr id="4" name="Slide Number Placeholder 3"/>
          <p:cNvSpPr>
            <a:spLocks noGrp="1"/>
          </p:cNvSpPr>
          <p:nvPr>
            <p:ph type="sldNum" sz="quarter" idx="5"/>
          </p:nvPr>
        </p:nvSpPr>
        <p:spPr/>
        <p:txBody>
          <a:bodyPr/>
          <a:lstStyle/>
          <a:p>
            <a:fld id="{07205139-EFA6-432E-9517-4F14032F2CA9}" type="slidenum">
              <a:rPr lang="nl-BE" smtClean="0"/>
              <a:t>18</a:t>
            </a:fld>
            <a:endParaRPr lang="nl-BE"/>
          </a:p>
        </p:txBody>
      </p:sp>
    </p:spTree>
    <p:extLst>
      <p:ext uri="{BB962C8B-B14F-4D97-AF65-F5344CB8AC3E}">
        <p14:creationId xmlns:p14="http://schemas.microsoft.com/office/powerpoint/2010/main" val="445697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8222CE-3FC7-44B0-AFE9-C0450996283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322D465E-FEE8-4E23-8B30-6DF43F029E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7EF18740-FE0B-47CE-9185-1CAD19B66E87}"/>
              </a:ext>
            </a:extLst>
          </p:cNvPr>
          <p:cNvSpPr>
            <a:spLocks noGrp="1"/>
          </p:cNvSpPr>
          <p:nvPr>
            <p:ph type="dt" sz="half" idx="10"/>
          </p:nvPr>
        </p:nvSpPr>
        <p:spPr/>
        <p:txBody>
          <a:bodyPr/>
          <a:lstStyle/>
          <a:p>
            <a:fld id="{05B5211C-F6AA-442C-BAEB-AB2D67E1DAA5}" type="datetimeFigureOut">
              <a:rPr lang="nl-BE" smtClean="0"/>
              <a:t>11/02/2021</a:t>
            </a:fld>
            <a:endParaRPr lang="nl-BE"/>
          </a:p>
        </p:txBody>
      </p:sp>
      <p:sp>
        <p:nvSpPr>
          <p:cNvPr id="5" name="Tijdelijke aanduiding voor voettekst 4">
            <a:extLst>
              <a:ext uri="{FF2B5EF4-FFF2-40B4-BE49-F238E27FC236}">
                <a16:creationId xmlns:a16="http://schemas.microsoft.com/office/drawing/2014/main" id="{1C62DF2D-0B14-49C3-A175-FA513BE2549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505CB243-7417-40C9-8FEE-7C16CBEBB00C}"/>
              </a:ext>
            </a:extLst>
          </p:cNvPr>
          <p:cNvSpPr>
            <a:spLocks noGrp="1"/>
          </p:cNvSpPr>
          <p:nvPr>
            <p:ph type="sldNum" sz="quarter" idx="12"/>
          </p:nvPr>
        </p:nvSpPr>
        <p:spPr/>
        <p:txBody>
          <a:bodyPr/>
          <a:lstStyle/>
          <a:p>
            <a:fld id="{1CBF8977-FE64-4253-A77D-2AAFA8158E11}" type="slidenum">
              <a:rPr lang="nl-BE" smtClean="0"/>
              <a:t>‹nr.›</a:t>
            </a:fld>
            <a:endParaRPr lang="nl-BE"/>
          </a:p>
        </p:txBody>
      </p:sp>
    </p:spTree>
    <p:extLst>
      <p:ext uri="{BB962C8B-B14F-4D97-AF65-F5344CB8AC3E}">
        <p14:creationId xmlns:p14="http://schemas.microsoft.com/office/powerpoint/2010/main" val="2014932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54A125-8A12-4D99-B010-9C2443E030EC}"/>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8A214164-C761-4CC9-904E-49592A94187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4CBF468-F72B-4A89-8B40-5FF5E196E782}"/>
              </a:ext>
            </a:extLst>
          </p:cNvPr>
          <p:cNvSpPr>
            <a:spLocks noGrp="1"/>
          </p:cNvSpPr>
          <p:nvPr>
            <p:ph type="dt" sz="half" idx="10"/>
          </p:nvPr>
        </p:nvSpPr>
        <p:spPr/>
        <p:txBody>
          <a:bodyPr/>
          <a:lstStyle/>
          <a:p>
            <a:fld id="{05B5211C-F6AA-442C-BAEB-AB2D67E1DAA5}" type="datetimeFigureOut">
              <a:rPr lang="nl-BE" smtClean="0"/>
              <a:t>11/02/2021</a:t>
            </a:fld>
            <a:endParaRPr lang="nl-BE"/>
          </a:p>
        </p:txBody>
      </p:sp>
      <p:sp>
        <p:nvSpPr>
          <p:cNvPr id="5" name="Tijdelijke aanduiding voor voettekst 4">
            <a:extLst>
              <a:ext uri="{FF2B5EF4-FFF2-40B4-BE49-F238E27FC236}">
                <a16:creationId xmlns:a16="http://schemas.microsoft.com/office/drawing/2014/main" id="{1DCC491F-DFA0-47A2-A67D-DC50D9A328F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0512D3C-DA02-45CB-AC7B-5E918FFB11F2}"/>
              </a:ext>
            </a:extLst>
          </p:cNvPr>
          <p:cNvSpPr>
            <a:spLocks noGrp="1"/>
          </p:cNvSpPr>
          <p:nvPr>
            <p:ph type="sldNum" sz="quarter" idx="12"/>
          </p:nvPr>
        </p:nvSpPr>
        <p:spPr/>
        <p:txBody>
          <a:bodyPr/>
          <a:lstStyle/>
          <a:p>
            <a:fld id="{1CBF8977-FE64-4253-A77D-2AAFA8158E11}" type="slidenum">
              <a:rPr lang="nl-BE" smtClean="0"/>
              <a:t>‹nr.›</a:t>
            </a:fld>
            <a:endParaRPr lang="nl-BE"/>
          </a:p>
        </p:txBody>
      </p:sp>
    </p:spTree>
    <p:extLst>
      <p:ext uri="{BB962C8B-B14F-4D97-AF65-F5344CB8AC3E}">
        <p14:creationId xmlns:p14="http://schemas.microsoft.com/office/powerpoint/2010/main" val="2014264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5567F49-5649-4D04-BF24-8AC57DD39AAB}"/>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3B6D0710-5AF5-4495-88D9-5F51E48AB54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9CF7C74-6102-4CF0-AC53-E816E53FBBA5}"/>
              </a:ext>
            </a:extLst>
          </p:cNvPr>
          <p:cNvSpPr>
            <a:spLocks noGrp="1"/>
          </p:cNvSpPr>
          <p:nvPr>
            <p:ph type="dt" sz="half" idx="10"/>
          </p:nvPr>
        </p:nvSpPr>
        <p:spPr/>
        <p:txBody>
          <a:bodyPr/>
          <a:lstStyle/>
          <a:p>
            <a:fld id="{05B5211C-F6AA-442C-BAEB-AB2D67E1DAA5}" type="datetimeFigureOut">
              <a:rPr lang="nl-BE" smtClean="0"/>
              <a:t>11/02/2021</a:t>
            </a:fld>
            <a:endParaRPr lang="nl-BE"/>
          </a:p>
        </p:txBody>
      </p:sp>
      <p:sp>
        <p:nvSpPr>
          <p:cNvPr id="5" name="Tijdelijke aanduiding voor voettekst 4">
            <a:extLst>
              <a:ext uri="{FF2B5EF4-FFF2-40B4-BE49-F238E27FC236}">
                <a16:creationId xmlns:a16="http://schemas.microsoft.com/office/drawing/2014/main" id="{51469DA3-C2AA-40A0-890E-BC832DF5BB5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F6084D9-391A-4BF0-A061-4CBA9FB26ED6}"/>
              </a:ext>
            </a:extLst>
          </p:cNvPr>
          <p:cNvSpPr>
            <a:spLocks noGrp="1"/>
          </p:cNvSpPr>
          <p:nvPr>
            <p:ph type="sldNum" sz="quarter" idx="12"/>
          </p:nvPr>
        </p:nvSpPr>
        <p:spPr/>
        <p:txBody>
          <a:bodyPr/>
          <a:lstStyle/>
          <a:p>
            <a:fld id="{1CBF8977-FE64-4253-A77D-2AAFA8158E11}" type="slidenum">
              <a:rPr lang="nl-BE" smtClean="0"/>
              <a:t>‹nr.›</a:t>
            </a:fld>
            <a:endParaRPr lang="nl-BE"/>
          </a:p>
        </p:txBody>
      </p:sp>
    </p:spTree>
    <p:extLst>
      <p:ext uri="{BB962C8B-B14F-4D97-AF65-F5344CB8AC3E}">
        <p14:creationId xmlns:p14="http://schemas.microsoft.com/office/powerpoint/2010/main" val="2661211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617826-0AA8-4F11-9194-F34630964A60}"/>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71EE4E5-9B21-4169-AF1E-DF9E6D6D7C18}"/>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C9FFECCE-3311-4EA8-990F-11CA3862FB7F}"/>
              </a:ext>
            </a:extLst>
          </p:cNvPr>
          <p:cNvSpPr>
            <a:spLocks noGrp="1"/>
          </p:cNvSpPr>
          <p:nvPr>
            <p:ph type="dt" sz="half" idx="10"/>
          </p:nvPr>
        </p:nvSpPr>
        <p:spPr/>
        <p:txBody>
          <a:bodyPr/>
          <a:lstStyle/>
          <a:p>
            <a:fld id="{05B5211C-F6AA-442C-BAEB-AB2D67E1DAA5}" type="datetimeFigureOut">
              <a:rPr lang="nl-BE" smtClean="0"/>
              <a:t>11/02/2021</a:t>
            </a:fld>
            <a:endParaRPr lang="nl-BE"/>
          </a:p>
        </p:txBody>
      </p:sp>
      <p:sp>
        <p:nvSpPr>
          <p:cNvPr id="5" name="Tijdelijke aanduiding voor voettekst 4">
            <a:extLst>
              <a:ext uri="{FF2B5EF4-FFF2-40B4-BE49-F238E27FC236}">
                <a16:creationId xmlns:a16="http://schemas.microsoft.com/office/drawing/2014/main" id="{CD645ECF-E429-4A7C-A89F-F81B041E296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65F7902-F74F-4DDC-86D3-0345FEC4F363}"/>
              </a:ext>
            </a:extLst>
          </p:cNvPr>
          <p:cNvSpPr>
            <a:spLocks noGrp="1"/>
          </p:cNvSpPr>
          <p:nvPr>
            <p:ph type="sldNum" sz="quarter" idx="12"/>
          </p:nvPr>
        </p:nvSpPr>
        <p:spPr/>
        <p:txBody>
          <a:bodyPr/>
          <a:lstStyle/>
          <a:p>
            <a:fld id="{1CBF8977-FE64-4253-A77D-2AAFA8158E11}" type="slidenum">
              <a:rPr lang="nl-BE" smtClean="0"/>
              <a:t>‹nr.›</a:t>
            </a:fld>
            <a:endParaRPr lang="nl-BE"/>
          </a:p>
        </p:txBody>
      </p:sp>
    </p:spTree>
    <p:extLst>
      <p:ext uri="{BB962C8B-B14F-4D97-AF65-F5344CB8AC3E}">
        <p14:creationId xmlns:p14="http://schemas.microsoft.com/office/powerpoint/2010/main" val="4257487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DEE7AA-BD1C-4CF2-AD52-59963EB636F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6BA09D01-510D-4681-9C82-E63E5852F0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415BE2F-5CA2-4588-8496-9C42E5603029}"/>
              </a:ext>
            </a:extLst>
          </p:cNvPr>
          <p:cNvSpPr>
            <a:spLocks noGrp="1"/>
          </p:cNvSpPr>
          <p:nvPr>
            <p:ph type="dt" sz="half" idx="10"/>
          </p:nvPr>
        </p:nvSpPr>
        <p:spPr/>
        <p:txBody>
          <a:bodyPr/>
          <a:lstStyle/>
          <a:p>
            <a:fld id="{05B5211C-F6AA-442C-BAEB-AB2D67E1DAA5}" type="datetimeFigureOut">
              <a:rPr lang="nl-BE" smtClean="0"/>
              <a:t>11/02/2021</a:t>
            </a:fld>
            <a:endParaRPr lang="nl-BE"/>
          </a:p>
        </p:txBody>
      </p:sp>
      <p:sp>
        <p:nvSpPr>
          <p:cNvPr id="5" name="Tijdelijke aanduiding voor voettekst 4">
            <a:extLst>
              <a:ext uri="{FF2B5EF4-FFF2-40B4-BE49-F238E27FC236}">
                <a16:creationId xmlns:a16="http://schemas.microsoft.com/office/drawing/2014/main" id="{3BF28038-AB8A-435A-8D36-B18A7BE6A5C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654E752-C968-4DDE-881F-CE99D5C19EC9}"/>
              </a:ext>
            </a:extLst>
          </p:cNvPr>
          <p:cNvSpPr>
            <a:spLocks noGrp="1"/>
          </p:cNvSpPr>
          <p:nvPr>
            <p:ph type="sldNum" sz="quarter" idx="12"/>
          </p:nvPr>
        </p:nvSpPr>
        <p:spPr/>
        <p:txBody>
          <a:bodyPr/>
          <a:lstStyle/>
          <a:p>
            <a:fld id="{1CBF8977-FE64-4253-A77D-2AAFA8158E11}" type="slidenum">
              <a:rPr lang="nl-BE" smtClean="0"/>
              <a:t>‹nr.›</a:t>
            </a:fld>
            <a:endParaRPr lang="nl-BE"/>
          </a:p>
        </p:txBody>
      </p:sp>
    </p:spTree>
    <p:extLst>
      <p:ext uri="{BB962C8B-B14F-4D97-AF65-F5344CB8AC3E}">
        <p14:creationId xmlns:p14="http://schemas.microsoft.com/office/powerpoint/2010/main" val="1011246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5A8C88-5EAD-4A0D-98A6-DA7CE94868F1}"/>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5EACBC0C-E984-4100-9474-DBE7C550256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CF3908F2-2175-4279-8C16-34AD9232884E}"/>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1D34A7AA-606E-476C-80AC-13040DFE7473}"/>
              </a:ext>
            </a:extLst>
          </p:cNvPr>
          <p:cNvSpPr>
            <a:spLocks noGrp="1"/>
          </p:cNvSpPr>
          <p:nvPr>
            <p:ph type="dt" sz="half" idx="10"/>
          </p:nvPr>
        </p:nvSpPr>
        <p:spPr/>
        <p:txBody>
          <a:bodyPr/>
          <a:lstStyle/>
          <a:p>
            <a:fld id="{05B5211C-F6AA-442C-BAEB-AB2D67E1DAA5}" type="datetimeFigureOut">
              <a:rPr lang="nl-BE" smtClean="0"/>
              <a:t>11/02/2021</a:t>
            </a:fld>
            <a:endParaRPr lang="nl-BE"/>
          </a:p>
        </p:txBody>
      </p:sp>
      <p:sp>
        <p:nvSpPr>
          <p:cNvPr id="6" name="Tijdelijke aanduiding voor voettekst 5">
            <a:extLst>
              <a:ext uri="{FF2B5EF4-FFF2-40B4-BE49-F238E27FC236}">
                <a16:creationId xmlns:a16="http://schemas.microsoft.com/office/drawing/2014/main" id="{8A9B6ED8-52B0-49D3-8866-4274E85CE168}"/>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9AD98369-1ECE-4879-A407-4D44F3087808}"/>
              </a:ext>
            </a:extLst>
          </p:cNvPr>
          <p:cNvSpPr>
            <a:spLocks noGrp="1"/>
          </p:cNvSpPr>
          <p:nvPr>
            <p:ph type="sldNum" sz="quarter" idx="12"/>
          </p:nvPr>
        </p:nvSpPr>
        <p:spPr/>
        <p:txBody>
          <a:bodyPr/>
          <a:lstStyle/>
          <a:p>
            <a:fld id="{1CBF8977-FE64-4253-A77D-2AAFA8158E11}" type="slidenum">
              <a:rPr lang="nl-BE" smtClean="0"/>
              <a:t>‹nr.›</a:t>
            </a:fld>
            <a:endParaRPr lang="nl-BE"/>
          </a:p>
        </p:txBody>
      </p:sp>
    </p:spTree>
    <p:extLst>
      <p:ext uri="{BB962C8B-B14F-4D97-AF65-F5344CB8AC3E}">
        <p14:creationId xmlns:p14="http://schemas.microsoft.com/office/powerpoint/2010/main" val="2887618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2B44D3-1E9D-4A5A-88AF-EDE30C92A8E4}"/>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309F5810-6BE7-4DC6-B8AE-6F317C87C0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9F2F6CE-0DDF-425A-8A97-626381EC3AA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36754F36-E393-4836-ADF7-F1D1293D1F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8220107-F1FB-4390-B885-6C14CB22EE3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1898D8FC-6BF3-46DE-ADEB-5F5C86BE8C81}"/>
              </a:ext>
            </a:extLst>
          </p:cNvPr>
          <p:cNvSpPr>
            <a:spLocks noGrp="1"/>
          </p:cNvSpPr>
          <p:nvPr>
            <p:ph type="dt" sz="half" idx="10"/>
          </p:nvPr>
        </p:nvSpPr>
        <p:spPr/>
        <p:txBody>
          <a:bodyPr/>
          <a:lstStyle/>
          <a:p>
            <a:fld id="{05B5211C-F6AA-442C-BAEB-AB2D67E1DAA5}" type="datetimeFigureOut">
              <a:rPr lang="nl-BE" smtClean="0"/>
              <a:t>11/02/2021</a:t>
            </a:fld>
            <a:endParaRPr lang="nl-BE"/>
          </a:p>
        </p:txBody>
      </p:sp>
      <p:sp>
        <p:nvSpPr>
          <p:cNvPr id="8" name="Tijdelijke aanduiding voor voettekst 7">
            <a:extLst>
              <a:ext uri="{FF2B5EF4-FFF2-40B4-BE49-F238E27FC236}">
                <a16:creationId xmlns:a16="http://schemas.microsoft.com/office/drawing/2014/main" id="{8127FDF7-C10E-439C-B760-F536C6C74FE6}"/>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C4A22304-5C03-40E8-91C0-88D38AE62C0C}"/>
              </a:ext>
            </a:extLst>
          </p:cNvPr>
          <p:cNvSpPr>
            <a:spLocks noGrp="1"/>
          </p:cNvSpPr>
          <p:nvPr>
            <p:ph type="sldNum" sz="quarter" idx="12"/>
          </p:nvPr>
        </p:nvSpPr>
        <p:spPr/>
        <p:txBody>
          <a:bodyPr/>
          <a:lstStyle/>
          <a:p>
            <a:fld id="{1CBF8977-FE64-4253-A77D-2AAFA8158E11}" type="slidenum">
              <a:rPr lang="nl-BE" smtClean="0"/>
              <a:t>‹nr.›</a:t>
            </a:fld>
            <a:endParaRPr lang="nl-BE"/>
          </a:p>
        </p:txBody>
      </p:sp>
    </p:spTree>
    <p:extLst>
      <p:ext uri="{BB962C8B-B14F-4D97-AF65-F5344CB8AC3E}">
        <p14:creationId xmlns:p14="http://schemas.microsoft.com/office/powerpoint/2010/main" val="2958188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7A9389-35F4-4154-8719-291E991B088B}"/>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5007D818-5974-4F10-BFEF-47D3AA84F810}"/>
              </a:ext>
            </a:extLst>
          </p:cNvPr>
          <p:cNvSpPr>
            <a:spLocks noGrp="1"/>
          </p:cNvSpPr>
          <p:nvPr>
            <p:ph type="dt" sz="half" idx="10"/>
          </p:nvPr>
        </p:nvSpPr>
        <p:spPr/>
        <p:txBody>
          <a:bodyPr/>
          <a:lstStyle/>
          <a:p>
            <a:fld id="{05B5211C-F6AA-442C-BAEB-AB2D67E1DAA5}" type="datetimeFigureOut">
              <a:rPr lang="nl-BE" smtClean="0"/>
              <a:t>11/02/2021</a:t>
            </a:fld>
            <a:endParaRPr lang="nl-BE"/>
          </a:p>
        </p:txBody>
      </p:sp>
      <p:sp>
        <p:nvSpPr>
          <p:cNvPr id="4" name="Tijdelijke aanduiding voor voettekst 3">
            <a:extLst>
              <a:ext uri="{FF2B5EF4-FFF2-40B4-BE49-F238E27FC236}">
                <a16:creationId xmlns:a16="http://schemas.microsoft.com/office/drawing/2014/main" id="{4A6FA8ED-5A32-408F-84D1-943C2FEE524C}"/>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820A0892-7D6E-443B-9B9A-C70EAFE963C5}"/>
              </a:ext>
            </a:extLst>
          </p:cNvPr>
          <p:cNvSpPr>
            <a:spLocks noGrp="1"/>
          </p:cNvSpPr>
          <p:nvPr>
            <p:ph type="sldNum" sz="quarter" idx="12"/>
          </p:nvPr>
        </p:nvSpPr>
        <p:spPr/>
        <p:txBody>
          <a:bodyPr/>
          <a:lstStyle/>
          <a:p>
            <a:fld id="{1CBF8977-FE64-4253-A77D-2AAFA8158E11}" type="slidenum">
              <a:rPr lang="nl-BE" smtClean="0"/>
              <a:t>‹nr.›</a:t>
            </a:fld>
            <a:endParaRPr lang="nl-BE"/>
          </a:p>
        </p:txBody>
      </p:sp>
    </p:spTree>
    <p:extLst>
      <p:ext uri="{BB962C8B-B14F-4D97-AF65-F5344CB8AC3E}">
        <p14:creationId xmlns:p14="http://schemas.microsoft.com/office/powerpoint/2010/main" val="3641682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E2125A0-5F2B-41A0-B9B6-8226978CA9A7}"/>
              </a:ext>
            </a:extLst>
          </p:cNvPr>
          <p:cNvSpPr>
            <a:spLocks noGrp="1"/>
          </p:cNvSpPr>
          <p:nvPr>
            <p:ph type="dt" sz="half" idx="10"/>
          </p:nvPr>
        </p:nvSpPr>
        <p:spPr/>
        <p:txBody>
          <a:bodyPr/>
          <a:lstStyle/>
          <a:p>
            <a:fld id="{05B5211C-F6AA-442C-BAEB-AB2D67E1DAA5}" type="datetimeFigureOut">
              <a:rPr lang="nl-BE" smtClean="0"/>
              <a:t>11/02/2021</a:t>
            </a:fld>
            <a:endParaRPr lang="nl-BE"/>
          </a:p>
        </p:txBody>
      </p:sp>
      <p:sp>
        <p:nvSpPr>
          <p:cNvPr id="3" name="Tijdelijke aanduiding voor voettekst 2">
            <a:extLst>
              <a:ext uri="{FF2B5EF4-FFF2-40B4-BE49-F238E27FC236}">
                <a16:creationId xmlns:a16="http://schemas.microsoft.com/office/drawing/2014/main" id="{FC5B56BC-1BFD-4350-AC99-0FFA325D3542}"/>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4AFA986F-4EEF-4D59-A0BB-6AC4E5FE3FEF}"/>
              </a:ext>
            </a:extLst>
          </p:cNvPr>
          <p:cNvSpPr>
            <a:spLocks noGrp="1"/>
          </p:cNvSpPr>
          <p:nvPr>
            <p:ph type="sldNum" sz="quarter" idx="12"/>
          </p:nvPr>
        </p:nvSpPr>
        <p:spPr/>
        <p:txBody>
          <a:bodyPr/>
          <a:lstStyle/>
          <a:p>
            <a:fld id="{1CBF8977-FE64-4253-A77D-2AAFA8158E11}" type="slidenum">
              <a:rPr lang="nl-BE" smtClean="0"/>
              <a:t>‹nr.›</a:t>
            </a:fld>
            <a:endParaRPr lang="nl-BE"/>
          </a:p>
        </p:txBody>
      </p:sp>
    </p:spTree>
    <p:extLst>
      <p:ext uri="{BB962C8B-B14F-4D97-AF65-F5344CB8AC3E}">
        <p14:creationId xmlns:p14="http://schemas.microsoft.com/office/powerpoint/2010/main" val="2504354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D0B290-BFF5-4F41-8FF4-F8FDE8BCC02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A4741879-32D4-4DBA-A159-EB4E5C31C1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5D93158E-EF7E-48DB-8F89-6A6EC1908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A63D3EB-C491-423B-9C47-033FB4B66AE1}"/>
              </a:ext>
            </a:extLst>
          </p:cNvPr>
          <p:cNvSpPr>
            <a:spLocks noGrp="1"/>
          </p:cNvSpPr>
          <p:nvPr>
            <p:ph type="dt" sz="half" idx="10"/>
          </p:nvPr>
        </p:nvSpPr>
        <p:spPr/>
        <p:txBody>
          <a:bodyPr/>
          <a:lstStyle/>
          <a:p>
            <a:fld id="{05B5211C-F6AA-442C-BAEB-AB2D67E1DAA5}" type="datetimeFigureOut">
              <a:rPr lang="nl-BE" smtClean="0"/>
              <a:t>11/02/2021</a:t>
            </a:fld>
            <a:endParaRPr lang="nl-BE"/>
          </a:p>
        </p:txBody>
      </p:sp>
      <p:sp>
        <p:nvSpPr>
          <p:cNvPr id="6" name="Tijdelijke aanduiding voor voettekst 5">
            <a:extLst>
              <a:ext uri="{FF2B5EF4-FFF2-40B4-BE49-F238E27FC236}">
                <a16:creationId xmlns:a16="http://schemas.microsoft.com/office/drawing/2014/main" id="{80A80DC9-F526-4672-85E0-3972D87D75A8}"/>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546209CA-CA5B-405A-9854-36CE423D1671}"/>
              </a:ext>
            </a:extLst>
          </p:cNvPr>
          <p:cNvSpPr>
            <a:spLocks noGrp="1"/>
          </p:cNvSpPr>
          <p:nvPr>
            <p:ph type="sldNum" sz="quarter" idx="12"/>
          </p:nvPr>
        </p:nvSpPr>
        <p:spPr/>
        <p:txBody>
          <a:bodyPr/>
          <a:lstStyle/>
          <a:p>
            <a:fld id="{1CBF8977-FE64-4253-A77D-2AAFA8158E11}" type="slidenum">
              <a:rPr lang="nl-BE" smtClean="0"/>
              <a:t>‹nr.›</a:t>
            </a:fld>
            <a:endParaRPr lang="nl-BE"/>
          </a:p>
        </p:txBody>
      </p:sp>
    </p:spTree>
    <p:extLst>
      <p:ext uri="{BB962C8B-B14F-4D97-AF65-F5344CB8AC3E}">
        <p14:creationId xmlns:p14="http://schemas.microsoft.com/office/powerpoint/2010/main" val="962684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47D191-CE05-416E-8601-6891A69E983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102A4978-C875-4866-AD07-CB5A64AE25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6F005900-FFA6-47F7-B6A7-85D5A844B3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2A27B41-BABC-4BF2-9BE2-152C2A6E38B7}"/>
              </a:ext>
            </a:extLst>
          </p:cNvPr>
          <p:cNvSpPr>
            <a:spLocks noGrp="1"/>
          </p:cNvSpPr>
          <p:nvPr>
            <p:ph type="dt" sz="half" idx="10"/>
          </p:nvPr>
        </p:nvSpPr>
        <p:spPr/>
        <p:txBody>
          <a:bodyPr/>
          <a:lstStyle/>
          <a:p>
            <a:fld id="{05B5211C-F6AA-442C-BAEB-AB2D67E1DAA5}" type="datetimeFigureOut">
              <a:rPr lang="nl-BE" smtClean="0"/>
              <a:t>11/02/2021</a:t>
            </a:fld>
            <a:endParaRPr lang="nl-BE"/>
          </a:p>
        </p:txBody>
      </p:sp>
      <p:sp>
        <p:nvSpPr>
          <p:cNvPr id="6" name="Tijdelijke aanduiding voor voettekst 5">
            <a:extLst>
              <a:ext uri="{FF2B5EF4-FFF2-40B4-BE49-F238E27FC236}">
                <a16:creationId xmlns:a16="http://schemas.microsoft.com/office/drawing/2014/main" id="{BFA8A4EE-ED47-43C9-8B5D-D1B5C4DC0278}"/>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B2BF5AA2-D78C-4A79-8DEC-E75994EA0076}"/>
              </a:ext>
            </a:extLst>
          </p:cNvPr>
          <p:cNvSpPr>
            <a:spLocks noGrp="1"/>
          </p:cNvSpPr>
          <p:nvPr>
            <p:ph type="sldNum" sz="quarter" idx="12"/>
          </p:nvPr>
        </p:nvSpPr>
        <p:spPr/>
        <p:txBody>
          <a:bodyPr/>
          <a:lstStyle/>
          <a:p>
            <a:fld id="{1CBF8977-FE64-4253-A77D-2AAFA8158E11}" type="slidenum">
              <a:rPr lang="nl-BE" smtClean="0"/>
              <a:t>‹nr.›</a:t>
            </a:fld>
            <a:endParaRPr lang="nl-BE"/>
          </a:p>
        </p:txBody>
      </p:sp>
    </p:spTree>
    <p:extLst>
      <p:ext uri="{BB962C8B-B14F-4D97-AF65-F5344CB8AC3E}">
        <p14:creationId xmlns:p14="http://schemas.microsoft.com/office/powerpoint/2010/main" val="350275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3E2F925-5C3E-451A-83C0-6E7660E31F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F9A028B2-6D8B-4DC2-820E-43457A855B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D6A62F20-1BD2-4EEE-A42B-0A0408E169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B5211C-F6AA-442C-BAEB-AB2D67E1DAA5}" type="datetimeFigureOut">
              <a:rPr lang="nl-BE" smtClean="0"/>
              <a:t>11/02/2021</a:t>
            </a:fld>
            <a:endParaRPr lang="nl-BE"/>
          </a:p>
        </p:txBody>
      </p:sp>
      <p:sp>
        <p:nvSpPr>
          <p:cNvPr id="5" name="Tijdelijke aanduiding voor voettekst 4">
            <a:extLst>
              <a:ext uri="{FF2B5EF4-FFF2-40B4-BE49-F238E27FC236}">
                <a16:creationId xmlns:a16="http://schemas.microsoft.com/office/drawing/2014/main" id="{2FEBD49A-8F10-407E-BA0B-0447A91762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CA4421AB-7D54-4227-B66E-4F834BC4A4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BF8977-FE64-4253-A77D-2AAFA8158E11}" type="slidenum">
              <a:rPr lang="nl-BE" smtClean="0"/>
              <a:t>‹nr.›</a:t>
            </a:fld>
            <a:endParaRPr lang="nl-BE"/>
          </a:p>
        </p:txBody>
      </p:sp>
    </p:spTree>
    <p:extLst>
      <p:ext uri="{BB962C8B-B14F-4D97-AF65-F5344CB8AC3E}">
        <p14:creationId xmlns:p14="http://schemas.microsoft.com/office/powerpoint/2010/main" val="3020414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video" Target="https://www.youtube.com/embed/-7_LRVVYjrM?feature=oembed" TargetMode="External"/><Relationship Id="rId1" Type="http://schemas.openxmlformats.org/officeDocument/2006/relationships/video" Target="https://www.youtube.com/embed/SrRBCorrqmg?feature=oembed" TargetMode="Externa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npostart.nl/de-otter-een-legende-keert-terug/02-01-2021/VPWON_1325827" TargetMode="External"/><Relationship Id="rId7" Type="http://schemas.openxmlformats.org/officeDocument/2006/relationships/image" Target="../media/image56.png"/><Relationship Id="rId2" Type="http://schemas.openxmlformats.org/officeDocument/2006/relationships/hyperlink" Target="https://www.wetenschapje.be/podcast"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hyperlink" Target="https://www.natura2000.vlaanderen.be/projectsubsidies-natuur"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mailto:michiel20@telenet.be" TargetMode="External"/><Relationship Id="rId7" Type="http://schemas.openxmlformats.org/officeDocument/2006/relationships/image" Target="../media/image3.png"/><Relationship Id="rId2" Type="http://schemas.openxmlformats.org/officeDocument/2006/relationships/hyperlink" Target="mailto:hans.deschryver@vlaanderen.be"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hyperlink" Target="mailto:celine.decaluwe@wwf.be"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video" Target="../media/media1.mp4"/><Relationship Id="rId7" Type="http://schemas.openxmlformats.org/officeDocument/2006/relationships/image" Target="../media/image5.jpeg"/><Relationship Id="rId2" Type="http://schemas.microsoft.com/office/2007/relationships/media" Target="../media/media1.mp4"/><Relationship Id="rId1" Type="http://schemas.openxmlformats.org/officeDocument/2006/relationships/video" Target="https://www.youtube.com/embed/gSn9RmiF5Q0?start=13&amp;feature=oembed" TargetMode="Externa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natuurpunt.be/nieuws/zo-onderscheid-je-bevers-van-muskusratten-beverratten-en-otters-20170628"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095A720-BFDC-47F3-995D-38F160DCE9B9}"/>
              </a:ext>
            </a:extLst>
          </p:cNvPr>
          <p:cNvSpPr>
            <a:spLocks noGrp="1"/>
          </p:cNvSpPr>
          <p:nvPr>
            <p:ph type="ctrTitle"/>
          </p:nvPr>
        </p:nvSpPr>
        <p:spPr/>
        <p:txBody>
          <a:bodyPr>
            <a:normAutofit fontScale="90000"/>
          </a:bodyPr>
          <a:lstStyle/>
          <a:p>
            <a:br>
              <a:rPr lang="nl-BE"/>
            </a:br>
            <a:r>
              <a:rPr lang="nl-BE" sz="8000"/>
              <a:t>De otter</a:t>
            </a:r>
            <a:br>
              <a:rPr lang="nl-BE"/>
            </a:br>
            <a:br>
              <a:rPr lang="nl-BE" sz="2700"/>
            </a:br>
            <a:r>
              <a:rPr lang="nl-BE" sz="4400"/>
              <a:t>Terug van weggeweest?</a:t>
            </a:r>
          </a:p>
        </p:txBody>
      </p:sp>
      <p:sp>
        <p:nvSpPr>
          <p:cNvPr id="5" name="Ondertitel 4">
            <a:extLst>
              <a:ext uri="{FF2B5EF4-FFF2-40B4-BE49-F238E27FC236}">
                <a16:creationId xmlns:a16="http://schemas.microsoft.com/office/drawing/2014/main" id="{9A75FE53-548B-4DFD-90D5-AE25CDC9DC14}"/>
              </a:ext>
            </a:extLst>
          </p:cNvPr>
          <p:cNvSpPr>
            <a:spLocks noGrp="1"/>
          </p:cNvSpPr>
          <p:nvPr>
            <p:ph type="subTitle" idx="1"/>
          </p:nvPr>
        </p:nvSpPr>
        <p:spPr>
          <a:xfrm>
            <a:off x="1524000" y="3835305"/>
            <a:ext cx="9144000" cy="1655762"/>
          </a:xfrm>
        </p:spPr>
        <p:txBody>
          <a:bodyPr>
            <a:normAutofit/>
          </a:bodyPr>
          <a:lstStyle/>
          <a:p>
            <a:r>
              <a:rPr lang="nl-BE" err="1"/>
              <a:t>Ankona</a:t>
            </a:r>
            <a:endParaRPr lang="nl-BE"/>
          </a:p>
          <a:p>
            <a:endParaRPr lang="nl-BE"/>
          </a:p>
          <a:p>
            <a:pPr algn="dist"/>
            <a:r>
              <a:rPr lang="nl-BE" sz="1600"/>
              <a:t>Michiel Cornelis						       	    Hans De Schryver</a:t>
            </a:r>
          </a:p>
          <a:p>
            <a:pPr algn="dist"/>
            <a:r>
              <a:rPr lang="nl-BE" sz="1600"/>
              <a:t>Zoogdierenwerkgroep Natuurpunt			         	        Agentschap Natuur en Bos</a:t>
            </a:r>
          </a:p>
        </p:txBody>
      </p:sp>
      <p:grpSp>
        <p:nvGrpSpPr>
          <p:cNvPr id="9" name="Groep 8">
            <a:extLst>
              <a:ext uri="{FF2B5EF4-FFF2-40B4-BE49-F238E27FC236}">
                <a16:creationId xmlns:a16="http://schemas.microsoft.com/office/drawing/2014/main" id="{A73D4E50-E29A-4AB2-AC23-40D282969E9F}"/>
              </a:ext>
            </a:extLst>
          </p:cNvPr>
          <p:cNvGrpSpPr/>
          <p:nvPr/>
        </p:nvGrpSpPr>
        <p:grpSpPr>
          <a:xfrm>
            <a:off x="177799" y="5773406"/>
            <a:ext cx="11836402" cy="936000"/>
            <a:chOff x="177799" y="5637214"/>
            <a:chExt cx="11836402" cy="936000"/>
          </a:xfrm>
        </p:grpSpPr>
        <p:pic>
          <p:nvPicPr>
            <p:cNvPr id="6" name="Picture 4">
              <a:extLst>
                <a:ext uri="{FF2B5EF4-FFF2-40B4-BE49-F238E27FC236}">
                  <a16:creationId xmlns:a16="http://schemas.microsoft.com/office/drawing/2014/main" id="{D77B560F-F8FD-4C8A-94AA-8AA9F82496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12501D99-3A4B-4A28-B226-FE80C2B6F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2" name="Picture 2">
            <a:extLst>
              <a:ext uri="{FF2B5EF4-FFF2-40B4-BE49-F238E27FC236}">
                <a16:creationId xmlns:a16="http://schemas.microsoft.com/office/drawing/2014/main" id="{A3C244FC-B15B-46EF-BFDA-6FD67BFDC3B2}"/>
              </a:ext>
            </a:extLst>
          </p:cNvPr>
          <p:cNvPicPr>
            <a:picLocks noChangeAspect="1"/>
          </p:cNvPicPr>
          <p:nvPr/>
        </p:nvPicPr>
        <p:blipFill>
          <a:blip r:embed="rId4"/>
          <a:stretch>
            <a:fillRect/>
          </a:stretch>
        </p:blipFill>
        <p:spPr>
          <a:xfrm>
            <a:off x="1330038" y="5926783"/>
            <a:ext cx="2743198" cy="704589"/>
          </a:xfrm>
          <a:prstGeom prst="rect">
            <a:avLst/>
          </a:prstGeom>
        </p:spPr>
      </p:pic>
    </p:spTree>
    <p:extLst>
      <p:ext uri="{BB962C8B-B14F-4D97-AF65-F5344CB8AC3E}">
        <p14:creationId xmlns:p14="http://schemas.microsoft.com/office/powerpoint/2010/main" val="3618661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p:txBody>
          <a:bodyPr/>
          <a:lstStyle/>
          <a:p>
            <a:r>
              <a:rPr lang="nl-BE"/>
              <a:t>In Vlaanderen</a:t>
            </a:r>
          </a:p>
        </p:txBody>
      </p:sp>
      <p:pic>
        <p:nvPicPr>
          <p:cNvPr id="8" name="Onlinemedia 7" title="Otter.AVI">
            <a:hlinkClick r:id="" action="ppaction://media"/>
            <a:extLst>
              <a:ext uri="{FF2B5EF4-FFF2-40B4-BE49-F238E27FC236}">
                <a16:creationId xmlns:a16="http://schemas.microsoft.com/office/drawing/2014/main" id="{B95CA06A-5285-4E4A-80A3-3B4A9EE7690A}"/>
              </a:ext>
            </a:extLst>
          </p:cNvPr>
          <p:cNvPicPr>
            <a:picLocks noGrp="1" noRot="1" noChangeAspect="1"/>
          </p:cNvPicPr>
          <p:nvPr>
            <p:ph idx="1"/>
            <a:videoFile r:link="rId1"/>
          </p:nvPr>
        </p:nvPicPr>
        <p:blipFill>
          <a:blip r:embed="rId4"/>
          <a:stretch>
            <a:fillRect/>
          </a:stretch>
        </p:blipFill>
        <p:spPr>
          <a:xfrm>
            <a:off x="177799" y="1562138"/>
            <a:ext cx="5456085" cy="4091691"/>
          </a:xfrm>
          <a:prstGeom prst="rect">
            <a:avLst/>
          </a:prstGeom>
        </p:spPr>
      </p:pic>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10" name="Onlinemedia 9" title="Otter op beverpad in de Durmevallei te Waasmunster op 5 oktober 2020">
            <a:hlinkClick r:id="" action="ppaction://media"/>
            <a:extLst>
              <a:ext uri="{FF2B5EF4-FFF2-40B4-BE49-F238E27FC236}">
                <a16:creationId xmlns:a16="http://schemas.microsoft.com/office/drawing/2014/main" id="{057931E1-9ADF-4987-AC1C-46A08E2183D0}"/>
              </a:ext>
            </a:extLst>
          </p:cNvPr>
          <p:cNvPicPr>
            <a:picLocks noRot="1" noChangeAspect="1"/>
          </p:cNvPicPr>
          <p:nvPr>
            <a:videoFile r:link="rId2"/>
          </p:nvPr>
        </p:nvPicPr>
        <p:blipFill>
          <a:blip r:embed="rId7"/>
          <a:stretch>
            <a:fillRect/>
          </a:stretch>
        </p:blipFill>
        <p:spPr>
          <a:xfrm>
            <a:off x="5799247" y="1852258"/>
            <a:ext cx="6214954" cy="3511449"/>
          </a:xfrm>
          <a:prstGeom prst="rect">
            <a:avLst/>
          </a:prstGeom>
        </p:spPr>
      </p:pic>
      <p:pic>
        <p:nvPicPr>
          <p:cNvPr id="3" name="Picture 2">
            <a:extLst>
              <a:ext uri="{FF2B5EF4-FFF2-40B4-BE49-F238E27FC236}">
                <a16:creationId xmlns:a16="http://schemas.microsoft.com/office/drawing/2014/main" id="{85A9EC48-8CFE-45F7-B765-33C3F6B06025}"/>
              </a:ext>
            </a:extLst>
          </p:cNvPr>
          <p:cNvPicPr>
            <a:picLocks noChangeAspect="1"/>
          </p:cNvPicPr>
          <p:nvPr/>
        </p:nvPicPr>
        <p:blipFill>
          <a:blip r:embed="rId8"/>
          <a:stretch>
            <a:fillRect/>
          </a:stretch>
        </p:blipFill>
        <p:spPr>
          <a:xfrm>
            <a:off x="1330038" y="5926783"/>
            <a:ext cx="2743198" cy="704589"/>
          </a:xfrm>
          <a:prstGeom prst="rect">
            <a:avLst/>
          </a:prstGeom>
        </p:spPr>
      </p:pic>
    </p:spTree>
    <p:extLst>
      <p:ext uri="{BB962C8B-B14F-4D97-AF65-F5344CB8AC3E}">
        <p14:creationId xmlns:p14="http://schemas.microsoft.com/office/powerpoint/2010/main" val="388047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10"/>
                </p:tgtEl>
              </p:cMediaNode>
            </p:video>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p:txBody>
          <a:bodyPr/>
          <a:lstStyle/>
          <a:p>
            <a:r>
              <a:rPr lang="nl-BE"/>
              <a:t>In Vlaanderen</a:t>
            </a:r>
          </a:p>
        </p:txBody>
      </p:sp>
      <p:pic>
        <p:nvPicPr>
          <p:cNvPr id="8" name="Afbeelding 7">
            <a:extLst>
              <a:ext uri="{FF2B5EF4-FFF2-40B4-BE49-F238E27FC236}">
                <a16:creationId xmlns:a16="http://schemas.microsoft.com/office/drawing/2014/main" id="{423A2F1A-110E-490D-BC4E-EAE7860D64DB}"/>
              </a:ext>
            </a:extLst>
          </p:cNvPr>
          <p:cNvPicPr>
            <a:picLocks noChangeAspect="1"/>
          </p:cNvPicPr>
          <p:nvPr/>
        </p:nvPicPr>
        <p:blipFill>
          <a:blip r:embed="rId4"/>
          <a:stretch>
            <a:fillRect/>
          </a:stretch>
        </p:blipFill>
        <p:spPr>
          <a:xfrm>
            <a:off x="1592179" y="1825625"/>
            <a:ext cx="7924800" cy="4514850"/>
          </a:xfrm>
          <a:prstGeom prst="rect">
            <a:avLst/>
          </a:prstGeom>
        </p:spPr>
      </p:pic>
      <p:pic>
        <p:nvPicPr>
          <p:cNvPr id="3" name="Picture 2">
            <a:extLst>
              <a:ext uri="{FF2B5EF4-FFF2-40B4-BE49-F238E27FC236}">
                <a16:creationId xmlns:a16="http://schemas.microsoft.com/office/drawing/2014/main" id="{0A271113-E5A5-4C43-94FB-561B446156F9}"/>
              </a:ext>
            </a:extLst>
          </p:cNvPr>
          <p:cNvPicPr>
            <a:picLocks noChangeAspect="1"/>
          </p:cNvPicPr>
          <p:nvPr/>
        </p:nvPicPr>
        <p:blipFill>
          <a:blip r:embed="rId5"/>
          <a:stretch>
            <a:fillRect/>
          </a:stretch>
        </p:blipFill>
        <p:spPr>
          <a:xfrm>
            <a:off x="1330038" y="5926783"/>
            <a:ext cx="2743198" cy="704589"/>
          </a:xfrm>
          <a:prstGeom prst="rect">
            <a:avLst/>
          </a:prstGeom>
        </p:spPr>
      </p:pic>
    </p:spTree>
    <p:extLst>
      <p:ext uri="{BB962C8B-B14F-4D97-AF65-F5344CB8AC3E}">
        <p14:creationId xmlns:p14="http://schemas.microsoft.com/office/powerpoint/2010/main" val="2669689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p:txBody>
          <a:bodyPr/>
          <a:lstStyle/>
          <a:p>
            <a:r>
              <a:rPr lang="nl-BE"/>
              <a:t>In Wallonië</a:t>
            </a:r>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p:txBody>
          <a:bodyPr>
            <a:normAutofit/>
          </a:bodyPr>
          <a:lstStyle/>
          <a:p>
            <a:r>
              <a:rPr lang="nl-BE"/>
              <a:t>Sterke achteruitgang</a:t>
            </a:r>
          </a:p>
          <a:p>
            <a:endParaRPr lang="nl-BE"/>
          </a:p>
          <a:p>
            <a:r>
              <a:rPr lang="nl-BE"/>
              <a:t>Inventarisatie Life </a:t>
            </a:r>
            <a:r>
              <a:rPr lang="nl-BE" err="1"/>
              <a:t>Loutre</a:t>
            </a:r>
            <a:r>
              <a:rPr lang="nl-BE"/>
              <a:t>:</a:t>
            </a:r>
            <a:br>
              <a:rPr lang="nl-BE"/>
            </a:br>
            <a:r>
              <a:rPr lang="nl-BE"/>
              <a:t>zonder resultaat</a:t>
            </a:r>
          </a:p>
          <a:p>
            <a:endParaRPr lang="nl-BE"/>
          </a:p>
          <a:p>
            <a:r>
              <a:rPr lang="nl-BE"/>
              <a:t>Plaatselijk aanwezig</a:t>
            </a:r>
          </a:p>
          <a:p>
            <a:pPr marL="0" indent="0">
              <a:buNone/>
            </a:pPr>
            <a:br>
              <a:rPr lang="nl-BE"/>
            </a:br>
            <a:endParaRPr lang="nl-BE">
              <a:highlight>
                <a:srgbClr val="FFFF00"/>
              </a:highlight>
            </a:endParaRPr>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4" name="Afbeelding 3">
            <a:extLst>
              <a:ext uri="{FF2B5EF4-FFF2-40B4-BE49-F238E27FC236}">
                <a16:creationId xmlns:a16="http://schemas.microsoft.com/office/drawing/2014/main" id="{BA22E054-4A23-4F7E-972A-63C96E681DB1}"/>
              </a:ext>
            </a:extLst>
          </p:cNvPr>
          <p:cNvPicPr>
            <a:picLocks noChangeAspect="1"/>
          </p:cNvPicPr>
          <p:nvPr/>
        </p:nvPicPr>
        <p:blipFill>
          <a:blip r:embed="rId4"/>
          <a:stretch>
            <a:fillRect/>
          </a:stretch>
        </p:blipFill>
        <p:spPr>
          <a:xfrm>
            <a:off x="4827639" y="345001"/>
            <a:ext cx="7276660" cy="4985582"/>
          </a:xfrm>
          <a:prstGeom prst="rect">
            <a:avLst/>
          </a:prstGeom>
        </p:spPr>
      </p:pic>
      <p:pic>
        <p:nvPicPr>
          <p:cNvPr id="9" name="Picture 2">
            <a:extLst>
              <a:ext uri="{FF2B5EF4-FFF2-40B4-BE49-F238E27FC236}">
                <a16:creationId xmlns:a16="http://schemas.microsoft.com/office/drawing/2014/main" id="{4D3A41A5-FCEE-441D-BE91-42520DA2F884}"/>
              </a:ext>
            </a:extLst>
          </p:cNvPr>
          <p:cNvPicPr>
            <a:picLocks noChangeAspect="1"/>
          </p:cNvPicPr>
          <p:nvPr/>
        </p:nvPicPr>
        <p:blipFill>
          <a:blip r:embed="rId5"/>
          <a:stretch>
            <a:fillRect/>
          </a:stretch>
        </p:blipFill>
        <p:spPr>
          <a:xfrm>
            <a:off x="1330038" y="5926783"/>
            <a:ext cx="2743198" cy="704589"/>
          </a:xfrm>
          <a:prstGeom prst="rect">
            <a:avLst/>
          </a:prstGeom>
        </p:spPr>
      </p:pic>
    </p:spTree>
    <p:extLst>
      <p:ext uri="{BB962C8B-B14F-4D97-AF65-F5344CB8AC3E}">
        <p14:creationId xmlns:p14="http://schemas.microsoft.com/office/powerpoint/2010/main" val="1492659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p:txBody>
          <a:bodyPr/>
          <a:lstStyle/>
          <a:p>
            <a:r>
              <a:rPr lang="nl-BE"/>
              <a:t>In Nederland</a:t>
            </a:r>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p:txBody>
          <a:bodyPr>
            <a:normAutofit/>
          </a:bodyPr>
          <a:lstStyle/>
          <a:p>
            <a:endParaRPr lang="nl-BE"/>
          </a:p>
          <a:p>
            <a:pPr marL="0" indent="0">
              <a:buNone/>
            </a:pPr>
            <a:endParaRPr lang="nl-BE"/>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8" name="Afbeelding 7">
            <a:extLst>
              <a:ext uri="{FF2B5EF4-FFF2-40B4-BE49-F238E27FC236}">
                <a16:creationId xmlns:a16="http://schemas.microsoft.com/office/drawing/2014/main" id="{FACDB02D-0088-4229-BAC7-04C1F079619E}"/>
              </a:ext>
            </a:extLst>
          </p:cNvPr>
          <p:cNvPicPr>
            <a:picLocks noChangeAspect="1"/>
          </p:cNvPicPr>
          <p:nvPr/>
        </p:nvPicPr>
        <p:blipFill>
          <a:blip r:embed="rId5"/>
          <a:stretch>
            <a:fillRect/>
          </a:stretch>
        </p:blipFill>
        <p:spPr>
          <a:xfrm>
            <a:off x="4186396" y="0"/>
            <a:ext cx="5195730" cy="6858000"/>
          </a:xfrm>
          <a:prstGeom prst="rect">
            <a:avLst/>
          </a:prstGeom>
        </p:spPr>
      </p:pic>
      <p:pic>
        <p:nvPicPr>
          <p:cNvPr id="4" name="Picture 2">
            <a:extLst>
              <a:ext uri="{FF2B5EF4-FFF2-40B4-BE49-F238E27FC236}">
                <a16:creationId xmlns:a16="http://schemas.microsoft.com/office/drawing/2014/main" id="{5FAC6193-C18E-4B07-BEC4-BB9B85911E94}"/>
              </a:ext>
            </a:extLst>
          </p:cNvPr>
          <p:cNvPicPr>
            <a:picLocks noChangeAspect="1"/>
          </p:cNvPicPr>
          <p:nvPr/>
        </p:nvPicPr>
        <p:blipFill>
          <a:blip r:embed="rId6"/>
          <a:stretch>
            <a:fillRect/>
          </a:stretch>
        </p:blipFill>
        <p:spPr>
          <a:xfrm>
            <a:off x="1330038" y="5926783"/>
            <a:ext cx="2743198" cy="704589"/>
          </a:xfrm>
          <a:prstGeom prst="rect">
            <a:avLst/>
          </a:prstGeom>
        </p:spPr>
      </p:pic>
    </p:spTree>
    <p:extLst>
      <p:ext uri="{BB962C8B-B14F-4D97-AF65-F5344CB8AC3E}">
        <p14:creationId xmlns:p14="http://schemas.microsoft.com/office/powerpoint/2010/main" val="3364712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p:txBody>
          <a:bodyPr/>
          <a:lstStyle/>
          <a:p>
            <a:r>
              <a:rPr lang="nl-BE"/>
              <a:t>In Nederland</a:t>
            </a:r>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p:txBody>
          <a:bodyPr>
            <a:normAutofit/>
          </a:bodyPr>
          <a:lstStyle/>
          <a:p>
            <a:pPr marL="0" indent="0">
              <a:buNone/>
            </a:pPr>
            <a:endParaRPr lang="nl-BE"/>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4" name="Afbeelding 3">
            <a:extLst>
              <a:ext uri="{FF2B5EF4-FFF2-40B4-BE49-F238E27FC236}">
                <a16:creationId xmlns:a16="http://schemas.microsoft.com/office/drawing/2014/main" id="{E4CAF115-B066-4DEC-95B3-73D86EE08503}"/>
              </a:ext>
            </a:extLst>
          </p:cNvPr>
          <p:cNvPicPr>
            <a:picLocks noChangeAspect="1"/>
          </p:cNvPicPr>
          <p:nvPr/>
        </p:nvPicPr>
        <p:blipFill>
          <a:blip r:embed="rId4"/>
          <a:stretch>
            <a:fillRect/>
          </a:stretch>
        </p:blipFill>
        <p:spPr>
          <a:xfrm>
            <a:off x="759542" y="1293182"/>
            <a:ext cx="10515600" cy="4426226"/>
          </a:xfrm>
          <a:prstGeom prst="rect">
            <a:avLst/>
          </a:prstGeom>
        </p:spPr>
      </p:pic>
      <p:pic>
        <p:nvPicPr>
          <p:cNvPr id="9" name="Picture 2">
            <a:extLst>
              <a:ext uri="{FF2B5EF4-FFF2-40B4-BE49-F238E27FC236}">
                <a16:creationId xmlns:a16="http://schemas.microsoft.com/office/drawing/2014/main" id="{935BD0C3-AF7A-45A4-948D-BAA92C2C52CD}"/>
              </a:ext>
            </a:extLst>
          </p:cNvPr>
          <p:cNvPicPr>
            <a:picLocks noChangeAspect="1"/>
          </p:cNvPicPr>
          <p:nvPr/>
        </p:nvPicPr>
        <p:blipFill>
          <a:blip r:embed="rId5"/>
          <a:stretch>
            <a:fillRect/>
          </a:stretch>
        </p:blipFill>
        <p:spPr>
          <a:xfrm>
            <a:off x="1330038" y="5926783"/>
            <a:ext cx="2743198" cy="704589"/>
          </a:xfrm>
          <a:prstGeom prst="rect">
            <a:avLst/>
          </a:prstGeom>
        </p:spPr>
      </p:pic>
    </p:spTree>
    <p:extLst>
      <p:ext uri="{BB962C8B-B14F-4D97-AF65-F5344CB8AC3E}">
        <p14:creationId xmlns:p14="http://schemas.microsoft.com/office/powerpoint/2010/main" val="1684166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p:txBody>
          <a:bodyPr/>
          <a:lstStyle/>
          <a:p>
            <a:r>
              <a:rPr lang="nl-BE"/>
              <a:t>Vers bloed</a:t>
            </a:r>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p:txBody>
          <a:bodyPr>
            <a:normAutofit/>
          </a:bodyPr>
          <a:lstStyle/>
          <a:p>
            <a:r>
              <a:rPr lang="nl-BE"/>
              <a:t>2002: introductie in Weerribben</a:t>
            </a:r>
          </a:p>
          <a:p>
            <a:endParaRPr lang="nl-BE"/>
          </a:p>
          <a:p>
            <a:r>
              <a:rPr lang="nl-BE"/>
              <a:t>In 2018: 100 verkeersslachtoffers!</a:t>
            </a:r>
          </a:p>
          <a:p>
            <a:endParaRPr lang="nl-BE"/>
          </a:p>
          <a:p>
            <a:r>
              <a:rPr lang="nl-BE"/>
              <a:t>Nu 450 dieren</a:t>
            </a:r>
          </a:p>
          <a:p>
            <a:endParaRPr lang="nl-BE"/>
          </a:p>
          <a:p>
            <a:r>
              <a:rPr lang="nl-BE"/>
              <a:t>Uitbreiding naar andere gebieden:</a:t>
            </a:r>
            <a:br>
              <a:rPr lang="nl-BE"/>
            </a:br>
            <a:r>
              <a:rPr lang="nl-BE"/>
              <a:t>Gelderland, Limburg, N-Brabant</a:t>
            </a:r>
          </a:p>
          <a:p>
            <a:endParaRPr lang="nl-BE"/>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1026" name="Picture 2">
            <a:extLst>
              <a:ext uri="{FF2B5EF4-FFF2-40B4-BE49-F238E27FC236}">
                <a16:creationId xmlns:a16="http://schemas.microsoft.com/office/drawing/2014/main" id="{48F219A3-8A7B-4A6D-9758-C9DB534B19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4608" y="-3570"/>
            <a:ext cx="51974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A3B6084-BF3B-40F9-BDA5-17630E0725B6}"/>
              </a:ext>
            </a:extLst>
          </p:cNvPr>
          <p:cNvPicPr>
            <a:picLocks noChangeAspect="1"/>
          </p:cNvPicPr>
          <p:nvPr/>
        </p:nvPicPr>
        <p:blipFill>
          <a:blip r:embed="rId6"/>
          <a:stretch>
            <a:fillRect/>
          </a:stretch>
        </p:blipFill>
        <p:spPr>
          <a:xfrm>
            <a:off x="1330038" y="5926783"/>
            <a:ext cx="2743198" cy="704589"/>
          </a:xfrm>
          <a:prstGeom prst="rect">
            <a:avLst/>
          </a:prstGeom>
        </p:spPr>
      </p:pic>
    </p:spTree>
    <p:extLst>
      <p:ext uri="{BB962C8B-B14F-4D97-AF65-F5344CB8AC3E}">
        <p14:creationId xmlns:p14="http://schemas.microsoft.com/office/powerpoint/2010/main" val="3506552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a:xfrm>
            <a:off x="838200" y="219983"/>
            <a:ext cx="10515600" cy="938515"/>
          </a:xfrm>
        </p:spPr>
        <p:txBody>
          <a:bodyPr/>
          <a:lstStyle/>
          <a:p>
            <a:r>
              <a:rPr lang="nl-BE">
                <a:cs typeface="Calibri Light"/>
              </a:rPr>
              <a:t>Gevaren: </a:t>
            </a:r>
            <a:endParaRPr lang="nl-BE"/>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a:xfrm>
            <a:off x="838200" y="1317625"/>
            <a:ext cx="3488268" cy="4859338"/>
          </a:xfrm>
        </p:spPr>
        <p:txBody>
          <a:bodyPr vert="horz" lIns="91440" tIns="45720" rIns="91440" bIns="45720" rtlCol="0" anchor="t">
            <a:normAutofit/>
          </a:bodyPr>
          <a:lstStyle/>
          <a:p>
            <a:pPr marL="0" indent="0">
              <a:buNone/>
            </a:pPr>
            <a:r>
              <a:rPr lang="nl-BE" u="sng">
                <a:ea typeface="+mn-lt"/>
                <a:cs typeface="+mn-lt"/>
              </a:rPr>
              <a:t>1) Waterkwaliteit</a:t>
            </a:r>
            <a:endParaRPr lang="en-US"/>
          </a:p>
          <a:p>
            <a:pPr lvl="1"/>
            <a:r>
              <a:rPr lang="nl-BE">
                <a:ea typeface="+mn-lt"/>
                <a:cs typeface="+mn-lt"/>
              </a:rPr>
              <a:t>Otter = "Ambassadeur van het schone water"</a:t>
            </a:r>
          </a:p>
          <a:p>
            <a:pPr lvl="1"/>
            <a:endParaRPr lang="nl-BE">
              <a:ea typeface="+mn-lt"/>
              <a:cs typeface="+mn-lt"/>
            </a:endParaRPr>
          </a:p>
          <a:p>
            <a:pPr lvl="1"/>
            <a:r>
              <a:rPr lang="nl-BE">
                <a:ea typeface="+mn-lt"/>
                <a:cs typeface="+mn-lt"/>
              </a:rPr>
              <a:t>Bovenaan voedselpiramide </a:t>
            </a:r>
          </a:p>
          <a:p>
            <a:pPr lvl="1"/>
            <a:endParaRPr lang="nl-BE">
              <a:ea typeface="+mn-lt"/>
              <a:cs typeface="+mn-lt"/>
            </a:endParaRPr>
          </a:p>
          <a:p>
            <a:pPr lvl="1"/>
            <a:r>
              <a:rPr lang="nl-BE">
                <a:ea typeface="+mn-lt"/>
                <a:cs typeface="+mn-lt"/>
              </a:rPr>
              <a:t>Vervuilende stoffen: </a:t>
            </a:r>
            <a:r>
              <a:rPr lang="nl-BE" err="1">
                <a:ea typeface="+mn-lt"/>
                <a:cs typeface="+mn-lt"/>
              </a:rPr>
              <a:t>PCBs</a:t>
            </a:r>
            <a:r>
              <a:rPr lang="nl-BE">
                <a:ea typeface="+mn-lt"/>
                <a:cs typeface="+mn-lt"/>
              </a:rPr>
              <a:t>, kwik, cadmium en lood</a:t>
            </a:r>
          </a:p>
          <a:p>
            <a:endParaRPr lang="nl-BE" u="sng">
              <a:cs typeface="Calibri"/>
            </a:endParaRPr>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4" name="Picture 7">
            <a:extLst>
              <a:ext uri="{FF2B5EF4-FFF2-40B4-BE49-F238E27FC236}">
                <a16:creationId xmlns:a16="http://schemas.microsoft.com/office/drawing/2014/main" id="{0E146D22-7C81-4B23-A8C0-298A026766B6}"/>
              </a:ext>
            </a:extLst>
          </p:cNvPr>
          <p:cNvPicPr>
            <a:picLocks noChangeAspect="1"/>
          </p:cNvPicPr>
          <p:nvPr/>
        </p:nvPicPr>
        <p:blipFill>
          <a:blip r:embed="rId5"/>
          <a:stretch>
            <a:fillRect/>
          </a:stretch>
        </p:blipFill>
        <p:spPr>
          <a:xfrm>
            <a:off x="4639734" y="508731"/>
            <a:ext cx="7327294" cy="5163203"/>
          </a:xfrm>
          <a:prstGeom prst="rect">
            <a:avLst/>
          </a:prstGeom>
        </p:spPr>
      </p:pic>
      <p:pic>
        <p:nvPicPr>
          <p:cNvPr id="9" name="Picture 2">
            <a:extLst>
              <a:ext uri="{FF2B5EF4-FFF2-40B4-BE49-F238E27FC236}">
                <a16:creationId xmlns:a16="http://schemas.microsoft.com/office/drawing/2014/main" id="{D7AE69B4-F010-4EE6-9836-DB0D74C7B206}"/>
              </a:ext>
            </a:extLst>
          </p:cNvPr>
          <p:cNvPicPr>
            <a:picLocks noChangeAspect="1"/>
          </p:cNvPicPr>
          <p:nvPr/>
        </p:nvPicPr>
        <p:blipFill>
          <a:blip r:embed="rId6"/>
          <a:stretch>
            <a:fillRect/>
          </a:stretch>
        </p:blipFill>
        <p:spPr>
          <a:xfrm>
            <a:off x="1330038" y="5926783"/>
            <a:ext cx="2743198" cy="704589"/>
          </a:xfrm>
          <a:prstGeom prst="rect">
            <a:avLst/>
          </a:prstGeom>
        </p:spPr>
      </p:pic>
    </p:spTree>
    <p:extLst>
      <p:ext uri="{BB962C8B-B14F-4D97-AF65-F5344CB8AC3E}">
        <p14:creationId xmlns:p14="http://schemas.microsoft.com/office/powerpoint/2010/main" val="2811912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a:xfrm>
            <a:off x="838200" y="219983"/>
            <a:ext cx="10515600" cy="938515"/>
          </a:xfrm>
        </p:spPr>
        <p:txBody>
          <a:bodyPr/>
          <a:lstStyle/>
          <a:p>
            <a:r>
              <a:rPr lang="nl-BE">
                <a:cs typeface="Calibri Light"/>
              </a:rPr>
              <a:t>Gevaren: </a:t>
            </a:r>
            <a:endParaRPr lang="nl-BE"/>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a:xfrm>
            <a:off x="838200" y="1075721"/>
            <a:ext cx="5350934" cy="5633432"/>
          </a:xfrm>
        </p:spPr>
        <p:txBody>
          <a:bodyPr vert="horz" lIns="91440" tIns="45720" rIns="91440" bIns="45720" rtlCol="0" anchor="t">
            <a:normAutofit/>
          </a:bodyPr>
          <a:lstStyle/>
          <a:p>
            <a:pPr marL="0" indent="0">
              <a:buNone/>
            </a:pPr>
            <a:r>
              <a:rPr lang="nl-BE" u="sng">
                <a:ea typeface="+mn-lt"/>
                <a:cs typeface="+mn-lt"/>
              </a:rPr>
              <a:t>2) Verdwijnen van leefgebied </a:t>
            </a:r>
            <a:endParaRPr lang="en-US">
              <a:cs typeface="Calibri" panose="020F0502020204030204"/>
            </a:endParaRPr>
          </a:p>
          <a:p>
            <a:pPr lvl="1"/>
            <a:r>
              <a:rPr lang="nl-BE">
                <a:ea typeface="+mn-lt"/>
                <a:cs typeface="+mn-lt"/>
              </a:rPr>
              <a:t>Habitatfragmentatie </a:t>
            </a:r>
          </a:p>
          <a:p>
            <a:pPr marL="457200" lvl="1" indent="0">
              <a:buNone/>
            </a:pPr>
            <a:endParaRPr lang="nl-BE">
              <a:ea typeface="+mn-lt"/>
              <a:cs typeface="+mn-lt"/>
            </a:endParaRPr>
          </a:p>
          <a:p>
            <a:pPr marL="457200" lvl="1" indent="0">
              <a:buNone/>
            </a:pPr>
            <a:endParaRPr lang="nl-BE">
              <a:ea typeface="+mn-lt"/>
              <a:cs typeface="+mn-lt"/>
            </a:endParaRPr>
          </a:p>
          <a:p>
            <a:pPr marL="457200" lvl="1" indent="0">
              <a:buNone/>
            </a:pPr>
            <a:endParaRPr lang="nl-BE">
              <a:ea typeface="+mn-lt"/>
              <a:cs typeface="+mn-lt"/>
            </a:endParaRPr>
          </a:p>
          <a:p>
            <a:pPr marL="457200" lvl="1" indent="0">
              <a:buNone/>
            </a:pPr>
            <a:endParaRPr lang="nl-BE">
              <a:ea typeface="+mn-lt"/>
              <a:cs typeface="+mn-lt"/>
            </a:endParaRPr>
          </a:p>
          <a:p>
            <a:pPr marL="457200" lvl="1" indent="0">
              <a:buNone/>
            </a:pPr>
            <a:endParaRPr lang="nl-BE">
              <a:ea typeface="+mn-lt"/>
              <a:cs typeface="+mn-lt"/>
            </a:endParaRPr>
          </a:p>
          <a:p>
            <a:pPr marL="457200" lvl="1" indent="0">
              <a:buNone/>
            </a:pPr>
            <a:endParaRPr lang="nl-BE">
              <a:ea typeface="+mn-lt"/>
              <a:cs typeface="+mn-lt"/>
            </a:endParaRPr>
          </a:p>
          <a:p>
            <a:pPr marL="457200" lvl="1" indent="0">
              <a:buNone/>
            </a:pPr>
            <a:endParaRPr lang="nl-BE">
              <a:ea typeface="+mn-lt"/>
              <a:cs typeface="+mn-lt"/>
            </a:endParaRPr>
          </a:p>
          <a:p>
            <a:pPr marL="457200" lvl="1" indent="0">
              <a:buNone/>
            </a:pPr>
            <a:endParaRPr lang="nl-BE">
              <a:ea typeface="+mn-lt"/>
              <a:cs typeface="+mn-lt"/>
            </a:endParaRPr>
          </a:p>
          <a:p>
            <a:pPr marL="457200" lvl="1" indent="0">
              <a:buNone/>
            </a:pPr>
            <a:endParaRPr lang="nl-BE">
              <a:ea typeface="+mn-lt"/>
              <a:cs typeface="+mn-lt"/>
            </a:endParaRPr>
          </a:p>
          <a:p>
            <a:pPr marL="457200" lvl="1" indent="0">
              <a:buNone/>
            </a:pPr>
            <a:endParaRPr lang="nl-BE">
              <a:ea typeface="+mn-lt"/>
              <a:cs typeface="+mn-lt"/>
            </a:endParaRPr>
          </a:p>
          <a:p>
            <a:pPr lvl="1"/>
            <a:r>
              <a:rPr lang="nl-BE">
                <a:ea typeface="+mn-lt"/>
                <a:cs typeface="+mn-lt"/>
              </a:rPr>
              <a:t>Voldoende rustgebied</a:t>
            </a:r>
            <a:endParaRPr lang="nl-BE">
              <a:cs typeface="Calibri"/>
            </a:endParaRPr>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sp>
        <p:nvSpPr>
          <p:cNvPr id="8" name="TextBox 7">
            <a:extLst>
              <a:ext uri="{FF2B5EF4-FFF2-40B4-BE49-F238E27FC236}">
                <a16:creationId xmlns:a16="http://schemas.microsoft.com/office/drawing/2014/main" id="{60DBE041-67DF-4E19-B215-7F943DA6F74B}"/>
              </a:ext>
            </a:extLst>
          </p:cNvPr>
          <p:cNvSpPr txBox="1"/>
          <p:nvPr/>
        </p:nvSpPr>
        <p:spPr>
          <a:xfrm>
            <a:off x="7639352" y="1337733"/>
            <a:ext cx="44365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 Rapport INBO: "Fragmentatie-indicator voor Vlaanderen", 2019</a:t>
            </a:r>
            <a:endParaRPr lang="en-US"/>
          </a:p>
        </p:txBody>
      </p:sp>
      <p:pic>
        <p:nvPicPr>
          <p:cNvPr id="9" name="Picture 9">
            <a:extLst>
              <a:ext uri="{FF2B5EF4-FFF2-40B4-BE49-F238E27FC236}">
                <a16:creationId xmlns:a16="http://schemas.microsoft.com/office/drawing/2014/main" id="{C1A5436B-75F0-4E79-A2A2-F0D82FDB9678}"/>
              </a:ext>
            </a:extLst>
          </p:cNvPr>
          <p:cNvPicPr>
            <a:picLocks noChangeAspect="1"/>
          </p:cNvPicPr>
          <p:nvPr/>
        </p:nvPicPr>
        <p:blipFill>
          <a:blip r:embed="rId5"/>
          <a:stretch>
            <a:fillRect/>
          </a:stretch>
        </p:blipFill>
        <p:spPr>
          <a:xfrm>
            <a:off x="1410305" y="1973383"/>
            <a:ext cx="9383485" cy="3685330"/>
          </a:xfrm>
          <a:prstGeom prst="rect">
            <a:avLst/>
          </a:prstGeom>
        </p:spPr>
      </p:pic>
    </p:spTree>
    <p:extLst>
      <p:ext uri="{BB962C8B-B14F-4D97-AF65-F5344CB8AC3E}">
        <p14:creationId xmlns:p14="http://schemas.microsoft.com/office/powerpoint/2010/main" val="3674952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a:xfrm>
            <a:off x="487439" y="86936"/>
            <a:ext cx="10866361" cy="1071562"/>
          </a:xfrm>
        </p:spPr>
        <p:txBody>
          <a:bodyPr/>
          <a:lstStyle/>
          <a:p>
            <a:r>
              <a:rPr lang="nl-BE">
                <a:cs typeface="Calibri Light"/>
              </a:rPr>
              <a:t>Gevaren: </a:t>
            </a:r>
            <a:endParaRPr lang="nl-BE"/>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a:xfrm>
            <a:off x="439058" y="991055"/>
            <a:ext cx="4129314" cy="5666978"/>
          </a:xfrm>
        </p:spPr>
        <p:txBody>
          <a:bodyPr vert="horz" lIns="91440" tIns="45720" rIns="91440" bIns="45720" rtlCol="0" anchor="t">
            <a:normAutofit fontScale="85000" lnSpcReduction="20000"/>
          </a:bodyPr>
          <a:lstStyle/>
          <a:p>
            <a:pPr marL="0" indent="0">
              <a:buNone/>
            </a:pPr>
            <a:r>
              <a:rPr lang="nl-BE" u="sng">
                <a:ea typeface="+mn-lt"/>
                <a:cs typeface="+mn-lt"/>
              </a:rPr>
              <a:t>3) Verkeer:</a:t>
            </a:r>
            <a:endParaRPr lang="en-US">
              <a:cs typeface="Calibri" panose="020F0502020204030204"/>
            </a:endParaRPr>
          </a:p>
          <a:p>
            <a:pPr lvl="1"/>
            <a:r>
              <a:rPr lang="nl-BE">
                <a:ea typeface="+mn-lt"/>
                <a:cs typeface="+mn-lt"/>
              </a:rPr>
              <a:t>Dieren onder de wielen</a:t>
            </a:r>
          </a:p>
          <a:p>
            <a:pPr lvl="2"/>
            <a:r>
              <a:rPr lang="nl-BE">
                <a:ea typeface="+mn-lt"/>
                <a:cs typeface="+mn-lt"/>
              </a:rPr>
              <a:t>56000 meldingen van verkeersslachtoffers (2008 – 2017)</a:t>
            </a:r>
          </a:p>
          <a:p>
            <a:pPr lvl="2"/>
            <a:endParaRPr lang="nl-BE">
              <a:ea typeface="+mn-lt"/>
              <a:cs typeface="+mn-lt"/>
            </a:endParaRPr>
          </a:p>
          <a:p>
            <a:pPr lvl="1"/>
            <a:r>
              <a:rPr lang="nl-BE">
                <a:ea typeface="+mn-lt"/>
                <a:cs typeface="+mn-lt"/>
              </a:rPr>
              <a:t>In 2017 (NL): </a:t>
            </a:r>
            <a:endParaRPr lang="nl-BE">
              <a:cs typeface="Calibri"/>
            </a:endParaRPr>
          </a:p>
          <a:p>
            <a:pPr lvl="2"/>
            <a:r>
              <a:rPr lang="nl-BE">
                <a:ea typeface="+mn-lt"/>
                <a:cs typeface="+mn-lt"/>
              </a:rPr>
              <a:t>71 dode otters, waarvan 57 aangereden (80%)</a:t>
            </a:r>
          </a:p>
          <a:p>
            <a:pPr lvl="2"/>
            <a:r>
              <a:rPr lang="nl-BE">
                <a:cs typeface="Calibri"/>
              </a:rPr>
              <a:t>24 % van de totale populatieomvang van NL</a:t>
            </a:r>
          </a:p>
          <a:p>
            <a:pPr lvl="1"/>
            <a:endParaRPr lang="nl-BE">
              <a:ea typeface="+mn-lt"/>
              <a:cs typeface="+mn-lt"/>
            </a:endParaRPr>
          </a:p>
          <a:p>
            <a:pPr lvl="1"/>
            <a:r>
              <a:rPr lang="nl-BE">
                <a:ea typeface="+mn-lt"/>
                <a:cs typeface="+mn-lt"/>
              </a:rPr>
              <a:t>Verkeerslachtoffers van otter afgelopen jaren: </a:t>
            </a:r>
          </a:p>
          <a:p>
            <a:pPr lvl="2"/>
            <a:r>
              <a:rPr lang="nl-BE">
                <a:ea typeface="+mn-lt"/>
                <a:cs typeface="+mn-lt"/>
              </a:rPr>
              <a:t>Verkeersslachtoffer Ranst (oktober 2012)</a:t>
            </a:r>
            <a:endParaRPr lang="nl-BE">
              <a:cs typeface="Calibri"/>
            </a:endParaRPr>
          </a:p>
          <a:p>
            <a:pPr lvl="3"/>
            <a:r>
              <a:rPr lang="nl-BE">
                <a:cs typeface="Calibri"/>
              </a:rPr>
              <a:t>Nakomeling van de dieren uit Nederland (na herintroductie in de Weerribben)</a:t>
            </a:r>
          </a:p>
          <a:p>
            <a:pPr lvl="3"/>
            <a:r>
              <a:rPr lang="nl-BE">
                <a:cs typeface="Calibri"/>
              </a:rPr>
              <a:t>Ter hoogte van Q8 Ranst , E313</a:t>
            </a:r>
          </a:p>
          <a:p>
            <a:pPr marL="1828800" lvl="4" indent="0">
              <a:buNone/>
            </a:pPr>
            <a:endParaRPr lang="nl-BE">
              <a:cs typeface="Calibri"/>
            </a:endParaRPr>
          </a:p>
          <a:p>
            <a:pPr lvl="2"/>
            <a:r>
              <a:rPr lang="nl-BE">
                <a:cs typeface="Calibri"/>
              </a:rPr>
              <a:t>Verkeersslachtoffer Kalmthout (september 2017)</a:t>
            </a:r>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sp>
        <p:nvSpPr>
          <p:cNvPr id="8" name="TextBox 7">
            <a:extLst>
              <a:ext uri="{FF2B5EF4-FFF2-40B4-BE49-F238E27FC236}">
                <a16:creationId xmlns:a16="http://schemas.microsoft.com/office/drawing/2014/main" id="{401F0075-6621-4EFF-990F-33E05FD60827}"/>
              </a:ext>
            </a:extLst>
          </p:cNvPr>
          <p:cNvSpPr txBox="1"/>
          <p:nvPr/>
        </p:nvSpPr>
        <p:spPr>
          <a:xfrm>
            <a:off x="4821162" y="116116"/>
            <a:ext cx="729100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b="1"/>
              <a:t>5 km weg per km²</a:t>
            </a:r>
            <a:endParaRPr lang="en-US" sz="6600" b="1">
              <a:cs typeface="Calibri"/>
            </a:endParaRPr>
          </a:p>
        </p:txBody>
      </p:sp>
      <p:pic>
        <p:nvPicPr>
          <p:cNvPr id="10" name="Picture 10">
            <a:extLst>
              <a:ext uri="{FF2B5EF4-FFF2-40B4-BE49-F238E27FC236}">
                <a16:creationId xmlns:a16="http://schemas.microsoft.com/office/drawing/2014/main" id="{A7486AB3-18EE-4203-ACE9-48C41BC97DE9}"/>
              </a:ext>
            </a:extLst>
          </p:cNvPr>
          <p:cNvPicPr>
            <a:picLocks noChangeAspect="1"/>
          </p:cNvPicPr>
          <p:nvPr/>
        </p:nvPicPr>
        <p:blipFill>
          <a:blip r:embed="rId5"/>
          <a:stretch>
            <a:fillRect/>
          </a:stretch>
        </p:blipFill>
        <p:spPr>
          <a:xfrm>
            <a:off x="5111447" y="1133700"/>
            <a:ext cx="6710438" cy="4651075"/>
          </a:xfrm>
          <a:prstGeom prst="rect">
            <a:avLst/>
          </a:prstGeom>
        </p:spPr>
      </p:pic>
      <p:sp>
        <p:nvSpPr>
          <p:cNvPr id="11" name="Rectangle 10">
            <a:extLst>
              <a:ext uri="{FF2B5EF4-FFF2-40B4-BE49-F238E27FC236}">
                <a16:creationId xmlns:a16="http://schemas.microsoft.com/office/drawing/2014/main" id="{1933F570-9734-48DE-98D6-EFEFB27D5D6C}"/>
              </a:ext>
            </a:extLst>
          </p:cNvPr>
          <p:cNvSpPr/>
          <p:nvPr/>
        </p:nvSpPr>
        <p:spPr>
          <a:xfrm>
            <a:off x="8541657" y="2233990"/>
            <a:ext cx="1015999" cy="11006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A36F6F-39C7-46B1-A41B-C2407B420064}"/>
              </a:ext>
            </a:extLst>
          </p:cNvPr>
          <p:cNvSpPr/>
          <p:nvPr/>
        </p:nvSpPr>
        <p:spPr>
          <a:xfrm>
            <a:off x="5517846" y="4907037"/>
            <a:ext cx="2044093" cy="18626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3">
            <a:extLst>
              <a:ext uri="{FF2B5EF4-FFF2-40B4-BE49-F238E27FC236}">
                <a16:creationId xmlns:a16="http://schemas.microsoft.com/office/drawing/2014/main" id="{113B3EBE-7AE7-4708-9ECD-D1A5FC7A7C2B}"/>
              </a:ext>
            </a:extLst>
          </p:cNvPr>
          <p:cNvPicPr>
            <a:picLocks noChangeAspect="1"/>
          </p:cNvPicPr>
          <p:nvPr/>
        </p:nvPicPr>
        <p:blipFill>
          <a:blip r:embed="rId6"/>
          <a:stretch>
            <a:fillRect/>
          </a:stretch>
        </p:blipFill>
        <p:spPr>
          <a:xfrm>
            <a:off x="5559123" y="4911271"/>
            <a:ext cx="1980897" cy="1861457"/>
          </a:xfrm>
          <a:prstGeom prst="rect">
            <a:avLst/>
          </a:prstGeom>
        </p:spPr>
      </p:pic>
      <p:cxnSp>
        <p:nvCxnSpPr>
          <p:cNvPr id="14" name="Straight Arrow Connector 13">
            <a:extLst>
              <a:ext uri="{FF2B5EF4-FFF2-40B4-BE49-F238E27FC236}">
                <a16:creationId xmlns:a16="http://schemas.microsoft.com/office/drawing/2014/main" id="{4B3203D3-E410-4740-9E50-839DB318FE25}"/>
              </a:ext>
            </a:extLst>
          </p:cNvPr>
          <p:cNvCxnSpPr/>
          <p:nvPr/>
        </p:nvCxnSpPr>
        <p:spPr>
          <a:xfrm flipH="1">
            <a:off x="5455105" y="3308198"/>
            <a:ext cx="3108473" cy="1608667"/>
          </a:xfrm>
          <a:prstGeom prst="straightConnector1">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26CEE87-D9D2-4245-8F3E-06A1F1ED993D}"/>
              </a:ext>
            </a:extLst>
          </p:cNvPr>
          <p:cNvCxnSpPr>
            <a:cxnSpLocks/>
          </p:cNvCxnSpPr>
          <p:nvPr/>
        </p:nvCxnSpPr>
        <p:spPr>
          <a:xfrm flipH="1">
            <a:off x="7535484" y="3296102"/>
            <a:ext cx="2044093" cy="1620762"/>
          </a:xfrm>
          <a:prstGeom prst="straightConnector1">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EC926742-868F-4A02-A731-5F3E87A92856}"/>
              </a:ext>
            </a:extLst>
          </p:cNvPr>
          <p:cNvSpPr/>
          <p:nvPr/>
        </p:nvSpPr>
        <p:spPr>
          <a:xfrm>
            <a:off x="6214836" y="5555645"/>
            <a:ext cx="254000" cy="2056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DD8AD40-DD70-48D9-BBCC-4E8B14DD5FE2}"/>
              </a:ext>
            </a:extLst>
          </p:cNvPr>
          <p:cNvSpPr/>
          <p:nvPr/>
        </p:nvSpPr>
        <p:spPr>
          <a:xfrm>
            <a:off x="6674454" y="6511168"/>
            <a:ext cx="254000" cy="2056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AAA2B07-9119-425B-A15E-7058F23CBE2C}"/>
              </a:ext>
            </a:extLst>
          </p:cNvPr>
          <p:cNvSpPr txBox="1"/>
          <p:nvPr/>
        </p:nvSpPr>
        <p:spPr>
          <a:xfrm>
            <a:off x="8515501" y="1161595"/>
            <a:ext cx="33963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Dieren onder de wielen, 2017 </a:t>
            </a:r>
          </a:p>
        </p:txBody>
      </p:sp>
    </p:spTree>
    <p:extLst>
      <p:ext uri="{BB962C8B-B14F-4D97-AF65-F5344CB8AC3E}">
        <p14:creationId xmlns:p14="http://schemas.microsoft.com/office/powerpoint/2010/main" val="1685305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a:xfrm>
            <a:off x="560010" y="99030"/>
            <a:ext cx="10793790" cy="1603753"/>
          </a:xfrm>
        </p:spPr>
        <p:txBody>
          <a:bodyPr/>
          <a:lstStyle/>
          <a:p>
            <a:r>
              <a:rPr lang="nl-BE">
                <a:cs typeface="Calibri Light"/>
              </a:rPr>
              <a:t>Verkeerslachtoffer Kalmthout </a:t>
            </a:r>
            <a:endParaRPr lang="nl-BE"/>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a:xfrm>
            <a:off x="560010" y="1523245"/>
            <a:ext cx="7237790" cy="4653718"/>
          </a:xfrm>
        </p:spPr>
        <p:txBody>
          <a:bodyPr vert="horz" lIns="91440" tIns="45720" rIns="91440" bIns="45720" rtlCol="0" anchor="t">
            <a:normAutofit/>
          </a:bodyPr>
          <a:lstStyle/>
          <a:p>
            <a:r>
              <a:rPr lang="nl-BE" u="sng">
                <a:cs typeface="Calibri"/>
              </a:rPr>
              <a:t>Datum: </a:t>
            </a:r>
            <a:r>
              <a:rPr lang="nl-BE">
                <a:cs typeface="Calibri"/>
              </a:rPr>
              <a:t>9 september 2017</a:t>
            </a:r>
          </a:p>
          <a:p>
            <a:r>
              <a:rPr lang="nl-BE" u="sng">
                <a:cs typeface="Calibri"/>
              </a:rPr>
              <a:t>Locatie: </a:t>
            </a:r>
            <a:r>
              <a:rPr lang="nl-BE">
                <a:cs typeface="Calibri"/>
              </a:rPr>
              <a:t>Putsesteenweg, Kalmthout </a:t>
            </a:r>
            <a:endParaRPr lang="nl-BE"/>
          </a:p>
          <a:p>
            <a:r>
              <a:rPr lang="nl-BE" u="sng">
                <a:cs typeface="Calibri"/>
              </a:rPr>
              <a:t>Geslacht:</a:t>
            </a:r>
            <a:r>
              <a:rPr lang="nl-BE">
                <a:cs typeface="Calibri"/>
              </a:rPr>
              <a:t> Volwassen , meerjarig jong vrouwtje</a:t>
            </a:r>
          </a:p>
          <a:p>
            <a:r>
              <a:rPr lang="nl-BE" u="sng">
                <a:cs typeface="Calibri"/>
              </a:rPr>
              <a:t>Afkomst:</a:t>
            </a:r>
            <a:r>
              <a:rPr lang="nl-BE">
                <a:cs typeface="Calibri"/>
              </a:rPr>
              <a:t> vermoedelijk vanuit Duitsland</a:t>
            </a:r>
          </a:p>
          <a:p>
            <a:r>
              <a:rPr lang="nl-BE" u="sng">
                <a:cs typeface="Calibri"/>
              </a:rPr>
              <a:t>Vruchtbaarheid:</a:t>
            </a:r>
            <a:r>
              <a:rPr lang="nl-BE">
                <a:cs typeface="Calibri"/>
              </a:rPr>
              <a:t> (Nog) niet drachtig geweest</a:t>
            </a:r>
          </a:p>
          <a:p>
            <a:r>
              <a:rPr lang="nl-BE" u="sng">
                <a:cs typeface="Calibri"/>
              </a:rPr>
              <a:t>Lengte:</a:t>
            </a:r>
            <a:r>
              <a:rPr lang="nl-BE">
                <a:cs typeface="Calibri"/>
              </a:rPr>
              <a:t> 104 cm (staart = 39cm)</a:t>
            </a:r>
          </a:p>
          <a:p>
            <a:r>
              <a:rPr lang="nl-BE" u="sng">
                <a:cs typeface="Calibri"/>
              </a:rPr>
              <a:t>Opmerkingen: </a:t>
            </a:r>
            <a:r>
              <a:rPr lang="nl-BE">
                <a:cs typeface="Calibri"/>
              </a:rPr>
              <a:t>Meervoudig tandbederf</a:t>
            </a:r>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9" name="Picture 9">
            <a:extLst>
              <a:ext uri="{FF2B5EF4-FFF2-40B4-BE49-F238E27FC236}">
                <a16:creationId xmlns:a16="http://schemas.microsoft.com/office/drawing/2014/main" id="{E43DA37A-EAC5-449D-9328-F1D0C6B1569C}"/>
              </a:ext>
            </a:extLst>
          </p:cNvPr>
          <p:cNvPicPr>
            <a:picLocks noChangeAspect="1"/>
          </p:cNvPicPr>
          <p:nvPr/>
        </p:nvPicPr>
        <p:blipFill>
          <a:blip r:embed="rId4"/>
          <a:stretch>
            <a:fillRect/>
          </a:stretch>
        </p:blipFill>
        <p:spPr>
          <a:xfrm rot="5400000">
            <a:off x="7841255" y="1484037"/>
            <a:ext cx="5001657" cy="3357443"/>
          </a:xfrm>
          <a:prstGeom prst="rect">
            <a:avLst/>
          </a:prstGeom>
        </p:spPr>
      </p:pic>
      <p:sp>
        <p:nvSpPr>
          <p:cNvPr id="10" name="TextBox 9">
            <a:extLst>
              <a:ext uri="{FF2B5EF4-FFF2-40B4-BE49-F238E27FC236}">
                <a16:creationId xmlns:a16="http://schemas.microsoft.com/office/drawing/2014/main" id="{453C2B69-4591-4DB2-BE1E-319267914947}"/>
              </a:ext>
            </a:extLst>
          </p:cNvPr>
          <p:cNvSpPr txBox="1"/>
          <p:nvPr/>
        </p:nvSpPr>
        <p:spPr>
          <a:xfrm>
            <a:off x="11208415" y="5373459"/>
            <a:ext cx="26856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INBO</a:t>
            </a:r>
          </a:p>
        </p:txBody>
      </p:sp>
      <p:pic>
        <p:nvPicPr>
          <p:cNvPr id="4" name="Picture 7">
            <a:extLst>
              <a:ext uri="{FF2B5EF4-FFF2-40B4-BE49-F238E27FC236}">
                <a16:creationId xmlns:a16="http://schemas.microsoft.com/office/drawing/2014/main" id="{FDF3CF8A-8ECA-4B07-916D-DD7C108DE6E6}"/>
              </a:ext>
            </a:extLst>
          </p:cNvPr>
          <p:cNvPicPr>
            <a:picLocks noChangeAspect="1"/>
          </p:cNvPicPr>
          <p:nvPr/>
        </p:nvPicPr>
        <p:blipFill>
          <a:blip r:embed="rId5"/>
          <a:stretch>
            <a:fillRect/>
          </a:stretch>
        </p:blipFill>
        <p:spPr>
          <a:xfrm>
            <a:off x="6925734" y="4902545"/>
            <a:ext cx="2743200" cy="1842625"/>
          </a:xfrm>
          <a:prstGeom prst="rect">
            <a:avLst/>
          </a:prstGeom>
        </p:spPr>
      </p:pic>
      <p:sp>
        <p:nvSpPr>
          <p:cNvPr id="11" name="TextBox 10">
            <a:extLst>
              <a:ext uri="{FF2B5EF4-FFF2-40B4-BE49-F238E27FC236}">
                <a16:creationId xmlns:a16="http://schemas.microsoft.com/office/drawing/2014/main" id="{C321D233-E875-42B9-894A-6B5F11DCDAB6}"/>
              </a:ext>
            </a:extLst>
          </p:cNvPr>
          <p:cNvSpPr txBox="1"/>
          <p:nvPr/>
        </p:nvSpPr>
        <p:spPr>
          <a:xfrm>
            <a:off x="8777271" y="6449934"/>
            <a:ext cx="26856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INBO</a:t>
            </a:r>
          </a:p>
        </p:txBody>
      </p:sp>
      <p:pic>
        <p:nvPicPr>
          <p:cNvPr id="8" name="Picture 2">
            <a:extLst>
              <a:ext uri="{FF2B5EF4-FFF2-40B4-BE49-F238E27FC236}">
                <a16:creationId xmlns:a16="http://schemas.microsoft.com/office/drawing/2014/main" id="{27340702-67B4-4AD9-9B04-82246AE1E210}"/>
              </a:ext>
            </a:extLst>
          </p:cNvPr>
          <p:cNvPicPr>
            <a:picLocks noChangeAspect="1"/>
          </p:cNvPicPr>
          <p:nvPr/>
        </p:nvPicPr>
        <p:blipFill>
          <a:blip r:embed="rId6"/>
          <a:stretch>
            <a:fillRect/>
          </a:stretch>
        </p:blipFill>
        <p:spPr>
          <a:xfrm>
            <a:off x="1330038" y="5926783"/>
            <a:ext cx="2743198" cy="704589"/>
          </a:xfrm>
          <a:prstGeom prst="rect">
            <a:avLst/>
          </a:prstGeom>
        </p:spPr>
      </p:pic>
    </p:spTree>
    <p:extLst>
      <p:ext uri="{BB962C8B-B14F-4D97-AF65-F5344CB8AC3E}">
        <p14:creationId xmlns:p14="http://schemas.microsoft.com/office/powerpoint/2010/main" val="157535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p:txBody>
          <a:bodyPr/>
          <a:lstStyle/>
          <a:p>
            <a:r>
              <a:rPr lang="nl-BE"/>
              <a:t>Inhoud </a:t>
            </a:r>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p:txBody>
          <a:bodyPr>
            <a:normAutofit/>
          </a:bodyPr>
          <a:lstStyle/>
          <a:p>
            <a:r>
              <a:rPr lang="nl-BE"/>
              <a:t>Kennismaking met een oude bekende</a:t>
            </a:r>
          </a:p>
          <a:p>
            <a:r>
              <a:rPr lang="nl-BE"/>
              <a:t>Verspreiding van de otter</a:t>
            </a:r>
          </a:p>
          <a:p>
            <a:r>
              <a:rPr lang="nl-BE"/>
              <a:t>Knelpunten</a:t>
            </a:r>
          </a:p>
          <a:p>
            <a:r>
              <a:rPr lang="nl-BE"/>
              <a:t>Focus op Antitankgracht</a:t>
            </a:r>
          </a:p>
          <a:p>
            <a:r>
              <a:rPr lang="nl-BE"/>
              <a:t>Focus op Project Otterland</a:t>
            </a:r>
          </a:p>
          <a:p>
            <a:r>
              <a:rPr lang="nl-BE"/>
              <a:t>Uitsmijter</a:t>
            </a:r>
          </a:p>
          <a:p>
            <a:endParaRPr lang="nl-BE"/>
          </a:p>
          <a:p>
            <a:endParaRPr lang="nl-BE"/>
          </a:p>
          <a:p>
            <a:endParaRPr lang="nl-BE"/>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4" name="Picture 2">
            <a:extLst>
              <a:ext uri="{FF2B5EF4-FFF2-40B4-BE49-F238E27FC236}">
                <a16:creationId xmlns:a16="http://schemas.microsoft.com/office/drawing/2014/main" id="{1C601B75-EABA-4D29-8C0D-00C724A7095B}"/>
              </a:ext>
            </a:extLst>
          </p:cNvPr>
          <p:cNvPicPr>
            <a:picLocks noChangeAspect="1"/>
          </p:cNvPicPr>
          <p:nvPr/>
        </p:nvPicPr>
        <p:blipFill>
          <a:blip r:embed="rId4"/>
          <a:stretch>
            <a:fillRect/>
          </a:stretch>
        </p:blipFill>
        <p:spPr>
          <a:xfrm>
            <a:off x="1330038" y="5926783"/>
            <a:ext cx="2743198" cy="704589"/>
          </a:xfrm>
          <a:prstGeom prst="rect">
            <a:avLst/>
          </a:prstGeom>
        </p:spPr>
      </p:pic>
    </p:spTree>
    <p:extLst>
      <p:ext uri="{BB962C8B-B14F-4D97-AF65-F5344CB8AC3E}">
        <p14:creationId xmlns:p14="http://schemas.microsoft.com/office/powerpoint/2010/main" val="1260155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a:xfrm>
            <a:off x="838200" y="52981"/>
            <a:ext cx="10515600" cy="1169491"/>
          </a:xfrm>
        </p:spPr>
        <p:txBody>
          <a:bodyPr/>
          <a:lstStyle/>
          <a:p>
            <a:r>
              <a:rPr lang="nl-BE"/>
              <a:t>Antitankgracht </a:t>
            </a:r>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a:xfrm>
            <a:off x="865742" y="1054445"/>
            <a:ext cx="3685143" cy="5012349"/>
          </a:xfrm>
        </p:spPr>
        <p:txBody>
          <a:bodyPr vert="horz" lIns="91440" tIns="45720" rIns="91440" bIns="45720" rtlCol="0" anchor="t">
            <a:normAutofit/>
          </a:bodyPr>
          <a:lstStyle/>
          <a:p>
            <a:r>
              <a:rPr lang="nl-BE">
                <a:cs typeface="Calibri"/>
              </a:rPr>
              <a:t>Geschiedenis: </a:t>
            </a:r>
          </a:p>
          <a:p>
            <a:pPr lvl="1"/>
            <a:r>
              <a:rPr lang="nl-BE">
                <a:cs typeface="Calibri"/>
              </a:rPr>
              <a:t>1937 - 1939</a:t>
            </a:r>
          </a:p>
          <a:p>
            <a:r>
              <a:rPr lang="nl-BE">
                <a:ea typeface="+mn-lt"/>
                <a:cs typeface="+mn-lt"/>
              </a:rPr>
              <a:t>Schelde (Kanaaldok B2) – Albertkanaal</a:t>
            </a:r>
            <a:endParaRPr lang="nl-BE">
              <a:cs typeface="Calibri"/>
            </a:endParaRPr>
          </a:p>
          <a:p>
            <a:r>
              <a:rPr lang="nl-BE">
                <a:ea typeface="+mn-lt"/>
                <a:cs typeface="+mn-lt"/>
              </a:rPr>
              <a:t>'Blauwe draad'</a:t>
            </a:r>
          </a:p>
          <a:p>
            <a:pPr lvl="1"/>
            <a:r>
              <a:rPr lang="nl-BE">
                <a:cs typeface="Calibri"/>
              </a:rPr>
              <a:t>Verbinding Noord – Zuid en Oost - West</a:t>
            </a:r>
          </a:p>
          <a:p>
            <a:r>
              <a:rPr lang="nl-BE">
                <a:cs typeface="Calibri"/>
              </a:rPr>
              <a:t>Lengte = +/- 33 km</a:t>
            </a:r>
          </a:p>
          <a:p>
            <a:r>
              <a:rPr lang="nl-BE">
                <a:cs typeface="Calibri"/>
              </a:rPr>
              <a:t>Fortengordels </a:t>
            </a:r>
          </a:p>
          <a:p>
            <a:endParaRPr lang="nl-BE">
              <a:cs typeface="Calibri"/>
            </a:endParaRPr>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8" name="Picture 8">
            <a:extLst>
              <a:ext uri="{FF2B5EF4-FFF2-40B4-BE49-F238E27FC236}">
                <a16:creationId xmlns:a16="http://schemas.microsoft.com/office/drawing/2014/main" id="{E768AD6B-9E33-4192-B36B-76E6178A7E29}"/>
              </a:ext>
            </a:extLst>
          </p:cNvPr>
          <p:cNvPicPr>
            <a:picLocks noChangeAspect="1"/>
          </p:cNvPicPr>
          <p:nvPr/>
        </p:nvPicPr>
        <p:blipFill rotWithShape="1">
          <a:blip r:embed="rId4"/>
          <a:srcRect t="5280" r="14338" b="-272"/>
          <a:stretch/>
        </p:blipFill>
        <p:spPr>
          <a:xfrm>
            <a:off x="5548161" y="222124"/>
            <a:ext cx="6470825" cy="5455898"/>
          </a:xfrm>
          <a:prstGeom prst="rect">
            <a:avLst/>
          </a:prstGeom>
        </p:spPr>
      </p:pic>
      <p:pic>
        <p:nvPicPr>
          <p:cNvPr id="9" name="Picture 9">
            <a:extLst>
              <a:ext uri="{FF2B5EF4-FFF2-40B4-BE49-F238E27FC236}">
                <a16:creationId xmlns:a16="http://schemas.microsoft.com/office/drawing/2014/main" id="{6BFEE8A2-393D-472F-B4D6-07FB0D41EFDF}"/>
              </a:ext>
            </a:extLst>
          </p:cNvPr>
          <p:cNvPicPr>
            <a:picLocks noChangeAspect="1"/>
          </p:cNvPicPr>
          <p:nvPr/>
        </p:nvPicPr>
        <p:blipFill>
          <a:blip r:embed="rId5"/>
          <a:stretch>
            <a:fillRect/>
          </a:stretch>
        </p:blipFill>
        <p:spPr>
          <a:xfrm>
            <a:off x="5486400" y="5680558"/>
            <a:ext cx="2743200" cy="874016"/>
          </a:xfrm>
          <a:prstGeom prst="rect">
            <a:avLst/>
          </a:prstGeom>
        </p:spPr>
      </p:pic>
      <p:sp>
        <p:nvSpPr>
          <p:cNvPr id="4" name="Oval 3">
            <a:extLst>
              <a:ext uri="{FF2B5EF4-FFF2-40B4-BE49-F238E27FC236}">
                <a16:creationId xmlns:a16="http://schemas.microsoft.com/office/drawing/2014/main" id="{DB3EFC56-4F55-40F1-A1CB-69153B0CDB30}"/>
              </a:ext>
            </a:extLst>
          </p:cNvPr>
          <p:cNvSpPr/>
          <p:nvPr/>
        </p:nvSpPr>
        <p:spPr>
          <a:xfrm>
            <a:off x="10121598" y="4358216"/>
            <a:ext cx="254000" cy="2056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0931D5E-FA2C-47CF-A67A-9344C6E386A3}"/>
              </a:ext>
            </a:extLst>
          </p:cNvPr>
          <p:cNvSpPr/>
          <p:nvPr/>
        </p:nvSpPr>
        <p:spPr>
          <a:xfrm>
            <a:off x="8725807" y="1946426"/>
            <a:ext cx="254000" cy="2056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81681CC-49B5-44D5-932F-37DF983F698D}"/>
              </a:ext>
            </a:extLst>
          </p:cNvPr>
          <p:cNvSpPr txBox="1"/>
          <p:nvPr/>
        </p:nvSpPr>
        <p:spPr>
          <a:xfrm>
            <a:off x="10215638" y="505097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slachtoffer Ranst</a:t>
            </a:r>
          </a:p>
        </p:txBody>
      </p:sp>
      <p:sp>
        <p:nvSpPr>
          <p:cNvPr id="14" name="TextBox 13">
            <a:extLst>
              <a:ext uri="{FF2B5EF4-FFF2-40B4-BE49-F238E27FC236}">
                <a16:creationId xmlns:a16="http://schemas.microsoft.com/office/drawing/2014/main" id="{670EF380-9BBF-4CE8-B84E-628D2721B128}"/>
              </a:ext>
            </a:extLst>
          </p:cNvPr>
          <p:cNvSpPr txBox="1"/>
          <p:nvPr/>
        </p:nvSpPr>
        <p:spPr>
          <a:xfrm>
            <a:off x="6333066" y="15312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slachtoffer Kalmthout</a:t>
            </a:r>
          </a:p>
        </p:txBody>
      </p:sp>
      <p:cxnSp>
        <p:nvCxnSpPr>
          <p:cNvPr id="15" name="Straight Arrow Connector 14">
            <a:extLst>
              <a:ext uri="{FF2B5EF4-FFF2-40B4-BE49-F238E27FC236}">
                <a16:creationId xmlns:a16="http://schemas.microsoft.com/office/drawing/2014/main" id="{DA61B85C-1350-4DF2-8088-08D80F842B75}"/>
              </a:ext>
            </a:extLst>
          </p:cNvPr>
          <p:cNvCxnSpPr/>
          <p:nvPr/>
        </p:nvCxnSpPr>
        <p:spPr>
          <a:xfrm>
            <a:off x="8152342" y="1820485"/>
            <a:ext cx="556381" cy="169334"/>
          </a:xfrm>
          <a:prstGeom prst="straightConnector1">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AFC7C10-D1DE-40EE-ADDC-44794808FC51}"/>
              </a:ext>
            </a:extLst>
          </p:cNvPr>
          <p:cNvCxnSpPr>
            <a:cxnSpLocks/>
          </p:cNvCxnSpPr>
          <p:nvPr/>
        </p:nvCxnSpPr>
        <p:spPr>
          <a:xfrm>
            <a:off x="10293199" y="4505627"/>
            <a:ext cx="689428" cy="568476"/>
          </a:xfrm>
          <a:prstGeom prst="straightConnector1">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9C788075-2BFF-448E-BB3B-7E32371A32D0}"/>
              </a:ext>
            </a:extLst>
          </p:cNvPr>
          <p:cNvPicPr>
            <a:picLocks noChangeAspect="1"/>
          </p:cNvPicPr>
          <p:nvPr/>
        </p:nvPicPr>
        <p:blipFill>
          <a:blip r:embed="rId6"/>
          <a:stretch>
            <a:fillRect/>
          </a:stretch>
        </p:blipFill>
        <p:spPr>
          <a:xfrm>
            <a:off x="1330038" y="5926783"/>
            <a:ext cx="2743198" cy="704589"/>
          </a:xfrm>
          <a:prstGeom prst="rect">
            <a:avLst/>
          </a:prstGeom>
        </p:spPr>
      </p:pic>
    </p:spTree>
    <p:extLst>
      <p:ext uri="{BB962C8B-B14F-4D97-AF65-F5344CB8AC3E}">
        <p14:creationId xmlns:p14="http://schemas.microsoft.com/office/powerpoint/2010/main" val="276760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a:xfrm>
            <a:off x="838200" y="52981"/>
            <a:ext cx="10515600" cy="1169491"/>
          </a:xfrm>
        </p:spPr>
        <p:txBody>
          <a:bodyPr/>
          <a:lstStyle/>
          <a:p>
            <a:r>
              <a:rPr lang="nl-BE">
                <a:cs typeface="Calibri Light"/>
              </a:rPr>
              <a:t>Project otter langs de Antitankgracht (ATG)</a:t>
            </a:r>
            <a:endParaRPr lang="nl-BE"/>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a:xfrm>
            <a:off x="893284" y="1137070"/>
            <a:ext cx="3877938" cy="5039893"/>
          </a:xfrm>
        </p:spPr>
        <p:txBody>
          <a:bodyPr vert="horz" lIns="91440" tIns="45720" rIns="91440" bIns="45720" rtlCol="0" anchor="t">
            <a:normAutofit/>
          </a:bodyPr>
          <a:lstStyle/>
          <a:p>
            <a:r>
              <a:rPr lang="nl-BE">
                <a:cs typeface="Calibri"/>
              </a:rPr>
              <a:t>Projectgebied</a:t>
            </a:r>
          </a:p>
          <a:p>
            <a:endParaRPr lang="nl-BE">
              <a:cs typeface="Calibri"/>
            </a:endParaRPr>
          </a:p>
          <a:p>
            <a:endParaRPr lang="nl-BE">
              <a:cs typeface="Calibri"/>
            </a:endParaRPr>
          </a:p>
          <a:p>
            <a:endParaRPr lang="nl-BE">
              <a:cs typeface="Calibri"/>
            </a:endParaRPr>
          </a:p>
          <a:p>
            <a:endParaRPr lang="nl-BE">
              <a:cs typeface="Calibri"/>
            </a:endParaRPr>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4" name="Picture 7">
            <a:extLst>
              <a:ext uri="{FF2B5EF4-FFF2-40B4-BE49-F238E27FC236}">
                <a16:creationId xmlns:a16="http://schemas.microsoft.com/office/drawing/2014/main" id="{E7E4572C-12D8-4F43-84CD-601AC2AC7EF6}"/>
              </a:ext>
            </a:extLst>
          </p:cNvPr>
          <p:cNvPicPr>
            <a:picLocks noChangeAspect="1"/>
          </p:cNvPicPr>
          <p:nvPr/>
        </p:nvPicPr>
        <p:blipFill>
          <a:blip r:embed="rId4"/>
          <a:stretch>
            <a:fillRect/>
          </a:stretch>
        </p:blipFill>
        <p:spPr>
          <a:xfrm>
            <a:off x="4525484" y="1139379"/>
            <a:ext cx="7306018" cy="4441533"/>
          </a:xfrm>
          <a:prstGeom prst="rect">
            <a:avLst/>
          </a:prstGeom>
        </p:spPr>
      </p:pic>
      <p:pic>
        <p:nvPicPr>
          <p:cNvPr id="9" name="Picture 2">
            <a:extLst>
              <a:ext uri="{FF2B5EF4-FFF2-40B4-BE49-F238E27FC236}">
                <a16:creationId xmlns:a16="http://schemas.microsoft.com/office/drawing/2014/main" id="{6877F869-5608-433E-A5AD-3B4C88F68D5E}"/>
              </a:ext>
            </a:extLst>
          </p:cNvPr>
          <p:cNvPicPr>
            <a:picLocks noChangeAspect="1"/>
          </p:cNvPicPr>
          <p:nvPr/>
        </p:nvPicPr>
        <p:blipFill>
          <a:blip r:embed="rId5"/>
          <a:stretch>
            <a:fillRect/>
          </a:stretch>
        </p:blipFill>
        <p:spPr>
          <a:xfrm>
            <a:off x="1330038" y="5926783"/>
            <a:ext cx="2743198" cy="704589"/>
          </a:xfrm>
          <a:prstGeom prst="rect">
            <a:avLst/>
          </a:prstGeom>
        </p:spPr>
      </p:pic>
      <p:sp>
        <p:nvSpPr>
          <p:cNvPr id="10" name="TextBox 9">
            <a:extLst>
              <a:ext uri="{FF2B5EF4-FFF2-40B4-BE49-F238E27FC236}">
                <a16:creationId xmlns:a16="http://schemas.microsoft.com/office/drawing/2014/main" id="{428F3E2A-74DA-4C7C-BB1C-B335A796C0D6}"/>
              </a:ext>
            </a:extLst>
          </p:cNvPr>
          <p:cNvSpPr txBox="1"/>
          <p:nvPr/>
        </p:nvSpPr>
        <p:spPr>
          <a:xfrm>
            <a:off x="4458305" y="526868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Natuurpunt Brasschaat</a:t>
            </a:r>
          </a:p>
        </p:txBody>
      </p:sp>
    </p:spTree>
    <p:extLst>
      <p:ext uri="{BB962C8B-B14F-4D97-AF65-F5344CB8AC3E}">
        <p14:creationId xmlns:p14="http://schemas.microsoft.com/office/powerpoint/2010/main" val="4056172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a:xfrm>
            <a:off x="838200" y="52981"/>
            <a:ext cx="10515600" cy="1169491"/>
          </a:xfrm>
        </p:spPr>
        <p:txBody>
          <a:bodyPr/>
          <a:lstStyle/>
          <a:p>
            <a:r>
              <a:rPr lang="nl-BE">
                <a:cs typeface="Calibri Light"/>
              </a:rPr>
              <a:t>Project otter langs de Antitankgracht (ATG)</a:t>
            </a:r>
            <a:endParaRPr lang="nl-BE"/>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a:xfrm>
            <a:off x="893284" y="1137070"/>
            <a:ext cx="3877938" cy="5039893"/>
          </a:xfrm>
        </p:spPr>
        <p:txBody>
          <a:bodyPr vert="horz" lIns="91440" tIns="45720" rIns="91440" bIns="45720" rtlCol="0" anchor="t">
            <a:normAutofit/>
          </a:bodyPr>
          <a:lstStyle/>
          <a:p>
            <a:r>
              <a:rPr lang="nl-BE">
                <a:cs typeface="Calibri"/>
              </a:rPr>
              <a:t>INBO onderzoek </a:t>
            </a:r>
          </a:p>
          <a:p>
            <a:pPr lvl="1"/>
            <a:r>
              <a:rPr lang="nl-BE">
                <a:cs typeface="Calibri"/>
              </a:rPr>
              <a:t>Vismeetnet </a:t>
            </a:r>
          </a:p>
          <a:p>
            <a:pPr lvl="2"/>
            <a:r>
              <a:rPr lang="nl-BE">
                <a:cs typeface="Calibri"/>
              </a:rPr>
              <a:t>3 meetpunten (2014)</a:t>
            </a:r>
          </a:p>
          <a:p>
            <a:pPr marL="914400" lvl="2" indent="0">
              <a:buNone/>
            </a:pPr>
            <a:endParaRPr lang="nl-BE">
              <a:cs typeface="Calibri"/>
            </a:endParaRPr>
          </a:p>
          <a:p>
            <a:pPr lvl="1"/>
            <a:r>
              <a:rPr lang="nl-BE">
                <a:cs typeface="Calibri"/>
              </a:rPr>
              <a:t>Polluentenmeetnet </a:t>
            </a:r>
          </a:p>
          <a:p>
            <a:pPr lvl="2"/>
            <a:r>
              <a:rPr lang="nl-BE">
                <a:cs typeface="Calibri"/>
              </a:rPr>
              <a:t>4 meetpunten (2000)</a:t>
            </a:r>
          </a:p>
          <a:p>
            <a:endParaRPr lang="nl-BE">
              <a:cs typeface="Calibri"/>
            </a:endParaRPr>
          </a:p>
          <a:p>
            <a:endParaRPr lang="nl-BE">
              <a:cs typeface="Calibri"/>
            </a:endParaRPr>
          </a:p>
          <a:p>
            <a:endParaRPr lang="nl-BE">
              <a:cs typeface="Calibri"/>
            </a:endParaRPr>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9" name="Picture 9">
            <a:extLst>
              <a:ext uri="{FF2B5EF4-FFF2-40B4-BE49-F238E27FC236}">
                <a16:creationId xmlns:a16="http://schemas.microsoft.com/office/drawing/2014/main" id="{4D4A2893-AF79-4AC2-B046-235DE71AC46D}"/>
              </a:ext>
            </a:extLst>
          </p:cNvPr>
          <p:cNvPicPr>
            <a:picLocks noChangeAspect="1"/>
          </p:cNvPicPr>
          <p:nvPr/>
        </p:nvPicPr>
        <p:blipFill>
          <a:blip r:embed="rId4"/>
          <a:stretch>
            <a:fillRect/>
          </a:stretch>
        </p:blipFill>
        <p:spPr>
          <a:xfrm>
            <a:off x="5510590" y="1070278"/>
            <a:ext cx="6504819" cy="4620682"/>
          </a:xfrm>
          <a:prstGeom prst="rect">
            <a:avLst/>
          </a:prstGeom>
        </p:spPr>
      </p:pic>
      <p:sp>
        <p:nvSpPr>
          <p:cNvPr id="4" name="Rectangle: Rounded Corners 3">
            <a:extLst>
              <a:ext uri="{FF2B5EF4-FFF2-40B4-BE49-F238E27FC236}">
                <a16:creationId xmlns:a16="http://schemas.microsoft.com/office/drawing/2014/main" id="{9D632437-57F8-4C71-BEF5-F99DE6EDF215}"/>
              </a:ext>
            </a:extLst>
          </p:cNvPr>
          <p:cNvSpPr/>
          <p:nvPr/>
        </p:nvSpPr>
        <p:spPr>
          <a:xfrm>
            <a:off x="5711371" y="5052180"/>
            <a:ext cx="870857" cy="13304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8E8A0AB-A62D-4E6C-80E3-0668F8C2F9EC}"/>
              </a:ext>
            </a:extLst>
          </p:cNvPr>
          <p:cNvSpPr/>
          <p:nvPr/>
        </p:nvSpPr>
        <p:spPr>
          <a:xfrm>
            <a:off x="9158513" y="2149322"/>
            <a:ext cx="435429" cy="2660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F341E503-A6B3-41AB-A07E-DD556C3EDFAA}"/>
              </a:ext>
            </a:extLst>
          </p:cNvPr>
          <p:cNvSpPr/>
          <p:nvPr/>
        </p:nvSpPr>
        <p:spPr>
          <a:xfrm>
            <a:off x="10694607" y="3963607"/>
            <a:ext cx="399144" cy="254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1E58420-7E20-4B93-8D85-8D24AB9979C3}"/>
              </a:ext>
            </a:extLst>
          </p:cNvPr>
          <p:cNvSpPr/>
          <p:nvPr/>
        </p:nvSpPr>
        <p:spPr>
          <a:xfrm>
            <a:off x="9835846" y="2608940"/>
            <a:ext cx="435429" cy="2660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BC33A529-BEE9-400C-BB3E-A2AA83B2369A}"/>
              </a:ext>
            </a:extLst>
          </p:cNvPr>
          <p:cNvSpPr/>
          <p:nvPr/>
        </p:nvSpPr>
        <p:spPr>
          <a:xfrm>
            <a:off x="5711370" y="5221512"/>
            <a:ext cx="1052285" cy="157239"/>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224D0C73-2DBC-4FF6-A89B-41DCBF0209A9}"/>
              </a:ext>
            </a:extLst>
          </p:cNvPr>
          <p:cNvSpPr/>
          <p:nvPr/>
        </p:nvSpPr>
        <p:spPr>
          <a:xfrm>
            <a:off x="7876416" y="2149320"/>
            <a:ext cx="338667" cy="26609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98745AD-FB8B-4573-892D-3583537BD608}"/>
              </a:ext>
            </a:extLst>
          </p:cNvPr>
          <p:cNvSpPr/>
          <p:nvPr/>
        </p:nvSpPr>
        <p:spPr>
          <a:xfrm>
            <a:off x="10440606" y="3963605"/>
            <a:ext cx="338667" cy="26609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84A830C3-0B85-4B5A-9064-3A8976EE1394}"/>
              </a:ext>
            </a:extLst>
          </p:cNvPr>
          <p:cNvSpPr/>
          <p:nvPr/>
        </p:nvSpPr>
        <p:spPr>
          <a:xfrm>
            <a:off x="9666511" y="2705700"/>
            <a:ext cx="338667" cy="26609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5C72D30A-9B6F-4046-A17D-ECC4131ED35C}"/>
              </a:ext>
            </a:extLst>
          </p:cNvPr>
          <p:cNvSpPr/>
          <p:nvPr/>
        </p:nvSpPr>
        <p:spPr>
          <a:xfrm>
            <a:off x="10525273" y="4265986"/>
            <a:ext cx="338667" cy="26609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15F33BCA-9871-47D5-A184-18306A874247}"/>
              </a:ext>
            </a:extLst>
          </p:cNvPr>
          <p:cNvPicPr>
            <a:picLocks noChangeAspect="1"/>
          </p:cNvPicPr>
          <p:nvPr/>
        </p:nvPicPr>
        <p:blipFill>
          <a:blip r:embed="rId5"/>
          <a:stretch>
            <a:fillRect/>
          </a:stretch>
        </p:blipFill>
        <p:spPr>
          <a:xfrm>
            <a:off x="1330038" y="5926783"/>
            <a:ext cx="2743198" cy="704589"/>
          </a:xfrm>
          <a:prstGeom prst="rect">
            <a:avLst/>
          </a:prstGeom>
        </p:spPr>
      </p:pic>
    </p:spTree>
    <p:extLst>
      <p:ext uri="{BB962C8B-B14F-4D97-AF65-F5344CB8AC3E}">
        <p14:creationId xmlns:p14="http://schemas.microsoft.com/office/powerpoint/2010/main" val="1586449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a:xfrm>
            <a:off x="838200" y="50650"/>
            <a:ext cx="10515600" cy="950611"/>
          </a:xfrm>
        </p:spPr>
        <p:txBody>
          <a:bodyPr/>
          <a:lstStyle/>
          <a:p>
            <a:r>
              <a:rPr lang="nl-BE">
                <a:cs typeface="Calibri Light"/>
              </a:rPr>
              <a:t>Visstand gegevens ATG</a:t>
            </a:r>
            <a:endParaRPr lang="nl-BE"/>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a:xfrm>
            <a:off x="620486" y="1160387"/>
            <a:ext cx="4746171" cy="4677909"/>
          </a:xfrm>
        </p:spPr>
        <p:txBody>
          <a:bodyPr vert="horz" lIns="91440" tIns="45720" rIns="91440" bIns="45720" rtlCol="0" anchor="t">
            <a:normAutofit lnSpcReduction="10000"/>
          </a:bodyPr>
          <a:lstStyle/>
          <a:p>
            <a:r>
              <a:rPr lang="nl-BE">
                <a:cs typeface="Calibri"/>
              </a:rPr>
              <a:t>Drempelwaarde: 90kg/ha </a:t>
            </a:r>
          </a:p>
          <a:p>
            <a:endParaRPr lang="nl-BE">
              <a:cs typeface="Calibri"/>
            </a:endParaRPr>
          </a:p>
          <a:p>
            <a:r>
              <a:rPr lang="nl-BE">
                <a:cs typeface="Calibri"/>
              </a:rPr>
              <a:t>Voornamelijk witvis:  &lt;20cm</a:t>
            </a:r>
          </a:p>
          <a:p>
            <a:endParaRPr lang="nl-BE">
              <a:cs typeface="Calibri"/>
            </a:endParaRPr>
          </a:p>
          <a:p>
            <a:r>
              <a:rPr lang="nl-BE">
                <a:cs typeface="Calibri"/>
              </a:rPr>
              <a:t>Brasschaat voldoet! </a:t>
            </a:r>
          </a:p>
          <a:p>
            <a:endParaRPr lang="nl-BE">
              <a:cs typeface="Calibri"/>
            </a:endParaRPr>
          </a:p>
          <a:p>
            <a:r>
              <a:rPr lang="nl-BE">
                <a:cs typeface="Calibri"/>
              </a:rPr>
              <a:t>Overige locaties voldoen niet aan drempelwaarde </a:t>
            </a:r>
          </a:p>
          <a:p>
            <a:endParaRPr lang="nl-BE">
              <a:cs typeface="Calibri"/>
            </a:endParaRPr>
          </a:p>
          <a:p>
            <a:r>
              <a:rPr lang="nl-BE">
                <a:cs typeface="Calibri"/>
              </a:rPr>
              <a:t>KRW-visstandonderzoek 2020</a:t>
            </a:r>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8" name="Picture 8">
            <a:extLst>
              <a:ext uri="{FF2B5EF4-FFF2-40B4-BE49-F238E27FC236}">
                <a16:creationId xmlns:a16="http://schemas.microsoft.com/office/drawing/2014/main" id="{79C32E2C-5CF0-4E4C-8FFA-A14F0A5BDEC8}"/>
              </a:ext>
            </a:extLst>
          </p:cNvPr>
          <p:cNvPicPr>
            <a:picLocks noChangeAspect="1"/>
          </p:cNvPicPr>
          <p:nvPr/>
        </p:nvPicPr>
        <p:blipFill>
          <a:blip r:embed="rId4"/>
          <a:stretch>
            <a:fillRect/>
          </a:stretch>
        </p:blipFill>
        <p:spPr>
          <a:xfrm>
            <a:off x="5304971" y="1157173"/>
            <a:ext cx="6891865" cy="4725081"/>
          </a:xfrm>
          <a:prstGeom prst="rect">
            <a:avLst/>
          </a:prstGeom>
        </p:spPr>
      </p:pic>
      <p:pic>
        <p:nvPicPr>
          <p:cNvPr id="4" name="Picture 2">
            <a:extLst>
              <a:ext uri="{FF2B5EF4-FFF2-40B4-BE49-F238E27FC236}">
                <a16:creationId xmlns:a16="http://schemas.microsoft.com/office/drawing/2014/main" id="{E2EB1018-FF42-48ED-A308-AFDE952FE283}"/>
              </a:ext>
            </a:extLst>
          </p:cNvPr>
          <p:cNvPicPr>
            <a:picLocks noChangeAspect="1"/>
          </p:cNvPicPr>
          <p:nvPr/>
        </p:nvPicPr>
        <p:blipFill>
          <a:blip r:embed="rId5"/>
          <a:stretch>
            <a:fillRect/>
          </a:stretch>
        </p:blipFill>
        <p:spPr>
          <a:xfrm>
            <a:off x="1330038" y="5926783"/>
            <a:ext cx="2743198" cy="704589"/>
          </a:xfrm>
          <a:prstGeom prst="rect">
            <a:avLst/>
          </a:prstGeom>
        </p:spPr>
      </p:pic>
      <p:pic>
        <p:nvPicPr>
          <p:cNvPr id="13" name="Picture 9">
            <a:extLst>
              <a:ext uri="{FF2B5EF4-FFF2-40B4-BE49-F238E27FC236}">
                <a16:creationId xmlns:a16="http://schemas.microsoft.com/office/drawing/2014/main" id="{1C7F9D84-5E32-4A60-AEDD-74671A2D4531}"/>
              </a:ext>
            </a:extLst>
          </p:cNvPr>
          <p:cNvPicPr>
            <a:picLocks noChangeAspect="1"/>
          </p:cNvPicPr>
          <p:nvPr/>
        </p:nvPicPr>
        <p:blipFill rotWithShape="1">
          <a:blip r:embed="rId6"/>
          <a:srcRect l="32877" t="18710" r="13242" b="20645"/>
          <a:stretch/>
        </p:blipFill>
        <p:spPr>
          <a:xfrm>
            <a:off x="10699447" y="5897"/>
            <a:ext cx="1425937" cy="1137139"/>
          </a:xfrm>
          <a:prstGeom prst="rect">
            <a:avLst/>
          </a:prstGeom>
        </p:spPr>
      </p:pic>
      <p:sp>
        <p:nvSpPr>
          <p:cNvPr id="14" name="Rectangle: Rounded Corners 13">
            <a:extLst>
              <a:ext uri="{FF2B5EF4-FFF2-40B4-BE49-F238E27FC236}">
                <a16:creationId xmlns:a16="http://schemas.microsoft.com/office/drawing/2014/main" id="{2C5235E4-41CC-46C2-8744-0C3EBB0B7C5E}"/>
              </a:ext>
            </a:extLst>
          </p:cNvPr>
          <p:cNvSpPr/>
          <p:nvPr/>
        </p:nvSpPr>
        <p:spPr>
          <a:xfrm>
            <a:off x="10114037" y="5161037"/>
            <a:ext cx="641050" cy="459621"/>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7AAFAA9D-003D-41A7-8C12-73410D2F3518}"/>
              </a:ext>
            </a:extLst>
          </p:cNvPr>
          <p:cNvSpPr/>
          <p:nvPr/>
        </p:nvSpPr>
        <p:spPr>
          <a:xfrm>
            <a:off x="8904512" y="5161036"/>
            <a:ext cx="641050" cy="45962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EE895933-38DC-473B-8D0F-E3ACD688EE15}"/>
              </a:ext>
            </a:extLst>
          </p:cNvPr>
          <p:cNvSpPr/>
          <p:nvPr/>
        </p:nvSpPr>
        <p:spPr>
          <a:xfrm>
            <a:off x="7731274" y="5161036"/>
            <a:ext cx="641050" cy="45962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088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a:xfrm>
            <a:off x="665672" y="147411"/>
            <a:ext cx="10688128" cy="853849"/>
          </a:xfrm>
        </p:spPr>
        <p:txBody>
          <a:bodyPr/>
          <a:lstStyle/>
          <a:p>
            <a:r>
              <a:rPr lang="nl-BE">
                <a:cs typeface="Calibri Light"/>
              </a:rPr>
              <a:t>Polluenten ATG</a:t>
            </a:r>
            <a:endParaRPr lang="nl-BE"/>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a:xfrm>
            <a:off x="910771" y="1008170"/>
            <a:ext cx="4605822" cy="4895623"/>
          </a:xfrm>
        </p:spPr>
        <p:txBody>
          <a:bodyPr vert="horz" lIns="91440" tIns="45720" rIns="91440" bIns="45720" rtlCol="0" anchor="t">
            <a:normAutofit lnSpcReduction="10000"/>
          </a:bodyPr>
          <a:lstStyle/>
          <a:p>
            <a:r>
              <a:rPr lang="nl-BE">
                <a:cs typeface="Calibri"/>
              </a:rPr>
              <a:t>Studie gebeurt op paling</a:t>
            </a:r>
          </a:p>
          <a:p>
            <a:pPr lvl="1"/>
            <a:r>
              <a:rPr lang="nl-BE">
                <a:cs typeface="Calibri"/>
              </a:rPr>
              <a:t>In 2000 uitgevoerd</a:t>
            </a:r>
          </a:p>
          <a:p>
            <a:pPr lvl="1"/>
            <a:endParaRPr lang="nl-BE">
              <a:cs typeface="Calibri"/>
            </a:endParaRPr>
          </a:p>
          <a:p>
            <a:r>
              <a:rPr lang="nl-BE">
                <a:cs typeface="Calibri"/>
              </a:rPr>
              <a:t> Cd, Pb, Dieldrin en DDT = geen belemmering voor otterpopulatie</a:t>
            </a:r>
          </a:p>
          <a:p>
            <a:endParaRPr lang="nl-BE">
              <a:cs typeface="Calibri"/>
            </a:endParaRPr>
          </a:p>
          <a:p>
            <a:r>
              <a:rPr lang="nl-BE">
                <a:cs typeface="Calibri"/>
              </a:rPr>
              <a:t>Hg = overschrijd norm KRW en soms voor otterpopulatie</a:t>
            </a:r>
          </a:p>
          <a:p>
            <a:endParaRPr lang="nl-BE">
              <a:cs typeface="Calibri"/>
            </a:endParaRPr>
          </a:p>
          <a:p>
            <a:r>
              <a:rPr lang="nl-BE">
                <a:cs typeface="Calibri"/>
              </a:rPr>
              <a:t>PCB's = probleem voor reproductie van otter</a:t>
            </a:r>
          </a:p>
          <a:p>
            <a:endParaRPr lang="nl-BE">
              <a:cs typeface="Calibri"/>
            </a:endParaRPr>
          </a:p>
          <a:p>
            <a:endParaRPr lang="nl-BE">
              <a:cs typeface="Calibri"/>
            </a:endParaRPr>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4" name="Picture 7">
            <a:extLst>
              <a:ext uri="{FF2B5EF4-FFF2-40B4-BE49-F238E27FC236}">
                <a16:creationId xmlns:a16="http://schemas.microsoft.com/office/drawing/2014/main" id="{9070DA9B-F822-4FE3-A261-8D8F895E2C28}"/>
              </a:ext>
            </a:extLst>
          </p:cNvPr>
          <p:cNvPicPr>
            <a:picLocks noChangeAspect="1"/>
          </p:cNvPicPr>
          <p:nvPr/>
        </p:nvPicPr>
        <p:blipFill>
          <a:blip r:embed="rId4"/>
          <a:stretch>
            <a:fillRect/>
          </a:stretch>
        </p:blipFill>
        <p:spPr>
          <a:xfrm>
            <a:off x="5522686" y="1160881"/>
            <a:ext cx="6601580" cy="4608810"/>
          </a:xfrm>
          <a:prstGeom prst="rect">
            <a:avLst/>
          </a:prstGeom>
        </p:spPr>
      </p:pic>
      <p:pic>
        <p:nvPicPr>
          <p:cNvPr id="9" name="Picture 2">
            <a:extLst>
              <a:ext uri="{FF2B5EF4-FFF2-40B4-BE49-F238E27FC236}">
                <a16:creationId xmlns:a16="http://schemas.microsoft.com/office/drawing/2014/main" id="{D291958B-BCA6-4DE9-94D4-0E6E2BCBA149}"/>
              </a:ext>
            </a:extLst>
          </p:cNvPr>
          <p:cNvPicPr>
            <a:picLocks noChangeAspect="1"/>
          </p:cNvPicPr>
          <p:nvPr/>
        </p:nvPicPr>
        <p:blipFill>
          <a:blip r:embed="rId5"/>
          <a:stretch>
            <a:fillRect/>
          </a:stretch>
        </p:blipFill>
        <p:spPr>
          <a:xfrm>
            <a:off x="1330038" y="5926783"/>
            <a:ext cx="2743198" cy="704589"/>
          </a:xfrm>
          <a:prstGeom prst="rect">
            <a:avLst/>
          </a:prstGeom>
        </p:spPr>
      </p:pic>
      <p:pic>
        <p:nvPicPr>
          <p:cNvPr id="11" name="Picture 9">
            <a:extLst>
              <a:ext uri="{FF2B5EF4-FFF2-40B4-BE49-F238E27FC236}">
                <a16:creationId xmlns:a16="http://schemas.microsoft.com/office/drawing/2014/main" id="{15E70C0D-DC16-428B-BCBD-4F377ECF2200}"/>
              </a:ext>
            </a:extLst>
          </p:cNvPr>
          <p:cNvPicPr>
            <a:picLocks noChangeAspect="1"/>
          </p:cNvPicPr>
          <p:nvPr/>
        </p:nvPicPr>
        <p:blipFill rotWithShape="1">
          <a:blip r:embed="rId6"/>
          <a:srcRect l="32877" t="18710" r="13242" b="20645"/>
          <a:stretch/>
        </p:blipFill>
        <p:spPr>
          <a:xfrm>
            <a:off x="10699447" y="5897"/>
            <a:ext cx="1425937" cy="1137139"/>
          </a:xfrm>
          <a:prstGeom prst="rect">
            <a:avLst/>
          </a:prstGeom>
        </p:spPr>
      </p:pic>
      <p:sp>
        <p:nvSpPr>
          <p:cNvPr id="12" name="TextBox 11">
            <a:extLst>
              <a:ext uri="{FF2B5EF4-FFF2-40B4-BE49-F238E27FC236}">
                <a16:creationId xmlns:a16="http://schemas.microsoft.com/office/drawing/2014/main" id="{766F8C6E-55AD-43D2-A5FB-E3173243F9DE}"/>
              </a:ext>
            </a:extLst>
          </p:cNvPr>
          <p:cNvSpPr txBox="1"/>
          <p:nvPr/>
        </p:nvSpPr>
        <p:spPr>
          <a:xfrm>
            <a:off x="4603448" y="5837162"/>
            <a:ext cx="485986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     Nieuwe studie lijkt noodzakelijk na bagerwerkzaamheden (o.a. 2019)</a:t>
            </a:r>
          </a:p>
        </p:txBody>
      </p:sp>
      <p:sp>
        <p:nvSpPr>
          <p:cNvPr id="13" name="Arrow: Right 12">
            <a:extLst>
              <a:ext uri="{FF2B5EF4-FFF2-40B4-BE49-F238E27FC236}">
                <a16:creationId xmlns:a16="http://schemas.microsoft.com/office/drawing/2014/main" id="{886B8F13-BD08-498C-84E5-56B2AE1F3F75}"/>
              </a:ext>
            </a:extLst>
          </p:cNvPr>
          <p:cNvSpPr/>
          <p:nvPr/>
        </p:nvSpPr>
        <p:spPr>
          <a:xfrm>
            <a:off x="4346623" y="5772796"/>
            <a:ext cx="508000" cy="47171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4453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a:xfrm>
            <a:off x="693058" y="135316"/>
            <a:ext cx="10660742" cy="1035277"/>
          </a:xfrm>
        </p:spPr>
        <p:txBody>
          <a:bodyPr/>
          <a:lstStyle/>
          <a:p>
            <a:r>
              <a:rPr lang="nl-BE">
                <a:cs typeface="Calibri Light"/>
              </a:rPr>
              <a:t>Waterkwaliteit ATG</a:t>
            </a:r>
            <a:endParaRPr lang="nl-BE"/>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a:xfrm>
            <a:off x="693057" y="1075721"/>
            <a:ext cx="4734076" cy="5101242"/>
          </a:xfrm>
        </p:spPr>
        <p:txBody>
          <a:bodyPr vert="horz" lIns="91440" tIns="45720" rIns="91440" bIns="45720" rtlCol="0" anchor="t">
            <a:normAutofit/>
          </a:bodyPr>
          <a:lstStyle/>
          <a:p>
            <a:r>
              <a:rPr lang="nl-BE">
                <a:cs typeface="Calibri"/>
              </a:rPr>
              <a:t>BBI – bepaling</a:t>
            </a:r>
          </a:p>
          <a:p>
            <a:pPr lvl="1"/>
            <a:r>
              <a:rPr lang="nl-BE">
                <a:cs typeface="Calibri"/>
              </a:rPr>
              <a:t>a.d.h.v. aanwezige macrofauna = 'vervuilingsgraad' bepalen</a:t>
            </a:r>
          </a:p>
          <a:p>
            <a:pPr lvl="1"/>
            <a:r>
              <a:rPr lang="nl-BE">
                <a:cs typeface="Calibri"/>
              </a:rPr>
              <a:t>Dieren gevoelig voor vervuiling = hogere score </a:t>
            </a:r>
          </a:p>
          <a:p>
            <a:pPr lvl="1"/>
            <a:r>
              <a:rPr lang="nl-BE">
                <a:cs typeface="Calibri"/>
              </a:rPr>
              <a:t>Score 1 – 10 (laag – hoog)</a:t>
            </a:r>
          </a:p>
          <a:p>
            <a:r>
              <a:rPr lang="nl-BE">
                <a:cs typeface="Calibri"/>
              </a:rPr>
              <a:t>BBI ATG: 8 of 9 = goed tot zeergoed </a:t>
            </a:r>
          </a:p>
          <a:p>
            <a:endParaRPr lang="nl-BE">
              <a:cs typeface="Calibri"/>
            </a:endParaRPr>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4" name="Picture 7">
            <a:extLst>
              <a:ext uri="{FF2B5EF4-FFF2-40B4-BE49-F238E27FC236}">
                <a16:creationId xmlns:a16="http://schemas.microsoft.com/office/drawing/2014/main" id="{BCB74DDF-7CFE-4FDC-B6DC-71267253E9F5}"/>
              </a:ext>
            </a:extLst>
          </p:cNvPr>
          <p:cNvPicPr>
            <a:picLocks noChangeAspect="1"/>
          </p:cNvPicPr>
          <p:nvPr/>
        </p:nvPicPr>
        <p:blipFill rotWithShape="1">
          <a:blip r:embed="rId4"/>
          <a:srcRect r="15630" b="-314"/>
          <a:stretch/>
        </p:blipFill>
        <p:spPr>
          <a:xfrm>
            <a:off x="5474305" y="831377"/>
            <a:ext cx="6722914" cy="4839756"/>
          </a:xfrm>
          <a:prstGeom prst="rect">
            <a:avLst/>
          </a:prstGeom>
        </p:spPr>
      </p:pic>
      <p:pic>
        <p:nvPicPr>
          <p:cNvPr id="9" name="Picture 2">
            <a:extLst>
              <a:ext uri="{FF2B5EF4-FFF2-40B4-BE49-F238E27FC236}">
                <a16:creationId xmlns:a16="http://schemas.microsoft.com/office/drawing/2014/main" id="{3E070376-31A9-46BD-9A32-12D81A9A2640}"/>
              </a:ext>
            </a:extLst>
          </p:cNvPr>
          <p:cNvPicPr>
            <a:picLocks noChangeAspect="1"/>
          </p:cNvPicPr>
          <p:nvPr/>
        </p:nvPicPr>
        <p:blipFill>
          <a:blip r:embed="rId5"/>
          <a:stretch>
            <a:fillRect/>
          </a:stretch>
        </p:blipFill>
        <p:spPr>
          <a:xfrm>
            <a:off x="1330038" y="5926783"/>
            <a:ext cx="2743198" cy="704589"/>
          </a:xfrm>
          <a:prstGeom prst="rect">
            <a:avLst/>
          </a:prstGeom>
        </p:spPr>
      </p:pic>
      <p:sp>
        <p:nvSpPr>
          <p:cNvPr id="10" name="TextBox 9">
            <a:extLst>
              <a:ext uri="{FF2B5EF4-FFF2-40B4-BE49-F238E27FC236}">
                <a16:creationId xmlns:a16="http://schemas.microsoft.com/office/drawing/2014/main" id="{3C9FC57B-133F-4E8C-A0A6-B42B06B0E40D}"/>
              </a:ext>
            </a:extLst>
          </p:cNvPr>
          <p:cNvSpPr txBox="1"/>
          <p:nvPr/>
        </p:nvSpPr>
        <p:spPr>
          <a:xfrm rot="-2940000">
            <a:off x="8752114" y="385354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Kanaal Schoten – Turnhout - Dessel</a:t>
            </a:r>
          </a:p>
        </p:txBody>
      </p:sp>
      <p:sp>
        <p:nvSpPr>
          <p:cNvPr id="11" name="TextBox 10">
            <a:extLst>
              <a:ext uri="{FF2B5EF4-FFF2-40B4-BE49-F238E27FC236}">
                <a16:creationId xmlns:a16="http://schemas.microsoft.com/office/drawing/2014/main" id="{C9AC8743-0BA6-44A4-90D7-391E1102DBE5}"/>
              </a:ext>
            </a:extLst>
          </p:cNvPr>
          <p:cNvSpPr txBox="1"/>
          <p:nvPr/>
        </p:nvSpPr>
        <p:spPr>
          <a:xfrm rot="2940000">
            <a:off x="8558590" y="190620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Antitankgracht</a:t>
            </a:r>
            <a:endParaRPr lang="en-US">
              <a:cs typeface="Calibri"/>
            </a:endParaRPr>
          </a:p>
        </p:txBody>
      </p:sp>
      <p:pic>
        <p:nvPicPr>
          <p:cNvPr id="12" name="Picture 12">
            <a:extLst>
              <a:ext uri="{FF2B5EF4-FFF2-40B4-BE49-F238E27FC236}">
                <a16:creationId xmlns:a16="http://schemas.microsoft.com/office/drawing/2014/main" id="{F88E3687-2C02-40F9-B04B-90313ED807C1}"/>
              </a:ext>
            </a:extLst>
          </p:cNvPr>
          <p:cNvPicPr>
            <a:picLocks noChangeAspect="1"/>
          </p:cNvPicPr>
          <p:nvPr/>
        </p:nvPicPr>
        <p:blipFill>
          <a:blip r:embed="rId6"/>
          <a:stretch>
            <a:fillRect/>
          </a:stretch>
        </p:blipFill>
        <p:spPr>
          <a:xfrm>
            <a:off x="696685" y="4312486"/>
            <a:ext cx="2077962" cy="1474551"/>
          </a:xfrm>
          <a:prstGeom prst="rect">
            <a:avLst/>
          </a:prstGeom>
        </p:spPr>
      </p:pic>
      <p:pic>
        <p:nvPicPr>
          <p:cNvPr id="13" name="Picture 13">
            <a:extLst>
              <a:ext uri="{FF2B5EF4-FFF2-40B4-BE49-F238E27FC236}">
                <a16:creationId xmlns:a16="http://schemas.microsoft.com/office/drawing/2014/main" id="{BB0858FA-1DBE-46AA-BA99-96124FFC0863}"/>
              </a:ext>
            </a:extLst>
          </p:cNvPr>
          <p:cNvPicPr>
            <a:picLocks noChangeAspect="1"/>
          </p:cNvPicPr>
          <p:nvPr/>
        </p:nvPicPr>
        <p:blipFill>
          <a:blip r:embed="rId7"/>
          <a:stretch>
            <a:fillRect/>
          </a:stretch>
        </p:blipFill>
        <p:spPr>
          <a:xfrm>
            <a:off x="2764971" y="4309538"/>
            <a:ext cx="1969105" cy="1456255"/>
          </a:xfrm>
          <a:prstGeom prst="rect">
            <a:avLst/>
          </a:prstGeom>
        </p:spPr>
      </p:pic>
      <p:pic>
        <p:nvPicPr>
          <p:cNvPr id="14" name="Picture 7">
            <a:extLst>
              <a:ext uri="{FF2B5EF4-FFF2-40B4-BE49-F238E27FC236}">
                <a16:creationId xmlns:a16="http://schemas.microsoft.com/office/drawing/2014/main" id="{9EF2E228-AEEA-4415-9DEC-A3E9D26358C2}"/>
              </a:ext>
            </a:extLst>
          </p:cNvPr>
          <p:cNvPicPr>
            <a:picLocks noChangeAspect="1"/>
          </p:cNvPicPr>
          <p:nvPr/>
        </p:nvPicPr>
        <p:blipFill rotWithShape="1">
          <a:blip r:embed="rId4"/>
          <a:srcRect l="84977" t="2764" r="152" b="69129"/>
          <a:stretch/>
        </p:blipFill>
        <p:spPr>
          <a:xfrm>
            <a:off x="10868780" y="3931636"/>
            <a:ext cx="1184980" cy="1356070"/>
          </a:xfrm>
          <a:prstGeom prst="rect">
            <a:avLst/>
          </a:prstGeom>
        </p:spPr>
      </p:pic>
      <p:sp>
        <p:nvSpPr>
          <p:cNvPr id="15" name="TextBox 14">
            <a:extLst>
              <a:ext uri="{FF2B5EF4-FFF2-40B4-BE49-F238E27FC236}">
                <a16:creationId xmlns:a16="http://schemas.microsoft.com/office/drawing/2014/main" id="{ACA4B0AC-EE58-4A17-8ADB-21792AAACA8E}"/>
              </a:ext>
            </a:extLst>
          </p:cNvPr>
          <p:cNvSpPr txBox="1"/>
          <p:nvPr/>
        </p:nvSpPr>
        <p:spPr>
          <a:xfrm>
            <a:off x="5510590" y="552268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Data van 2015 - 2020</a:t>
            </a:r>
          </a:p>
        </p:txBody>
      </p:sp>
    </p:spTree>
    <p:extLst>
      <p:ext uri="{BB962C8B-B14F-4D97-AF65-F5344CB8AC3E}">
        <p14:creationId xmlns:p14="http://schemas.microsoft.com/office/powerpoint/2010/main" val="3578446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a:xfrm>
            <a:off x="342296" y="-354"/>
            <a:ext cx="11011504" cy="941283"/>
          </a:xfrm>
        </p:spPr>
        <p:txBody>
          <a:bodyPr/>
          <a:lstStyle/>
          <a:p>
            <a:r>
              <a:rPr lang="nl-BE">
                <a:cs typeface="Calibri Light"/>
              </a:rPr>
              <a:t>Infofiches ATG</a:t>
            </a:r>
            <a:endParaRPr lang="nl-BE"/>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a:xfrm>
            <a:off x="487439" y="819245"/>
            <a:ext cx="6597325" cy="5357718"/>
          </a:xfrm>
        </p:spPr>
        <p:txBody>
          <a:bodyPr vert="horz" lIns="91440" tIns="45720" rIns="91440" bIns="45720" rtlCol="0" anchor="t">
            <a:normAutofit lnSpcReduction="10000"/>
          </a:bodyPr>
          <a:lstStyle/>
          <a:p>
            <a:r>
              <a:rPr lang="nl-BE">
                <a:solidFill>
                  <a:schemeClr val="accent2"/>
                </a:solidFill>
                <a:cs typeface="Calibri"/>
              </a:rPr>
              <a:t>Knelpunten </a:t>
            </a:r>
            <a:endParaRPr lang="en-US">
              <a:solidFill>
                <a:schemeClr val="accent2"/>
              </a:solidFill>
            </a:endParaRPr>
          </a:p>
          <a:p>
            <a:pPr lvl="1"/>
            <a:r>
              <a:rPr lang="nl-BE">
                <a:cs typeface="Calibri"/>
              </a:rPr>
              <a:t>+/- 45 stuks</a:t>
            </a:r>
          </a:p>
          <a:p>
            <a:pPr lvl="1"/>
            <a:endParaRPr lang="nl-BE">
              <a:solidFill>
                <a:srgbClr val="000000"/>
              </a:solidFill>
              <a:cs typeface="Calibri"/>
            </a:endParaRPr>
          </a:p>
          <a:p>
            <a:r>
              <a:rPr lang="nl-BE">
                <a:solidFill>
                  <a:srgbClr val="0070C0"/>
                </a:solidFill>
                <a:cs typeface="Calibri"/>
              </a:rPr>
              <a:t>(Antitankgracht) </a:t>
            </a:r>
          </a:p>
          <a:p>
            <a:pPr lvl="1"/>
            <a:r>
              <a:rPr lang="nl-BE">
                <a:cs typeface="Calibri"/>
              </a:rPr>
              <a:t>Trajecten tussen knelpunten</a:t>
            </a:r>
          </a:p>
          <a:p>
            <a:pPr lvl="2"/>
            <a:endParaRPr lang="nl-BE">
              <a:cs typeface="Calibri"/>
            </a:endParaRPr>
          </a:p>
          <a:p>
            <a:r>
              <a:rPr lang="nl-BE">
                <a:solidFill>
                  <a:srgbClr val="00B050"/>
                </a:solidFill>
                <a:cs typeface="Calibri"/>
              </a:rPr>
              <a:t>Opportuniteitsgebieden </a:t>
            </a:r>
          </a:p>
          <a:p>
            <a:pPr lvl="1"/>
            <a:r>
              <a:rPr lang="nl-BE">
                <a:ea typeface="+mn-lt"/>
                <a:cs typeface="+mn-lt"/>
              </a:rPr>
              <a:t>Biologische Waarderingskaart  (BWK)</a:t>
            </a:r>
          </a:p>
          <a:p>
            <a:pPr lvl="2"/>
            <a:r>
              <a:rPr lang="nl-BE">
                <a:cs typeface="Calibri"/>
              </a:rPr>
              <a:t>Biologisch waardevolle gebieden</a:t>
            </a:r>
          </a:p>
          <a:p>
            <a:pPr lvl="1"/>
            <a:r>
              <a:rPr lang="nl-BE">
                <a:cs typeface="Calibri"/>
              </a:rPr>
              <a:t>Actueel relevant potentieel leefgebied (ARPL) Europese Otter</a:t>
            </a:r>
            <a:endParaRPr lang="nl-BE"/>
          </a:p>
          <a:p>
            <a:pPr lvl="2"/>
            <a:r>
              <a:rPr lang="nl-BE">
                <a:cs typeface="Calibri"/>
              </a:rPr>
              <a:t>BWK + specifieke ecologische eisen per soort</a:t>
            </a:r>
          </a:p>
          <a:p>
            <a:pPr lvl="1"/>
            <a:r>
              <a:rPr lang="nl-BE">
                <a:cs typeface="Calibri"/>
              </a:rPr>
              <a:t>(visstandgegevens en eerdere locaties van aanwezigheid otter )</a:t>
            </a:r>
          </a:p>
          <a:p>
            <a:endParaRPr lang="nl-BE">
              <a:cs typeface="Calibri"/>
            </a:endParaRPr>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4" name="Picture 2">
            <a:extLst>
              <a:ext uri="{FF2B5EF4-FFF2-40B4-BE49-F238E27FC236}">
                <a16:creationId xmlns:a16="http://schemas.microsoft.com/office/drawing/2014/main" id="{421F2A35-1C00-4157-8558-CACB7640C0E8}"/>
              </a:ext>
            </a:extLst>
          </p:cNvPr>
          <p:cNvPicPr>
            <a:picLocks noChangeAspect="1"/>
          </p:cNvPicPr>
          <p:nvPr/>
        </p:nvPicPr>
        <p:blipFill>
          <a:blip r:embed="rId4"/>
          <a:stretch>
            <a:fillRect/>
          </a:stretch>
        </p:blipFill>
        <p:spPr>
          <a:xfrm>
            <a:off x="1330038" y="5926783"/>
            <a:ext cx="2743198" cy="704589"/>
          </a:xfrm>
          <a:prstGeom prst="rect">
            <a:avLst/>
          </a:prstGeom>
        </p:spPr>
      </p:pic>
      <p:pic>
        <p:nvPicPr>
          <p:cNvPr id="9" name="Picture 9">
            <a:extLst>
              <a:ext uri="{FF2B5EF4-FFF2-40B4-BE49-F238E27FC236}">
                <a16:creationId xmlns:a16="http://schemas.microsoft.com/office/drawing/2014/main" id="{E36D3BED-ED96-4FC9-92B4-3671EA693A37}"/>
              </a:ext>
            </a:extLst>
          </p:cNvPr>
          <p:cNvPicPr>
            <a:picLocks noChangeAspect="1"/>
          </p:cNvPicPr>
          <p:nvPr/>
        </p:nvPicPr>
        <p:blipFill>
          <a:blip r:embed="rId5"/>
          <a:stretch>
            <a:fillRect/>
          </a:stretch>
        </p:blipFill>
        <p:spPr>
          <a:xfrm>
            <a:off x="6091161" y="117058"/>
            <a:ext cx="6021009" cy="3975028"/>
          </a:xfrm>
          <a:prstGeom prst="rect">
            <a:avLst/>
          </a:prstGeom>
        </p:spPr>
      </p:pic>
    </p:spTree>
    <p:extLst>
      <p:ext uri="{BB962C8B-B14F-4D97-AF65-F5344CB8AC3E}">
        <p14:creationId xmlns:p14="http://schemas.microsoft.com/office/powerpoint/2010/main" val="4272502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a:xfrm>
            <a:off x="838200" y="135316"/>
            <a:ext cx="10515600" cy="938516"/>
          </a:xfrm>
        </p:spPr>
        <p:txBody>
          <a:bodyPr/>
          <a:lstStyle/>
          <a:p>
            <a:r>
              <a:rPr lang="nl-BE">
                <a:cs typeface="Calibri Light"/>
              </a:rPr>
              <a:t>Knelpunten</a:t>
            </a:r>
            <a:endParaRPr lang="nl-BE"/>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a:xfrm>
            <a:off x="910772" y="1063625"/>
            <a:ext cx="5190727" cy="4798860"/>
          </a:xfrm>
        </p:spPr>
        <p:txBody>
          <a:bodyPr vert="horz" lIns="91440" tIns="45720" rIns="91440" bIns="45720" rtlCol="0" anchor="t">
            <a:normAutofit fontScale="62500" lnSpcReduction="20000"/>
          </a:bodyPr>
          <a:lstStyle/>
          <a:p>
            <a:pPr marL="0" indent="0">
              <a:buNone/>
            </a:pPr>
            <a:r>
              <a:rPr lang="nl-BE" b="1">
                <a:ea typeface="+mn-lt"/>
                <a:cs typeface="+mn-lt"/>
              </a:rPr>
              <a:t>Methodiek</a:t>
            </a:r>
            <a:r>
              <a:rPr lang="nl-BE">
                <a:ea typeface="+mn-lt"/>
                <a:cs typeface="+mn-lt"/>
              </a:rPr>
              <a:t>:</a:t>
            </a:r>
            <a:endParaRPr lang="nl-BE">
              <a:cs typeface="Calibri"/>
            </a:endParaRPr>
          </a:p>
          <a:p>
            <a:r>
              <a:rPr lang="nl-BE" u="sng">
                <a:ea typeface="+mn-lt"/>
                <a:cs typeface="+mn-lt"/>
              </a:rPr>
              <a:t>1)  Knelpuntenanalyse (detail)</a:t>
            </a:r>
            <a:endParaRPr lang="nl-BE"/>
          </a:p>
          <a:p>
            <a:pPr marL="0" indent="0">
              <a:buNone/>
            </a:pPr>
            <a:r>
              <a:rPr lang="nl-BE">
                <a:ea typeface="+mn-lt"/>
                <a:cs typeface="+mn-lt"/>
              </a:rPr>
              <a:t>- Type beheerder en weg?</a:t>
            </a:r>
            <a:endParaRPr lang="nl-BE">
              <a:cs typeface="Calibri"/>
            </a:endParaRPr>
          </a:p>
          <a:p>
            <a:pPr marL="0" indent="0">
              <a:buNone/>
            </a:pPr>
            <a:r>
              <a:rPr lang="nl-BE">
                <a:ea typeface="+mn-lt"/>
                <a:cs typeface="+mn-lt"/>
              </a:rPr>
              <a:t>- Verkeer remmende voorziening?</a:t>
            </a:r>
            <a:endParaRPr lang="nl-BE">
              <a:cs typeface="Calibri"/>
            </a:endParaRPr>
          </a:p>
          <a:p>
            <a:pPr marL="0" indent="0">
              <a:buNone/>
            </a:pPr>
            <a:r>
              <a:rPr lang="nl-BE">
                <a:ea typeface="+mn-lt"/>
                <a:cs typeface="+mn-lt"/>
              </a:rPr>
              <a:t>- Verkeersintensiteit?</a:t>
            </a:r>
            <a:endParaRPr lang="nl-BE">
              <a:cs typeface="Calibri"/>
            </a:endParaRPr>
          </a:p>
          <a:p>
            <a:pPr marL="0" indent="0">
              <a:buNone/>
            </a:pPr>
            <a:r>
              <a:rPr lang="nl-BE">
                <a:ea typeface="+mn-lt"/>
                <a:cs typeface="+mn-lt"/>
              </a:rPr>
              <a:t>-</a:t>
            </a:r>
            <a:r>
              <a:rPr lang="nl-BE" b="1">
                <a:ea typeface="+mn-lt"/>
                <a:cs typeface="+mn-lt"/>
              </a:rPr>
              <a:t> Globale beeld</a:t>
            </a:r>
            <a:endParaRPr lang="nl-BE">
              <a:cs typeface="Calibri"/>
            </a:endParaRPr>
          </a:p>
          <a:p>
            <a:pPr marL="0" indent="0">
              <a:buNone/>
            </a:pPr>
            <a:r>
              <a:rPr lang="nl-BE">
                <a:ea typeface="+mn-lt"/>
                <a:cs typeface="+mn-lt"/>
              </a:rPr>
              <a:t>==&gt;  ernst, moeilijkheidsgraad en prioritering</a:t>
            </a:r>
            <a:endParaRPr lang="nl-BE">
              <a:cs typeface="Calibri"/>
            </a:endParaRPr>
          </a:p>
          <a:p>
            <a:pPr marL="0" indent="0">
              <a:buNone/>
            </a:pPr>
            <a:endParaRPr lang="nl-BE">
              <a:ea typeface="+mn-lt"/>
              <a:cs typeface="+mn-lt"/>
            </a:endParaRPr>
          </a:p>
          <a:p>
            <a:r>
              <a:rPr lang="nl-BE">
                <a:ea typeface="+mn-lt"/>
                <a:cs typeface="+mn-lt"/>
              </a:rPr>
              <a:t>2) </a:t>
            </a:r>
            <a:r>
              <a:rPr lang="nl-BE" u="sng">
                <a:ea typeface="+mn-lt"/>
                <a:cs typeface="+mn-lt"/>
              </a:rPr>
              <a:t>Knelpuntenanalyse (algemeen)</a:t>
            </a:r>
            <a:endParaRPr lang="nl-BE"/>
          </a:p>
          <a:p>
            <a:pPr marL="0" indent="0">
              <a:buNone/>
            </a:pPr>
            <a:r>
              <a:rPr lang="nl-BE">
                <a:ea typeface="+mn-lt"/>
                <a:cs typeface="+mn-lt"/>
              </a:rPr>
              <a:t> </a:t>
            </a:r>
            <a:r>
              <a:rPr lang="nl-BE" b="1">
                <a:ea typeface="+mn-lt"/>
                <a:cs typeface="+mn-lt"/>
              </a:rPr>
              <a:t>Verkeerssnelheid  </a:t>
            </a:r>
            <a:r>
              <a:rPr lang="nl-BE">
                <a:ea typeface="+mn-lt"/>
                <a:cs typeface="+mn-lt"/>
              </a:rPr>
              <a:t>(5 classes)</a:t>
            </a:r>
            <a:endParaRPr lang="nl-BE">
              <a:cs typeface="Calibri"/>
            </a:endParaRPr>
          </a:p>
          <a:p>
            <a:r>
              <a:rPr lang="nl-BE">
                <a:ea typeface="+mn-lt"/>
                <a:cs typeface="+mn-lt"/>
              </a:rPr>
              <a:t>Klasse 1: extreem gevaarlijk (&gt;100km/u)</a:t>
            </a:r>
            <a:endParaRPr lang="nl-BE"/>
          </a:p>
          <a:p>
            <a:r>
              <a:rPr lang="nl-BE">
                <a:ea typeface="+mn-lt"/>
                <a:cs typeface="+mn-lt"/>
              </a:rPr>
              <a:t>Klasse 2: zeer gevaarlijk (90 km/u)</a:t>
            </a:r>
            <a:endParaRPr lang="nl-BE"/>
          </a:p>
          <a:p>
            <a:r>
              <a:rPr lang="nl-BE">
                <a:ea typeface="+mn-lt"/>
                <a:cs typeface="+mn-lt"/>
              </a:rPr>
              <a:t>Klasse 3: gevaarlijk  (70 km/u)</a:t>
            </a:r>
            <a:endParaRPr lang="nl-BE"/>
          </a:p>
          <a:p>
            <a:r>
              <a:rPr lang="nl-BE">
                <a:ea typeface="+mn-lt"/>
                <a:cs typeface="+mn-lt"/>
              </a:rPr>
              <a:t>Klasse 4: licht gevaarlijk (50 km/u)</a:t>
            </a:r>
            <a:endParaRPr lang="nl-BE"/>
          </a:p>
          <a:p>
            <a:r>
              <a:rPr lang="nl-BE">
                <a:ea typeface="+mn-lt"/>
                <a:cs typeface="+mn-lt"/>
              </a:rPr>
              <a:t>Klasse 5: niet gevaarlijk  (30 km/u)</a:t>
            </a:r>
            <a:endParaRPr lang="nl-BE"/>
          </a:p>
          <a:p>
            <a:endParaRPr lang="nl-BE">
              <a:cs typeface="Calibri"/>
            </a:endParaRPr>
          </a:p>
          <a:p>
            <a:endParaRPr lang="nl-BE">
              <a:cs typeface="Calibri"/>
            </a:endParaRPr>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4" name="Picture 2">
            <a:extLst>
              <a:ext uri="{FF2B5EF4-FFF2-40B4-BE49-F238E27FC236}">
                <a16:creationId xmlns:a16="http://schemas.microsoft.com/office/drawing/2014/main" id="{25D136BE-57E6-414B-ABE6-8AAC46DCBD06}"/>
              </a:ext>
            </a:extLst>
          </p:cNvPr>
          <p:cNvPicPr>
            <a:picLocks noChangeAspect="1"/>
          </p:cNvPicPr>
          <p:nvPr/>
        </p:nvPicPr>
        <p:blipFill>
          <a:blip r:embed="rId4"/>
          <a:stretch>
            <a:fillRect/>
          </a:stretch>
        </p:blipFill>
        <p:spPr>
          <a:xfrm>
            <a:off x="1330038" y="5926783"/>
            <a:ext cx="2743198" cy="704589"/>
          </a:xfrm>
          <a:prstGeom prst="rect">
            <a:avLst/>
          </a:prstGeom>
        </p:spPr>
      </p:pic>
      <p:pic>
        <p:nvPicPr>
          <p:cNvPr id="9" name="Picture 9">
            <a:extLst>
              <a:ext uri="{FF2B5EF4-FFF2-40B4-BE49-F238E27FC236}">
                <a16:creationId xmlns:a16="http://schemas.microsoft.com/office/drawing/2014/main" id="{C74FD8B4-415D-4B75-8E57-CE10172E4379}"/>
              </a:ext>
            </a:extLst>
          </p:cNvPr>
          <p:cNvPicPr>
            <a:picLocks noChangeAspect="1"/>
          </p:cNvPicPr>
          <p:nvPr/>
        </p:nvPicPr>
        <p:blipFill>
          <a:blip r:embed="rId5"/>
          <a:stretch>
            <a:fillRect/>
          </a:stretch>
        </p:blipFill>
        <p:spPr>
          <a:xfrm>
            <a:off x="6441924" y="34585"/>
            <a:ext cx="5573484" cy="6800926"/>
          </a:xfrm>
          <a:prstGeom prst="rect">
            <a:avLst/>
          </a:prstGeom>
        </p:spPr>
      </p:pic>
    </p:spTree>
    <p:extLst>
      <p:ext uri="{BB962C8B-B14F-4D97-AF65-F5344CB8AC3E}">
        <p14:creationId xmlns:p14="http://schemas.microsoft.com/office/powerpoint/2010/main" val="911228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a:xfrm>
            <a:off x="838200" y="183697"/>
            <a:ext cx="10515600" cy="1035277"/>
          </a:xfrm>
        </p:spPr>
        <p:txBody>
          <a:bodyPr/>
          <a:lstStyle/>
          <a:p>
            <a:r>
              <a:rPr lang="nl-BE">
                <a:cs typeface="Calibri Light"/>
              </a:rPr>
              <a:t>Opportuniteitsgebieden</a:t>
            </a:r>
            <a:endParaRPr lang="nl-BE"/>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a:xfrm>
            <a:off x="838200" y="1293434"/>
            <a:ext cx="10515600" cy="4883529"/>
          </a:xfrm>
        </p:spPr>
        <p:txBody>
          <a:bodyPr vert="horz" lIns="91440" tIns="45720" rIns="91440" bIns="45720" rtlCol="0" anchor="t">
            <a:normAutofit/>
          </a:bodyPr>
          <a:lstStyle/>
          <a:p>
            <a:r>
              <a:rPr lang="nl-BE" b="1">
                <a:cs typeface="Calibri"/>
              </a:rPr>
              <a:t>Methodiek:</a:t>
            </a:r>
          </a:p>
          <a:p>
            <a:pPr lvl="1"/>
            <a:r>
              <a:rPr lang="nl-BE">
                <a:ea typeface="+mn-lt"/>
                <a:cs typeface="+mn-lt"/>
              </a:rPr>
              <a:t>Beschrijving van </a:t>
            </a:r>
            <a:r>
              <a:rPr lang="nl-BE">
                <a:cs typeface="Calibri"/>
              </a:rPr>
              <a:t>locatie</a:t>
            </a:r>
          </a:p>
          <a:p>
            <a:pPr lvl="1"/>
            <a:r>
              <a:rPr lang="nl-BE">
                <a:cs typeface="Calibri"/>
              </a:rPr>
              <a:t>Opportuniteiten?</a:t>
            </a:r>
          </a:p>
          <a:p>
            <a:pPr lvl="1"/>
            <a:r>
              <a:rPr lang="nl-BE">
                <a:cs typeface="Calibri"/>
              </a:rPr>
              <a:t>Gevaren?</a:t>
            </a:r>
          </a:p>
          <a:p>
            <a:pPr lvl="1"/>
            <a:r>
              <a:rPr lang="nl-BE">
                <a:cs typeface="Calibri"/>
              </a:rPr>
              <a:t>Overige informatie (3 klasses)</a:t>
            </a:r>
          </a:p>
          <a:p>
            <a:pPr lvl="2"/>
            <a:r>
              <a:rPr lang="nl-BE">
                <a:cs typeface="Calibri"/>
              </a:rPr>
              <a:t>Biologische waterkwaliteit</a:t>
            </a:r>
          </a:p>
          <a:p>
            <a:pPr lvl="2"/>
            <a:r>
              <a:rPr lang="nl-BE">
                <a:cs typeface="Calibri"/>
              </a:rPr>
              <a:t>Habitatkwaliteit</a:t>
            </a:r>
          </a:p>
          <a:p>
            <a:pPr lvl="2"/>
            <a:r>
              <a:rPr lang="nl-BE">
                <a:cs typeface="Calibri"/>
              </a:rPr>
              <a:t>Bereikbaarheid </a:t>
            </a:r>
          </a:p>
          <a:p>
            <a:pPr lvl="2"/>
            <a:r>
              <a:rPr lang="nl-BE">
                <a:cs typeface="Calibri"/>
              </a:rPr>
              <a:t>Viskwaliteit </a:t>
            </a:r>
            <a:endParaRPr lang="nl-BE" dirty="0">
              <a:cs typeface="Calibri"/>
            </a:endParaRPr>
          </a:p>
          <a:p>
            <a:pPr lvl="1"/>
            <a:r>
              <a:rPr lang="nl-BE">
                <a:cs typeface="Calibri"/>
              </a:rPr>
              <a:t>Waardering voor otter </a:t>
            </a:r>
          </a:p>
          <a:p>
            <a:pPr lvl="1"/>
            <a:endParaRPr lang="nl-BE">
              <a:cs typeface="Calibri"/>
            </a:endParaRPr>
          </a:p>
          <a:p>
            <a:pPr lvl="1"/>
            <a:endParaRPr lang="nl-BE">
              <a:cs typeface="Calibri"/>
            </a:endParaRPr>
          </a:p>
          <a:p>
            <a:endParaRPr lang="nl-BE">
              <a:cs typeface="Calibri"/>
            </a:endParaRPr>
          </a:p>
          <a:p>
            <a:endParaRPr lang="nl-BE">
              <a:cs typeface="Calibri"/>
            </a:endParaRPr>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9" name="Picture 2">
            <a:extLst>
              <a:ext uri="{FF2B5EF4-FFF2-40B4-BE49-F238E27FC236}">
                <a16:creationId xmlns:a16="http://schemas.microsoft.com/office/drawing/2014/main" id="{D2C2B842-1C67-40B2-A2E7-746760A1A704}"/>
              </a:ext>
            </a:extLst>
          </p:cNvPr>
          <p:cNvPicPr>
            <a:picLocks noChangeAspect="1"/>
          </p:cNvPicPr>
          <p:nvPr/>
        </p:nvPicPr>
        <p:blipFill>
          <a:blip r:embed="rId4"/>
          <a:stretch>
            <a:fillRect/>
          </a:stretch>
        </p:blipFill>
        <p:spPr>
          <a:xfrm>
            <a:off x="1330038" y="5926783"/>
            <a:ext cx="2743198" cy="704589"/>
          </a:xfrm>
          <a:prstGeom prst="rect">
            <a:avLst/>
          </a:prstGeom>
        </p:spPr>
      </p:pic>
      <p:pic>
        <p:nvPicPr>
          <p:cNvPr id="8" name="Picture 9">
            <a:extLst>
              <a:ext uri="{FF2B5EF4-FFF2-40B4-BE49-F238E27FC236}">
                <a16:creationId xmlns:a16="http://schemas.microsoft.com/office/drawing/2014/main" id="{4B808A9A-C79E-4910-93E5-2ACDCE09682C}"/>
              </a:ext>
            </a:extLst>
          </p:cNvPr>
          <p:cNvPicPr>
            <a:picLocks noChangeAspect="1"/>
          </p:cNvPicPr>
          <p:nvPr/>
        </p:nvPicPr>
        <p:blipFill>
          <a:blip r:embed="rId5"/>
          <a:stretch>
            <a:fillRect/>
          </a:stretch>
        </p:blipFill>
        <p:spPr>
          <a:xfrm>
            <a:off x="7694412" y="-33051"/>
            <a:ext cx="4542524" cy="6887378"/>
          </a:xfrm>
          <a:prstGeom prst="rect">
            <a:avLst/>
          </a:prstGeom>
        </p:spPr>
      </p:pic>
    </p:spTree>
    <p:extLst>
      <p:ext uri="{BB962C8B-B14F-4D97-AF65-F5344CB8AC3E}">
        <p14:creationId xmlns:p14="http://schemas.microsoft.com/office/powerpoint/2010/main" val="1377999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a:xfrm>
            <a:off x="584200" y="-162804"/>
            <a:ext cx="10624457" cy="1224541"/>
          </a:xfrm>
        </p:spPr>
        <p:txBody>
          <a:bodyPr/>
          <a:lstStyle/>
          <a:p>
            <a:r>
              <a:rPr lang="nl-BE">
                <a:cs typeface="Calibri Light"/>
              </a:rPr>
              <a:t>Opportuniteitsgebieden ATG </a:t>
            </a:r>
            <a:endParaRPr lang="nl-BE"/>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9" name="Picture 9">
            <a:extLst>
              <a:ext uri="{FF2B5EF4-FFF2-40B4-BE49-F238E27FC236}">
                <a16:creationId xmlns:a16="http://schemas.microsoft.com/office/drawing/2014/main" id="{302061A0-DD69-49D1-A385-799C7A0D5DEC}"/>
              </a:ext>
            </a:extLst>
          </p:cNvPr>
          <p:cNvPicPr>
            <a:picLocks noChangeAspect="1"/>
          </p:cNvPicPr>
          <p:nvPr/>
        </p:nvPicPr>
        <p:blipFill>
          <a:blip r:embed="rId4"/>
          <a:stretch>
            <a:fillRect/>
          </a:stretch>
        </p:blipFill>
        <p:spPr>
          <a:xfrm>
            <a:off x="43542" y="941774"/>
            <a:ext cx="7690152" cy="5772735"/>
          </a:xfrm>
          <a:prstGeom prst="rect">
            <a:avLst/>
          </a:prstGeom>
        </p:spPr>
      </p:pic>
      <p:pic>
        <p:nvPicPr>
          <p:cNvPr id="11" name="Picture 3">
            <a:extLst>
              <a:ext uri="{FF2B5EF4-FFF2-40B4-BE49-F238E27FC236}">
                <a16:creationId xmlns:a16="http://schemas.microsoft.com/office/drawing/2014/main" id="{43C0187D-1B65-45AC-A3C6-FAAA54F32AC1}"/>
              </a:ext>
            </a:extLst>
          </p:cNvPr>
          <p:cNvPicPr>
            <a:picLocks noChangeAspect="1"/>
          </p:cNvPicPr>
          <p:nvPr/>
        </p:nvPicPr>
        <p:blipFill rotWithShape="1">
          <a:blip r:embed="rId5"/>
          <a:srcRect l="275" r="278" b="42047"/>
          <a:stretch/>
        </p:blipFill>
        <p:spPr>
          <a:xfrm>
            <a:off x="7892153" y="77410"/>
            <a:ext cx="4221100" cy="3738834"/>
          </a:xfrm>
          <a:prstGeom prst="rect">
            <a:avLst/>
          </a:prstGeom>
          <a:ln>
            <a:noFill/>
          </a:ln>
          <a:effectLst>
            <a:softEdge rad="112500"/>
          </a:effectLst>
        </p:spPr>
      </p:pic>
      <p:pic>
        <p:nvPicPr>
          <p:cNvPr id="12" name="Picture 12">
            <a:extLst>
              <a:ext uri="{FF2B5EF4-FFF2-40B4-BE49-F238E27FC236}">
                <a16:creationId xmlns:a16="http://schemas.microsoft.com/office/drawing/2014/main" id="{FDC0D088-12C8-41AF-AC3E-76DC59B86049}"/>
              </a:ext>
            </a:extLst>
          </p:cNvPr>
          <p:cNvPicPr>
            <a:picLocks noGrp="1" noChangeAspect="1"/>
          </p:cNvPicPr>
          <p:nvPr>
            <p:ph idx="1"/>
          </p:nvPr>
        </p:nvPicPr>
        <p:blipFill>
          <a:blip r:embed="rId6"/>
          <a:stretch>
            <a:fillRect/>
          </a:stretch>
        </p:blipFill>
        <p:spPr>
          <a:xfrm>
            <a:off x="7888484" y="3313341"/>
            <a:ext cx="4119701" cy="3540956"/>
          </a:xfrm>
        </p:spPr>
      </p:pic>
    </p:spTree>
    <p:extLst>
      <p:ext uri="{BB962C8B-B14F-4D97-AF65-F5344CB8AC3E}">
        <p14:creationId xmlns:p14="http://schemas.microsoft.com/office/powerpoint/2010/main" val="202600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p:txBody>
          <a:bodyPr/>
          <a:lstStyle/>
          <a:p>
            <a:r>
              <a:rPr lang="nl-BE"/>
              <a:t>Kennen we de otter nog?</a:t>
            </a:r>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p:txBody>
          <a:bodyPr>
            <a:normAutofit/>
          </a:bodyPr>
          <a:lstStyle/>
          <a:p>
            <a:r>
              <a:rPr lang="nl-BE" sz="2400" i="1" err="1"/>
              <a:t>Lutra</a:t>
            </a:r>
            <a:r>
              <a:rPr lang="nl-BE" sz="2400" i="1"/>
              <a:t> </a:t>
            </a:r>
            <a:r>
              <a:rPr lang="nl-BE" sz="2400" i="1" err="1"/>
              <a:t>lutra</a:t>
            </a:r>
            <a:r>
              <a:rPr lang="nl-BE" sz="2400" i="1"/>
              <a:t> / </a:t>
            </a:r>
            <a:r>
              <a:rPr lang="nl-BE" sz="2400"/>
              <a:t>Europese otter</a:t>
            </a:r>
          </a:p>
          <a:p>
            <a:endParaRPr lang="nl-BE" sz="2400"/>
          </a:p>
          <a:p>
            <a:r>
              <a:rPr lang="nl-BE" sz="2400"/>
              <a:t>Marterachtige</a:t>
            </a:r>
          </a:p>
          <a:p>
            <a:endParaRPr lang="nl-BE" sz="2400"/>
          </a:p>
          <a:p>
            <a:r>
              <a:rPr lang="nl-BE" sz="2400"/>
              <a:t>60 tot 140 cm, incl.</a:t>
            </a:r>
            <a:br>
              <a:rPr lang="nl-BE" sz="2400"/>
            </a:br>
            <a:r>
              <a:rPr lang="nl-BE" sz="2400"/>
              <a:t>staart 35 tot 50 cm</a:t>
            </a:r>
          </a:p>
          <a:p>
            <a:endParaRPr lang="nl-BE" sz="2400"/>
          </a:p>
          <a:p>
            <a:r>
              <a:rPr lang="nl-BE" sz="2400"/>
              <a:t>Mannetje &gt; vrouwtje</a:t>
            </a:r>
          </a:p>
          <a:p>
            <a:endParaRPr lang="nl-BE"/>
          </a:p>
          <a:p>
            <a:endParaRPr lang="nl-BE"/>
          </a:p>
          <a:p>
            <a:endParaRPr lang="nl-BE"/>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8" name="Afbeelding 7" descr="Afbeelding met gras, buiten, zoogdier, neerleggen&#10;&#10;Automatisch gegenereerde beschrijving">
            <a:extLst>
              <a:ext uri="{FF2B5EF4-FFF2-40B4-BE49-F238E27FC236}">
                <a16:creationId xmlns:a16="http://schemas.microsoft.com/office/drawing/2014/main" id="{FF6A1516-4128-47A4-97A4-CF296902ADF7}"/>
              </a:ext>
            </a:extLst>
          </p:cNvPr>
          <p:cNvPicPr>
            <a:picLocks noChangeAspect="1"/>
          </p:cNvPicPr>
          <p:nvPr/>
        </p:nvPicPr>
        <p:blipFill rotWithShape="1">
          <a:blip r:embed="rId4">
            <a:extLst>
              <a:ext uri="{28A0092B-C50C-407E-A947-70E740481C1C}">
                <a14:useLocalDpi xmlns:a14="http://schemas.microsoft.com/office/drawing/2010/main" val="0"/>
              </a:ext>
            </a:extLst>
          </a:blip>
          <a:srcRect l="6500" t="6638"/>
          <a:stretch/>
        </p:blipFill>
        <p:spPr>
          <a:xfrm>
            <a:off x="3994356" y="2711647"/>
            <a:ext cx="5606577" cy="3731537"/>
          </a:xfrm>
          <a:prstGeom prst="rect">
            <a:avLst/>
          </a:prstGeom>
        </p:spPr>
      </p:pic>
      <p:sp>
        <p:nvSpPr>
          <p:cNvPr id="10" name="Tekstvak 9">
            <a:extLst>
              <a:ext uri="{FF2B5EF4-FFF2-40B4-BE49-F238E27FC236}">
                <a16:creationId xmlns:a16="http://schemas.microsoft.com/office/drawing/2014/main" id="{3E391372-A3A2-4A25-B857-3958DEA62C03}"/>
              </a:ext>
            </a:extLst>
          </p:cNvPr>
          <p:cNvSpPr txBox="1"/>
          <p:nvPr/>
        </p:nvSpPr>
        <p:spPr>
          <a:xfrm>
            <a:off x="6746240" y="2862594"/>
            <a:ext cx="4257040" cy="36933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nl-BE"/>
              <a:t>Platte kop met neus, ogen en oren in 1 vlak</a:t>
            </a:r>
          </a:p>
        </p:txBody>
      </p:sp>
      <p:sp>
        <p:nvSpPr>
          <p:cNvPr id="11" name="Tekstvak 10">
            <a:extLst>
              <a:ext uri="{FF2B5EF4-FFF2-40B4-BE49-F238E27FC236}">
                <a16:creationId xmlns:a16="http://schemas.microsoft.com/office/drawing/2014/main" id="{69B5C5AD-6887-4DBC-99C4-941BA730BAC5}"/>
              </a:ext>
            </a:extLst>
          </p:cNvPr>
          <p:cNvSpPr txBox="1"/>
          <p:nvPr/>
        </p:nvSpPr>
        <p:spPr>
          <a:xfrm>
            <a:off x="7472171" y="3718060"/>
            <a:ext cx="3820160" cy="36933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nl-BE"/>
              <a:t>Bruine pels, grijze/vaalwitte onderzijde</a:t>
            </a:r>
          </a:p>
        </p:txBody>
      </p:sp>
      <p:sp>
        <p:nvSpPr>
          <p:cNvPr id="12" name="Tekstvak 11">
            <a:extLst>
              <a:ext uri="{FF2B5EF4-FFF2-40B4-BE49-F238E27FC236}">
                <a16:creationId xmlns:a16="http://schemas.microsoft.com/office/drawing/2014/main" id="{4165880B-DC7A-4AA4-ABA3-086C7185D191}"/>
              </a:ext>
            </a:extLst>
          </p:cNvPr>
          <p:cNvSpPr txBox="1"/>
          <p:nvPr/>
        </p:nvSpPr>
        <p:spPr>
          <a:xfrm>
            <a:off x="8803259" y="4577018"/>
            <a:ext cx="2779014" cy="36933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nl-BE"/>
              <a:t>Slank dier met ronde staart</a:t>
            </a:r>
          </a:p>
        </p:txBody>
      </p:sp>
      <p:pic>
        <p:nvPicPr>
          <p:cNvPr id="4" name="Picture 2">
            <a:extLst>
              <a:ext uri="{FF2B5EF4-FFF2-40B4-BE49-F238E27FC236}">
                <a16:creationId xmlns:a16="http://schemas.microsoft.com/office/drawing/2014/main" id="{5BA61A28-9455-47ED-9C48-D47BDE6613E1}"/>
              </a:ext>
            </a:extLst>
          </p:cNvPr>
          <p:cNvPicPr>
            <a:picLocks noChangeAspect="1"/>
          </p:cNvPicPr>
          <p:nvPr/>
        </p:nvPicPr>
        <p:blipFill>
          <a:blip r:embed="rId5"/>
          <a:stretch>
            <a:fillRect/>
          </a:stretch>
        </p:blipFill>
        <p:spPr>
          <a:xfrm>
            <a:off x="1330038" y="5963068"/>
            <a:ext cx="2585960" cy="668304"/>
          </a:xfrm>
          <a:prstGeom prst="rect">
            <a:avLst/>
          </a:prstGeom>
        </p:spPr>
      </p:pic>
    </p:spTree>
    <p:extLst>
      <p:ext uri="{BB962C8B-B14F-4D97-AF65-F5344CB8AC3E}">
        <p14:creationId xmlns:p14="http://schemas.microsoft.com/office/powerpoint/2010/main" val="203966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a:xfrm>
            <a:off x="414867" y="-41852"/>
            <a:ext cx="10938933" cy="1151971"/>
          </a:xfrm>
        </p:spPr>
        <p:txBody>
          <a:bodyPr/>
          <a:lstStyle/>
          <a:p>
            <a:r>
              <a:rPr lang="nl-BE">
                <a:cs typeface="Calibri Light"/>
              </a:rPr>
              <a:t>Opportuniteitsgebieden ATG </a:t>
            </a:r>
            <a:endParaRPr lang="nl-BE"/>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sp>
        <p:nvSpPr>
          <p:cNvPr id="8" name="Content Placeholder 7">
            <a:extLst>
              <a:ext uri="{FF2B5EF4-FFF2-40B4-BE49-F238E27FC236}">
                <a16:creationId xmlns:a16="http://schemas.microsoft.com/office/drawing/2014/main" id="{20C60868-0D08-4820-BE91-FBB0D996DDDF}"/>
              </a:ext>
            </a:extLst>
          </p:cNvPr>
          <p:cNvSpPr>
            <a:spLocks noGrp="1"/>
          </p:cNvSpPr>
          <p:nvPr>
            <p:ph idx="1"/>
          </p:nvPr>
        </p:nvSpPr>
        <p:spPr>
          <a:xfrm>
            <a:off x="838200" y="1474864"/>
            <a:ext cx="10515600" cy="4702099"/>
          </a:xfrm>
        </p:spPr>
        <p:txBody>
          <a:bodyPr vert="horz" lIns="91440" tIns="45720" rIns="91440" bIns="45720" rtlCol="0" anchor="t">
            <a:normAutofit/>
          </a:bodyPr>
          <a:lstStyle/>
          <a:p>
            <a:pPr marL="0" indent="0">
              <a:buNone/>
            </a:pPr>
            <a:endParaRPr lang="en-US">
              <a:cs typeface="Calibri"/>
            </a:endParaRPr>
          </a:p>
        </p:txBody>
      </p:sp>
      <p:pic>
        <p:nvPicPr>
          <p:cNvPr id="4" name="Picture 8">
            <a:extLst>
              <a:ext uri="{FF2B5EF4-FFF2-40B4-BE49-F238E27FC236}">
                <a16:creationId xmlns:a16="http://schemas.microsoft.com/office/drawing/2014/main" id="{379EB048-877A-43F3-9584-492BCFF2C74E}"/>
              </a:ext>
            </a:extLst>
          </p:cNvPr>
          <p:cNvPicPr>
            <a:picLocks noChangeAspect="1"/>
          </p:cNvPicPr>
          <p:nvPr/>
        </p:nvPicPr>
        <p:blipFill>
          <a:blip r:embed="rId4"/>
          <a:stretch>
            <a:fillRect/>
          </a:stretch>
        </p:blipFill>
        <p:spPr>
          <a:xfrm>
            <a:off x="128209" y="977388"/>
            <a:ext cx="7545011" cy="5749895"/>
          </a:xfrm>
          <a:prstGeom prst="rect">
            <a:avLst/>
          </a:prstGeom>
        </p:spPr>
      </p:pic>
      <p:sp>
        <p:nvSpPr>
          <p:cNvPr id="9" name="TextBox 8">
            <a:extLst>
              <a:ext uri="{FF2B5EF4-FFF2-40B4-BE49-F238E27FC236}">
                <a16:creationId xmlns:a16="http://schemas.microsoft.com/office/drawing/2014/main" id="{B0DFB03B-47C4-408D-A86A-A9911A424A03}"/>
              </a:ext>
            </a:extLst>
          </p:cNvPr>
          <p:cNvSpPr txBox="1"/>
          <p:nvPr/>
        </p:nvSpPr>
        <p:spPr>
          <a:xfrm>
            <a:off x="7659663" y="106759"/>
            <a:ext cx="4255104"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a:cs typeface="Calibri"/>
              </a:rPr>
              <a:t>BWK:</a:t>
            </a:r>
            <a:endParaRPr lang="en-US" sz="2000" u="sng">
              <a:cs typeface="Calibri"/>
            </a:endParaRPr>
          </a:p>
          <a:p>
            <a:endParaRPr lang="en-US" u="sng">
              <a:cs typeface="Calibri"/>
            </a:endParaRPr>
          </a:p>
          <a:p>
            <a:r>
              <a:rPr lang="en-US">
                <a:cs typeface="Calibri"/>
              </a:rPr>
              <a:t>            = 52.16 %</a:t>
            </a:r>
          </a:p>
          <a:p>
            <a:r>
              <a:rPr lang="en-US">
                <a:cs typeface="Calibri"/>
              </a:rPr>
              <a:t>            = 10.46 %</a:t>
            </a:r>
          </a:p>
          <a:p>
            <a:r>
              <a:rPr lang="en-US">
                <a:cs typeface="Calibri"/>
              </a:rPr>
              <a:t>            = 2.21%</a:t>
            </a:r>
          </a:p>
          <a:p>
            <a:r>
              <a:rPr lang="en-US">
                <a:cs typeface="Calibri"/>
              </a:rPr>
              <a:t>            = 0.79%</a:t>
            </a:r>
          </a:p>
          <a:p>
            <a:r>
              <a:rPr lang="en-US">
                <a:cs typeface="Calibri"/>
              </a:rPr>
              <a:t>            = 21.03%</a:t>
            </a:r>
          </a:p>
          <a:p>
            <a:r>
              <a:rPr lang="en-US">
                <a:cs typeface="Calibri"/>
              </a:rPr>
              <a:t>            = 3.96%</a:t>
            </a:r>
          </a:p>
          <a:p>
            <a:r>
              <a:rPr lang="en-US">
                <a:cs typeface="Calibri"/>
              </a:rPr>
              <a:t>            = 9.40%</a:t>
            </a:r>
          </a:p>
          <a:p>
            <a:endParaRPr lang="en-US">
              <a:cs typeface="Calibri"/>
            </a:endParaRPr>
          </a:p>
          <a:p>
            <a:r>
              <a:rPr lang="en-US">
                <a:cs typeface="Calibri"/>
              </a:rPr>
              <a:t>ARPL = 12.23 % van buffergebied is geschikt habitat voor otter.</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pic>
        <p:nvPicPr>
          <p:cNvPr id="11" name="Picture 9">
            <a:extLst>
              <a:ext uri="{FF2B5EF4-FFF2-40B4-BE49-F238E27FC236}">
                <a16:creationId xmlns:a16="http://schemas.microsoft.com/office/drawing/2014/main" id="{12BB6A7B-8F7F-4713-A81F-CCBB5D9D70B5}"/>
              </a:ext>
            </a:extLst>
          </p:cNvPr>
          <p:cNvPicPr>
            <a:picLocks noChangeAspect="1"/>
          </p:cNvPicPr>
          <p:nvPr/>
        </p:nvPicPr>
        <p:blipFill>
          <a:blip r:embed="rId5"/>
          <a:stretch>
            <a:fillRect/>
          </a:stretch>
        </p:blipFill>
        <p:spPr>
          <a:xfrm>
            <a:off x="7699827" y="3530154"/>
            <a:ext cx="4376056" cy="3329497"/>
          </a:xfrm>
          <a:prstGeom prst="rect">
            <a:avLst/>
          </a:prstGeom>
        </p:spPr>
      </p:pic>
      <p:pic>
        <p:nvPicPr>
          <p:cNvPr id="12" name="Picture 8">
            <a:extLst>
              <a:ext uri="{FF2B5EF4-FFF2-40B4-BE49-F238E27FC236}">
                <a16:creationId xmlns:a16="http://schemas.microsoft.com/office/drawing/2014/main" id="{E7F77B0C-9B15-43AC-97BC-FB6E94298846}"/>
              </a:ext>
            </a:extLst>
          </p:cNvPr>
          <p:cNvPicPr>
            <a:picLocks noChangeAspect="1"/>
          </p:cNvPicPr>
          <p:nvPr/>
        </p:nvPicPr>
        <p:blipFill rotWithShape="1">
          <a:blip r:embed="rId4"/>
          <a:srcRect l="2685" t="73039" r="93426" b="4560"/>
          <a:stretch/>
        </p:blipFill>
        <p:spPr>
          <a:xfrm>
            <a:off x="7860031" y="835252"/>
            <a:ext cx="450381" cy="1939820"/>
          </a:xfrm>
          <a:prstGeom prst="rect">
            <a:avLst/>
          </a:prstGeom>
        </p:spPr>
      </p:pic>
    </p:spTree>
    <p:extLst>
      <p:ext uri="{BB962C8B-B14F-4D97-AF65-F5344CB8AC3E}">
        <p14:creationId xmlns:p14="http://schemas.microsoft.com/office/powerpoint/2010/main" val="2936967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a:xfrm>
            <a:off x="729343" y="5692"/>
            <a:ext cx="10624457" cy="1180420"/>
          </a:xfrm>
        </p:spPr>
        <p:txBody>
          <a:bodyPr/>
          <a:lstStyle/>
          <a:p>
            <a:r>
              <a:rPr lang="nl-BE">
                <a:cs typeface="Calibri Light"/>
              </a:rPr>
              <a:t>Monitoring langs ATG</a:t>
            </a:r>
            <a:endParaRPr lang="nl-BE"/>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a:xfrm>
            <a:off x="729343" y="1093293"/>
            <a:ext cx="10624457" cy="4508576"/>
          </a:xfrm>
        </p:spPr>
        <p:txBody>
          <a:bodyPr vert="horz" lIns="91440" tIns="45720" rIns="91440" bIns="45720" rtlCol="0" anchor="t">
            <a:normAutofit lnSpcReduction="10000"/>
          </a:bodyPr>
          <a:lstStyle/>
          <a:p>
            <a:r>
              <a:rPr lang="nl-BE" sz="4000">
                <a:cs typeface="Calibri"/>
              </a:rPr>
              <a:t>Wilcamera's</a:t>
            </a:r>
          </a:p>
          <a:p>
            <a:endParaRPr lang="nl-BE" sz="4000">
              <a:cs typeface="Calibri"/>
            </a:endParaRPr>
          </a:p>
          <a:p>
            <a:r>
              <a:rPr lang="nl-BE" sz="4000">
                <a:cs typeface="Calibri"/>
              </a:rPr>
              <a:t>"Struikrover"</a:t>
            </a:r>
          </a:p>
          <a:p>
            <a:endParaRPr lang="nl-BE" sz="4000">
              <a:cs typeface="Calibri"/>
            </a:endParaRPr>
          </a:p>
          <a:p>
            <a:r>
              <a:rPr lang="nl-BE" sz="4000">
                <a:cs typeface="Calibri"/>
              </a:rPr>
              <a:t>DNA-analyses</a:t>
            </a:r>
          </a:p>
          <a:p>
            <a:endParaRPr lang="nl-BE" sz="4000">
              <a:cs typeface="Calibri"/>
            </a:endParaRPr>
          </a:p>
          <a:p>
            <a:r>
              <a:rPr lang="nl-BE" sz="4000">
                <a:cs typeface="Calibri"/>
              </a:rPr>
              <a:t>eDNA</a:t>
            </a:r>
          </a:p>
          <a:p>
            <a:endParaRPr lang="nl-BE">
              <a:cs typeface="Calibri"/>
            </a:endParaRPr>
          </a:p>
          <a:p>
            <a:pPr marL="0" indent="0">
              <a:buNone/>
            </a:pPr>
            <a:endParaRPr lang="nl-BE">
              <a:cs typeface="Calibri"/>
            </a:endParaRPr>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8" name="Picture 2">
            <a:extLst>
              <a:ext uri="{FF2B5EF4-FFF2-40B4-BE49-F238E27FC236}">
                <a16:creationId xmlns:a16="http://schemas.microsoft.com/office/drawing/2014/main" id="{9DD10D82-8C7D-4707-8EA6-E6A5EA6DD3C2}"/>
              </a:ext>
            </a:extLst>
          </p:cNvPr>
          <p:cNvPicPr>
            <a:picLocks noChangeAspect="1"/>
          </p:cNvPicPr>
          <p:nvPr/>
        </p:nvPicPr>
        <p:blipFill>
          <a:blip r:embed="rId4"/>
          <a:stretch>
            <a:fillRect/>
          </a:stretch>
        </p:blipFill>
        <p:spPr>
          <a:xfrm>
            <a:off x="1330038" y="5926783"/>
            <a:ext cx="2743198" cy="704589"/>
          </a:xfrm>
          <a:prstGeom prst="rect">
            <a:avLst/>
          </a:prstGeom>
        </p:spPr>
      </p:pic>
      <p:pic>
        <p:nvPicPr>
          <p:cNvPr id="10" name="Picture 10">
            <a:extLst>
              <a:ext uri="{FF2B5EF4-FFF2-40B4-BE49-F238E27FC236}">
                <a16:creationId xmlns:a16="http://schemas.microsoft.com/office/drawing/2014/main" id="{88DEDA51-34F6-43C0-9E0A-E124AF3FD09D}"/>
              </a:ext>
            </a:extLst>
          </p:cNvPr>
          <p:cNvPicPr>
            <a:picLocks noChangeAspect="1"/>
          </p:cNvPicPr>
          <p:nvPr/>
        </p:nvPicPr>
        <p:blipFill>
          <a:blip r:embed="rId5"/>
          <a:stretch>
            <a:fillRect/>
          </a:stretch>
        </p:blipFill>
        <p:spPr>
          <a:xfrm>
            <a:off x="4695523" y="1466925"/>
            <a:ext cx="2607431" cy="2013101"/>
          </a:xfrm>
          <a:prstGeom prst="rect">
            <a:avLst/>
          </a:prstGeom>
        </p:spPr>
      </p:pic>
      <p:sp>
        <p:nvSpPr>
          <p:cNvPr id="11" name="TextBox 10">
            <a:extLst>
              <a:ext uri="{FF2B5EF4-FFF2-40B4-BE49-F238E27FC236}">
                <a16:creationId xmlns:a16="http://schemas.microsoft.com/office/drawing/2014/main" id="{50413D2B-E69F-4A0D-8095-C451B8D08A80}"/>
              </a:ext>
            </a:extLst>
          </p:cNvPr>
          <p:cNvSpPr txBox="1"/>
          <p:nvPr/>
        </p:nvSpPr>
        <p:spPr>
          <a:xfrm>
            <a:off x="6224210" y="33455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latin typeface="Source Sans Pro"/>
                <a:ea typeface="Source Sans Pro"/>
                <a:cs typeface="Source Sans Pro"/>
              </a:rPr>
              <a:t>© Matthijs Smaal</a:t>
            </a:r>
            <a:endParaRPr lang="en-US"/>
          </a:p>
        </p:txBody>
      </p:sp>
      <p:pic>
        <p:nvPicPr>
          <p:cNvPr id="12" name="Picture 12">
            <a:extLst>
              <a:ext uri="{FF2B5EF4-FFF2-40B4-BE49-F238E27FC236}">
                <a16:creationId xmlns:a16="http://schemas.microsoft.com/office/drawing/2014/main" id="{ADDFD5C0-A491-4CCD-A6BC-D2E32113B0C9}"/>
              </a:ext>
            </a:extLst>
          </p:cNvPr>
          <p:cNvPicPr>
            <a:picLocks noChangeAspect="1"/>
          </p:cNvPicPr>
          <p:nvPr/>
        </p:nvPicPr>
        <p:blipFill>
          <a:blip r:embed="rId6"/>
          <a:stretch>
            <a:fillRect/>
          </a:stretch>
        </p:blipFill>
        <p:spPr>
          <a:xfrm>
            <a:off x="4385733" y="4086524"/>
            <a:ext cx="3771293" cy="2543332"/>
          </a:xfrm>
          <a:prstGeom prst="rect">
            <a:avLst/>
          </a:prstGeom>
        </p:spPr>
      </p:pic>
      <p:sp>
        <p:nvSpPr>
          <p:cNvPr id="15" name="TextBox 14">
            <a:extLst>
              <a:ext uri="{FF2B5EF4-FFF2-40B4-BE49-F238E27FC236}">
                <a16:creationId xmlns:a16="http://schemas.microsoft.com/office/drawing/2014/main" id="{1E80E824-CA20-4329-A935-3785717C1B2A}"/>
              </a:ext>
            </a:extLst>
          </p:cNvPr>
          <p:cNvSpPr txBox="1"/>
          <p:nvPr/>
        </p:nvSpPr>
        <p:spPr>
          <a:xfrm>
            <a:off x="7179732" y="657497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latin typeface="Source Sans Pro"/>
                <a:ea typeface="Source Sans Pro"/>
                <a:cs typeface="Source Sans Pro"/>
              </a:rPr>
              <a:t>© Fishbio </a:t>
            </a:r>
            <a:endParaRPr lang="en-US"/>
          </a:p>
        </p:txBody>
      </p:sp>
      <p:pic>
        <p:nvPicPr>
          <p:cNvPr id="13" name="Picture 15">
            <a:extLst>
              <a:ext uri="{FF2B5EF4-FFF2-40B4-BE49-F238E27FC236}">
                <a16:creationId xmlns:a16="http://schemas.microsoft.com/office/drawing/2014/main" id="{B352EDC7-4B29-4711-952A-5D16C42FF6D7}"/>
              </a:ext>
            </a:extLst>
          </p:cNvPr>
          <p:cNvPicPr>
            <a:picLocks noChangeAspect="1"/>
          </p:cNvPicPr>
          <p:nvPr/>
        </p:nvPicPr>
        <p:blipFill>
          <a:blip r:embed="rId7"/>
          <a:stretch>
            <a:fillRect/>
          </a:stretch>
        </p:blipFill>
        <p:spPr>
          <a:xfrm>
            <a:off x="9168946" y="2339824"/>
            <a:ext cx="2417535" cy="3061305"/>
          </a:xfrm>
          <a:prstGeom prst="rect">
            <a:avLst/>
          </a:prstGeom>
        </p:spPr>
      </p:pic>
      <p:sp>
        <p:nvSpPr>
          <p:cNvPr id="16" name="TextBox 15">
            <a:extLst>
              <a:ext uri="{FF2B5EF4-FFF2-40B4-BE49-F238E27FC236}">
                <a16:creationId xmlns:a16="http://schemas.microsoft.com/office/drawing/2014/main" id="{9DC715F5-8851-44C6-8248-E92104AFD45C}"/>
              </a:ext>
            </a:extLst>
          </p:cNvPr>
          <p:cNvSpPr txBox="1"/>
          <p:nvPr/>
        </p:nvSpPr>
        <p:spPr>
          <a:xfrm>
            <a:off x="9756018" y="54259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latin typeface="Source Sans Pro"/>
                <a:ea typeface="Source Sans Pro"/>
                <a:cs typeface="Source Sans Pro"/>
              </a:rPr>
              <a:t>© Michiel Cornelis</a:t>
            </a:r>
            <a:endParaRPr lang="en-US"/>
          </a:p>
        </p:txBody>
      </p:sp>
      <p:pic>
        <p:nvPicPr>
          <p:cNvPr id="17" name="Picture 17">
            <a:extLst>
              <a:ext uri="{FF2B5EF4-FFF2-40B4-BE49-F238E27FC236}">
                <a16:creationId xmlns:a16="http://schemas.microsoft.com/office/drawing/2014/main" id="{8C6AFD78-1472-44A6-ABEB-77F2E1AB43D9}"/>
              </a:ext>
            </a:extLst>
          </p:cNvPr>
          <p:cNvPicPr>
            <a:picLocks noChangeAspect="1"/>
          </p:cNvPicPr>
          <p:nvPr/>
        </p:nvPicPr>
        <p:blipFill>
          <a:blip r:embed="rId8"/>
          <a:stretch>
            <a:fillRect/>
          </a:stretch>
        </p:blipFill>
        <p:spPr>
          <a:xfrm>
            <a:off x="8268305" y="186772"/>
            <a:ext cx="3747104" cy="2214837"/>
          </a:xfrm>
          <a:prstGeom prst="rect">
            <a:avLst/>
          </a:prstGeom>
        </p:spPr>
      </p:pic>
      <p:cxnSp>
        <p:nvCxnSpPr>
          <p:cNvPr id="18" name="Straight Arrow Connector 17">
            <a:extLst>
              <a:ext uri="{FF2B5EF4-FFF2-40B4-BE49-F238E27FC236}">
                <a16:creationId xmlns:a16="http://schemas.microsoft.com/office/drawing/2014/main" id="{34E9A52B-A1DC-458A-AFB5-0B2184CF89B0}"/>
              </a:ext>
            </a:extLst>
          </p:cNvPr>
          <p:cNvCxnSpPr/>
          <p:nvPr/>
        </p:nvCxnSpPr>
        <p:spPr>
          <a:xfrm flipV="1">
            <a:off x="3798056" y="1343933"/>
            <a:ext cx="4313162" cy="290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1A9C230A-D45B-45EC-8C52-A53716E72047}"/>
              </a:ext>
            </a:extLst>
          </p:cNvPr>
          <p:cNvCxnSpPr>
            <a:cxnSpLocks/>
          </p:cNvCxnSpPr>
          <p:nvPr/>
        </p:nvCxnSpPr>
        <p:spPr>
          <a:xfrm>
            <a:off x="3955293" y="3864578"/>
            <a:ext cx="5050971" cy="1935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4E4934B7-E5E6-4780-8BC6-3AC03F8BB8E0}"/>
              </a:ext>
            </a:extLst>
          </p:cNvPr>
          <p:cNvCxnSpPr>
            <a:cxnSpLocks/>
          </p:cNvCxnSpPr>
          <p:nvPr/>
        </p:nvCxnSpPr>
        <p:spPr>
          <a:xfrm flipV="1">
            <a:off x="3798055" y="2674407"/>
            <a:ext cx="853924" cy="48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967C10B2-4C9A-42C8-AF2D-5335FD895F72}"/>
              </a:ext>
            </a:extLst>
          </p:cNvPr>
          <p:cNvCxnSpPr>
            <a:cxnSpLocks/>
          </p:cNvCxnSpPr>
          <p:nvPr/>
        </p:nvCxnSpPr>
        <p:spPr>
          <a:xfrm flipV="1">
            <a:off x="2467578" y="5020882"/>
            <a:ext cx="1761066" cy="48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00780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a:xfrm>
            <a:off x="729343" y="5692"/>
            <a:ext cx="10624457" cy="1325562"/>
          </a:xfrm>
        </p:spPr>
        <p:txBody>
          <a:bodyPr/>
          <a:lstStyle/>
          <a:p>
            <a:r>
              <a:rPr lang="nl-BE">
                <a:cs typeface="Calibri Light"/>
              </a:rPr>
              <a:t>Monitoring langs ATG</a:t>
            </a:r>
            <a:endParaRPr lang="nl-BE"/>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a:xfrm>
            <a:off x="729343" y="1093293"/>
            <a:ext cx="10624457" cy="4508576"/>
          </a:xfrm>
        </p:spPr>
        <p:txBody>
          <a:bodyPr vert="horz" lIns="91440" tIns="45720" rIns="91440" bIns="45720" rtlCol="0" anchor="t">
            <a:normAutofit/>
          </a:bodyPr>
          <a:lstStyle/>
          <a:p>
            <a:r>
              <a:rPr lang="nl-BE">
                <a:cs typeface="Calibri"/>
              </a:rPr>
              <a:t>Spraints in 12/2017 en 26/12/2018</a:t>
            </a:r>
          </a:p>
          <a:p>
            <a:pPr marL="0" indent="0">
              <a:buNone/>
            </a:pPr>
            <a:endParaRPr lang="nl-BE">
              <a:cs typeface="Calibri"/>
            </a:endParaRPr>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9" name="Picture 9">
            <a:extLst>
              <a:ext uri="{FF2B5EF4-FFF2-40B4-BE49-F238E27FC236}">
                <a16:creationId xmlns:a16="http://schemas.microsoft.com/office/drawing/2014/main" id="{21663A59-0E98-4F7B-92B7-E0E4D721C801}"/>
              </a:ext>
            </a:extLst>
          </p:cNvPr>
          <p:cNvPicPr>
            <a:picLocks noChangeAspect="1"/>
          </p:cNvPicPr>
          <p:nvPr/>
        </p:nvPicPr>
        <p:blipFill>
          <a:blip r:embed="rId4"/>
          <a:stretch>
            <a:fillRect/>
          </a:stretch>
        </p:blipFill>
        <p:spPr>
          <a:xfrm>
            <a:off x="4321834" y="2773548"/>
            <a:ext cx="5244860" cy="3941959"/>
          </a:xfrm>
          <a:prstGeom prst="rect">
            <a:avLst/>
          </a:prstGeom>
        </p:spPr>
      </p:pic>
      <p:pic>
        <p:nvPicPr>
          <p:cNvPr id="8" name="Picture 8">
            <a:extLst>
              <a:ext uri="{FF2B5EF4-FFF2-40B4-BE49-F238E27FC236}">
                <a16:creationId xmlns:a16="http://schemas.microsoft.com/office/drawing/2014/main" id="{1AC79D90-48B8-470F-B629-F90DCDCA7D8E}"/>
              </a:ext>
            </a:extLst>
          </p:cNvPr>
          <p:cNvPicPr>
            <a:picLocks noChangeAspect="1"/>
          </p:cNvPicPr>
          <p:nvPr/>
        </p:nvPicPr>
        <p:blipFill>
          <a:blip r:embed="rId5"/>
          <a:stretch>
            <a:fillRect/>
          </a:stretch>
        </p:blipFill>
        <p:spPr>
          <a:xfrm>
            <a:off x="9023230" y="667054"/>
            <a:ext cx="2743200" cy="2447138"/>
          </a:xfrm>
          <a:prstGeom prst="rect">
            <a:avLst/>
          </a:prstGeom>
        </p:spPr>
      </p:pic>
      <p:pic>
        <p:nvPicPr>
          <p:cNvPr id="10" name="Picture 10">
            <a:extLst>
              <a:ext uri="{FF2B5EF4-FFF2-40B4-BE49-F238E27FC236}">
                <a16:creationId xmlns:a16="http://schemas.microsoft.com/office/drawing/2014/main" id="{6CF8E89D-71B0-4868-B45F-5DE67AB63627}"/>
              </a:ext>
            </a:extLst>
          </p:cNvPr>
          <p:cNvPicPr>
            <a:picLocks noChangeAspect="1"/>
          </p:cNvPicPr>
          <p:nvPr/>
        </p:nvPicPr>
        <p:blipFill rotWithShape="1">
          <a:blip r:embed="rId6"/>
          <a:srcRect l="17787" r="16293" b="11398"/>
          <a:stretch/>
        </p:blipFill>
        <p:spPr>
          <a:xfrm>
            <a:off x="178104" y="1893470"/>
            <a:ext cx="4153446" cy="3140339"/>
          </a:xfrm>
          <a:prstGeom prst="rect">
            <a:avLst/>
          </a:prstGeom>
        </p:spPr>
      </p:pic>
      <p:sp>
        <p:nvSpPr>
          <p:cNvPr id="11" name="TextBox 10">
            <a:extLst>
              <a:ext uri="{FF2B5EF4-FFF2-40B4-BE49-F238E27FC236}">
                <a16:creationId xmlns:a16="http://schemas.microsoft.com/office/drawing/2014/main" id="{CDC62A88-1EBE-406D-8976-0F3A5B9C010F}"/>
              </a:ext>
            </a:extLst>
          </p:cNvPr>
          <p:cNvSpPr txBox="1"/>
          <p:nvPr/>
        </p:nvSpPr>
        <p:spPr>
          <a:xfrm>
            <a:off x="9683448" y="520820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Spraint 12/2017</a:t>
            </a:r>
          </a:p>
          <a:p>
            <a:r>
              <a:rPr lang="en-US">
                <a:cs typeface="Calibri"/>
              </a:rPr>
              <a:t>© Geert Steel</a:t>
            </a:r>
          </a:p>
        </p:txBody>
      </p:sp>
      <p:sp>
        <p:nvSpPr>
          <p:cNvPr id="12" name="TextBox 11">
            <a:extLst>
              <a:ext uri="{FF2B5EF4-FFF2-40B4-BE49-F238E27FC236}">
                <a16:creationId xmlns:a16="http://schemas.microsoft.com/office/drawing/2014/main" id="{2EC6374B-63F9-4745-B545-2BC8E54D8204}"/>
              </a:ext>
            </a:extLst>
          </p:cNvPr>
          <p:cNvSpPr txBox="1"/>
          <p:nvPr/>
        </p:nvSpPr>
        <p:spPr>
          <a:xfrm>
            <a:off x="176589" y="5026781"/>
            <a:ext cx="40615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Spraint 26-12-2018 , </a:t>
            </a:r>
            <a:r>
              <a:rPr lang="en-US">
                <a:cs typeface="Calibri"/>
              </a:rPr>
              <a:t>© Michiel Cornelis</a:t>
            </a:r>
          </a:p>
          <a:p>
            <a:r>
              <a:rPr lang="en-US">
                <a:cs typeface="Calibri"/>
              </a:rPr>
              <a:t>Bevestigd via DNA-analyse (INBO)</a:t>
            </a:r>
          </a:p>
        </p:txBody>
      </p:sp>
      <p:sp>
        <p:nvSpPr>
          <p:cNvPr id="13" name="Rectangle: Rounded Corners 12">
            <a:extLst>
              <a:ext uri="{FF2B5EF4-FFF2-40B4-BE49-F238E27FC236}">
                <a16:creationId xmlns:a16="http://schemas.microsoft.com/office/drawing/2014/main" id="{A926D434-46CB-4267-83BA-2E8B92272AA2}"/>
              </a:ext>
            </a:extLst>
          </p:cNvPr>
          <p:cNvSpPr/>
          <p:nvPr/>
        </p:nvSpPr>
        <p:spPr>
          <a:xfrm>
            <a:off x="8370056" y="5703056"/>
            <a:ext cx="919238" cy="9192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7CA0247-0245-4BED-9B06-42FC90F1794D}"/>
              </a:ext>
            </a:extLst>
          </p:cNvPr>
          <p:cNvSpPr/>
          <p:nvPr/>
        </p:nvSpPr>
        <p:spPr>
          <a:xfrm>
            <a:off x="9020931" y="669169"/>
            <a:ext cx="2733523" cy="24432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0B8A5A59-F764-4856-9D5F-0592AF9A9418}"/>
              </a:ext>
            </a:extLst>
          </p:cNvPr>
          <p:cNvCxnSpPr/>
          <p:nvPr/>
        </p:nvCxnSpPr>
        <p:spPr>
          <a:xfrm flipH="1">
            <a:off x="9248473" y="3085949"/>
            <a:ext cx="2515808" cy="2648857"/>
          </a:xfrm>
          <a:prstGeom prst="straightConnector1">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D1A8491-AACE-405C-AFA3-21401ACE98CE}"/>
              </a:ext>
            </a:extLst>
          </p:cNvPr>
          <p:cNvCxnSpPr>
            <a:cxnSpLocks/>
          </p:cNvCxnSpPr>
          <p:nvPr/>
        </p:nvCxnSpPr>
        <p:spPr>
          <a:xfrm flipH="1">
            <a:off x="8401805" y="3061758"/>
            <a:ext cx="653142" cy="2697237"/>
          </a:xfrm>
          <a:prstGeom prst="straightConnector1">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2">
            <a:extLst>
              <a:ext uri="{FF2B5EF4-FFF2-40B4-BE49-F238E27FC236}">
                <a16:creationId xmlns:a16="http://schemas.microsoft.com/office/drawing/2014/main" id="{B04786B9-82AA-4D15-B079-FC6FF1D6BEDE}"/>
              </a:ext>
            </a:extLst>
          </p:cNvPr>
          <p:cNvPicPr>
            <a:picLocks noChangeAspect="1"/>
          </p:cNvPicPr>
          <p:nvPr/>
        </p:nvPicPr>
        <p:blipFill>
          <a:blip r:embed="rId7"/>
          <a:stretch>
            <a:fillRect/>
          </a:stretch>
        </p:blipFill>
        <p:spPr>
          <a:xfrm>
            <a:off x="1330038" y="5926783"/>
            <a:ext cx="2743198" cy="704589"/>
          </a:xfrm>
          <a:prstGeom prst="rect">
            <a:avLst/>
          </a:prstGeom>
        </p:spPr>
      </p:pic>
    </p:spTree>
    <p:extLst>
      <p:ext uri="{BB962C8B-B14F-4D97-AF65-F5344CB8AC3E}">
        <p14:creationId xmlns:p14="http://schemas.microsoft.com/office/powerpoint/2010/main" val="217343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a:xfrm>
            <a:off x="354391" y="5692"/>
            <a:ext cx="10999409" cy="1325562"/>
          </a:xfrm>
        </p:spPr>
        <p:txBody>
          <a:bodyPr/>
          <a:lstStyle/>
          <a:p>
            <a:r>
              <a:rPr lang="nl-BE">
                <a:cs typeface="Calibri Light"/>
              </a:rPr>
              <a:t>Samenvatting:</a:t>
            </a:r>
            <a:endParaRPr lang="nl-BE"/>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a:xfrm>
            <a:off x="511629" y="1093293"/>
            <a:ext cx="6814457" cy="4666726"/>
          </a:xfrm>
        </p:spPr>
        <p:txBody>
          <a:bodyPr vert="horz" lIns="91440" tIns="45720" rIns="91440" bIns="45720" rtlCol="0" anchor="t">
            <a:normAutofit lnSpcReduction="10000"/>
          </a:bodyPr>
          <a:lstStyle/>
          <a:p>
            <a:r>
              <a:rPr lang="nl-BE">
                <a:cs typeface="Calibri"/>
              </a:rPr>
              <a:t>Overzicht waarnemingen otter 2000 - 2019 </a:t>
            </a:r>
          </a:p>
          <a:p>
            <a:pPr lvl="1"/>
            <a:r>
              <a:rPr lang="nl-BE">
                <a:ea typeface="+mn-lt"/>
                <a:cs typeface="+mn-lt"/>
              </a:rPr>
              <a:t>Rapport verspreiding van otter in Vlaanderen (INBO, 2019)</a:t>
            </a:r>
            <a:endParaRPr lang="nl-BE">
              <a:cs typeface="Calibri" panose="020F0502020204030204"/>
            </a:endParaRPr>
          </a:p>
          <a:p>
            <a:r>
              <a:rPr lang="nl-BE">
                <a:cs typeface="Calibri" panose="020F0502020204030204"/>
              </a:rPr>
              <a:t>25/10/2012 : verkeerslachtoffer Ranst</a:t>
            </a:r>
          </a:p>
          <a:p>
            <a:r>
              <a:rPr lang="nl-BE">
                <a:cs typeface="Calibri" panose="020F0502020204030204"/>
              </a:rPr>
              <a:t>09/2017: verkeerslachtoffer Kalmthout</a:t>
            </a:r>
          </a:p>
          <a:p>
            <a:r>
              <a:rPr lang="nl-BE">
                <a:cs typeface="Calibri" panose="020F0502020204030204"/>
              </a:rPr>
              <a:t>12/2017: spraints Brasschaat</a:t>
            </a:r>
          </a:p>
          <a:p>
            <a:r>
              <a:rPr lang="nl-BE">
                <a:cs typeface="Calibri" panose="020F0502020204030204"/>
              </a:rPr>
              <a:t>Voorjaar 2018: spraints Brasschaat</a:t>
            </a:r>
          </a:p>
          <a:p>
            <a:r>
              <a:rPr lang="nl-BE">
                <a:cs typeface="Calibri" panose="020F0502020204030204"/>
              </a:rPr>
              <a:t>26/12/2018: Spraints (bevestigd met DNA)</a:t>
            </a:r>
          </a:p>
          <a:p>
            <a:pPr marL="0" indent="0">
              <a:buNone/>
            </a:pPr>
            <a:endParaRPr lang="nl-BE">
              <a:cs typeface="Calibri" panose="020F0502020204030204"/>
            </a:endParaRPr>
          </a:p>
          <a:p>
            <a:pPr marL="0" indent="0">
              <a:buNone/>
            </a:pPr>
            <a:r>
              <a:rPr lang="nl-BE">
                <a:cs typeface="Calibri" panose="020F0502020204030204"/>
              </a:rPr>
              <a:t>               </a:t>
            </a:r>
            <a:r>
              <a:rPr lang="nl-BE" b="1">
                <a:cs typeface="Calibri"/>
              </a:rPr>
              <a:t>Waar is dit dier gebleven? </a:t>
            </a:r>
          </a:p>
          <a:p>
            <a:pPr marL="0" indent="0">
              <a:buNone/>
            </a:pPr>
            <a:endParaRPr lang="nl-BE">
              <a:cs typeface="Calibri"/>
            </a:endParaRPr>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4" name="Picture 2">
            <a:extLst>
              <a:ext uri="{FF2B5EF4-FFF2-40B4-BE49-F238E27FC236}">
                <a16:creationId xmlns:a16="http://schemas.microsoft.com/office/drawing/2014/main" id="{B04786B9-82AA-4D15-B079-FC6FF1D6BEDE}"/>
              </a:ext>
            </a:extLst>
          </p:cNvPr>
          <p:cNvPicPr>
            <a:picLocks noChangeAspect="1"/>
          </p:cNvPicPr>
          <p:nvPr/>
        </p:nvPicPr>
        <p:blipFill>
          <a:blip r:embed="rId4"/>
          <a:stretch>
            <a:fillRect/>
          </a:stretch>
        </p:blipFill>
        <p:spPr>
          <a:xfrm>
            <a:off x="1330038" y="5926783"/>
            <a:ext cx="2743198" cy="704589"/>
          </a:xfrm>
          <a:prstGeom prst="rect">
            <a:avLst/>
          </a:prstGeom>
        </p:spPr>
      </p:pic>
      <p:pic>
        <p:nvPicPr>
          <p:cNvPr id="14" name="Picture 17">
            <a:extLst>
              <a:ext uri="{FF2B5EF4-FFF2-40B4-BE49-F238E27FC236}">
                <a16:creationId xmlns:a16="http://schemas.microsoft.com/office/drawing/2014/main" id="{987F0901-B376-4ADE-8053-2BBFBC5CE151}"/>
              </a:ext>
            </a:extLst>
          </p:cNvPr>
          <p:cNvPicPr>
            <a:picLocks noChangeAspect="1"/>
          </p:cNvPicPr>
          <p:nvPr/>
        </p:nvPicPr>
        <p:blipFill>
          <a:blip r:embed="rId5"/>
          <a:stretch>
            <a:fillRect/>
          </a:stretch>
        </p:blipFill>
        <p:spPr>
          <a:xfrm>
            <a:off x="7330132" y="4838"/>
            <a:ext cx="4921927" cy="6848323"/>
          </a:xfrm>
          <a:prstGeom prst="rect">
            <a:avLst/>
          </a:prstGeom>
        </p:spPr>
      </p:pic>
      <p:sp>
        <p:nvSpPr>
          <p:cNvPr id="20" name="Rectangle 19">
            <a:extLst>
              <a:ext uri="{FF2B5EF4-FFF2-40B4-BE49-F238E27FC236}">
                <a16:creationId xmlns:a16="http://schemas.microsoft.com/office/drawing/2014/main" id="{1C1BA50F-7D9E-44E7-94B6-FF387644E2CC}"/>
              </a:ext>
            </a:extLst>
          </p:cNvPr>
          <p:cNvSpPr/>
          <p:nvPr/>
        </p:nvSpPr>
        <p:spPr>
          <a:xfrm>
            <a:off x="7332133" y="2741989"/>
            <a:ext cx="4729237" cy="2177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76C5C4C-7BA9-4350-9B79-913D6DE85B86}"/>
              </a:ext>
            </a:extLst>
          </p:cNvPr>
          <p:cNvSpPr/>
          <p:nvPr/>
        </p:nvSpPr>
        <p:spPr>
          <a:xfrm>
            <a:off x="7332132" y="5318274"/>
            <a:ext cx="4729237" cy="1451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C879E37-DA37-476D-A6F9-A5BCBABDCE79}"/>
              </a:ext>
            </a:extLst>
          </p:cNvPr>
          <p:cNvSpPr/>
          <p:nvPr/>
        </p:nvSpPr>
        <p:spPr>
          <a:xfrm>
            <a:off x="7332132" y="5463417"/>
            <a:ext cx="4729237" cy="1451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4813D26-EA9C-41F9-9CE8-A660DDFB25A3}"/>
              </a:ext>
            </a:extLst>
          </p:cNvPr>
          <p:cNvSpPr/>
          <p:nvPr/>
        </p:nvSpPr>
        <p:spPr>
          <a:xfrm>
            <a:off x="7332132" y="5923036"/>
            <a:ext cx="4729237" cy="1451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33FA09D8-9D0A-4B30-A7D1-DBEB088D8E5D}"/>
              </a:ext>
            </a:extLst>
          </p:cNvPr>
          <p:cNvSpPr/>
          <p:nvPr/>
        </p:nvSpPr>
        <p:spPr>
          <a:xfrm>
            <a:off x="863194" y="4974510"/>
            <a:ext cx="737810" cy="48380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994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AA59235-D44C-4698-8A87-168BD2592EE3}"/>
              </a:ext>
            </a:extLst>
          </p:cNvPr>
          <p:cNvPicPr>
            <a:picLocks noChangeAspect="1"/>
          </p:cNvPicPr>
          <p:nvPr/>
        </p:nvPicPr>
        <p:blipFill>
          <a:blip r:embed="rId2"/>
          <a:stretch>
            <a:fillRect/>
          </a:stretch>
        </p:blipFill>
        <p:spPr>
          <a:xfrm>
            <a:off x="1330038" y="5926783"/>
            <a:ext cx="2743198" cy="704589"/>
          </a:xfrm>
          <a:prstGeom prst="rect">
            <a:avLst/>
          </a:prstGeom>
        </p:spPr>
      </p:pic>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p:txBody>
          <a:bodyPr/>
          <a:lstStyle/>
          <a:p>
            <a:r>
              <a:rPr lang="nl-BE"/>
              <a:t>Project Otterland</a:t>
            </a:r>
          </a:p>
        </p:txBody>
      </p:sp>
      <p:grpSp>
        <p:nvGrpSpPr>
          <p:cNvPr id="7" name="Groep 8">
            <a:extLst>
              <a:ext uri="{FF2B5EF4-FFF2-40B4-BE49-F238E27FC236}">
                <a16:creationId xmlns:a16="http://schemas.microsoft.com/office/drawing/2014/main" id="{1C7AEDBB-98B7-4A25-8FF0-2A7518552F91}"/>
              </a:ext>
            </a:extLst>
          </p:cNvPr>
          <p:cNvGrpSpPr/>
          <p:nvPr/>
        </p:nvGrpSpPr>
        <p:grpSpPr>
          <a:xfrm>
            <a:off x="-3630" y="5821787"/>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10" name="Afbeelding 9">
            <a:extLst>
              <a:ext uri="{FF2B5EF4-FFF2-40B4-BE49-F238E27FC236}">
                <a16:creationId xmlns:a16="http://schemas.microsoft.com/office/drawing/2014/main" id="{0790C466-41E0-4C1A-84C4-353C0ADD0049}"/>
              </a:ext>
            </a:extLst>
          </p:cNvPr>
          <p:cNvPicPr>
            <a:picLocks noChangeAspect="1"/>
          </p:cNvPicPr>
          <p:nvPr/>
        </p:nvPicPr>
        <p:blipFill rotWithShape="1">
          <a:blip r:embed="rId5"/>
          <a:srcRect t="9867"/>
          <a:stretch/>
        </p:blipFill>
        <p:spPr>
          <a:xfrm>
            <a:off x="3522241" y="1501845"/>
            <a:ext cx="8310531" cy="4072964"/>
          </a:xfrm>
          <a:prstGeom prst="rect">
            <a:avLst/>
          </a:prstGeom>
        </p:spPr>
      </p:pic>
      <p:sp>
        <p:nvSpPr>
          <p:cNvPr id="11" name="Tijdelijke aanduiding voor inhoud 2">
            <a:extLst>
              <a:ext uri="{FF2B5EF4-FFF2-40B4-BE49-F238E27FC236}">
                <a16:creationId xmlns:a16="http://schemas.microsoft.com/office/drawing/2014/main" id="{F7528F92-837F-415A-AAD4-7B724FA52497}"/>
              </a:ext>
            </a:extLst>
          </p:cNvPr>
          <p:cNvSpPr>
            <a:spLocks noGrp="1"/>
          </p:cNvSpPr>
          <p:nvPr>
            <p:ph idx="1"/>
          </p:nvPr>
        </p:nvSpPr>
        <p:spPr>
          <a:xfrm>
            <a:off x="838200" y="1825625"/>
            <a:ext cx="10515600" cy="4351338"/>
          </a:xfrm>
        </p:spPr>
        <p:txBody>
          <a:bodyPr/>
          <a:lstStyle/>
          <a:p>
            <a:r>
              <a:rPr lang="nl-BE"/>
              <a:t>Workshops</a:t>
            </a:r>
          </a:p>
          <a:p>
            <a:pPr lvl="1"/>
            <a:r>
              <a:rPr lang="nl-BE"/>
              <a:t>Knelpunten</a:t>
            </a:r>
          </a:p>
          <a:p>
            <a:pPr lvl="1"/>
            <a:r>
              <a:rPr lang="nl-BE"/>
              <a:t>Kansen</a:t>
            </a:r>
          </a:p>
          <a:p>
            <a:pPr lvl="1"/>
            <a:r>
              <a:rPr lang="nl-BE"/>
              <a:t>…</a:t>
            </a:r>
          </a:p>
        </p:txBody>
      </p:sp>
    </p:spTree>
    <p:extLst>
      <p:ext uri="{BB962C8B-B14F-4D97-AF65-F5344CB8AC3E}">
        <p14:creationId xmlns:p14="http://schemas.microsoft.com/office/powerpoint/2010/main" val="1039024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p:txBody>
          <a:bodyPr/>
          <a:lstStyle/>
          <a:p>
            <a:r>
              <a:rPr lang="nl-BE"/>
              <a:t>Project Otterland</a:t>
            </a:r>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p:txBody>
          <a:bodyPr/>
          <a:lstStyle/>
          <a:p>
            <a:endParaRPr lang="nl-BE"/>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grpSp>
        <p:nvGrpSpPr>
          <p:cNvPr id="18" name="Groep 17">
            <a:extLst>
              <a:ext uri="{FF2B5EF4-FFF2-40B4-BE49-F238E27FC236}">
                <a16:creationId xmlns:a16="http://schemas.microsoft.com/office/drawing/2014/main" id="{0CC5EC57-63A1-481A-B95C-F4E89B33E779}"/>
              </a:ext>
            </a:extLst>
          </p:cNvPr>
          <p:cNvGrpSpPr/>
          <p:nvPr/>
        </p:nvGrpSpPr>
        <p:grpSpPr>
          <a:xfrm>
            <a:off x="1183249" y="1682007"/>
            <a:ext cx="7258122" cy="5032375"/>
            <a:chOff x="1183249" y="1682007"/>
            <a:chExt cx="7258122" cy="5032375"/>
          </a:xfrm>
        </p:grpSpPr>
        <p:pic>
          <p:nvPicPr>
            <p:cNvPr id="10" name="Afbeelding 9">
              <a:extLst>
                <a:ext uri="{FF2B5EF4-FFF2-40B4-BE49-F238E27FC236}">
                  <a16:creationId xmlns:a16="http://schemas.microsoft.com/office/drawing/2014/main" id="{D16F6167-5B47-4C22-8555-2B7D5F10B393}"/>
                </a:ext>
              </a:extLst>
            </p:cNvPr>
            <p:cNvPicPr>
              <a:picLocks noChangeAspect="1"/>
            </p:cNvPicPr>
            <p:nvPr/>
          </p:nvPicPr>
          <p:blipFill>
            <a:blip r:embed="rId4"/>
            <a:stretch>
              <a:fillRect/>
            </a:stretch>
          </p:blipFill>
          <p:spPr>
            <a:xfrm>
              <a:off x="1183249" y="1682007"/>
              <a:ext cx="7258122" cy="5032375"/>
            </a:xfrm>
            <a:prstGeom prst="rect">
              <a:avLst/>
            </a:prstGeom>
          </p:spPr>
        </p:pic>
        <p:pic>
          <p:nvPicPr>
            <p:cNvPr id="17" name="Afbeelding 16">
              <a:extLst>
                <a:ext uri="{FF2B5EF4-FFF2-40B4-BE49-F238E27FC236}">
                  <a16:creationId xmlns:a16="http://schemas.microsoft.com/office/drawing/2014/main" id="{B5DD6811-F809-4E9B-A2E3-BE4779CB783F}"/>
                </a:ext>
              </a:extLst>
            </p:cNvPr>
            <p:cNvPicPr>
              <a:picLocks noChangeAspect="1"/>
            </p:cNvPicPr>
            <p:nvPr/>
          </p:nvPicPr>
          <p:blipFill>
            <a:blip r:embed="rId5"/>
            <a:stretch>
              <a:fillRect/>
            </a:stretch>
          </p:blipFill>
          <p:spPr>
            <a:xfrm>
              <a:off x="3643125" y="3429000"/>
              <a:ext cx="786534" cy="729986"/>
            </a:xfrm>
            <a:prstGeom prst="rect">
              <a:avLst/>
            </a:prstGeom>
          </p:spPr>
        </p:pic>
      </p:grpSp>
      <p:pic>
        <p:nvPicPr>
          <p:cNvPr id="9" name="Afbeelding 8">
            <a:extLst>
              <a:ext uri="{FF2B5EF4-FFF2-40B4-BE49-F238E27FC236}">
                <a16:creationId xmlns:a16="http://schemas.microsoft.com/office/drawing/2014/main" id="{95E668CB-87FD-4500-869E-DACD258C1034}"/>
              </a:ext>
            </a:extLst>
          </p:cNvPr>
          <p:cNvPicPr>
            <a:picLocks noChangeAspect="1"/>
          </p:cNvPicPr>
          <p:nvPr/>
        </p:nvPicPr>
        <p:blipFill>
          <a:blip r:embed="rId6"/>
          <a:stretch>
            <a:fillRect/>
          </a:stretch>
        </p:blipFill>
        <p:spPr>
          <a:xfrm>
            <a:off x="4857651" y="243866"/>
            <a:ext cx="7197848" cy="3371863"/>
          </a:xfrm>
          <a:prstGeom prst="roundRect">
            <a:avLst>
              <a:gd name="adj" fmla="val 4167"/>
            </a:avLst>
          </a:prstGeom>
          <a:solidFill>
            <a:srgbClr val="FFFFFF"/>
          </a:solidFill>
          <a:ln w="76200" cap="sq">
            <a:solidFill>
              <a:schemeClr val="bg1">
                <a:lumMod val="75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40327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p:txBody>
          <a:bodyPr/>
          <a:lstStyle/>
          <a:p>
            <a:r>
              <a:rPr lang="nl-BE"/>
              <a:t>Project Otterland</a:t>
            </a:r>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4" name="Afbeelding 3">
            <a:extLst>
              <a:ext uri="{FF2B5EF4-FFF2-40B4-BE49-F238E27FC236}">
                <a16:creationId xmlns:a16="http://schemas.microsoft.com/office/drawing/2014/main" id="{0461BA30-B3E9-46D5-9D07-198C075F1C75}"/>
              </a:ext>
            </a:extLst>
          </p:cNvPr>
          <p:cNvPicPr>
            <a:picLocks noChangeAspect="1"/>
          </p:cNvPicPr>
          <p:nvPr/>
        </p:nvPicPr>
        <p:blipFill rotWithShape="1">
          <a:blip r:embed="rId4"/>
          <a:srcRect t="3894" r="2916" b="10690"/>
          <a:stretch/>
        </p:blipFill>
        <p:spPr>
          <a:xfrm>
            <a:off x="177799" y="1347536"/>
            <a:ext cx="11836402" cy="5373901"/>
          </a:xfrm>
          <a:prstGeom prst="rect">
            <a:avLst/>
          </a:prstGeom>
        </p:spPr>
      </p:pic>
    </p:spTree>
    <p:extLst>
      <p:ext uri="{BB962C8B-B14F-4D97-AF65-F5344CB8AC3E}">
        <p14:creationId xmlns:p14="http://schemas.microsoft.com/office/powerpoint/2010/main" val="3456454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p:txBody>
          <a:bodyPr/>
          <a:lstStyle/>
          <a:p>
            <a:r>
              <a:rPr lang="nl-BE"/>
              <a:t>Project Otterland</a:t>
            </a:r>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p:txBody>
          <a:bodyPr/>
          <a:lstStyle/>
          <a:p>
            <a:r>
              <a:rPr lang="nl-BE" err="1"/>
              <a:t>Otterholt</a:t>
            </a:r>
            <a:r>
              <a:rPr lang="nl-BE"/>
              <a:t> in Polders van Kruibeke</a:t>
            </a:r>
          </a:p>
        </p:txBody>
      </p:sp>
      <p:pic>
        <p:nvPicPr>
          <p:cNvPr id="10" name="Afbeelding 9">
            <a:extLst>
              <a:ext uri="{FF2B5EF4-FFF2-40B4-BE49-F238E27FC236}">
                <a16:creationId xmlns:a16="http://schemas.microsoft.com/office/drawing/2014/main" id="{B32B9EEC-095D-4268-A84D-E33FB12AE0FB}"/>
              </a:ext>
            </a:extLst>
          </p:cNvPr>
          <p:cNvPicPr>
            <a:picLocks noChangeAspect="1"/>
          </p:cNvPicPr>
          <p:nvPr/>
        </p:nvPicPr>
        <p:blipFill rotWithShape="1">
          <a:blip r:embed="rId2">
            <a:extLst>
              <a:ext uri="{28A0092B-C50C-407E-A947-70E740481C1C}">
                <a14:useLocalDpi xmlns:a14="http://schemas.microsoft.com/office/drawing/2010/main" val="0"/>
              </a:ext>
            </a:extLst>
          </a:blip>
          <a:srcRect l="6876" t="7745" r="7061" b="9135"/>
          <a:stretch/>
        </p:blipFill>
        <p:spPr>
          <a:xfrm>
            <a:off x="6768639" y="160626"/>
            <a:ext cx="5324433" cy="3616826"/>
          </a:xfrm>
          <a:prstGeom prst="rect">
            <a:avLst/>
          </a:prstGeom>
        </p:spPr>
      </p:pic>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8" name="Afbeelding 7">
            <a:extLst>
              <a:ext uri="{FF2B5EF4-FFF2-40B4-BE49-F238E27FC236}">
                <a16:creationId xmlns:a16="http://schemas.microsoft.com/office/drawing/2014/main" id="{DF4AEC5F-3EF7-43FB-B6AC-B6C01AD06B5E}"/>
              </a:ext>
            </a:extLst>
          </p:cNvPr>
          <p:cNvPicPr>
            <a:picLocks noChangeAspect="1"/>
          </p:cNvPicPr>
          <p:nvPr/>
        </p:nvPicPr>
        <p:blipFill rotWithShape="1">
          <a:blip r:embed="rId5">
            <a:extLst>
              <a:ext uri="{28A0092B-C50C-407E-A947-70E740481C1C}">
                <a14:useLocalDpi xmlns:a14="http://schemas.microsoft.com/office/drawing/2010/main" val="0"/>
              </a:ext>
            </a:extLst>
          </a:blip>
          <a:srcRect l="2680" t="5806" r="2786" b="3777"/>
          <a:stretch/>
        </p:blipFill>
        <p:spPr>
          <a:xfrm>
            <a:off x="1443790" y="2763048"/>
            <a:ext cx="6034506" cy="3934326"/>
          </a:xfrm>
          <a:prstGeom prst="rect">
            <a:avLst/>
          </a:prstGeom>
        </p:spPr>
      </p:pic>
    </p:spTree>
    <p:extLst>
      <p:ext uri="{BB962C8B-B14F-4D97-AF65-F5344CB8AC3E}">
        <p14:creationId xmlns:p14="http://schemas.microsoft.com/office/powerpoint/2010/main" val="3304954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a:xfrm>
            <a:off x="838200" y="443352"/>
            <a:ext cx="10515600" cy="5558127"/>
          </a:xfrm>
        </p:spPr>
        <p:txBody>
          <a:bodyPr>
            <a:normAutofit fontScale="92500" lnSpcReduction="20000"/>
          </a:bodyPr>
          <a:lstStyle/>
          <a:p>
            <a:pPr marL="3054350" indent="-273050"/>
            <a:endParaRPr lang="nl-BE" dirty="0">
              <a:hlinkClick r:id="rId2"/>
            </a:endParaRPr>
          </a:p>
          <a:p>
            <a:pPr marL="3054350" indent="-273050"/>
            <a:r>
              <a:rPr lang="nl-BE" dirty="0">
                <a:hlinkClick r:id="rId2"/>
              </a:rPr>
              <a:t>Hebben otters soms last van graatjes in hun keel </a:t>
            </a:r>
            <a:r>
              <a:rPr lang="nl-BE" dirty="0"/>
              <a:t>– podcast</a:t>
            </a:r>
          </a:p>
          <a:p>
            <a:pPr marL="3054350" indent="-273050"/>
            <a:endParaRPr lang="nl-BE" dirty="0"/>
          </a:p>
          <a:p>
            <a:pPr marL="3054350" indent="-273050"/>
            <a:r>
              <a:rPr lang="nl-BE" dirty="0"/>
              <a:t>De otter, een legende keert terug – film van Hilco Jansma: </a:t>
            </a:r>
            <a:r>
              <a:rPr lang="nl-BE" dirty="0">
                <a:hlinkClick r:id="rId3"/>
              </a:rPr>
              <a:t>online</a:t>
            </a:r>
            <a:r>
              <a:rPr lang="nl-BE" dirty="0"/>
              <a:t> of op NPO2 op 20 feb</a:t>
            </a:r>
          </a:p>
          <a:p>
            <a:pPr marL="2781300" indent="0">
              <a:buNone/>
            </a:pPr>
            <a:endParaRPr lang="nl-BE" dirty="0"/>
          </a:p>
          <a:p>
            <a:endParaRPr lang="nl-BE" dirty="0"/>
          </a:p>
          <a:p>
            <a:r>
              <a:rPr lang="nl-BE" dirty="0"/>
              <a:t>Later dit jaar:</a:t>
            </a:r>
          </a:p>
          <a:p>
            <a:pPr lvl="1"/>
            <a:r>
              <a:rPr lang="nl-BE" dirty="0"/>
              <a:t>Reizende ottertentoonstelling</a:t>
            </a:r>
          </a:p>
          <a:p>
            <a:pPr lvl="1"/>
            <a:r>
              <a:rPr lang="nl-BE" dirty="0"/>
              <a:t>Reeks </a:t>
            </a:r>
            <a:r>
              <a:rPr lang="nl-BE" dirty="0" err="1"/>
              <a:t>webinars</a:t>
            </a:r>
            <a:r>
              <a:rPr lang="nl-BE" dirty="0"/>
              <a:t> i.s.m. Zoogdierenwerkgroep NL en </a:t>
            </a:r>
            <a:r>
              <a:rPr lang="nl-BE" dirty="0" err="1"/>
              <a:t>Calutra</a:t>
            </a:r>
            <a:endParaRPr lang="nl-BE" dirty="0"/>
          </a:p>
          <a:p>
            <a:pPr lvl="1"/>
            <a:r>
              <a:rPr lang="nl-BE" dirty="0"/>
              <a:t>Soortenbeschermingsprogramma otter</a:t>
            </a:r>
          </a:p>
          <a:p>
            <a:pPr marL="457200" lvl="1" indent="0">
              <a:buNone/>
            </a:pPr>
            <a:endParaRPr lang="nl-BE" dirty="0"/>
          </a:p>
          <a:p>
            <a:r>
              <a:rPr lang="nl-BE" dirty="0"/>
              <a:t>Maar ook actie op het terrein:</a:t>
            </a:r>
          </a:p>
          <a:p>
            <a:pPr lvl="1"/>
            <a:r>
              <a:rPr lang="nl-BE" dirty="0">
                <a:hlinkClick r:id="rId4"/>
              </a:rPr>
              <a:t>https://www.natura2000.vlaanderen.be/projectsubsidies-natuur</a:t>
            </a:r>
            <a:endParaRPr lang="nl-BE" dirty="0"/>
          </a:p>
          <a:p>
            <a:endParaRPr lang="nl-BE" dirty="0"/>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1026" name="Picture 2" descr="Logo Jaar van de Otter 2021">
            <a:extLst>
              <a:ext uri="{FF2B5EF4-FFF2-40B4-BE49-F238E27FC236}">
                <a16:creationId xmlns:a16="http://schemas.microsoft.com/office/drawing/2014/main" id="{089C9EEC-193E-4431-847E-5443223667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147" y="148594"/>
            <a:ext cx="4867564" cy="37237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C14960D8-5B1D-486F-A3E5-07833239550A}"/>
              </a:ext>
            </a:extLst>
          </p:cNvPr>
          <p:cNvPicPr>
            <a:picLocks noChangeAspect="1"/>
          </p:cNvPicPr>
          <p:nvPr/>
        </p:nvPicPr>
        <p:blipFill>
          <a:blip r:embed="rId8"/>
          <a:stretch>
            <a:fillRect/>
          </a:stretch>
        </p:blipFill>
        <p:spPr>
          <a:xfrm>
            <a:off x="1330038" y="5926783"/>
            <a:ext cx="2743198" cy="704589"/>
          </a:xfrm>
          <a:prstGeom prst="rect">
            <a:avLst/>
          </a:prstGeom>
        </p:spPr>
      </p:pic>
    </p:spTree>
    <p:extLst>
      <p:ext uri="{BB962C8B-B14F-4D97-AF65-F5344CB8AC3E}">
        <p14:creationId xmlns:p14="http://schemas.microsoft.com/office/powerpoint/2010/main" val="2147872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p:txBody>
          <a:bodyPr/>
          <a:lstStyle/>
          <a:p>
            <a:r>
              <a:rPr lang="nl-BE"/>
              <a:t>Meer info?</a:t>
            </a:r>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p:txBody>
          <a:bodyPr vert="horz" lIns="91440" tIns="45720" rIns="91440" bIns="45720" rtlCol="0" anchor="t">
            <a:normAutofit/>
          </a:bodyPr>
          <a:lstStyle/>
          <a:p>
            <a:r>
              <a:rPr lang="nl-BE" dirty="0"/>
              <a:t>Agentschap Natuur en Bos, Hans De Schryver, </a:t>
            </a:r>
            <a:r>
              <a:rPr lang="nl-BE" dirty="0">
                <a:hlinkClick r:id="rId2"/>
              </a:rPr>
              <a:t>hans.deschryver@vlaanderen.be</a:t>
            </a:r>
            <a:r>
              <a:rPr lang="nl-BE" dirty="0"/>
              <a:t>, 0474 89 23 68</a:t>
            </a:r>
          </a:p>
          <a:p>
            <a:endParaRPr lang="nl-BE" dirty="0"/>
          </a:p>
          <a:p>
            <a:r>
              <a:rPr lang="nl-BE"/>
              <a:t>Natuurpunt - </a:t>
            </a:r>
            <a:r>
              <a:rPr lang="nl-BE">
                <a:ea typeface="+mn-lt"/>
                <a:cs typeface="+mn-lt"/>
              </a:rPr>
              <a:t>Antitankgracht </a:t>
            </a:r>
            <a:r>
              <a:rPr lang="nl-BE" dirty="0"/>
              <a:t>, Michiel Cornelis</a:t>
            </a:r>
            <a:endParaRPr lang="nl-BE" dirty="0">
              <a:cs typeface="Calibri"/>
            </a:endParaRPr>
          </a:p>
          <a:p>
            <a:pPr marL="0" indent="0">
              <a:buNone/>
            </a:pPr>
            <a:r>
              <a:rPr lang="nl-BE" dirty="0">
                <a:cs typeface="Calibri"/>
              </a:rPr>
              <a:t>   </a:t>
            </a:r>
            <a:r>
              <a:rPr lang="nl-BE" u="sng" dirty="0">
                <a:solidFill>
                  <a:schemeClr val="accent1"/>
                </a:solidFill>
                <a:cs typeface="Calibri" panose="020F0502020204030204"/>
                <a:hlinkClick r:id="rId3">
                  <a:extLst>
                    <a:ext uri="{A12FA001-AC4F-418D-AE19-62706E023703}">
                      <ahyp:hlinkClr xmlns:ahyp="http://schemas.microsoft.com/office/drawing/2018/hyperlinkcolor" val="tx"/>
                    </a:ext>
                  </a:extLst>
                </a:hlinkClick>
              </a:rPr>
              <a:t>michiel20@telenet.be</a:t>
            </a:r>
            <a:r>
              <a:rPr lang="nl-BE" dirty="0">
                <a:cs typeface="Calibri" panose="020F0502020204030204"/>
              </a:rPr>
              <a:t>, 0475 38 29 86</a:t>
            </a:r>
          </a:p>
          <a:p>
            <a:endParaRPr lang="nl-BE" dirty="0">
              <a:highlight>
                <a:srgbClr val="FFFF00"/>
              </a:highlight>
            </a:endParaRPr>
          </a:p>
          <a:p>
            <a:r>
              <a:rPr lang="nl-BE" dirty="0"/>
              <a:t>Project Otterland - WWF, Céline De Caluwé, </a:t>
            </a:r>
            <a:r>
              <a:rPr lang="nl-BE" dirty="0">
                <a:hlinkClick r:id="rId4"/>
              </a:rPr>
              <a:t>celine.decaluwe@wwf.be</a:t>
            </a:r>
            <a:r>
              <a:rPr lang="nl-BE" dirty="0"/>
              <a:t>, 0484 63 54 85</a:t>
            </a:r>
            <a:r>
              <a:rPr lang="nl-BE"/>
              <a:t> </a:t>
            </a:r>
            <a:endParaRPr lang="nl-BE" dirty="0"/>
          </a:p>
          <a:p>
            <a:endParaRPr lang="nl-BE" dirty="0"/>
          </a:p>
          <a:p>
            <a:pPr marL="0" indent="0">
              <a:buNone/>
            </a:pPr>
            <a:endParaRPr lang="nl-BE" dirty="0"/>
          </a:p>
          <a:p>
            <a:endParaRPr lang="nl-BE" dirty="0"/>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4" name="Picture 2">
            <a:extLst>
              <a:ext uri="{FF2B5EF4-FFF2-40B4-BE49-F238E27FC236}">
                <a16:creationId xmlns:a16="http://schemas.microsoft.com/office/drawing/2014/main" id="{44F41CB7-21AE-45E2-996F-6611CF26E549}"/>
              </a:ext>
            </a:extLst>
          </p:cNvPr>
          <p:cNvPicPr>
            <a:picLocks noChangeAspect="1"/>
          </p:cNvPicPr>
          <p:nvPr/>
        </p:nvPicPr>
        <p:blipFill>
          <a:blip r:embed="rId7"/>
          <a:stretch>
            <a:fillRect/>
          </a:stretch>
        </p:blipFill>
        <p:spPr>
          <a:xfrm>
            <a:off x="1330038" y="5926783"/>
            <a:ext cx="2743198" cy="704589"/>
          </a:xfrm>
          <a:prstGeom prst="rect">
            <a:avLst/>
          </a:prstGeom>
        </p:spPr>
      </p:pic>
      <p:pic>
        <p:nvPicPr>
          <p:cNvPr id="10" name="Picture 7">
            <a:extLst>
              <a:ext uri="{FF2B5EF4-FFF2-40B4-BE49-F238E27FC236}">
                <a16:creationId xmlns:a16="http://schemas.microsoft.com/office/drawing/2014/main" id="{4F33E6A7-1504-45E8-9032-BE23CAD58136}"/>
              </a:ext>
            </a:extLst>
          </p:cNvPr>
          <p:cNvPicPr>
            <a:picLocks noChangeAspect="1"/>
          </p:cNvPicPr>
          <p:nvPr/>
        </p:nvPicPr>
        <p:blipFill>
          <a:blip r:embed="rId8"/>
          <a:stretch>
            <a:fillRect/>
          </a:stretch>
        </p:blipFill>
        <p:spPr>
          <a:xfrm>
            <a:off x="8881282" y="283065"/>
            <a:ext cx="3057676" cy="1982998"/>
          </a:xfrm>
          <a:prstGeom prst="rect">
            <a:avLst/>
          </a:prstGeom>
        </p:spPr>
      </p:pic>
      <p:sp>
        <p:nvSpPr>
          <p:cNvPr id="12" name="TextBox 11">
            <a:extLst>
              <a:ext uri="{FF2B5EF4-FFF2-40B4-BE49-F238E27FC236}">
                <a16:creationId xmlns:a16="http://schemas.microsoft.com/office/drawing/2014/main" id="{D3287E21-0EC8-4AAE-80C1-188FDFFFACE5}"/>
              </a:ext>
            </a:extLst>
          </p:cNvPr>
          <p:cNvSpPr txBox="1"/>
          <p:nvPr/>
        </p:nvSpPr>
        <p:spPr>
          <a:xfrm>
            <a:off x="10348685" y="190621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Hugo Willocx</a:t>
            </a:r>
          </a:p>
        </p:txBody>
      </p:sp>
    </p:spTree>
    <p:extLst>
      <p:ext uri="{BB962C8B-B14F-4D97-AF65-F5344CB8AC3E}">
        <p14:creationId xmlns:p14="http://schemas.microsoft.com/office/powerpoint/2010/main" val="3957675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p:txBody>
          <a:bodyPr/>
          <a:lstStyle/>
          <a:p>
            <a:r>
              <a:rPr lang="nl-BE"/>
              <a:t>Opgepast met…</a:t>
            </a:r>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8" name="Onlinemedia 7" title="Vroege Vogels - Ontsnapte kleinklauwotter">
            <a:hlinkClick r:id="" action="ppaction://media"/>
            <a:extLst>
              <a:ext uri="{FF2B5EF4-FFF2-40B4-BE49-F238E27FC236}">
                <a16:creationId xmlns:a16="http://schemas.microsoft.com/office/drawing/2014/main" id="{32A010C3-0DDC-48F8-B0A4-95550F7512B7}"/>
              </a:ext>
            </a:extLst>
          </p:cNvPr>
          <p:cNvPicPr>
            <a:picLocks noRot="1" noChangeAspect="1"/>
          </p:cNvPicPr>
          <p:nvPr>
            <a:videoFile r:link="rId1"/>
          </p:nvPr>
        </p:nvPicPr>
        <p:blipFill>
          <a:blip r:embed="rId7"/>
          <a:stretch>
            <a:fillRect/>
          </a:stretch>
        </p:blipFill>
        <p:spPr>
          <a:xfrm>
            <a:off x="177799" y="2842054"/>
            <a:ext cx="6844871" cy="3867352"/>
          </a:xfrm>
          <a:prstGeom prst="rect">
            <a:avLst/>
          </a:prstGeom>
        </p:spPr>
      </p:pic>
      <p:pic>
        <p:nvPicPr>
          <p:cNvPr id="9" name="95AF1A05">
            <a:hlinkClick r:id="" action="ppaction://media"/>
            <a:extLst>
              <a:ext uri="{FF2B5EF4-FFF2-40B4-BE49-F238E27FC236}">
                <a16:creationId xmlns:a16="http://schemas.microsoft.com/office/drawing/2014/main" id="{F0E04993-9F6E-4DBD-AA65-B4773F41183C}"/>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8432903" y="183274"/>
            <a:ext cx="3590222" cy="6526133"/>
          </a:xfrm>
          <a:prstGeom prst="rect">
            <a:avLst/>
          </a:prstGeom>
        </p:spPr>
      </p:pic>
      <p:sp>
        <p:nvSpPr>
          <p:cNvPr id="12" name="Tekstvak 11">
            <a:extLst>
              <a:ext uri="{FF2B5EF4-FFF2-40B4-BE49-F238E27FC236}">
                <a16:creationId xmlns:a16="http://schemas.microsoft.com/office/drawing/2014/main" id="{01E620CF-8D2E-4BCB-95BD-4FA65AB7C744}"/>
              </a:ext>
            </a:extLst>
          </p:cNvPr>
          <p:cNvSpPr txBox="1"/>
          <p:nvPr/>
        </p:nvSpPr>
        <p:spPr>
          <a:xfrm>
            <a:off x="168876" y="2285999"/>
            <a:ext cx="4662616" cy="523220"/>
          </a:xfrm>
          <a:prstGeom prst="rect">
            <a:avLst/>
          </a:prstGeom>
          <a:noFill/>
        </p:spPr>
        <p:txBody>
          <a:bodyPr wrap="square" rtlCol="0">
            <a:spAutoFit/>
          </a:bodyPr>
          <a:lstStyle/>
          <a:p>
            <a:r>
              <a:rPr lang="nl-BE" sz="2800"/>
              <a:t>Dwergotter of </a:t>
            </a:r>
            <a:r>
              <a:rPr lang="nl-BE" sz="2800" err="1"/>
              <a:t>kleinklauwotter</a:t>
            </a:r>
            <a:endParaRPr lang="nl-BE" sz="2800"/>
          </a:p>
        </p:txBody>
      </p:sp>
      <p:sp>
        <p:nvSpPr>
          <p:cNvPr id="13" name="Tekstvak 12">
            <a:extLst>
              <a:ext uri="{FF2B5EF4-FFF2-40B4-BE49-F238E27FC236}">
                <a16:creationId xmlns:a16="http://schemas.microsoft.com/office/drawing/2014/main" id="{4BC15807-6996-45C4-8AF6-371F309A275B}"/>
              </a:ext>
            </a:extLst>
          </p:cNvPr>
          <p:cNvSpPr txBox="1"/>
          <p:nvPr/>
        </p:nvSpPr>
        <p:spPr>
          <a:xfrm>
            <a:off x="5454924" y="1228540"/>
            <a:ext cx="2977979" cy="523220"/>
          </a:xfrm>
          <a:prstGeom prst="rect">
            <a:avLst/>
          </a:prstGeom>
          <a:noFill/>
        </p:spPr>
        <p:txBody>
          <a:bodyPr wrap="square" rtlCol="0">
            <a:spAutoFit/>
          </a:bodyPr>
          <a:lstStyle/>
          <a:p>
            <a:pPr algn="r"/>
            <a:r>
              <a:rPr lang="nl-BE" sz="2800"/>
              <a:t>Amerikaanse nerts</a:t>
            </a:r>
          </a:p>
        </p:txBody>
      </p:sp>
    </p:spTree>
    <p:extLst>
      <p:ext uri="{BB962C8B-B14F-4D97-AF65-F5344CB8AC3E}">
        <p14:creationId xmlns:p14="http://schemas.microsoft.com/office/powerpoint/2010/main" val="179504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4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9"/>
                                        </p:tgtEl>
                                      </p:cBhvr>
                                    </p:cmd>
                                  </p:childTnLst>
                                </p:cTn>
                              </p:par>
                            </p:childTnLst>
                          </p:cTn>
                        </p:par>
                      </p:childTnLst>
                    </p:cTn>
                  </p:par>
                </p:childTnLst>
              </p:cTn>
              <p:nextCondLst>
                <p:cond evt="onClick" delay="0">
                  <p:tgtEl>
                    <p:spTgt spid="9"/>
                  </p:tgtEl>
                </p:cond>
              </p:nextCondLst>
            </p:seq>
            <p:video>
              <p:cMediaNode vol="80000">
                <p:cTn id="22"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p:txBody>
          <a:bodyPr/>
          <a:lstStyle/>
          <a:p>
            <a:r>
              <a:rPr lang="nl-BE"/>
              <a:t>Opgepast met…</a:t>
            </a:r>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a:xfrm>
            <a:off x="838200" y="1825625"/>
            <a:ext cx="3684373" cy="4351338"/>
          </a:xfrm>
        </p:spPr>
        <p:txBody>
          <a:bodyPr>
            <a:normAutofit/>
          </a:bodyPr>
          <a:lstStyle/>
          <a:p>
            <a:r>
              <a:rPr lang="nl-BE"/>
              <a:t>Maar ook </a:t>
            </a:r>
            <a:r>
              <a:rPr lang="nl-BE">
                <a:hlinkClick r:id="rId2"/>
              </a:rPr>
              <a:t>verwarring</a:t>
            </a:r>
            <a:r>
              <a:rPr lang="nl-BE"/>
              <a:t> mogelijk met </a:t>
            </a:r>
            <a:br>
              <a:rPr lang="nl-BE"/>
            </a:br>
            <a:r>
              <a:rPr lang="nl-BE"/>
              <a:t>bever, muskusrat, beverrat</a:t>
            </a:r>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9" name="Afbeelding 8">
            <a:extLst>
              <a:ext uri="{FF2B5EF4-FFF2-40B4-BE49-F238E27FC236}">
                <a16:creationId xmlns:a16="http://schemas.microsoft.com/office/drawing/2014/main" id="{7D88EF04-13F5-47F5-817B-6F1C7D7B4229}"/>
              </a:ext>
            </a:extLst>
          </p:cNvPr>
          <p:cNvPicPr>
            <a:picLocks noChangeAspect="1"/>
          </p:cNvPicPr>
          <p:nvPr/>
        </p:nvPicPr>
        <p:blipFill>
          <a:blip r:embed="rId5"/>
          <a:stretch>
            <a:fillRect/>
          </a:stretch>
        </p:blipFill>
        <p:spPr>
          <a:xfrm>
            <a:off x="4633784" y="550534"/>
            <a:ext cx="7219178" cy="4856963"/>
          </a:xfrm>
          <a:prstGeom prst="rect">
            <a:avLst/>
          </a:prstGeom>
        </p:spPr>
      </p:pic>
      <p:pic>
        <p:nvPicPr>
          <p:cNvPr id="4" name="Picture 2">
            <a:extLst>
              <a:ext uri="{FF2B5EF4-FFF2-40B4-BE49-F238E27FC236}">
                <a16:creationId xmlns:a16="http://schemas.microsoft.com/office/drawing/2014/main" id="{59983022-3D20-433E-9E67-6B2285C043E3}"/>
              </a:ext>
            </a:extLst>
          </p:cNvPr>
          <p:cNvPicPr>
            <a:picLocks noChangeAspect="1"/>
          </p:cNvPicPr>
          <p:nvPr/>
        </p:nvPicPr>
        <p:blipFill>
          <a:blip r:embed="rId6"/>
          <a:stretch>
            <a:fillRect/>
          </a:stretch>
        </p:blipFill>
        <p:spPr>
          <a:xfrm>
            <a:off x="1330038" y="5926783"/>
            <a:ext cx="2743198" cy="704589"/>
          </a:xfrm>
          <a:prstGeom prst="rect">
            <a:avLst/>
          </a:prstGeom>
        </p:spPr>
      </p:pic>
    </p:spTree>
    <p:extLst>
      <p:ext uri="{BB962C8B-B14F-4D97-AF65-F5344CB8AC3E}">
        <p14:creationId xmlns:p14="http://schemas.microsoft.com/office/powerpoint/2010/main" val="22177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p:txBody>
          <a:bodyPr/>
          <a:lstStyle/>
          <a:p>
            <a:r>
              <a:rPr lang="nl-BE"/>
              <a:t>Ecologie van de otter</a:t>
            </a:r>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p:txBody>
          <a:bodyPr>
            <a:normAutofit/>
          </a:bodyPr>
          <a:lstStyle/>
          <a:p>
            <a:r>
              <a:rPr lang="nl-BE"/>
              <a:t>Water en land</a:t>
            </a:r>
          </a:p>
          <a:p>
            <a:pPr lvl="1"/>
            <a:r>
              <a:rPr lang="nl-BE"/>
              <a:t>Rivieren, beken, vijvers,… moerassen</a:t>
            </a:r>
          </a:p>
          <a:p>
            <a:pPr lvl="1"/>
            <a:r>
              <a:rPr lang="nl-BE"/>
              <a:t>Zowel zoet, brak tot zelfs zout water</a:t>
            </a:r>
          </a:p>
          <a:p>
            <a:pPr lvl="1"/>
            <a:r>
              <a:rPr lang="nl-BE"/>
              <a:t>Structuurrijke oevers met schuilplaatsen (“</a:t>
            </a:r>
            <a:r>
              <a:rPr lang="nl-BE" err="1"/>
              <a:t>holts</a:t>
            </a:r>
            <a:r>
              <a:rPr lang="nl-BE"/>
              <a:t>”)</a:t>
            </a:r>
          </a:p>
          <a:p>
            <a:pPr marL="0" indent="0">
              <a:buNone/>
            </a:pPr>
            <a:endParaRPr lang="nl-BE"/>
          </a:p>
          <a:p>
            <a:r>
              <a:rPr lang="nl-BE"/>
              <a:t>Roofdier</a:t>
            </a:r>
          </a:p>
          <a:p>
            <a:pPr lvl="1"/>
            <a:r>
              <a:rPr lang="nl-BE"/>
              <a:t>100% carnivoor</a:t>
            </a:r>
          </a:p>
          <a:p>
            <a:pPr lvl="1"/>
            <a:r>
              <a:rPr lang="nl-BE"/>
              <a:t>Vis, maar ook rivierkreeften, watervogels, eieren, ratten, amfibieën,…</a:t>
            </a:r>
          </a:p>
          <a:p>
            <a:pPr lvl="1"/>
            <a:r>
              <a:rPr lang="nl-BE"/>
              <a:t>1kg/dag</a:t>
            </a:r>
          </a:p>
          <a:p>
            <a:pPr marL="457200" lvl="1" indent="0">
              <a:buNone/>
            </a:pPr>
            <a:endParaRPr lang="nl-BE"/>
          </a:p>
          <a:p>
            <a:pPr marL="457200" lvl="1" indent="0">
              <a:buNone/>
            </a:pPr>
            <a:endParaRPr lang="nl-BE"/>
          </a:p>
          <a:p>
            <a:pPr lvl="1"/>
            <a:endParaRPr lang="nl-BE"/>
          </a:p>
          <a:p>
            <a:endParaRPr lang="nl-BE"/>
          </a:p>
          <a:p>
            <a:endParaRPr lang="nl-BE"/>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4" name="Picture 2">
            <a:extLst>
              <a:ext uri="{FF2B5EF4-FFF2-40B4-BE49-F238E27FC236}">
                <a16:creationId xmlns:a16="http://schemas.microsoft.com/office/drawing/2014/main" id="{95030401-006D-4EDD-8B44-296F39755462}"/>
              </a:ext>
            </a:extLst>
          </p:cNvPr>
          <p:cNvPicPr>
            <a:picLocks noChangeAspect="1"/>
          </p:cNvPicPr>
          <p:nvPr/>
        </p:nvPicPr>
        <p:blipFill>
          <a:blip r:embed="rId4"/>
          <a:stretch>
            <a:fillRect/>
          </a:stretch>
        </p:blipFill>
        <p:spPr>
          <a:xfrm>
            <a:off x="1330038" y="5926783"/>
            <a:ext cx="2743198" cy="704589"/>
          </a:xfrm>
          <a:prstGeom prst="rect">
            <a:avLst/>
          </a:prstGeom>
        </p:spPr>
      </p:pic>
    </p:spTree>
    <p:extLst>
      <p:ext uri="{BB962C8B-B14F-4D97-AF65-F5344CB8AC3E}">
        <p14:creationId xmlns:p14="http://schemas.microsoft.com/office/powerpoint/2010/main" val="942626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p:txBody>
          <a:bodyPr/>
          <a:lstStyle/>
          <a:p>
            <a:r>
              <a:rPr lang="nl-BE"/>
              <a:t>Ecologie van de otter</a:t>
            </a:r>
          </a:p>
        </p:txBody>
      </p:sp>
      <p:sp>
        <p:nvSpPr>
          <p:cNvPr id="3" name="Tijdelijke aanduiding voor inhoud 2">
            <a:extLst>
              <a:ext uri="{FF2B5EF4-FFF2-40B4-BE49-F238E27FC236}">
                <a16:creationId xmlns:a16="http://schemas.microsoft.com/office/drawing/2014/main" id="{D259D803-C5B2-428A-8209-50363A806111}"/>
              </a:ext>
            </a:extLst>
          </p:cNvPr>
          <p:cNvSpPr>
            <a:spLocks noGrp="1"/>
          </p:cNvSpPr>
          <p:nvPr>
            <p:ph idx="1"/>
          </p:nvPr>
        </p:nvSpPr>
        <p:spPr/>
        <p:txBody>
          <a:bodyPr>
            <a:normAutofit lnSpcReduction="10000"/>
          </a:bodyPr>
          <a:lstStyle/>
          <a:p>
            <a:r>
              <a:rPr lang="nl-BE" dirty="0"/>
              <a:t>Territoriaal</a:t>
            </a:r>
          </a:p>
          <a:p>
            <a:pPr lvl="1"/>
            <a:r>
              <a:rPr lang="nl-BE" dirty="0"/>
              <a:t>Solitair, uitzondering moeder met jongen</a:t>
            </a:r>
          </a:p>
          <a:p>
            <a:pPr lvl="1"/>
            <a:r>
              <a:rPr lang="nl-BE" dirty="0"/>
              <a:t>Zeer grote leefgebieden: 20 tot 40km oeverlengte of enkele tientallen km² wetland voor 1 mannetje!</a:t>
            </a:r>
          </a:p>
          <a:p>
            <a:pPr lvl="1"/>
            <a:r>
              <a:rPr lang="nl-BE" dirty="0" err="1"/>
              <a:t>Spraints</a:t>
            </a:r>
            <a:endParaRPr lang="nl-BE" dirty="0"/>
          </a:p>
          <a:p>
            <a:pPr marL="0" indent="0">
              <a:buNone/>
            </a:pPr>
            <a:endParaRPr lang="nl-BE" sz="1800" dirty="0"/>
          </a:p>
          <a:p>
            <a:pPr marL="0" indent="0">
              <a:buNone/>
            </a:pPr>
            <a:r>
              <a:rPr lang="nl-BE" b="1" dirty="0">
                <a:solidFill>
                  <a:srgbClr val="FF0000"/>
                </a:solidFill>
              </a:rPr>
              <a:t>Samengevat</a:t>
            </a:r>
          </a:p>
          <a:p>
            <a:pPr lvl="1"/>
            <a:r>
              <a:rPr lang="nl-BE" dirty="0"/>
              <a:t>Vis!</a:t>
            </a:r>
          </a:p>
          <a:p>
            <a:pPr lvl="1"/>
            <a:r>
              <a:rPr lang="nl-BE" dirty="0"/>
              <a:t>Combinatie land en water</a:t>
            </a:r>
          </a:p>
          <a:p>
            <a:pPr lvl="1"/>
            <a:r>
              <a:rPr lang="nl-BE" dirty="0"/>
              <a:t>Nooit in grote dichtheden</a:t>
            </a:r>
          </a:p>
          <a:p>
            <a:pPr lvl="1"/>
            <a:r>
              <a:rPr lang="nl-BE" dirty="0"/>
              <a:t>1 territorium 1400 tot 2500 ha </a:t>
            </a:r>
            <a:r>
              <a:rPr lang="nl-BE" dirty="0">
                <a:latin typeface="Calibri" panose="020F0502020204030204" pitchFamily="34" charset="0"/>
                <a:cs typeface="Calibri" panose="020F0502020204030204" pitchFamily="34" charset="0"/>
              </a:rPr>
              <a:t>→ </a:t>
            </a:r>
            <a:r>
              <a:rPr lang="nl-BE" dirty="0"/>
              <a:t>populatiekern ca. 100 km² </a:t>
            </a:r>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4" name="Picture 2">
            <a:extLst>
              <a:ext uri="{FF2B5EF4-FFF2-40B4-BE49-F238E27FC236}">
                <a16:creationId xmlns:a16="http://schemas.microsoft.com/office/drawing/2014/main" id="{E38B8DF4-3FBB-4A94-9516-952834D51979}"/>
              </a:ext>
            </a:extLst>
          </p:cNvPr>
          <p:cNvPicPr>
            <a:picLocks noChangeAspect="1"/>
          </p:cNvPicPr>
          <p:nvPr/>
        </p:nvPicPr>
        <p:blipFill>
          <a:blip r:embed="rId4"/>
          <a:stretch>
            <a:fillRect/>
          </a:stretch>
        </p:blipFill>
        <p:spPr>
          <a:xfrm>
            <a:off x="1330038" y="5926783"/>
            <a:ext cx="2743198" cy="704589"/>
          </a:xfrm>
          <a:prstGeom prst="rect">
            <a:avLst/>
          </a:prstGeom>
        </p:spPr>
      </p:pic>
    </p:spTree>
    <p:extLst>
      <p:ext uri="{BB962C8B-B14F-4D97-AF65-F5344CB8AC3E}">
        <p14:creationId xmlns:p14="http://schemas.microsoft.com/office/powerpoint/2010/main" val="3683954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p:txBody>
          <a:bodyPr/>
          <a:lstStyle/>
          <a:p>
            <a:r>
              <a:rPr lang="nl-BE"/>
              <a:t>Terug in de tijd…</a:t>
            </a:r>
          </a:p>
        </p:txBody>
      </p:sp>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14" name="Tijdelijke aanduiding voor inhoud 13" descr="Afbeelding met tekst, persoon, buiten, oud&#10;&#10;Automatisch gegenereerde beschrijving">
            <a:extLst>
              <a:ext uri="{FF2B5EF4-FFF2-40B4-BE49-F238E27FC236}">
                <a16:creationId xmlns:a16="http://schemas.microsoft.com/office/drawing/2014/main" id="{F090E818-9E3F-4568-8AA6-4378E43FEE8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86205" y="1690687"/>
            <a:ext cx="3257976" cy="4552537"/>
          </a:xfrm>
        </p:spPr>
      </p:pic>
      <p:pic>
        <p:nvPicPr>
          <p:cNvPr id="2050" name="Picture 2" descr="Afbeeldingsresultaat voor vissterfte">
            <a:extLst>
              <a:ext uri="{FF2B5EF4-FFF2-40B4-BE49-F238E27FC236}">
                <a16:creationId xmlns:a16="http://schemas.microsoft.com/office/drawing/2014/main" id="{B42ACD2C-694C-4543-B912-87BD2C9B03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632190" y="2771487"/>
            <a:ext cx="4550717" cy="23891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9CF717D-EF84-4ABB-8CA3-9B78A4C32AE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20"/>
          <a:stretch/>
        </p:blipFill>
        <p:spPr bwMode="auto">
          <a:xfrm>
            <a:off x="7370916" y="1690688"/>
            <a:ext cx="4762092" cy="2762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334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8">
            <a:extLst>
              <a:ext uri="{FF2B5EF4-FFF2-40B4-BE49-F238E27FC236}">
                <a16:creationId xmlns:a16="http://schemas.microsoft.com/office/drawing/2014/main" id="{1C7AEDBB-98B7-4A25-8FF0-2A7518552F91}"/>
              </a:ext>
            </a:extLst>
          </p:cNvPr>
          <p:cNvGrpSpPr/>
          <p:nvPr/>
        </p:nvGrpSpPr>
        <p:grpSpPr>
          <a:xfrm>
            <a:off x="177799" y="5773406"/>
            <a:ext cx="11836402" cy="936000"/>
            <a:chOff x="177799" y="5637214"/>
            <a:chExt cx="11836402" cy="936000"/>
          </a:xfrm>
        </p:grpSpPr>
        <p:pic>
          <p:nvPicPr>
            <p:cNvPr id="5" name="Picture 4">
              <a:extLst>
                <a:ext uri="{FF2B5EF4-FFF2-40B4-BE49-F238E27FC236}">
                  <a16:creationId xmlns:a16="http://schemas.microsoft.com/office/drawing/2014/main" id="{F7A6FEA7-0E76-4184-8F58-445051F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 y="5637214"/>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7">
              <a:extLst>
                <a:ext uri="{FF2B5EF4-FFF2-40B4-BE49-F238E27FC236}">
                  <a16:creationId xmlns:a16="http://schemas.microsoft.com/office/drawing/2014/main" id="{76DD9A19-8DE2-4508-B1B5-DC436ADAE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824" y="5637214"/>
              <a:ext cx="2403377" cy="936000"/>
            </a:xfrm>
            <a:prstGeom prst="rect">
              <a:avLst/>
            </a:prstGeom>
          </p:spPr>
        </p:pic>
      </p:grpSp>
      <p:pic>
        <p:nvPicPr>
          <p:cNvPr id="4" name="Afbeelding 3">
            <a:extLst>
              <a:ext uri="{FF2B5EF4-FFF2-40B4-BE49-F238E27FC236}">
                <a16:creationId xmlns:a16="http://schemas.microsoft.com/office/drawing/2014/main" id="{F0FE6C1D-9427-45F5-BFBA-05CAFC1A6F06}"/>
              </a:ext>
            </a:extLst>
          </p:cNvPr>
          <p:cNvPicPr>
            <a:picLocks noChangeAspect="1"/>
          </p:cNvPicPr>
          <p:nvPr/>
        </p:nvPicPr>
        <p:blipFill>
          <a:blip r:embed="rId4"/>
          <a:stretch>
            <a:fillRect/>
          </a:stretch>
        </p:blipFill>
        <p:spPr>
          <a:xfrm>
            <a:off x="1774199" y="1088570"/>
            <a:ext cx="8028561" cy="5798926"/>
          </a:xfrm>
          <a:prstGeom prst="rect">
            <a:avLst/>
          </a:prstGeom>
        </p:spPr>
      </p:pic>
      <p:sp>
        <p:nvSpPr>
          <p:cNvPr id="2" name="Titel 1">
            <a:extLst>
              <a:ext uri="{FF2B5EF4-FFF2-40B4-BE49-F238E27FC236}">
                <a16:creationId xmlns:a16="http://schemas.microsoft.com/office/drawing/2014/main" id="{A0B1BC65-B5DD-45F2-85D6-3E79023E3665}"/>
              </a:ext>
            </a:extLst>
          </p:cNvPr>
          <p:cNvSpPr>
            <a:spLocks noGrp="1"/>
          </p:cNvSpPr>
          <p:nvPr>
            <p:ph type="title"/>
          </p:nvPr>
        </p:nvSpPr>
        <p:spPr/>
        <p:txBody>
          <a:bodyPr/>
          <a:lstStyle/>
          <a:p>
            <a:r>
              <a:rPr lang="nl-BE"/>
              <a:t>In Vlaanderen</a:t>
            </a:r>
          </a:p>
        </p:txBody>
      </p:sp>
    </p:spTree>
    <p:extLst>
      <p:ext uri="{BB962C8B-B14F-4D97-AF65-F5344CB8AC3E}">
        <p14:creationId xmlns:p14="http://schemas.microsoft.com/office/powerpoint/2010/main" val="68856266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ocumenttype xmlns="0f844532-14d6-4b18-9a81-2a5b58b0880b" xsi:nil="true"/>
    <Document_x0020_fase xmlns="0f844532-14d6-4b18-9a81-2a5b58b0880b" xsi:nil="true"/>
    <Status_x0020_document xmlns="0f844532-14d6-4b18-9a81-2a5b58b0880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D08987689A8C14B8115F147F2AD32AC" ma:contentTypeVersion="5" ma:contentTypeDescription="Een nieuw document maken." ma:contentTypeScope="" ma:versionID="38f13865392261728e854f880665cae7">
  <xsd:schema xmlns:xsd="http://www.w3.org/2001/XMLSchema" xmlns:xs="http://www.w3.org/2001/XMLSchema" xmlns:p="http://schemas.microsoft.com/office/2006/metadata/properties" xmlns:ns2="0f844532-14d6-4b18-9a81-2a5b58b0880b" xmlns:ns3="94d350c4-14de-4d7d-bdfb-3b0c16ab8c85" targetNamespace="http://schemas.microsoft.com/office/2006/metadata/properties" ma:root="true" ma:fieldsID="333095dbd236366f41361374cc5e2c24" ns2:_="" ns3:_="">
    <xsd:import namespace="0f844532-14d6-4b18-9a81-2a5b58b0880b"/>
    <xsd:import namespace="94d350c4-14de-4d7d-bdfb-3b0c16ab8c85"/>
    <xsd:element name="properties">
      <xsd:complexType>
        <xsd:sequence>
          <xsd:element name="documentManagement">
            <xsd:complexType>
              <xsd:all>
                <xsd:element ref="ns2:Status_x0020_document" minOccurs="0"/>
                <xsd:element ref="ns2:Document_x0020_fase" minOccurs="0"/>
                <xsd:element ref="ns2:Documenttype"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844532-14d6-4b18-9a81-2a5b58b0880b" elementFormDefault="qualified">
    <xsd:import namespace="http://schemas.microsoft.com/office/2006/documentManagement/types"/>
    <xsd:import namespace="http://schemas.microsoft.com/office/infopath/2007/PartnerControls"/>
    <xsd:element name="Status_x0020_document" ma:index="8" nillable="true" ma:displayName="Status document" ma:format="Dropdown" ma:internalName="Status_x0020_document">
      <xsd:simpleType>
        <xsd:restriction base="dms:Choice">
          <xsd:enumeration value="Ontwerp"/>
          <xsd:enumeration value="Eindontwerp"/>
          <xsd:enumeration value="Definitief"/>
        </xsd:restriction>
      </xsd:simpleType>
    </xsd:element>
    <xsd:element name="Document_x0020_fase" ma:index="9" nillable="true" ma:displayName="Document fase" ma:format="Dropdown" ma:internalName="Document_x0020_fase">
      <xsd:simpleType>
        <xsd:restriction base="dms:Choice">
          <xsd:enumeration value="Nog aan te leveren"/>
        </xsd:restriction>
      </xsd:simpleType>
    </xsd:element>
    <xsd:element name="Documenttype" ma:index="10" nillable="true" ma:displayName="Documenttype" ma:format="Dropdown" ma:internalName="Documenttype">
      <xsd:simpleType>
        <xsd:restriction base="dms:Choice">
          <xsd:enumeration value="Nieuwsbrief"/>
          <xsd:enumeration value="Rapport"/>
          <xsd:enumeration value="Persbericht"/>
        </xsd:restriction>
      </xsd:simpleType>
    </xsd:element>
  </xsd:schema>
  <xsd:schema xmlns:xsd="http://www.w3.org/2001/XMLSchema" xmlns:xs="http://www.w3.org/2001/XMLSchema" xmlns:dms="http://schemas.microsoft.com/office/2006/documentManagement/types" xmlns:pc="http://schemas.microsoft.com/office/infopath/2007/PartnerControls" targetNamespace="94d350c4-14de-4d7d-bdfb-3b0c16ab8c8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9B6B9F-A6F2-4261-BFF0-2FD4598DBB52}">
  <ds:schemaRefs>
    <ds:schemaRef ds:uri="http://schemas.microsoft.com/sharepoint/v3/contenttype/forms"/>
  </ds:schemaRefs>
</ds:datastoreItem>
</file>

<file path=customXml/itemProps2.xml><?xml version="1.0" encoding="utf-8"?>
<ds:datastoreItem xmlns:ds="http://schemas.openxmlformats.org/officeDocument/2006/customXml" ds:itemID="{6E928FEF-31D4-446A-9E23-A2354E38217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C8345CB-5415-46E4-B4E2-E971C5325EBC}"/>
</file>

<file path=docProps/app.xml><?xml version="1.0" encoding="utf-8"?>
<Properties xmlns="http://schemas.openxmlformats.org/officeDocument/2006/extended-properties" xmlns:vt="http://schemas.openxmlformats.org/officeDocument/2006/docPropsVTypes">
  <TotalTime>820</TotalTime>
  <Words>1575</Words>
  <Application>Microsoft Office PowerPoint</Application>
  <PresentationFormat>Breedbeeld</PresentationFormat>
  <Paragraphs>317</Paragraphs>
  <Slides>39</Slides>
  <Notes>5</Notes>
  <HiddenSlides>0</HiddenSlides>
  <MMClips>4</MMClips>
  <ScaleCrop>false</ScaleCrop>
  <HeadingPairs>
    <vt:vector size="4" baseType="variant">
      <vt:variant>
        <vt:lpstr>Thema</vt:lpstr>
      </vt:variant>
      <vt:variant>
        <vt:i4>1</vt:i4>
      </vt:variant>
      <vt:variant>
        <vt:lpstr>Diatitels</vt:lpstr>
      </vt:variant>
      <vt:variant>
        <vt:i4>39</vt:i4>
      </vt:variant>
    </vt:vector>
  </HeadingPairs>
  <TitlesOfParts>
    <vt:vector size="40" baseType="lpstr">
      <vt:lpstr>Kantoorthema</vt:lpstr>
      <vt:lpstr> De otter  Terug van weggeweest?</vt:lpstr>
      <vt:lpstr>Inhoud </vt:lpstr>
      <vt:lpstr>Kennen we de otter nog?</vt:lpstr>
      <vt:lpstr>Opgepast met…</vt:lpstr>
      <vt:lpstr>Opgepast met…</vt:lpstr>
      <vt:lpstr>Ecologie van de otter</vt:lpstr>
      <vt:lpstr>Ecologie van de otter</vt:lpstr>
      <vt:lpstr>Terug in de tijd…</vt:lpstr>
      <vt:lpstr>In Vlaanderen</vt:lpstr>
      <vt:lpstr>In Vlaanderen</vt:lpstr>
      <vt:lpstr>In Vlaanderen</vt:lpstr>
      <vt:lpstr>In Wallonië</vt:lpstr>
      <vt:lpstr>In Nederland</vt:lpstr>
      <vt:lpstr>In Nederland</vt:lpstr>
      <vt:lpstr>Vers bloed</vt:lpstr>
      <vt:lpstr>Gevaren: </vt:lpstr>
      <vt:lpstr>Gevaren: </vt:lpstr>
      <vt:lpstr>Gevaren: </vt:lpstr>
      <vt:lpstr>Verkeerslachtoffer Kalmthout </vt:lpstr>
      <vt:lpstr>Antitankgracht </vt:lpstr>
      <vt:lpstr>Project otter langs de Antitankgracht (ATG)</vt:lpstr>
      <vt:lpstr>Project otter langs de Antitankgracht (ATG)</vt:lpstr>
      <vt:lpstr>Visstand gegevens ATG</vt:lpstr>
      <vt:lpstr>Polluenten ATG</vt:lpstr>
      <vt:lpstr>Waterkwaliteit ATG</vt:lpstr>
      <vt:lpstr>Infofiches ATG</vt:lpstr>
      <vt:lpstr>Knelpunten</vt:lpstr>
      <vt:lpstr>Opportuniteitsgebieden</vt:lpstr>
      <vt:lpstr>Opportuniteitsgebieden ATG </vt:lpstr>
      <vt:lpstr>Opportuniteitsgebieden ATG </vt:lpstr>
      <vt:lpstr>Monitoring langs ATG</vt:lpstr>
      <vt:lpstr>Monitoring langs ATG</vt:lpstr>
      <vt:lpstr>Samenvatting:</vt:lpstr>
      <vt:lpstr>Project Otterland</vt:lpstr>
      <vt:lpstr>Project Otterland</vt:lpstr>
      <vt:lpstr>Project Otterland</vt:lpstr>
      <vt:lpstr>Project Otterland</vt:lpstr>
      <vt:lpstr>PowerPoint-presentatie</vt:lpstr>
      <vt:lpstr>Meer 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De Schryver Hans</dc:creator>
  <cp:lastModifiedBy>De Schryver Hans</cp:lastModifiedBy>
  <cp:revision>2</cp:revision>
  <dcterms:created xsi:type="dcterms:W3CDTF">2021-01-19T19:57:52Z</dcterms:created>
  <dcterms:modified xsi:type="dcterms:W3CDTF">2021-02-11T11:14:11Z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0x0101003D08987689A8C14B8115F147F2AD32AC</vt:lpwstr>
  </property>
</Properties>
</file>