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drawings/drawing1.xml" ContentType="application/vnd.openxmlformats-officedocument.drawingml.chartshapes+xml"/>
  <Override PartName="/ppt/slides/slide47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8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94" r:id="rId4"/>
    <p:sldId id="258" r:id="rId5"/>
    <p:sldId id="261" r:id="rId6"/>
    <p:sldId id="284" r:id="rId7"/>
    <p:sldId id="305" r:id="rId8"/>
    <p:sldId id="306" r:id="rId9"/>
    <p:sldId id="317" r:id="rId10"/>
    <p:sldId id="293" r:id="rId11"/>
    <p:sldId id="295" r:id="rId12"/>
    <p:sldId id="300" r:id="rId13"/>
    <p:sldId id="315" r:id="rId14"/>
    <p:sldId id="312" r:id="rId15"/>
    <p:sldId id="318" r:id="rId16"/>
    <p:sldId id="283" r:id="rId17"/>
    <p:sldId id="289" r:id="rId18"/>
    <p:sldId id="298" r:id="rId19"/>
    <p:sldId id="316" r:id="rId20"/>
    <p:sldId id="299" r:id="rId21"/>
    <p:sldId id="262" r:id="rId22"/>
    <p:sldId id="286" r:id="rId23"/>
    <p:sldId id="287" r:id="rId24"/>
    <p:sldId id="288" r:id="rId25"/>
    <p:sldId id="290" r:id="rId26"/>
    <p:sldId id="292" r:id="rId27"/>
    <p:sldId id="263" r:id="rId28"/>
    <p:sldId id="264" r:id="rId29"/>
    <p:sldId id="309" r:id="rId30"/>
    <p:sldId id="278" r:id="rId31"/>
    <p:sldId id="308" r:id="rId32"/>
    <p:sldId id="281" r:id="rId33"/>
    <p:sldId id="311" r:id="rId34"/>
    <p:sldId id="297" r:id="rId35"/>
    <p:sldId id="314" r:id="rId36"/>
    <p:sldId id="301" r:id="rId37"/>
    <p:sldId id="266" r:id="rId38"/>
    <p:sldId id="267" r:id="rId39"/>
    <p:sldId id="268" r:id="rId40"/>
    <p:sldId id="269" r:id="rId41"/>
    <p:sldId id="270" r:id="rId42"/>
    <p:sldId id="271" r:id="rId43"/>
    <p:sldId id="304" r:id="rId44"/>
    <p:sldId id="276" r:id="rId45"/>
    <p:sldId id="310" r:id="rId46"/>
    <p:sldId id="280" r:id="rId47"/>
    <p:sldId id="313" r:id="rId48"/>
    <p:sldId id="30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3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werkblad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Pad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Blad1!$A$2:$A$3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Blad1!$B$2:$B$3</c:f>
              <c:numCache>
                <c:formatCode>General</c:formatCode>
                <c:ptCount val="2"/>
                <c:pt idx="0">
                  <c:v>4359</c:v>
                </c:pt>
                <c:pt idx="1">
                  <c:v>4653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1C-4786-AD53-CE4612774714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Br. Kikker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Blad1!$A$2:$A$3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Blad1!$C$2:$C$3</c:f>
              <c:numCache>
                <c:formatCode>General</c:formatCode>
                <c:ptCount val="2"/>
                <c:pt idx="0">
                  <c:v>215</c:v>
                </c:pt>
                <c:pt idx="1">
                  <c:v>1178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41C-4786-AD53-CE4612774714}"/>
            </c:ext>
          </c:extLst>
        </c:ser>
        <c:ser>
          <c:idx val="2"/>
          <c:order val="2"/>
          <c:tx>
            <c:strRef>
              <c:f>Blad1!$D$1</c:f>
              <c:strCache>
                <c:ptCount val="1"/>
                <c:pt idx="0">
                  <c:v>Gr. Kikker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Blad1!$A$2:$A$3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Blad1!$D$2:$D$3</c:f>
              <c:numCache>
                <c:formatCode>General</c:formatCode>
                <c:ptCount val="2"/>
                <c:pt idx="0">
                  <c:v>38</c:v>
                </c:pt>
                <c:pt idx="1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41C-4786-AD53-CE4612774714}"/>
            </c:ext>
          </c:extLst>
        </c:ser>
        <c:ser>
          <c:idx val="3"/>
          <c:order val="3"/>
          <c:tx>
            <c:strRef>
              <c:f>Blad1!$E$1</c:f>
              <c:strCache>
                <c:ptCount val="1"/>
                <c:pt idx="0">
                  <c:v>Alpenwaters.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Blad1!$A$2:$A$3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Blad1!$E$2:$E$3</c:f>
              <c:numCache>
                <c:formatCode>General</c:formatCode>
                <c:ptCount val="2"/>
                <c:pt idx="0">
                  <c:v>30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41C-4786-AD53-CE4612774714}"/>
            </c:ext>
          </c:extLst>
        </c:ser>
        <c:ser>
          <c:idx val="4"/>
          <c:order val="4"/>
          <c:tx>
            <c:strRef>
              <c:f>Blad1!$F$1</c:f>
              <c:strCache>
                <c:ptCount val="1"/>
                <c:pt idx="0">
                  <c:v>Kleine Waters.</c:v>
                </c:pt>
              </c:strCache>
            </c:strRef>
          </c:tx>
          <c:spPr>
            <a:solidFill>
              <a:schemeClr val="accent5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Blad1!$A$2:$A$3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Blad1!$F$2:$F$3</c:f>
              <c:numCache>
                <c:formatCode>General</c:formatCode>
                <c:ptCount val="2"/>
                <c:pt idx="0">
                  <c:v>30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41C-4786-AD53-CE4612774714}"/>
            </c:ext>
          </c:extLst>
        </c:ser>
        <c:ser>
          <c:idx val="5"/>
          <c:order val="5"/>
          <c:tx>
            <c:strRef>
              <c:f>Blad1!$G$1</c:f>
              <c:strCache>
                <c:ptCount val="1"/>
                <c:pt idx="0">
                  <c:v>Slachtoffers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B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Blad1!$A$2:$A$3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Blad1!$G$2:$G$3</c:f>
              <c:numCache>
                <c:formatCode>General</c:formatCode>
                <c:ptCount val="2"/>
                <c:pt idx="0">
                  <c:v>818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41C-4786-AD53-CE461277471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506196927"/>
        <c:axId val="506197759"/>
      </c:barChart>
      <c:catAx>
        <c:axId val="50619692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06197759"/>
        <c:crosses val="autoZero"/>
        <c:auto val="1"/>
        <c:lblAlgn val="ctr"/>
        <c:lblOffset val="100"/>
        <c:noMultiLvlLbl val="0"/>
      </c:catAx>
      <c:valAx>
        <c:axId val="506197759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BE"/>
          </a:p>
        </c:txPr>
        <c:crossAx val="506196927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ln>
                  <a:noFill/>
                </a:ln>
                <a:solidFill>
                  <a:schemeClr val="dk1">
                    <a:lumMod val="75000"/>
                    <a:lumOff val="2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+mn-ea"/>
                <a:cs typeface="+mn-cs"/>
              </a:defRPr>
            </a:pPr>
            <a:endParaRPr lang="nl-BE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BE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0.52333</cdr:x>
      <cdr:y>0.10502</cdr:y>
    </cdr:from>
    <cdr:to>
      <cdr:x>0.80055</cdr:x>
      <cdr:y>0.19939</cdr:y>
    </cdr:to>
    <cdr:sp macro="" textlink="">
      <cdr:nvSpPr>
        <cdr:cNvPr id="2" name="Tekstvak 1"/>
        <cdr:cNvSpPr txBox="1"/>
      </cdr:nvSpPr>
      <cdr:spPr>
        <a:xfrm xmlns:a="http://schemas.openxmlformats.org/drawingml/2006/main">
          <a:off x="5310175" y="600893"/>
          <a:ext cx="2812869" cy="5399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l-BE" sz="2400" b="1" dirty="0" smtClean="0"/>
            <a:t>Totaal : 6078</a:t>
          </a:r>
          <a:endParaRPr lang="nl-BE" sz="2400" b="1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m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63821" y="183848"/>
            <a:ext cx="7766936" cy="1646302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Vrijwilligerswerking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49" y="2369820"/>
            <a:ext cx="6583851" cy="2534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2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557349"/>
            <a:ext cx="8596668" cy="1373051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Paddenoverzet vóór 2016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sz="2800" dirty="0" smtClean="0"/>
              <a:t>Geen resultaten bijgehouden</a:t>
            </a:r>
          </a:p>
          <a:p>
            <a:r>
              <a:rPr lang="nl-BE" sz="2800" dirty="0" smtClean="0"/>
              <a:t>Enorm veel slachtoffers in Witputstraat</a:t>
            </a:r>
            <a:r>
              <a:rPr lang="nl-BE" sz="2800" dirty="0"/>
              <a:t> </a:t>
            </a:r>
            <a:r>
              <a:rPr lang="nl-BE" sz="2800" dirty="0" smtClean="0"/>
              <a:t>en Bremheide</a:t>
            </a:r>
          </a:p>
          <a:p>
            <a:r>
              <a:rPr lang="nl-BE" sz="2800" dirty="0" smtClean="0"/>
              <a:t>Geen controle of opvolging van de omleiding op Goordijk</a:t>
            </a:r>
          </a:p>
          <a:p>
            <a:r>
              <a:rPr lang="nl-BE" sz="2800" dirty="0" smtClean="0"/>
              <a:t>Geen vaste vrijwilligerswerking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379150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503" y="191588"/>
            <a:ext cx="8656320" cy="1320800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Vrijwilligers zoeken en info-momenten organiseren!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5" y="1539527"/>
            <a:ext cx="3104605" cy="4656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06" y="1494791"/>
            <a:ext cx="3242498" cy="5212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399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4" y="801294"/>
            <a:ext cx="7914817" cy="59361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13211"/>
            <a:ext cx="8596668" cy="679269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Info-momenten!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90" y="1058457"/>
            <a:ext cx="4572638" cy="3429479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93156" y="1696179"/>
            <a:ext cx="4572638" cy="342947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9349" y="2404230"/>
            <a:ext cx="4572638" cy="342947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0498" y="801294"/>
            <a:ext cx="7538369" cy="565377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43900" y="930586"/>
            <a:ext cx="7554204" cy="56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1" y="348343"/>
            <a:ext cx="9605554" cy="1582057"/>
          </a:xfrm>
        </p:spPr>
        <p:txBody>
          <a:bodyPr/>
          <a:lstStyle/>
          <a:p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Kinderen informeren via klasvoordrachten!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7" y="1618343"/>
            <a:ext cx="6604605" cy="4953454"/>
          </a:xfrm>
        </p:spPr>
      </p:pic>
    </p:spTree>
    <p:extLst>
      <p:ext uri="{BB962C8B-B14F-4D97-AF65-F5344CB8AC3E}">
        <p14:creationId xmlns:p14="http://schemas.microsoft.com/office/powerpoint/2010/main" val="92047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13212"/>
            <a:ext cx="8596668" cy="722812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 doet PGRK?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966651"/>
            <a:ext cx="10330300" cy="5765075"/>
          </a:xfrm>
        </p:spPr>
        <p:txBody>
          <a:bodyPr>
            <a:normAutofit/>
          </a:bodyPr>
          <a:lstStyle/>
          <a:p>
            <a:r>
              <a:rPr lang="nl-BE" dirty="0" smtClean="0"/>
              <a:t>Sensibiliseren van de buurtbewoners</a:t>
            </a:r>
            <a:br>
              <a:rPr lang="nl-BE" dirty="0" smtClean="0"/>
            </a:br>
            <a:r>
              <a:rPr lang="nl-BE" dirty="0" smtClean="0"/>
              <a:t>Infobrieven rondbrengen met de periode van de wegafsluitingen, resultaten van vorig jaar,…</a:t>
            </a:r>
            <a:endParaRPr lang="nl-BE" dirty="0"/>
          </a:p>
          <a:p>
            <a:r>
              <a:rPr lang="nl-BE" dirty="0" smtClean="0"/>
              <a:t>Vrijwilligers zoeken via infoavonden</a:t>
            </a:r>
          </a:p>
          <a:p>
            <a:r>
              <a:rPr lang="nl-BE" dirty="0" smtClean="0"/>
              <a:t>Toelichting geven op scholen</a:t>
            </a:r>
            <a:br>
              <a:rPr lang="nl-BE" dirty="0" smtClean="0"/>
            </a:br>
            <a:r>
              <a:rPr lang="nl-BE" dirty="0" smtClean="0"/>
              <a:t>-Kinderen geven dit verder door aan hun ouders.</a:t>
            </a:r>
          </a:p>
          <a:p>
            <a:r>
              <a:rPr lang="nl-BE" dirty="0" smtClean="0"/>
              <a:t>Vrijwilligerswerking coördineren om elke avond en ochtend, amfibieën over te zetten en de emmers te ledigen.</a:t>
            </a:r>
          </a:p>
          <a:p>
            <a:r>
              <a:rPr lang="nl-BE" dirty="0" smtClean="0"/>
              <a:t>Logistiek ondersteunen</a:t>
            </a:r>
            <a:br>
              <a:rPr lang="nl-BE" dirty="0" smtClean="0"/>
            </a:br>
            <a:r>
              <a:rPr lang="nl-BE" dirty="0" smtClean="0"/>
              <a:t>-fluohesjes, invulformulieren, emmers,…</a:t>
            </a:r>
          </a:p>
          <a:p>
            <a:r>
              <a:rPr lang="nl-BE" dirty="0" smtClean="0"/>
              <a:t>Vrijwilligers voorzien met informatiebundels over het determineren van de courante soorten =&gt; </a:t>
            </a:r>
            <a:r>
              <a:rPr lang="nl-BE" dirty="0" err="1" smtClean="0"/>
              <a:t>Whatsapp</a:t>
            </a:r>
            <a:r>
              <a:rPr lang="nl-BE" dirty="0" smtClean="0"/>
              <a:t>!</a:t>
            </a:r>
          </a:p>
          <a:p>
            <a:r>
              <a:rPr lang="nl-BE" dirty="0" smtClean="0"/>
              <a:t>Verzamelen en analyseren van gegevens en data</a:t>
            </a:r>
          </a:p>
          <a:p>
            <a:r>
              <a:rPr lang="nl-BE" dirty="0" smtClean="0"/>
              <a:t>Andere partners betrekken om meer gerealiseerd te kunnen krijgen</a:t>
            </a:r>
            <a:br>
              <a:rPr lang="nl-BE" dirty="0" smtClean="0"/>
            </a:br>
            <a:r>
              <a:rPr lang="nl-BE" dirty="0" smtClean="0"/>
              <a:t>-VLM : amfibieën-tunnels, Gemeente : Afsluiting van wegen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3821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78377"/>
            <a:ext cx="8596668" cy="931817"/>
          </a:xfrm>
        </p:spPr>
        <p:txBody>
          <a:bodyPr/>
          <a:lstStyle/>
          <a:p>
            <a:pPr algn="ctr"/>
            <a:r>
              <a:rPr lang="nl-BE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Whatsapp</a:t>
            </a:r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15" y="879564"/>
            <a:ext cx="5843961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Tijdelijke aanduiding voor inhoud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75709" y="553270"/>
            <a:ext cx="4959665" cy="5612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444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82880"/>
            <a:ext cx="8596668" cy="818606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737" y="1001486"/>
            <a:ext cx="8178651" cy="5695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Rechte verbindingslijn 5"/>
          <p:cNvCxnSpPr/>
          <p:nvPr/>
        </p:nvCxnSpPr>
        <p:spPr>
          <a:xfrm>
            <a:off x="2647406" y="3108960"/>
            <a:ext cx="87085" cy="2873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>
            <a:off x="3509554" y="2812869"/>
            <a:ext cx="34835" cy="3222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 flipH="1">
            <a:off x="4902926" y="2786743"/>
            <a:ext cx="104503" cy="2177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Vrije vorm 10"/>
          <p:cNvSpPr/>
          <p:nvPr/>
        </p:nvSpPr>
        <p:spPr>
          <a:xfrm>
            <a:off x="4162697" y="2438400"/>
            <a:ext cx="1184366" cy="1628503"/>
          </a:xfrm>
          <a:custGeom>
            <a:avLst/>
            <a:gdLst>
              <a:gd name="connsiteX0" fmla="*/ 0 w 1184366"/>
              <a:gd name="connsiteY0" fmla="*/ 1628503 h 1628503"/>
              <a:gd name="connsiteX1" fmla="*/ 304800 w 1184366"/>
              <a:gd name="connsiteY1" fmla="*/ 1271451 h 1628503"/>
              <a:gd name="connsiteX2" fmla="*/ 566057 w 1184366"/>
              <a:gd name="connsiteY2" fmla="*/ 940526 h 1628503"/>
              <a:gd name="connsiteX3" fmla="*/ 844732 w 1184366"/>
              <a:gd name="connsiteY3" fmla="*/ 609600 h 1628503"/>
              <a:gd name="connsiteX4" fmla="*/ 923109 w 1184366"/>
              <a:gd name="connsiteY4" fmla="*/ 444137 h 1628503"/>
              <a:gd name="connsiteX5" fmla="*/ 1079863 w 1184366"/>
              <a:gd name="connsiteY5" fmla="*/ 165463 h 1628503"/>
              <a:gd name="connsiteX6" fmla="*/ 1184366 w 1184366"/>
              <a:gd name="connsiteY6" fmla="*/ 0 h 1628503"/>
              <a:gd name="connsiteX7" fmla="*/ 1184366 w 1184366"/>
              <a:gd name="connsiteY7" fmla="*/ 0 h 1628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4366" h="1628503">
                <a:moveTo>
                  <a:pt x="0" y="1628503"/>
                </a:moveTo>
                <a:cubicBezTo>
                  <a:pt x="105228" y="1507308"/>
                  <a:pt x="210457" y="1386114"/>
                  <a:pt x="304800" y="1271451"/>
                </a:cubicBezTo>
                <a:cubicBezTo>
                  <a:pt x="399143" y="1156788"/>
                  <a:pt x="476068" y="1050834"/>
                  <a:pt x="566057" y="940526"/>
                </a:cubicBezTo>
                <a:cubicBezTo>
                  <a:pt x="656046" y="830218"/>
                  <a:pt x="785223" y="692331"/>
                  <a:pt x="844732" y="609600"/>
                </a:cubicBezTo>
                <a:cubicBezTo>
                  <a:pt x="904241" y="526869"/>
                  <a:pt x="883920" y="518160"/>
                  <a:pt x="923109" y="444137"/>
                </a:cubicBezTo>
                <a:cubicBezTo>
                  <a:pt x="962298" y="370114"/>
                  <a:pt x="1036320" y="239486"/>
                  <a:pt x="1079863" y="165463"/>
                </a:cubicBezTo>
                <a:cubicBezTo>
                  <a:pt x="1123406" y="91440"/>
                  <a:pt x="1184366" y="0"/>
                  <a:pt x="1184366" y="0"/>
                </a:cubicBezTo>
                <a:lnTo>
                  <a:pt x="1184366" y="0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Vrije vorm 11"/>
          <p:cNvSpPr/>
          <p:nvPr/>
        </p:nvSpPr>
        <p:spPr>
          <a:xfrm>
            <a:off x="3587931" y="2865120"/>
            <a:ext cx="1314995" cy="104503"/>
          </a:xfrm>
          <a:custGeom>
            <a:avLst/>
            <a:gdLst>
              <a:gd name="connsiteX0" fmla="*/ 0 w 1314995"/>
              <a:gd name="connsiteY0" fmla="*/ 104503 h 104503"/>
              <a:gd name="connsiteX1" fmla="*/ 304800 w 1314995"/>
              <a:gd name="connsiteY1" fmla="*/ 34834 h 104503"/>
              <a:gd name="connsiteX2" fmla="*/ 600892 w 1314995"/>
              <a:gd name="connsiteY2" fmla="*/ 0 h 104503"/>
              <a:gd name="connsiteX3" fmla="*/ 1010195 w 1314995"/>
              <a:gd name="connsiteY3" fmla="*/ 34834 h 104503"/>
              <a:gd name="connsiteX4" fmla="*/ 1314995 w 1314995"/>
              <a:gd name="connsiteY4" fmla="*/ 43543 h 10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4995" h="104503">
                <a:moveTo>
                  <a:pt x="0" y="104503"/>
                </a:moveTo>
                <a:cubicBezTo>
                  <a:pt x="102325" y="78377"/>
                  <a:pt x="204651" y="52251"/>
                  <a:pt x="304800" y="34834"/>
                </a:cubicBezTo>
                <a:cubicBezTo>
                  <a:pt x="404949" y="17417"/>
                  <a:pt x="483326" y="0"/>
                  <a:pt x="600892" y="0"/>
                </a:cubicBezTo>
                <a:cubicBezTo>
                  <a:pt x="718458" y="0"/>
                  <a:pt x="891178" y="27577"/>
                  <a:pt x="1010195" y="34834"/>
                </a:cubicBezTo>
                <a:cubicBezTo>
                  <a:pt x="1129212" y="42091"/>
                  <a:pt x="1222103" y="42817"/>
                  <a:pt x="1314995" y="43543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Vrije vorm 12"/>
          <p:cNvSpPr/>
          <p:nvPr/>
        </p:nvSpPr>
        <p:spPr>
          <a:xfrm>
            <a:off x="5129349" y="2969623"/>
            <a:ext cx="618308" cy="1323703"/>
          </a:xfrm>
          <a:custGeom>
            <a:avLst/>
            <a:gdLst>
              <a:gd name="connsiteX0" fmla="*/ 618308 w 618308"/>
              <a:gd name="connsiteY0" fmla="*/ 1323703 h 1323703"/>
              <a:gd name="connsiteX1" fmla="*/ 574765 w 618308"/>
              <a:gd name="connsiteY1" fmla="*/ 1018903 h 1323703"/>
              <a:gd name="connsiteX2" fmla="*/ 522514 w 618308"/>
              <a:gd name="connsiteY2" fmla="*/ 687977 h 1323703"/>
              <a:gd name="connsiteX3" fmla="*/ 470262 w 618308"/>
              <a:gd name="connsiteY3" fmla="*/ 339634 h 1323703"/>
              <a:gd name="connsiteX4" fmla="*/ 444137 w 618308"/>
              <a:gd name="connsiteY4" fmla="*/ 287383 h 1323703"/>
              <a:gd name="connsiteX5" fmla="*/ 269965 w 618308"/>
              <a:gd name="connsiteY5" fmla="*/ 165463 h 1323703"/>
              <a:gd name="connsiteX6" fmla="*/ 0 w 618308"/>
              <a:gd name="connsiteY6" fmla="*/ 0 h 132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308" h="1323703">
                <a:moveTo>
                  <a:pt x="618308" y="1323703"/>
                </a:moveTo>
                <a:cubicBezTo>
                  <a:pt x="604519" y="1224280"/>
                  <a:pt x="590731" y="1124857"/>
                  <a:pt x="574765" y="1018903"/>
                </a:cubicBezTo>
                <a:cubicBezTo>
                  <a:pt x="558799" y="912949"/>
                  <a:pt x="539931" y="801188"/>
                  <a:pt x="522514" y="687977"/>
                </a:cubicBezTo>
                <a:cubicBezTo>
                  <a:pt x="505097" y="574765"/>
                  <a:pt x="483325" y="406400"/>
                  <a:pt x="470262" y="339634"/>
                </a:cubicBezTo>
                <a:cubicBezTo>
                  <a:pt x="457199" y="272868"/>
                  <a:pt x="477520" y="316411"/>
                  <a:pt x="444137" y="287383"/>
                </a:cubicBezTo>
                <a:cubicBezTo>
                  <a:pt x="410754" y="258355"/>
                  <a:pt x="343988" y="213360"/>
                  <a:pt x="269965" y="165463"/>
                </a:cubicBezTo>
                <a:cubicBezTo>
                  <a:pt x="195942" y="117566"/>
                  <a:pt x="97971" y="58783"/>
                  <a:pt x="0" y="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Vermenigvuldigen 13"/>
          <p:cNvSpPr/>
          <p:nvPr/>
        </p:nvSpPr>
        <p:spPr>
          <a:xfrm>
            <a:off x="4104092" y="3396343"/>
            <a:ext cx="313509" cy="357051"/>
          </a:xfrm>
          <a:prstGeom prst="mathMultiply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Vermenigvuldigen 14"/>
          <p:cNvSpPr/>
          <p:nvPr/>
        </p:nvSpPr>
        <p:spPr>
          <a:xfrm>
            <a:off x="4647097" y="4476205"/>
            <a:ext cx="313509" cy="357051"/>
          </a:xfrm>
          <a:prstGeom prst="mathMultiply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Pijl-omlaag 15"/>
          <p:cNvSpPr/>
          <p:nvPr/>
        </p:nvSpPr>
        <p:spPr>
          <a:xfrm rot="20737180">
            <a:off x="3595463" y="2055222"/>
            <a:ext cx="333281" cy="766355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Pijl-omlaag 16"/>
          <p:cNvSpPr/>
          <p:nvPr/>
        </p:nvSpPr>
        <p:spPr>
          <a:xfrm rot="18998311">
            <a:off x="4736285" y="1933302"/>
            <a:ext cx="333281" cy="766355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Pijl-omlaag 17"/>
          <p:cNvSpPr/>
          <p:nvPr/>
        </p:nvSpPr>
        <p:spPr>
          <a:xfrm rot="4179456">
            <a:off x="5998226" y="3575038"/>
            <a:ext cx="333281" cy="766355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Pijl-omlaag 18"/>
          <p:cNvSpPr/>
          <p:nvPr/>
        </p:nvSpPr>
        <p:spPr>
          <a:xfrm rot="3403234">
            <a:off x="5814203" y="2715845"/>
            <a:ext cx="333281" cy="766355"/>
          </a:xfrm>
          <a:prstGeom prst="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Pijl-omhoog en -omlaag 19"/>
          <p:cNvSpPr/>
          <p:nvPr/>
        </p:nvSpPr>
        <p:spPr>
          <a:xfrm rot="7684403">
            <a:off x="4640942" y="2990221"/>
            <a:ext cx="237831" cy="648350"/>
          </a:xfrm>
          <a:prstGeom prst="up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00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61926"/>
            <a:ext cx="8596668" cy="742950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Resultaten 2017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1133475"/>
            <a:ext cx="9209616" cy="5450205"/>
          </a:xfrm>
        </p:spPr>
        <p:txBody>
          <a:bodyPr>
            <a:normAutofit/>
          </a:bodyPr>
          <a:lstStyle/>
          <a:p>
            <a:r>
              <a:rPr lang="nl-BE" sz="3600" dirty="0" smtClean="0"/>
              <a:t>Pad</a:t>
            </a:r>
            <a:r>
              <a:rPr lang="nl-BE" sz="3600" b="1" dirty="0" smtClean="0"/>
              <a:t> : 4359 st.</a:t>
            </a:r>
          </a:p>
          <a:p>
            <a:r>
              <a:rPr lang="nl-BE" sz="3600" dirty="0" smtClean="0"/>
              <a:t>Bruine kikker </a:t>
            </a:r>
            <a:r>
              <a:rPr lang="nl-BE" sz="3600" b="1" dirty="0" smtClean="0"/>
              <a:t>: 215 st.</a:t>
            </a:r>
          </a:p>
          <a:p>
            <a:r>
              <a:rPr lang="nl-BE" sz="3600" dirty="0" smtClean="0"/>
              <a:t>Groene kikker </a:t>
            </a:r>
            <a:r>
              <a:rPr lang="nl-BE" sz="3600" b="1" dirty="0" smtClean="0"/>
              <a:t>: 38 st.</a:t>
            </a:r>
          </a:p>
          <a:p>
            <a:r>
              <a:rPr lang="nl-BE" sz="3600" dirty="0" smtClean="0"/>
              <a:t>Alpenwatersalamander</a:t>
            </a:r>
            <a:r>
              <a:rPr lang="nl-BE" sz="3600" b="1" dirty="0" smtClean="0"/>
              <a:t> : 30 st.</a:t>
            </a:r>
          </a:p>
          <a:p>
            <a:r>
              <a:rPr lang="nl-BE" sz="3600" dirty="0" smtClean="0"/>
              <a:t>Kleine watersalamander </a:t>
            </a:r>
            <a:r>
              <a:rPr lang="nl-BE" sz="3600" b="1" dirty="0" smtClean="0"/>
              <a:t>: 30 st.</a:t>
            </a:r>
            <a:r>
              <a:rPr lang="nl-BE" sz="3600" dirty="0" smtClean="0"/>
              <a:t/>
            </a:r>
            <a:br>
              <a:rPr lang="nl-BE" sz="3600" dirty="0" smtClean="0"/>
            </a:br>
            <a:endParaRPr lang="nl-BE" sz="3600" dirty="0" smtClean="0"/>
          </a:p>
          <a:p>
            <a:r>
              <a:rPr lang="nl-BE" sz="3600" b="1" dirty="0" smtClean="0">
                <a:solidFill>
                  <a:srgbClr val="FF0000"/>
                </a:solidFill>
              </a:rPr>
              <a:t>Aantal slachtoffers : 818 st.</a:t>
            </a:r>
          </a:p>
          <a:p>
            <a:r>
              <a:rPr lang="nl-BE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Totaal : 5490 exemplaren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659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95794"/>
            <a:ext cx="8596668" cy="783772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Studie door VLM in 2017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1" t="8134" r="4649" b="20846"/>
          <a:stretch/>
        </p:blipFill>
        <p:spPr>
          <a:xfrm>
            <a:off x="2037807" y="984068"/>
            <a:ext cx="6610934" cy="54689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Vermenigvuldigen 4"/>
          <p:cNvSpPr/>
          <p:nvPr/>
        </p:nvSpPr>
        <p:spPr>
          <a:xfrm>
            <a:off x="4232366" y="3317964"/>
            <a:ext cx="505098" cy="435428"/>
          </a:xfrm>
          <a:prstGeom prst="mathMultiply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687" y="5438487"/>
            <a:ext cx="365792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0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04503"/>
            <a:ext cx="8596668" cy="1825897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Landinrichtingsproject VLM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9" y="862150"/>
            <a:ext cx="8804365" cy="5906236"/>
          </a:xfrm>
        </p:spPr>
      </p:pic>
      <p:sp>
        <p:nvSpPr>
          <p:cNvPr id="5" name="Vermenigvuldigen 4"/>
          <p:cNvSpPr/>
          <p:nvPr/>
        </p:nvSpPr>
        <p:spPr>
          <a:xfrm>
            <a:off x="3779520" y="3527885"/>
            <a:ext cx="531223" cy="574766"/>
          </a:xfrm>
          <a:prstGeom prst="mathMultiply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7472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BE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Vrijwilligerswerking</a:t>
            </a:r>
            <a:endParaRPr lang="nl-BE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3" y="2160589"/>
            <a:ext cx="8815009" cy="3880773"/>
          </a:xfrm>
        </p:spPr>
        <p:txBody>
          <a:bodyPr>
            <a:normAutofit/>
          </a:bodyPr>
          <a:lstStyle/>
          <a:p>
            <a:r>
              <a:rPr lang="nl-BE" sz="4000" b="1" u="sng" dirty="0" smtClean="0"/>
              <a:t>Paddenoverzet in Hertberg</a:t>
            </a:r>
            <a:r>
              <a:rPr lang="nl-BE" sz="4000" dirty="0" smtClean="0"/>
              <a:t/>
            </a:r>
            <a:br>
              <a:rPr lang="nl-BE" sz="4000" dirty="0" smtClean="0"/>
            </a:br>
            <a:r>
              <a:rPr lang="nl-BE" sz="4000" i="1" dirty="0" smtClean="0"/>
              <a:t>opgestart in 2016</a:t>
            </a:r>
          </a:p>
          <a:p>
            <a:r>
              <a:rPr lang="nl-BE" sz="4000" b="1" u="sng" dirty="0" smtClean="0"/>
              <a:t>Vlindermonitoring in De Averegten</a:t>
            </a:r>
            <a:r>
              <a:rPr lang="nl-BE" sz="4000" dirty="0" smtClean="0"/>
              <a:t/>
            </a:r>
            <a:br>
              <a:rPr lang="nl-BE" sz="4000" dirty="0" smtClean="0"/>
            </a:br>
            <a:r>
              <a:rPr lang="nl-BE" sz="4000" i="1" dirty="0" smtClean="0"/>
              <a:t>opgestart in 2018</a:t>
            </a:r>
            <a:endParaRPr lang="nl-BE" sz="4000" i="1" dirty="0"/>
          </a:p>
        </p:txBody>
      </p:sp>
    </p:spTree>
    <p:extLst>
      <p:ext uri="{BB962C8B-B14F-4D97-AF65-F5344CB8AC3E}">
        <p14:creationId xmlns:p14="http://schemas.microsoft.com/office/powerpoint/2010/main" val="66053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48046"/>
            <a:ext cx="8596668" cy="818605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Amfibietunnels???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4" y="889136"/>
            <a:ext cx="6900332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49" y="889136"/>
            <a:ext cx="5860352" cy="2794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649" y="3683726"/>
            <a:ext cx="4884035" cy="3084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54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200298"/>
            <a:ext cx="8596668" cy="757646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8" y="957943"/>
            <a:ext cx="8192336" cy="5704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Rechte verbindingslijn 5"/>
          <p:cNvCxnSpPr/>
          <p:nvPr/>
        </p:nvCxnSpPr>
        <p:spPr>
          <a:xfrm>
            <a:off x="3483429" y="2838994"/>
            <a:ext cx="52251" cy="28738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H="1">
            <a:off x="4937760" y="2738845"/>
            <a:ext cx="139337" cy="2438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ermenigvuldigen 8"/>
          <p:cNvSpPr/>
          <p:nvPr/>
        </p:nvSpPr>
        <p:spPr>
          <a:xfrm>
            <a:off x="4136571" y="3322729"/>
            <a:ext cx="330925" cy="339635"/>
          </a:xfrm>
          <a:prstGeom prst="mathMultiply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Vermenigvuldigen 9"/>
          <p:cNvSpPr/>
          <p:nvPr/>
        </p:nvSpPr>
        <p:spPr>
          <a:xfrm>
            <a:off x="4676504" y="4432661"/>
            <a:ext cx="330925" cy="339635"/>
          </a:xfrm>
          <a:prstGeom prst="mathMultiply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2682240" y="3056709"/>
            <a:ext cx="60960" cy="2660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Vrije vorm 12"/>
          <p:cNvSpPr/>
          <p:nvPr/>
        </p:nvSpPr>
        <p:spPr>
          <a:xfrm>
            <a:off x="4484914" y="2368731"/>
            <a:ext cx="844732" cy="1219200"/>
          </a:xfrm>
          <a:custGeom>
            <a:avLst/>
            <a:gdLst>
              <a:gd name="connsiteX0" fmla="*/ 0 w 844732"/>
              <a:gd name="connsiteY0" fmla="*/ 1219200 h 1219200"/>
              <a:gd name="connsiteX1" fmla="*/ 539932 w 844732"/>
              <a:gd name="connsiteY1" fmla="*/ 592183 h 1219200"/>
              <a:gd name="connsiteX2" fmla="*/ 653143 w 844732"/>
              <a:gd name="connsiteY2" fmla="*/ 357052 h 1219200"/>
              <a:gd name="connsiteX3" fmla="*/ 844732 w 844732"/>
              <a:gd name="connsiteY3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4732" h="1219200">
                <a:moveTo>
                  <a:pt x="0" y="1219200"/>
                </a:moveTo>
                <a:cubicBezTo>
                  <a:pt x="215537" y="977537"/>
                  <a:pt x="431075" y="735874"/>
                  <a:pt x="539932" y="592183"/>
                </a:cubicBezTo>
                <a:cubicBezTo>
                  <a:pt x="648789" y="448492"/>
                  <a:pt x="602343" y="455749"/>
                  <a:pt x="653143" y="357052"/>
                </a:cubicBezTo>
                <a:cubicBezTo>
                  <a:pt x="703943" y="258355"/>
                  <a:pt x="774337" y="129177"/>
                  <a:pt x="844732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Vrije vorm 13"/>
          <p:cNvSpPr/>
          <p:nvPr/>
        </p:nvSpPr>
        <p:spPr>
          <a:xfrm>
            <a:off x="4685211" y="2969623"/>
            <a:ext cx="470263" cy="600891"/>
          </a:xfrm>
          <a:custGeom>
            <a:avLst/>
            <a:gdLst>
              <a:gd name="connsiteX0" fmla="*/ 0 w 470263"/>
              <a:gd name="connsiteY0" fmla="*/ 600891 h 600891"/>
              <a:gd name="connsiteX1" fmla="*/ 348343 w 470263"/>
              <a:gd name="connsiteY1" fmla="*/ 174171 h 600891"/>
              <a:gd name="connsiteX2" fmla="*/ 418012 w 470263"/>
              <a:gd name="connsiteY2" fmla="*/ 78377 h 600891"/>
              <a:gd name="connsiteX3" fmla="*/ 470263 w 470263"/>
              <a:gd name="connsiteY3" fmla="*/ 0 h 600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0263" h="600891">
                <a:moveTo>
                  <a:pt x="0" y="600891"/>
                </a:moveTo>
                <a:lnTo>
                  <a:pt x="348343" y="174171"/>
                </a:lnTo>
                <a:cubicBezTo>
                  <a:pt x="418012" y="87085"/>
                  <a:pt x="397692" y="107405"/>
                  <a:pt x="418012" y="78377"/>
                </a:cubicBezTo>
                <a:cubicBezTo>
                  <a:pt x="438332" y="49348"/>
                  <a:pt x="454297" y="24674"/>
                  <a:pt x="470263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Vrije vorm 14"/>
          <p:cNvSpPr/>
          <p:nvPr/>
        </p:nvSpPr>
        <p:spPr>
          <a:xfrm>
            <a:off x="5799909" y="3840480"/>
            <a:ext cx="243840" cy="262932"/>
          </a:xfrm>
          <a:custGeom>
            <a:avLst/>
            <a:gdLst>
              <a:gd name="connsiteX0" fmla="*/ 243840 w 243840"/>
              <a:gd name="connsiteY0" fmla="*/ 261257 h 262932"/>
              <a:gd name="connsiteX1" fmla="*/ 87085 w 243840"/>
              <a:gd name="connsiteY1" fmla="*/ 261257 h 262932"/>
              <a:gd name="connsiteX2" fmla="*/ 34834 w 243840"/>
              <a:gd name="connsiteY2" fmla="*/ 243840 h 262932"/>
              <a:gd name="connsiteX3" fmla="*/ 26125 w 243840"/>
              <a:gd name="connsiteY3" fmla="*/ 209006 h 262932"/>
              <a:gd name="connsiteX4" fmla="*/ 0 w 243840"/>
              <a:gd name="connsiteY4" fmla="*/ 0 h 262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840" h="262932">
                <a:moveTo>
                  <a:pt x="243840" y="261257"/>
                </a:moveTo>
                <a:cubicBezTo>
                  <a:pt x="182879" y="262708"/>
                  <a:pt x="121919" y="264160"/>
                  <a:pt x="87085" y="261257"/>
                </a:cubicBezTo>
                <a:cubicBezTo>
                  <a:pt x="52251" y="258354"/>
                  <a:pt x="34834" y="243840"/>
                  <a:pt x="34834" y="243840"/>
                </a:cubicBezTo>
                <a:cubicBezTo>
                  <a:pt x="24674" y="235132"/>
                  <a:pt x="31931" y="249646"/>
                  <a:pt x="26125" y="209006"/>
                </a:cubicBezTo>
                <a:cubicBezTo>
                  <a:pt x="20319" y="168366"/>
                  <a:pt x="10159" y="84183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Vrije vorm 15"/>
          <p:cNvSpPr/>
          <p:nvPr/>
        </p:nvSpPr>
        <p:spPr>
          <a:xfrm>
            <a:off x="3605349" y="2817552"/>
            <a:ext cx="1349828" cy="125945"/>
          </a:xfrm>
          <a:custGeom>
            <a:avLst/>
            <a:gdLst>
              <a:gd name="connsiteX0" fmla="*/ 0 w 1349828"/>
              <a:gd name="connsiteY0" fmla="*/ 125945 h 125945"/>
              <a:gd name="connsiteX1" fmla="*/ 444137 w 1349828"/>
              <a:gd name="connsiteY1" fmla="*/ 4025 h 125945"/>
              <a:gd name="connsiteX2" fmla="*/ 748937 w 1349828"/>
              <a:gd name="connsiteY2" fmla="*/ 30151 h 125945"/>
              <a:gd name="connsiteX3" fmla="*/ 1079862 w 1349828"/>
              <a:gd name="connsiteY3" fmla="*/ 38859 h 125945"/>
              <a:gd name="connsiteX4" fmla="*/ 1349828 w 1349828"/>
              <a:gd name="connsiteY4" fmla="*/ 56277 h 125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828" h="125945">
                <a:moveTo>
                  <a:pt x="0" y="125945"/>
                </a:moveTo>
                <a:cubicBezTo>
                  <a:pt x="159657" y="72968"/>
                  <a:pt x="319314" y="19991"/>
                  <a:pt x="444137" y="4025"/>
                </a:cubicBezTo>
                <a:cubicBezTo>
                  <a:pt x="568960" y="-11941"/>
                  <a:pt x="642983" y="24345"/>
                  <a:pt x="748937" y="30151"/>
                </a:cubicBezTo>
                <a:cubicBezTo>
                  <a:pt x="854891" y="35957"/>
                  <a:pt x="979714" y="34505"/>
                  <a:pt x="1079862" y="38859"/>
                </a:cubicBezTo>
                <a:cubicBezTo>
                  <a:pt x="1180010" y="43213"/>
                  <a:pt x="1264919" y="49745"/>
                  <a:pt x="1349828" y="56277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Vrije vorm 16"/>
          <p:cNvSpPr/>
          <p:nvPr/>
        </p:nvSpPr>
        <p:spPr>
          <a:xfrm>
            <a:off x="4214949" y="2229394"/>
            <a:ext cx="1384662" cy="1802675"/>
          </a:xfrm>
          <a:custGeom>
            <a:avLst/>
            <a:gdLst>
              <a:gd name="connsiteX0" fmla="*/ 0 w 1384662"/>
              <a:gd name="connsiteY0" fmla="*/ 1802675 h 1802675"/>
              <a:gd name="connsiteX1" fmla="*/ 374468 w 1384662"/>
              <a:gd name="connsiteY1" fmla="*/ 1358537 h 1802675"/>
              <a:gd name="connsiteX2" fmla="*/ 661851 w 1384662"/>
              <a:gd name="connsiteY2" fmla="*/ 1010195 h 1802675"/>
              <a:gd name="connsiteX3" fmla="*/ 836022 w 1384662"/>
              <a:gd name="connsiteY3" fmla="*/ 783772 h 1802675"/>
              <a:gd name="connsiteX4" fmla="*/ 896982 w 1384662"/>
              <a:gd name="connsiteY4" fmla="*/ 687977 h 1802675"/>
              <a:gd name="connsiteX5" fmla="*/ 992777 w 1384662"/>
              <a:gd name="connsiteY5" fmla="*/ 522515 h 1802675"/>
              <a:gd name="connsiteX6" fmla="*/ 1088571 w 1384662"/>
              <a:gd name="connsiteY6" fmla="*/ 304800 h 1802675"/>
              <a:gd name="connsiteX7" fmla="*/ 1175657 w 1384662"/>
              <a:gd name="connsiteY7" fmla="*/ 191589 h 1802675"/>
              <a:gd name="connsiteX8" fmla="*/ 1297577 w 1384662"/>
              <a:gd name="connsiteY8" fmla="*/ 60960 h 1802675"/>
              <a:gd name="connsiteX9" fmla="*/ 1384662 w 1384662"/>
              <a:gd name="connsiteY9" fmla="*/ 0 h 180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84662" h="1802675">
                <a:moveTo>
                  <a:pt x="0" y="1802675"/>
                </a:moveTo>
                <a:lnTo>
                  <a:pt x="374468" y="1358537"/>
                </a:lnTo>
                <a:cubicBezTo>
                  <a:pt x="484776" y="1226457"/>
                  <a:pt x="584925" y="1105989"/>
                  <a:pt x="661851" y="1010195"/>
                </a:cubicBezTo>
                <a:cubicBezTo>
                  <a:pt x="738777" y="914401"/>
                  <a:pt x="796833" y="837475"/>
                  <a:pt x="836022" y="783772"/>
                </a:cubicBezTo>
                <a:cubicBezTo>
                  <a:pt x="875211" y="730069"/>
                  <a:pt x="870856" y="731520"/>
                  <a:pt x="896982" y="687977"/>
                </a:cubicBezTo>
                <a:cubicBezTo>
                  <a:pt x="923108" y="644434"/>
                  <a:pt x="960846" y="586378"/>
                  <a:pt x="992777" y="522515"/>
                </a:cubicBezTo>
                <a:cubicBezTo>
                  <a:pt x="1024708" y="458652"/>
                  <a:pt x="1058091" y="359954"/>
                  <a:pt x="1088571" y="304800"/>
                </a:cubicBezTo>
                <a:cubicBezTo>
                  <a:pt x="1119051" y="249646"/>
                  <a:pt x="1140823" y="232229"/>
                  <a:pt x="1175657" y="191589"/>
                </a:cubicBezTo>
                <a:cubicBezTo>
                  <a:pt x="1210491" y="150949"/>
                  <a:pt x="1262743" y="92891"/>
                  <a:pt x="1297577" y="60960"/>
                </a:cubicBezTo>
                <a:cubicBezTo>
                  <a:pt x="1332411" y="29029"/>
                  <a:pt x="1358536" y="14514"/>
                  <a:pt x="1384662" y="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Vrije vorm 17"/>
          <p:cNvSpPr/>
          <p:nvPr/>
        </p:nvSpPr>
        <p:spPr>
          <a:xfrm>
            <a:off x="5155474" y="2908663"/>
            <a:ext cx="661852" cy="1384663"/>
          </a:xfrm>
          <a:custGeom>
            <a:avLst/>
            <a:gdLst>
              <a:gd name="connsiteX0" fmla="*/ 661852 w 661852"/>
              <a:gd name="connsiteY0" fmla="*/ 1384663 h 1384663"/>
              <a:gd name="connsiteX1" fmla="*/ 592183 w 661852"/>
              <a:gd name="connsiteY1" fmla="*/ 888274 h 1384663"/>
              <a:gd name="connsiteX2" fmla="*/ 539932 w 661852"/>
              <a:gd name="connsiteY2" fmla="*/ 557348 h 1384663"/>
              <a:gd name="connsiteX3" fmla="*/ 487680 w 661852"/>
              <a:gd name="connsiteY3" fmla="*/ 339634 h 1384663"/>
              <a:gd name="connsiteX4" fmla="*/ 357052 w 661852"/>
              <a:gd name="connsiteY4" fmla="*/ 235131 h 1384663"/>
              <a:gd name="connsiteX5" fmla="*/ 174172 w 661852"/>
              <a:gd name="connsiteY5" fmla="*/ 121920 h 1384663"/>
              <a:gd name="connsiteX6" fmla="*/ 0 w 661852"/>
              <a:gd name="connsiteY6" fmla="*/ 0 h 1384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1852" h="1384663">
                <a:moveTo>
                  <a:pt x="661852" y="1384663"/>
                </a:moveTo>
                <a:cubicBezTo>
                  <a:pt x="637177" y="1205411"/>
                  <a:pt x="612503" y="1026160"/>
                  <a:pt x="592183" y="888274"/>
                </a:cubicBezTo>
                <a:cubicBezTo>
                  <a:pt x="571863" y="750388"/>
                  <a:pt x="557349" y="648788"/>
                  <a:pt x="539932" y="557348"/>
                </a:cubicBezTo>
                <a:cubicBezTo>
                  <a:pt x="522515" y="465908"/>
                  <a:pt x="518160" y="393337"/>
                  <a:pt x="487680" y="339634"/>
                </a:cubicBezTo>
                <a:cubicBezTo>
                  <a:pt x="457200" y="285931"/>
                  <a:pt x="409303" y="271417"/>
                  <a:pt x="357052" y="235131"/>
                </a:cubicBezTo>
                <a:cubicBezTo>
                  <a:pt x="304801" y="198845"/>
                  <a:pt x="233681" y="161108"/>
                  <a:pt x="174172" y="121920"/>
                </a:cubicBezTo>
                <a:cubicBezTo>
                  <a:pt x="114663" y="82732"/>
                  <a:pt x="57331" y="41366"/>
                  <a:pt x="0" y="0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6860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30629"/>
            <a:ext cx="8596668" cy="748937"/>
          </a:xfrm>
        </p:spPr>
        <p:txBody>
          <a:bodyPr/>
          <a:lstStyle/>
          <a:p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Plaatsen van schermen </a:t>
            </a:r>
            <a:r>
              <a:rPr lang="nl-BE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emmers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32DB3E-97CE-4AFE-9520-185646FA1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18" r="13169" b="8178"/>
          <a:stretch/>
        </p:blipFill>
        <p:spPr>
          <a:xfrm>
            <a:off x="448537" y="879566"/>
            <a:ext cx="9230177" cy="5728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Vermenigvuldigen 4"/>
          <p:cNvSpPr/>
          <p:nvPr/>
        </p:nvSpPr>
        <p:spPr>
          <a:xfrm>
            <a:off x="3056709" y="3152503"/>
            <a:ext cx="383177" cy="409303"/>
          </a:xfrm>
          <a:prstGeom prst="mathMultiply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Vermenigvuldigen 5"/>
          <p:cNvSpPr/>
          <p:nvPr/>
        </p:nvSpPr>
        <p:spPr>
          <a:xfrm>
            <a:off x="4332515" y="6041362"/>
            <a:ext cx="383177" cy="409303"/>
          </a:xfrm>
          <a:prstGeom prst="mathMultiply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222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243840"/>
            <a:ext cx="8596668" cy="775063"/>
          </a:xfrm>
        </p:spPr>
        <p:txBody>
          <a:bodyPr>
            <a:normAutofit fontScale="90000"/>
          </a:bodyPr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Analyse van de emmers = locatie tunnels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43" y="1018903"/>
            <a:ext cx="10211453" cy="2598307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97" y="3744685"/>
            <a:ext cx="9204744" cy="26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7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9670"/>
            <a:ext cx="8596668" cy="670560"/>
          </a:xfrm>
        </p:spPr>
        <p:txBody>
          <a:bodyPr/>
          <a:lstStyle/>
          <a:p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30" y="69671"/>
            <a:ext cx="9569946" cy="6635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772">
            <a:off x="1228083" y="1242532"/>
            <a:ext cx="3719527" cy="1851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25050">
            <a:off x="5700913" y="3717576"/>
            <a:ext cx="2884048" cy="1177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Rechte verbindingslijn 7"/>
          <p:cNvCxnSpPr/>
          <p:nvPr/>
        </p:nvCxnSpPr>
        <p:spPr>
          <a:xfrm>
            <a:off x="5011875" y="1288869"/>
            <a:ext cx="927371" cy="40502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 flipV="1">
            <a:off x="2647406" y="3126377"/>
            <a:ext cx="2364469" cy="1140676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 flipH="1" flipV="1">
            <a:off x="5721532" y="2375300"/>
            <a:ext cx="1820091" cy="359191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 flipH="1" flipV="1">
            <a:off x="5146766" y="3126377"/>
            <a:ext cx="620877" cy="1985554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Vrije vorm 17"/>
          <p:cNvSpPr/>
          <p:nvPr/>
        </p:nvSpPr>
        <p:spPr>
          <a:xfrm>
            <a:off x="5043635" y="1699808"/>
            <a:ext cx="931817" cy="1393371"/>
          </a:xfrm>
          <a:custGeom>
            <a:avLst/>
            <a:gdLst>
              <a:gd name="connsiteX0" fmla="*/ 0 w 931817"/>
              <a:gd name="connsiteY0" fmla="*/ 1393371 h 1393371"/>
              <a:gd name="connsiteX1" fmla="*/ 513806 w 931817"/>
              <a:gd name="connsiteY1" fmla="*/ 740229 h 1393371"/>
              <a:gd name="connsiteX2" fmla="*/ 653143 w 931817"/>
              <a:gd name="connsiteY2" fmla="*/ 478971 h 1393371"/>
              <a:gd name="connsiteX3" fmla="*/ 931817 w 931817"/>
              <a:gd name="connsiteY3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817" h="1393371">
                <a:moveTo>
                  <a:pt x="0" y="1393371"/>
                </a:moveTo>
                <a:cubicBezTo>
                  <a:pt x="202474" y="1143000"/>
                  <a:pt x="404949" y="892629"/>
                  <a:pt x="513806" y="740229"/>
                </a:cubicBezTo>
                <a:cubicBezTo>
                  <a:pt x="622663" y="587829"/>
                  <a:pt x="583475" y="602342"/>
                  <a:pt x="653143" y="478971"/>
                </a:cubicBezTo>
                <a:cubicBezTo>
                  <a:pt x="722811" y="355600"/>
                  <a:pt x="827314" y="177800"/>
                  <a:pt x="931817" y="0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Vrije vorm 18"/>
          <p:cNvSpPr/>
          <p:nvPr/>
        </p:nvSpPr>
        <p:spPr>
          <a:xfrm>
            <a:off x="5156443" y="2341595"/>
            <a:ext cx="565089" cy="740229"/>
          </a:xfrm>
          <a:custGeom>
            <a:avLst/>
            <a:gdLst>
              <a:gd name="connsiteX0" fmla="*/ 0 w 565089"/>
              <a:gd name="connsiteY0" fmla="*/ 740229 h 740229"/>
              <a:gd name="connsiteX1" fmla="*/ 487680 w 565089"/>
              <a:gd name="connsiteY1" fmla="*/ 156754 h 740229"/>
              <a:gd name="connsiteX2" fmla="*/ 557349 w 565089"/>
              <a:gd name="connsiteY2" fmla="*/ 0 h 740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5089" h="740229">
                <a:moveTo>
                  <a:pt x="0" y="740229"/>
                </a:moveTo>
                <a:cubicBezTo>
                  <a:pt x="197394" y="510177"/>
                  <a:pt x="394789" y="280125"/>
                  <a:pt x="487680" y="156754"/>
                </a:cubicBezTo>
                <a:cubicBezTo>
                  <a:pt x="580571" y="33383"/>
                  <a:pt x="568960" y="16691"/>
                  <a:pt x="557349" y="0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1" name="Rechte verbindingslijn 20"/>
          <p:cNvCxnSpPr/>
          <p:nvPr/>
        </p:nvCxnSpPr>
        <p:spPr>
          <a:xfrm>
            <a:off x="5043635" y="2873829"/>
            <a:ext cx="286011" cy="2438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/>
          <p:cNvCxnSpPr/>
          <p:nvPr/>
        </p:nvCxnSpPr>
        <p:spPr>
          <a:xfrm>
            <a:off x="5210596" y="2607279"/>
            <a:ext cx="313185" cy="2459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/>
          <p:cNvCxnSpPr/>
          <p:nvPr/>
        </p:nvCxnSpPr>
        <p:spPr>
          <a:xfrm>
            <a:off x="5396232" y="2403382"/>
            <a:ext cx="293803" cy="2300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met pijl 28"/>
          <p:cNvCxnSpPr/>
          <p:nvPr/>
        </p:nvCxnSpPr>
        <p:spPr>
          <a:xfrm flipV="1">
            <a:off x="2368731" y="2873829"/>
            <a:ext cx="2606937" cy="5138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echte verbindingslijn met pijl 30"/>
          <p:cNvCxnSpPr/>
          <p:nvPr/>
        </p:nvCxnSpPr>
        <p:spPr>
          <a:xfrm>
            <a:off x="2647406" y="2554895"/>
            <a:ext cx="2499360" cy="5238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echte verbindingslijn met pijl 32"/>
          <p:cNvCxnSpPr/>
          <p:nvPr/>
        </p:nvCxnSpPr>
        <p:spPr>
          <a:xfrm>
            <a:off x="2952206" y="1780837"/>
            <a:ext cx="2377440" cy="61565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echte verbindingslijn met pijl 34"/>
          <p:cNvCxnSpPr/>
          <p:nvPr/>
        </p:nvCxnSpPr>
        <p:spPr>
          <a:xfrm flipH="1" flipV="1">
            <a:off x="5367188" y="3162845"/>
            <a:ext cx="772355" cy="18896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chte verbindingslijn met pijl 36"/>
          <p:cNvCxnSpPr/>
          <p:nvPr/>
        </p:nvCxnSpPr>
        <p:spPr>
          <a:xfrm flipH="1" flipV="1">
            <a:off x="5570771" y="2899089"/>
            <a:ext cx="1396086" cy="14704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met pijl 38"/>
          <p:cNvCxnSpPr/>
          <p:nvPr/>
        </p:nvCxnSpPr>
        <p:spPr>
          <a:xfrm flipH="1" flipV="1">
            <a:off x="5731209" y="2695004"/>
            <a:ext cx="1653660" cy="10595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88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219075"/>
            <a:ext cx="8596668" cy="790575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Resultaten 2018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3" y="1009650"/>
            <a:ext cx="9181041" cy="5600155"/>
          </a:xfrm>
        </p:spPr>
        <p:txBody>
          <a:bodyPr>
            <a:noAutofit/>
          </a:bodyPr>
          <a:lstStyle/>
          <a:p>
            <a:r>
              <a:rPr lang="nl-BE" sz="3600" dirty="0" smtClean="0"/>
              <a:t>Pad</a:t>
            </a:r>
            <a:r>
              <a:rPr lang="nl-BE" sz="3600" b="1" dirty="0" smtClean="0"/>
              <a:t> : 4653 st.</a:t>
            </a:r>
          </a:p>
          <a:p>
            <a:r>
              <a:rPr lang="nl-BE" sz="3600" dirty="0" smtClean="0"/>
              <a:t>Bruine Kikker </a:t>
            </a:r>
            <a:r>
              <a:rPr lang="nl-BE" sz="3600" b="1" dirty="0" smtClean="0"/>
              <a:t>: 1178 st.</a:t>
            </a:r>
          </a:p>
          <a:p>
            <a:r>
              <a:rPr lang="nl-BE" sz="3600" dirty="0" smtClean="0"/>
              <a:t>Groene Kikker </a:t>
            </a:r>
            <a:r>
              <a:rPr lang="nl-BE" sz="3600" b="1" dirty="0" smtClean="0"/>
              <a:t>: 42 st.</a:t>
            </a:r>
          </a:p>
          <a:p>
            <a:r>
              <a:rPr lang="nl-BE" sz="3600" dirty="0" smtClean="0"/>
              <a:t>Alpenwatersalamander </a:t>
            </a:r>
            <a:r>
              <a:rPr lang="nl-BE" sz="3600" b="1" dirty="0" smtClean="0"/>
              <a:t>: 52 st.</a:t>
            </a:r>
          </a:p>
          <a:p>
            <a:r>
              <a:rPr lang="nl-BE" sz="3600" dirty="0" smtClean="0"/>
              <a:t>Kleine Watersalamander : </a:t>
            </a:r>
            <a:r>
              <a:rPr lang="nl-BE" sz="3600" b="1" dirty="0" smtClean="0"/>
              <a:t>88 st.</a:t>
            </a:r>
            <a:r>
              <a:rPr lang="nl-BE" sz="3600" dirty="0" smtClean="0"/>
              <a:t/>
            </a:r>
            <a:br>
              <a:rPr lang="nl-BE" sz="3600" dirty="0" smtClean="0"/>
            </a:br>
            <a:endParaRPr lang="nl-BE" sz="3600" dirty="0" smtClean="0"/>
          </a:p>
          <a:p>
            <a:r>
              <a:rPr lang="nl-BE" sz="3600" b="1" dirty="0" smtClean="0">
                <a:solidFill>
                  <a:srgbClr val="FF0000"/>
                </a:solidFill>
              </a:rPr>
              <a:t>Aantal slachtoffers : 65 st.</a:t>
            </a:r>
          </a:p>
          <a:p>
            <a:r>
              <a:rPr lang="nl-BE" sz="3600" b="1" dirty="0" smtClean="0">
                <a:solidFill>
                  <a:schemeClr val="accent1">
                    <a:lumMod val="75000"/>
                  </a:schemeClr>
                </a:solidFill>
              </a:rPr>
              <a:t>Totaal : 6078 exemplaren</a:t>
            </a:r>
            <a:endParaRPr lang="nl-BE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3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2000">
              <a:schemeClr val="accent1">
                <a:lumMod val="5000"/>
                <a:lumOff val="95000"/>
              </a:schemeClr>
            </a:gs>
            <a:gs pos="38000">
              <a:schemeClr val="accent1">
                <a:lumMod val="45000"/>
                <a:lumOff val="55000"/>
              </a:schemeClr>
            </a:gs>
            <a:gs pos="7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52973" y="156754"/>
            <a:ext cx="8596668" cy="748937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Vergelijking 2017 - 2018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0788958"/>
              </p:ext>
            </p:extLst>
          </p:nvPr>
        </p:nvGraphicFramePr>
        <p:xfrm>
          <a:off x="677862" y="905691"/>
          <a:ext cx="10146891" cy="5721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ijl-links 3"/>
          <p:cNvSpPr/>
          <p:nvPr/>
        </p:nvSpPr>
        <p:spPr>
          <a:xfrm>
            <a:off x="2438400" y="3766457"/>
            <a:ext cx="635726" cy="19158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Pijl-links 6"/>
          <p:cNvSpPr/>
          <p:nvPr/>
        </p:nvSpPr>
        <p:spPr>
          <a:xfrm>
            <a:off x="4071257" y="2137953"/>
            <a:ext cx="635726" cy="19158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Pijl-links 7"/>
          <p:cNvSpPr/>
          <p:nvPr/>
        </p:nvSpPr>
        <p:spPr>
          <a:xfrm>
            <a:off x="2307771" y="1164770"/>
            <a:ext cx="635726" cy="19158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Pijl-links 8"/>
          <p:cNvSpPr/>
          <p:nvPr/>
        </p:nvSpPr>
        <p:spPr>
          <a:xfrm>
            <a:off x="3435531" y="2771502"/>
            <a:ext cx="635726" cy="191589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Ovaal 2"/>
          <p:cNvSpPr/>
          <p:nvPr/>
        </p:nvSpPr>
        <p:spPr>
          <a:xfrm>
            <a:off x="3910149" y="4828902"/>
            <a:ext cx="566057" cy="278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Ovaal 9"/>
          <p:cNvSpPr/>
          <p:nvPr/>
        </p:nvSpPr>
        <p:spPr>
          <a:xfrm>
            <a:off x="3910149" y="5699757"/>
            <a:ext cx="566057" cy="278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640" y="4808847"/>
            <a:ext cx="585267" cy="29873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5639" y="5679702"/>
            <a:ext cx="585267" cy="298730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5974078" y="3178628"/>
            <a:ext cx="2534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smtClean="0"/>
              <a:t>Totaal : 5490</a:t>
            </a:r>
            <a:endParaRPr lang="nl-BE" sz="2400" b="1" dirty="0"/>
          </a:p>
        </p:txBody>
      </p:sp>
    </p:spTree>
    <p:extLst>
      <p:ext uri="{BB962C8B-B14F-4D97-AF65-F5344CB8AC3E}">
        <p14:creationId xmlns:p14="http://schemas.microsoft.com/office/powerpoint/2010/main" val="30033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3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48046"/>
            <a:ext cx="8596668" cy="1782354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Toekomstige situatie?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285" y="905690"/>
            <a:ext cx="8243476" cy="5740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Vrije vorm 4"/>
          <p:cNvSpPr/>
          <p:nvPr/>
        </p:nvSpPr>
        <p:spPr>
          <a:xfrm>
            <a:off x="3979817" y="2917371"/>
            <a:ext cx="1114697" cy="1393372"/>
          </a:xfrm>
          <a:custGeom>
            <a:avLst/>
            <a:gdLst>
              <a:gd name="connsiteX0" fmla="*/ 0 w 1114697"/>
              <a:gd name="connsiteY0" fmla="*/ 1393372 h 1393372"/>
              <a:gd name="connsiteX1" fmla="*/ 496389 w 1114697"/>
              <a:gd name="connsiteY1" fmla="*/ 809898 h 1393372"/>
              <a:gd name="connsiteX2" fmla="*/ 722812 w 1114697"/>
              <a:gd name="connsiteY2" fmla="*/ 531223 h 1393372"/>
              <a:gd name="connsiteX3" fmla="*/ 888274 w 1114697"/>
              <a:gd name="connsiteY3" fmla="*/ 313509 h 1393372"/>
              <a:gd name="connsiteX4" fmla="*/ 1053737 w 1114697"/>
              <a:gd name="connsiteY4" fmla="*/ 113212 h 1393372"/>
              <a:gd name="connsiteX5" fmla="*/ 1114697 w 1114697"/>
              <a:gd name="connsiteY5" fmla="*/ 0 h 139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14697" h="1393372">
                <a:moveTo>
                  <a:pt x="0" y="1393372"/>
                </a:moveTo>
                <a:lnTo>
                  <a:pt x="496389" y="809898"/>
                </a:lnTo>
                <a:cubicBezTo>
                  <a:pt x="616858" y="666207"/>
                  <a:pt x="657498" y="613954"/>
                  <a:pt x="722812" y="531223"/>
                </a:cubicBezTo>
                <a:cubicBezTo>
                  <a:pt x="788126" y="448491"/>
                  <a:pt x="833120" y="383177"/>
                  <a:pt x="888274" y="313509"/>
                </a:cubicBezTo>
                <a:cubicBezTo>
                  <a:pt x="943428" y="243841"/>
                  <a:pt x="1016000" y="165464"/>
                  <a:pt x="1053737" y="113212"/>
                </a:cubicBezTo>
                <a:cubicBezTo>
                  <a:pt x="1091474" y="60960"/>
                  <a:pt x="1103085" y="30480"/>
                  <a:pt x="1114697" y="0"/>
                </a:cubicBezTo>
              </a:path>
            </a:pathLst>
          </a:cu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7" name="Rechte verbindingslijn 6"/>
          <p:cNvCxnSpPr/>
          <p:nvPr/>
        </p:nvCxnSpPr>
        <p:spPr>
          <a:xfrm flipH="1" flipV="1">
            <a:off x="3492137" y="2838994"/>
            <a:ext cx="34834" cy="26125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 flipH="1" flipV="1">
            <a:off x="2717074" y="3100251"/>
            <a:ext cx="52252" cy="2351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 flipV="1">
            <a:off x="4975668" y="2722879"/>
            <a:ext cx="118846" cy="2641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 flipV="1">
            <a:off x="5094514" y="2787069"/>
            <a:ext cx="156755" cy="31318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 flipV="1">
            <a:off x="6090365" y="6522720"/>
            <a:ext cx="214640" cy="609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Vrije vorm 17"/>
          <p:cNvSpPr/>
          <p:nvPr/>
        </p:nvSpPr>
        <p:spPr>
          <a:xfrm>
            <a:off x="5111931" y="2281646"/>
            <a:ext cx="296092" cy="548640"/>
          </a:xfrm>
          <a:custGeom>
            <a:avLst/>
            <a:gdLst>
              <a:gd name="connsiteX0" fmla="*/ 0 w 296092"/>
              <a:gd name="connsiteY0" fmla="*/ 548640 h 548640"/>
              <a:gd name="connsiteX1" fmla="*/ 156755 w 296092"/>
              <a:gd name="connsiteY1" fmla="*/ 182880 h 548640"/>
              <a:gd name="connsiteX2" fmla="*/ 296092 w 296092"/>
              <a:gd name="connsiteY2" fmla="*/ 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6092" h="548640">
                <a:moveTo>
                  <a:pt x="0" y="548640"/>
                </a:moveTo>
                <a:cubicBezTo>
                  <a:pt x="53703" y="411480"/>
                  <a:pt x="107406" y="274320"/>
                  <a:pt x="156755" y="182880"/>
                </a:cubicBezTo>
                <a:cubicBezTo>
                  <a:pt x="206104" y="91440"/>
                  <a:pt x="251098" y="45720"/>
                  <a:pt x="296092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Vermenigvuldigen 18"/>
          <p:cNvSpPr/>
          <p:nvPr/>
        </p:nvSpPr>
        <p:spPr>
          <a:xfrm>
            <a:off x="4136571" y="3335383"/>
            <a:ext cx="322217" cy="357051"/>
          </a:xfrm>
          <a:prstGeom prst="mathMultiply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Vermenigvuldigen 19"/>
          <p:cNvSpPr/>
          <p:nvPr/>
        </p:nvSpPr>
        <p:spPr>
          <a:xfrm>
            <a:off x="4733108" y="4441045"/>
            <a:ext cx="322217" cy="357051"/>
          </a:xfrm>
          <a:prstGeom prst="mathMultiply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Vrije vorm 23"/>
          <p:cNvSpPr/>
          <p:nvPr/>
        </p:nvSpPr>
        <p:spPr>
          <a:xfrm>
            <a:off x="5721531" y="3248297"/>
            <a:ext cx="322218" cy="780090"/>
          </a:xfrm>
          <a:custGeom>
            <a:avLst/>
            <a:gdLst>
              <a:gd name="connsiteX0" fmla="*/ 322218 w 322218"/>
              <a:gd name="connsiteY0" fmla="*/ 775063 h 780090"/>
              <a:gd name="connsiteX1" fmla="*/ 191589 w 322218"/>
              <a:gd name="connsiteY1" fmla="*/ 775063 h 780090"/>
              <a:gd name="connsiteX2" fmla="*/ 104503 w 322218"/>
              <a:gd name="connsiteY2" fmla="*/ 722812 h 780090"/>
              <a:gd name="connsiteX3" fmla="*/ 69669 w 322218"/>
              <a:gd name="connsiteY3" fmla="*/ 557349 h 780090"/>
              <a:gd name="connsiteX4" fmla="*/ 0 w 322218"/>
              <a:gd name="connsiteY4" fmla="*/ 0 h 78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218" h="780090">
                <a:moveTo>
                  <a:pt x="322218" y="775063"/>
                </a:moveTo>
                <a:cubicBezTo>
                  <a:pt x="275046" y="779417"/>
                  <a:pt x="227875" y="783771"/>
                  <a:pt x="191589" y="775063"/>
                </a:cubicBezTo>
                <a:cubicBezTo>
                  <a:pt x="155303" y="766355"/>
                  <a:pt x="124823" y="759098"/>
                  <a:pt x="104503" y="722812"/>
                </a:cubicBezTo>
                <a:cubicBezTo>
                  <a:pt x="84183" y="686526"/>
                  <a:pt x="87086" y="677818"/>
                  <a:pt x="69669" y="557349"/>
                </a:cubicBezTo>
                <a:cubicBezTo>
                  <a:pt x="52252" y="436880"/>
                  <a:pt x="26126" y="218440"/>
                  <a:pt x="0" y="0"/>
                </a:cubicBezTo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400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255086"/>
            <a:ext cx="8596668" cy="737691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Vlindermonitoring in De Averegten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14" y="2568657"/>
            <a:ext cx="2859561" cy="4289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870" y="1724297"/>
            <a:ext cx="3342435" cy="5013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041" y="1330960"/>
            <a:ext cx="3235234" cy="48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95" b="16825"/>
          <a:stretch/>
        </p:blipFill>
        <p:spPr>
          <a:xfrm>
            <a:off x="91811" y="992778"/>
            <a:ext cx="3160064" cy="3161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86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4766" y="409303"/>
            <a:ext cx="8699236" cy="1323702"/>
          </a:xfrm>
        </p:spPr>
        <p:txBody>
          <a:bodyPr>
            <a:normAutofit/>
          </a:bodyPr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Waarom vlindermonitoring in </a:t>
            </a:r>
            <a:b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Averegten?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579845"/>
          </a:xfrm>
        </p:spPr>
        <p:txBody>
          <a:bodyPr/>
          <a:lstStyle/>
          <a:p>
            <a:r>
              <a:rPr lang="nl-BE" dirty="0" smtClean="0"/>
              <a:t>Erg weinig waarnemingen in het verleden. </a:t>
            </a:r>
            <a:r>
              <a:rPr lang="nl-BE" i="1" dirty="0"/>
              <a:t>(Bv =&gt; 2014 : 61ex, 2017 : 170ex)</a:t>
            </a:r>
          </a:p>
          <a:p>
            <a:r>
              <a:rPr lang="nl-BE" dirty="0" smtClean="0"/>
              <a:t>Sommige algemene soorten werden nog nooit of weinig ingegeven via waarnemingen.be </a:t>
            </a:r>
            <a:r>
              <a:rPr lang="nl-BE" i="1" dirty="0" smtClean="0"/>
              <a:t>(Eikenpage, Groot Koolwitje, Oranje zandoogje)</a:t>
            </a:r>
          </a:p>
          <a:p>
            <a:r>
              <a:rPr lang="nl-BE" dirty="0" smtClean="0"/>
              <a:t>Vlinders zijn belangrijke biotoop-indicatoren.</a:t>
            </a:r>
          </a:p>
          <a:p>
            <a:r>
              <a:rPr lang="nl-BE" dirty="0" smtClean="0"/>
              <a:t>Vlinders spreken veel mensen aan door hun schoonheid.</a:t>
            </a:r>
            <a:br>
              <a:rPr lang="nl-BE" dirty="0" smtClean="0"/>
            </a:br>
            <a:r>
              <a:rPr lang="nl-BE" dirty="0" smtClean="0"/>
              <a:t>=&gt; Veel interesse voor een vrijwilligerswerking </a:t>
            </a:r>
          </a:p>
          <a:p>
            <a:r>
              <a:rPr lang="nl-BE" dirty="0" smtClean="0"/>
              <a:t>Aanwezigheid van zeldzamere soorten in de onmiddellijke omgeving, Zitten deze ook in De Averegten?</a:t>
            </a:r>
            <a:br>
              <a:rPr lang="nl-BE" dirty="0" smtClean="0"/>
            </a:br>
            <a:r>
              <a:rPr lang="nl-BE" i="1" dirty="0" smtClean="0"/>
              <a:t>(Sleedoornpage, kleine Parelmoer, Bruin Blauwtje, Bruine Vuurvlinder)</a:t>
            </a:r>
          </a:p>
          <a:p>
            <a:r>
              <a:rPr lang="nl-BE" dirty="0" smtClean="0"/>
              <a:t>Afstemmen van beheer</a:t>
            </a:r>
            <a:br>
              <a:rPr lang="nl-BE" dirty="0" smtClean="0"/>
            </a:br>
            <a:r>
              <a:rPr lang="nl-BE" i="1" dirty="0" smtClean="0"/>
              <a:t>(Graslandbeheer, vrijstellen houtkanten,…)</a:t>
            </a:r>
            <a:endParaRPr lang="nl-BE" i="1" dirty="0"/>
          </a:p>
        </p:txBody>
      </p:sp>
    </p:spTree>
    <p:extLst>
      <p:ext uri="{BB962C8B-B14F-4D97-AF65-F5344CB8AC3E}">
        <p14:creationId xmlns:p14="http://schemas.microsoft.com/office/powerpoint/2010/main" val="341980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45776" y="219837"/>
            <a:ext cx="8719215" cy="1408666"/>
          </a:xfrm>
        </p:spPr>
        <p:txBody>
          <a:bodyPr>
            <a:normAutofit/>
          </a:bodyPr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Paddenoverzet-actie </a:t>
            </a:r>
            <a:b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Provinciaal Domein Hertberg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24" y="1811384"/>
            <a:ext cx="7351802" cy="4901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04" y="2238103"/>
            <a:ext cx="6122496" cy="4023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747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begonnen met een ambitieus project!</a:t>
            </a:r>
            <a:b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u="sng" dirty="0" smtClean="0"/>
              <a:t>Vlindermonitoring met vrijwilligers</a:t>
            </a:r>
            <a:endParaRPr lang="nl-BE" u="sng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Jaarlijks monitoren van vlinders op vaste trajecten</a:t>
            </a:r>
          </a:p>
          <a:p>
            <a:r>
              <a:rPr lang="nl-BE" dirty="0" smtClean="0"/>
              <a:t>Periode tussen 1 April en 1 Oktober</a:t>
            </a:r>
          </a:p>
          <a:p>
            <a:r>
              <a:rPr lang="nl-BE" dirty="0" smtClean="0"/>
              <a:t>Elke week worden de 3 trajecten minimaal 1x afgewandeld</a:t>
            </a:r>
          </a:p>
          <a:p>
            <a:r>
              <a:rPr lang="nl-BE" dirty="0" smtClean="0"/>
              <a:t>Er wordt geteld volgens strikte regels</a:t>
            </a:r>
          </a:p>
          <a:p>
            <a:r>
              <a:rPr lang="nl-BE" b="1" dirty="0" smtClean="0"/>
              <a:t>Doel</a:t>
            </a:r>
            <a:r>
              <a:rPr lang="nl-BE" dirty="0" smtClean="0"/>
              <a:t> : Na x-aantal jaren een duidelijk beeld krijgen van de soorten, en hoe deze soorten reageren op beheersmatige ingrepen.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1572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34568"/>
          </a:xfrm>
        </p:spPr>
        <p:txBody>
          <a:bodyPr>
            <a:noAutofit/>
          </a:bodyPr>
          <a:lstStyle/>
          <a:p>
            <a:pPr algn="ctr"/>
            <a:r>
              <a:rPr lang="nl-BE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Wanneer wordt er geteld?</a:t>
            </a:r>
            <a:endParaRPr lang="nl-BE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2595153"/>
            <a:ext cx="10016792" cy="3446209"/>
          </a:xfrm>
        </p:spPr>
        <p:txBody>
          <a:bodyPr>
            <a:normAutofit/>
          </a:bodyPr>
          <a:lstStyle/>
          <a:p>
            <a:r>
              <a:rPr lang="nl-BE" sz="2800" dirty="0" smtClean="0"/>
              <a:t>1 April tot 30 September</a:t>
            </a:r>
          </a:p>
          <a:p>
            <a:r>
              <a:rPr lang="nl-BE" sz="2800" dirty="0" smtClean="0"/>
              <a:t>Vanaf 13°Celsius</a:t>
            </a:r>
          </a:p>
          <a:p>
            <a:r>
              <a:rPr lang="nl-BE" sz="2800" dirty="0" smtClean="0"/>
              <a:t>Tussen 13°C en 17°C mag het niet volledig bewolkt zijn</a:t>
            </a:r>
          </a:p>
          <a:p>
            <a:r>
              <a:rPr lang="nl-BE" sz="2800" dirty="0" smtClean="0"/>
              <a:t>Vanaf 17°C speelt bewolking geen rol meer</a:t>
            </a:r>
          </a:p>
          <a:p>
            <a:r>
              <a:rPr lang="nl-BE" sz="2800" dirty="0" smtClean="0"/>
              <a:t>Als het voortdurend regent, tellen we niet!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117675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3" y="557349"/>
            <a:ext cx="8788883" cy="1036320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Vrijwilligers zoeken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1776549"/>
            <a:ext cx="10295466" cy="4023360"/>
          </a:xfrm>
        </p:spPr>
        <p:txBody>
          <a:bodyPr>
            <a:normAutofit/>
          </a:bodyPr>
          <a:lstStyle/>
          <a:p>
            <a:r>
              <a:rPr lang="nl-BE" sz="2400" dirty="0" smtClean="0"/>
              <a:t>Bericht verspreiden via sociale media (Facebook, </a:t>
            </a:r>
            <a:r>
              <a:rPr lang="nl-BE" sz="2400" dirty="0"/>
              <a:t>I</a:t>
            </a:r>
            <a:r>
              <a:rPr lang="nl-BE" sz="2400" dirty="0" smtClean="0"/>
              <a:t>nstagram, website,…)</a:t>
            </a:r>
          </a:p>
          <a:p>
            <a:r>
              <a:rPr lang="nl-BE" sz="2400" dirty="0" smtClean="0"/>
              <a:t>Affiches uithangen in infokasten, bij gemeente,…</a:t>
            </a:r>
          </a:p>
          <a:p>
            <a:r>
              <a:rPr lang="nl-BE" sz="2400" dirty="0" smtClean="0"/>
              <a:t>Info-moment organiseren.</a:t>
            </a:r>
          </a:p>
          <a:p>
            <a:r>
              <a:rPr lang="nl-BE" sz="2400" dirty="0" smtClean="0"/>
              <a:t>Mond aan mond reclame.</a:t>
            </a:r>
            <a:br>
              <a:rPr lang="nl-BE" sz="2400" dirty="0" smtClean="0"/>
            </a:br>
            <a:r>
              <a:rPr lang="nl-BE" sz="2400" dirty="0" smtClean="0"/>
              <a:t>De vrijwilligers brengen zelf geïnteresseerden mee op het terrein</a:t>
            </a:r>
          </a:p>
          <a:p>
            <a:r>
              <a:rPr lang="nl-BE" sz="2400" dirty="0" smtClean="0"/>
              <a:t>Tentoonstelling met de behaalde resultaten van 2018.</a:t>
            </a:r>
          </a:p>
        </p:txBody>
      </p:sp>
    </p:spTree>
    <p:extLst>
      <p:ext uri="{BB962C8B-B14F-4D97-AF65-F5344CB8AC3E}">
        <p14:creationId xmlns:p14="http://schemas.microsoft.com/office/powerpoint/2010/main" val="336494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Ondersteuning voor de vrijwilligers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Info moment organiseren : “Vlinders spotten voor beginners”</a:t>
            </a:r>
            <a:br>
              <a:rPr lang="nl-BE" dirty="0" smtClean="0"/>
            </a:br>
            <a:r>
              <a:rPr lang="nl-BE" dirty="0" smtClean="0"/>
              <a:t>-Veel mensen hebben schrik dat ze de verschillende soorten niet herkennen</a:t>
            </a:r>
          </a:p>
          <a:p>
            <a:r>
              <a:rPr lang="nl-BE" dirty="0" err="1" smtClean="0"/>
              <a:t>Whatsapp</a:t>
            </a:r>
            <a:r>
              <a:rPr lang="nl-BE" dirty="0" smtClean="0"/>
              <a:t>-groepje</a:t>
            </a:r>
            <a:br>
              <a:rPr lang="nl-BE" dirty="0" smtClean="0"/>
            </a:br>
            <a:r>
              <a:rPr lang="nl-BE" dirty="0" smtClean="0"/>
              <a:t>-Bij vragen of twijfels wordt dit in de groep gesmeten. Op deze manier leert iedereen weer bij.</a:t>
            </a:r>
            <a:br>
              <a:rPr lang="nl-BE" dirty="0" smtClean="0"/>
            </a:br>
            <a:r>
              <a:rPr lang="nl-BE" dirty="0" smtClean="0"/>
              <a:t>-Onderlinge communicatie van wie op welk tijdstip kan gaan tellen.</a:t>
            </a:r>
          </a:p>
          <a:p>
            <a:r>
              <a:rPr lang="nl-BE" dirty="0" smtClean="0"/>
              <a:t>Bundel met herkenningskaarten waar de verschillende vlindersoorten opstaan met hun kenmerken.</a:t>
            </a:r>
          </a:p>
          <a:p>
            <a:r>
              <a:rPr lang="nl-BE" dirty="0" smtClean="0"/>
              <a:t>Terugkoppelmoment op het einde van het vlinderseizoen.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387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39337"/>
            <a:ext cx="8596668" cy="1341447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Infomoment</a:t>
            </a:r>
            <a:b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“Vlinders spotten voor beginners”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59" y="1625669"/>
            <a:ext cx="8523587" cy="4016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Tijdelijke aanduiding voor inhoud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62" y="2082211"/>
            <a:ext cx="9972064" cy="4701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52" y="1480784"/>
            <a:ext cx="8099395" cy="4555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503" y="1937326"/>
            <a:ext cx="6982207" cy="3927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76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930400"/>
          </a:xfrm>
        </p:spPr>
        <p:txBody>
          <a:bodyPr/>
          <a:lstStyle/>
          <a:p>
            <a:pPr algn="ctr"/>
            <a:r>
              <a:rPr lang="nl-BE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Whatsapp</a:t>
            </a:r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6" y="863011"/>
            <a:ext cx="2884472" cy="576894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802" y="863010"/>
            <a:ext cx="2884473" cy="576894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99" y="863010"/>
            <a:ext cx="2884473" cy="576894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940" y="863009"/>
            <a:ext cx="2884473" cy="5768945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725354" y="5390606"/>
            <a:ext cx="655077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/>
          <p:cNvSpPr/>
          <p:nvPr/>
        </p:nvSpPr>
        <p:spPr>
          <a:xfrm>
            <a:off x="3750251" y="3747481"/>
            <a:ext cx="655077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Rechthoek 9"/>
          <p:cNvSpPr/>
          <p:nvPr/>
        </p:nvSpPr>
        <p:spPr>
          <a:xfrm>
            <a:off x="3725578" y="1545772"/>
            <a:ext cx="655077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/>
          <p:cNvSpPr/>
          <p:nvPr/>
        </p:nvSpPr>
        <p:spPr>
          <a:xfrm>
            <a:off x="6784220" y="3564601"/>
            <a:ext cx="655077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/>
          <p:cNvSpPr/>
          <p:nvPr/>
        </p:nvSpPr>
        <p:spPr>
          <a:xfrm>
            <a:off x="6784220" y="1545772"/>
            <a:ext cx="655077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/>
        </p:nvSpPr>
        <p:spPr>
          <a:xfrm>
            <a:off x="9862375" y="1593669"/>
            <a:ext cx="655077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/>
          <p:cNvSpPr/>
          <p:nvPr/>
        </p:nvSpPr>
        <p:spPr>
          <a:xfrm>
            <a:off x="9862375" y="2103120"/>
            <a:ext cx="655077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/>
          <p:cNvSpPr/>
          <p:nvPr/>
        </p:nvSpPr>
        <p:spPr>
          <a:xfrm>
            <a:off x="9751788" y="4889863"/>
            <a:ext cx="655077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715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1851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Badge toelating afwijken wandelpaden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 descr="Vrijwilliger badge.pptx - PowerPoint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3" t="19498" r="8674" b="8706"/>
          <a:stretch/>
        </p:blipFill>
        <p:spPr>
          <a:xfrm>
            <a:off x="677334" y="1419497"/>
            <a:ext cx="9386478" cy="5306844"/>
          </a:xfrm>
        </p:spPr>
      </p:pic>
      <p:sp>
        <p:nvSpPr>
          <p:cNvPr id="3" name="Rechthoek 2"/>
          <p:cNvSpPr/>
          <p:nvPr/>
        </p:nvSpPr>
        <p:spPr>
          <a:xfrm>
            <a:off x="2342606" y="5782491"/>
            <a:ext cx="3074125" cy="426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065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56754"/>
            <a:ext cx="8596668" cy="1036320"/>
          </a:xfrm>
        </p:spPr>
        <p:txBody>
          <a:bodyPr>
            <a:normAutofit/>
          </a:bodyPr>
          <a:lstStyle/>
          <a:p>
            <a:pPr algn="ctr"/>
            <a:r>
              <a:rPr lang="nl-BE" sz="4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Vast traject?</a:t>
            </a:r>
            <a:endParaRPr lang="nl-BE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t="5587" r="4518" b="14315"/>
          <a:stretch/>
        </p:blipFill>
        <p:spPr>
          <a:xfrm>
            <a:off x="383178" y="1293221"/>
            <a:ext cx="9492342" cy="5124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Ovaal 8"/>
          <p:cNvSpPr/>
          <p:nvPr/>
        </p:nvSpPr>
        <p:spPr>
          <a:xfrm>
            <a:off x="1428205" y="2778035"/>
            <a:ext cx="409303" cy="3744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Ovaal 9"/>
          <p:cNvSpPr/>
          <p:nvPr/>
        </p:nvSpPr>
        <p:spPr>
          <a:xfrm>
            <a:off x="3988526" y="1463040"/>
            <a:ext cx="400594" cy="4005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Ovaal 10"/>
          <p:cNvSpPr/>
          <p:nvPr/>
        </p:nvSpPr>
        <p:spPr>
          <a:xfrm>
            <a:off x="7141029" y="2090057"/>
            <a:ext cx="426720" cy="4005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Ovaal 11"/>
          <p:cNvSpPr/>
          <p:nvPr/>
        </p:nvSpPr>
        <p:spPr>
          <a:xfrm>
            <a:off x="4180114" y="5268686"/>
            <a:ext cx="391886" cy="487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Ovaal 12"/>
          <p:cNvSpPr/>
          <p:nvPr/>
        </p:nvSpPr>
        <p:spPr>
          <a:xfrm>
            <a:off x="3300549" y="5695406"/>
            <a:ext cx="627017" cy="4615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988526" y="5756366"/>
            <a:ext cx="268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 kwetsbaar</a:t>
            </a:r>
            <a:br>
              <a:rPr kumimoji="0" lang="nl-B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nl-B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Enkel Domeinwachters</a:t>
            </a:r>
            <a:endParaRPr kumimoji="0" lang="nl-BE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67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48046"/>
            <a:ext cx="8596668" cy="792480"/>
          </a:xfrm>
        </p:spPr>
        <p:txBody>
          <a:bodyPr/>
          <a:lstStyle/>
          <a:p>
            <a:pPr algn="ctr"/>
            <a:r>
              <a:rPr lang="nl-BE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Transect</a:t>
            </a:r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Zoekzone?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0" t="24434" r="8009" b="32713"/>
          <a:stretch/>
        </p:blipFill>
        <p:spPr>
          <a:xfrm>
            <a:off x="1654629" y="945715"/>
            <a:ext cx="7950925" cy="5762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Rechte verbindingslijn met pijl 5"/>
          <p:cNvCxnSpPr/>
          <p:nvPr/>
        </p:nvCxnSpPr>
        <p:spPr>
          <a:xfrm flipH="1">
            <a:off x="2769326" y="1776549"/>
            <a:ext cx="748937" cy="68797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1750423" y="2281646"/>
            <a:ext cx="418011" cy="26996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/>
          <p:cNvCxnSpPr/>
          <p:nvPr/>
        </p:nvCxnSpPr>
        <p:spPr>
          <a:xfrm flipV="1">
            <a:off x="3335383" y="3117669"/>
            <a:ext cx="348343" cy="36576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al 10"/>
          <p:cNvSpPr/>
          <p:nvPr/>
        </p:nvSpPr>
        <p:spPr>
          <a:xfrm>
            <a:off x="2438400" y="2416628"/>
            <a:ext cx="426720" cy="4005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Ovaal 11"/>
          <p:cNvSpPr/>
          <p:nvPr/>
        </p:nvSpPr>
        <p:spPr>
          <a:xfrm>
            <a:off x="4119155" y="3727269"/>
            <a:ext cx="513805" cy="4876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Ovaal 12"/>
          <p:cNvSpPr/>
          <p:nvPr/>
        </p:nvSpPr>
        <p:spPr>
          <a:xfrm>
            <a:off x="5277395" y="5216435"/>
            <a:ext cx="418011" cy="391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4" name="Ovaal 13"/>
          <p:cNvSpPr/>
          <p:nvPr/>
        </p:nvSpPr>
        <p:spPr>
          <a:xfrm>
            <a:off x="4511040" y="5521234"/>
            <a:ext cx="464628" cy="426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5" name="Ovaal 14"/>
          <p:cNvSpPr/>
          <p:nvPr/>
        </p:nvSpPr>
        <p:spPr>
          <a:xfrm>
            <a:off x="2168434" y="3887542"/>
            <a:ext cx="483326" cy="4663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7" name="Rechte verbindingslijn met pijl 16"/>
          <p:cNvCxnSpPr/>
          <p:nvPr/>
        </p:nvCxnSpPr>
        <p:spPr>
          <a:xfrm flipH="1">
            <a:off x="5373189" y="3827014"/>
            <a:ext cx="113211" cy="710152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8"/>
          <p:cNvCxnSpPr/>
          <p:nvPr/>
        </p:nvCxnSpPr>
        <p:spPr>
          <a:xfrm flipV="1">
            <a:off x="4275909" y="4441371"/>
            <a:ext cx="467445" cy="24384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/>
          <p:cNvCxnSpPr/>
          <p:nvPr/>
        </p:nvCxnSpPr>
        <p:spPr>
          <a:xfrm flipV="1">
            <a:off x="6226629" y="4120698"/>
            <a:ext cx="609600" cy="2331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/>
          <p:cNvCxnSpPr/>
          <p:nvPr/>
        </p:nvCxnSpPr>
        <p:spPr>
          <a:xfrm>
            <a:off x="5116286" y="5947954"/>
            <a:ext cx="256903" cy="296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/>
          <p:cNvCxnSpPr/>
          <p:nvPr/>
        </p:nvCxnSpPr>
        <p:spPr>
          <a:xfrm>
            <a:off x="4376057" y="5608320"/>
            <a:ext cx="0" cy="4019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/>
          <p:cNvCxnSpPr/>
          <p:nvPr/>
        </p:nvCxnSpPr>
        <p:spPr>
          <a:xfrm flipV="1">
            <a:off x="2168434" y="5564777"/>
            <a:ext cx="391886" cy="2438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al 28"/>
          <p:cNvSpPr/>
          <p:nvPr/>
        </p:nvSpPr>
        <p:spPr>
          <a:xfrm>
            <a:off x="5057927" y="4441371"/>
            <a:ext cx="662722" cy="34094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0" name="Ovaal 29"/>
          <p:cNvSpPr/>
          <p:nvPr/>
        </p:nvSpPr>
        <p:spPr>
          <a:xfrm>
            <a:off x="2865120" y="5774889"/>
            <a:ext cx="590781" cy="32111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54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9" grpId="0" animBg="1"/>
      <p:bldP spid="3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92024"/>
            <a:ext cx="8596668" cy="1124712"/>
          </a:xfrm>
        </p:spPr>
        <p:txBody>
          <a:bodyPr>
            <a:normAutofit/>
          </a:bodyPr>
          <a:lstStyle/>
          <a:p>
            <a:pPr algn="ctr"/>
            <a:r>
              <a:rPr lang="nl-BE" sz="44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Transect</a:t>
            </a:r>
            <a:r>
              <a:rPr lang="nl-BE" sz="4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nl-BE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3" t="33621" r="26203" b="37402"/>
          <a:stretch/>
        </p:blipFill>
        <p:spPr>
          <a:xfrm>
            <a:off x="2173032" y="1316736"/>
            <a:ext cx="5605272" cy="5315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Rechte verbindingslijn 5"/>
          <p:cNvCxnSpPr/>
          <p:nvPr/>
        </p:nvCxnSpPr>
        <p:spPr>
          <a:xfrm flipV="1">
            <a:off x="3657600" y="5934456"/>
            <a:ext cx="658368" cy="32918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 flipV="1">
            <a:off x="2898648" y="1545336"/>
            <a:ext cx="594360" cy="19202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10"/>
          <p:cNvCxnSpPr/>
          <p:nvPr/>
        </p:nvCxnSpPr>
        <p:spPr>
          <a:xfrm>
            <a:off x="3154680" y="1691640"/>
            <a:ext cx="841248" cy="438912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al 11"/>
          <p:cNvSpPr/>
          <p:nvPr/>
        </p:nvSpPr>
        <p:spPr>
          <a:xfrm>
            <a:off x="3785616" y="3547872"/>
            <a:ext cx="603504" cy="8229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81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rije vorm 11"/>
          <p:cNvSpPr/>
          <p:nvPr/>
        </p:nvSpPr>
        <p:spPr>
          <a:xfrm>
            <a:off x="4920343" y="3396343"/>
            <a:ext cx="1149531" cy="1314994"/>
          </a:xfrm>
          <a:custGeom>
            <a:avLst/>
            <a:gdLst>
              <a:gd name="connsiteX0" fmla="*/ 252548 w 1149531"/>
              <a:gd name="connsiteY0" fmla="*/ 0 h 1314994"/>
              <a:gd name="connsiteX1" fmla="*/ 348343 w 1149531"/>
              <a:gd name="connsiteY1" fmla="*/ 348343 h 1314994"/>
              <a:gd name="connsiteX2" fmla="*/ 435428 w 1149531"/>
              <a:gd name="connsiteY2" fmla="*/ 548640 h 1314994"/>
              <a:gd name="connsiteX3" fmla="*/ 975360 w 1149531"/>
              <a:gd name="connsiteY3" fmla="*/ 992777 h 1314994"/>
              <a:gd name="connsiteX4" fmla="*/ 1149531 w 1149531"/>
              <a:gd name="connsiteY4" fmla="*/ 1219200 h 1314994"/>
              <a:gd name="connsiteX5" fmla="*/ 635726 w 1149531"/>
              <a:gd name="connsiteY5" fmla="*/ 1314994 h 1314994"/>
              <a:gd name="connsiteX6" fmla="*/ 496388 w 1149531"/>
              <a:gd name="connsiteY6" fmla="*/ 1132114 h 1314994"/>
              <a:gd name="connsiteX7" fmla="*/ 313508 w 1149531"/>
              <a:gd name="connsiteY7" fmla="*/ 1114697 h 1314994"/>
              <a:gd name="connsiteX8" fmla="*/ 252548 w 1149531"/>
              <a:gd name="connsiteY8" fmla="*/ 783771 h 1314994"/>
              <a:gd name="connsiteX9" fmla="*/ 87086 w 1149531"/>
              <a:gd name="connsiteY9" fmla="*/ 853440 h 1314994"/>
              <a:gd name="connsiteX10" fmla="*/ 34834 w 1149531"/>
              <a:gd name="connsiteY10" fmla="*/ 461554 h 1314994"/>
              <a:gd name="connsiteX11" fmla="*/ 0 w 1149531"/>
              <a:gd name="connsiteY11" fmla="*/ 139337 h 1314994"/>
              <a:gd name="connsiteX12" fmla="*/ 252548 w 1149531"/>
              <a:gd name="connsiteY12" fmla="*/ 0 h 1314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9531" h="1314994">
                <a:moveTo>
                  <a:pt x="252548" y="0"/>
                </a:moveTo>
                <a:lnTo>
                  <a:pt x="348343" y="348343"/>
                </a:lnTo>
                <a:lnTo>
                  <a:pt x="435428" y="548640"/>
                </a:lnTo>
                <a:lnTo>
                  <a:pt x="975360" y="992777"/>
                </a:lnTo>
                <a:lnTo>
                  <a:pt x="1149531" y="1219200"/>
                </a:lnTo>
                <a:lnTo>
                  <a:pt x="635726" y="1314994"/>
                </a:lnTo>
                <a:lnTo>
                  <a:pt x="496388" y="1132114"/>
                </a:lnTo>
                <a:lnTo>
                  <a:pt x="313508" y="1114697"/>
                </a:lnTo>
                <a:lnTo>
                  <a:pt x="252548" y="783771"/>
                </a:lnTo>
                <a:lnTo>
                  <a:pt x="87086" y="853440"/>
                </a:lnTo>
                <a:lnTo>
                  <a:pt x="34834" y="461554"/>
                </a:lnTo>
                <a:lnTo>
                  <a:pt x="0" y="139337"/>
                </a:lnTo>
                <a:lnTo>
                  <a:pt x="252548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655077" y="0"/>
            <a:ext cx="10643809" cy="1320800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Situering Paddenoverzet Hertberg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38" y="1320800"/>
            <a:ext cx="8306459" cy="53760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793025"/>
            <a:ext cx="5044440" cy="35128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Vermenigvuldigen 5"/>
          <p:cNvSpPr/>
          <p:nvPr/>
        </p:nvSpPr>
        <p:spPr>
          <a:xfrm>
            <a:off x="8459288" y="2192383"/>
            <a:ext cx="296092" cy="357052"/>
          </a:xfrm>
          <a:prstGeom prst="mathMultiply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Vermenigvuldigen 9"/>
          <p:cNvSpPr/>
          <p:nvPr/>
        </p:nvSpPr>
        <p:spPr>
          <a:xfrm>
            <a:off x="8755380" y="2892062"/>
            <a:ext cx="296092" cy="357052"/>
          </a:xfrm>
          <a:prstGeom prst="mathMultiply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Vrije vorm 12"/>
          <p:cNvSpPr/>
          <p:nvPr/>
        </p:nvSpPr>
        <p:spPr>
          <a:xfrm>
            <a:off x="4929051" y="3361509"/>
            <a:ext cx="1140823" cy="1393371"/>
          </a:xfrm>
          <a:custGeom>
            <a:avLst/>
            <a:gdLst>
              <a:gd name="connsiteX0" fmla="*/ 252549 w 1140823"/>
              <a:gd name="connsiteY0" fmla="*/ 0 h 1393371"/>
              <a:gd name="connsiteX1" fmla="*/ 304800 w 1140823"/>
              <a:gd name="connsiteY1" fmla="*/ 217714 h 1393371"/>
              <a:gd name="connsiteX2" fmla="*/ 357052 w 1140823"/>
              <a:gd name="connsiteY2" fmla="*/ 461554 h 1393371"/>
              <a:gd name="connsiteX3" fmla="*/ 426720 w 1140823"/>
              <a:gd name="connsiteY3" fmla="*/ 592182 h 1393371"/>
              <a:gd name="connsiteX4" fmla="*/ 957943 w 1140823"/>
              <a:gd name="connsiteY4" fmla="*/ 1018902 h 1393371"/>
              <a:gd name="connsiteX5" fmla="*/ 1140823 w 1140823"/>
              <a:gd name="connsiteY5" fmla="*/ 1245325 h 1393371"/>
              <a:gd name="connsiteX6" fmla="*/ 618309 w 1140823"/>
              <a:gd name="connsiteY6" fmla="*/ 1393371 h 1393371"/>
              <a:gd name="connsiteX7" fmla="*/ 557349 w 1140823"/>
              <a:gd name="connsiteY7" fmla="*/ 1105988 h 1393371"/>
              <a:gd name="connsiteX8" fmla="*/ 322218 w 1140823"/>
              <a:gd name="connsiteY8" fmla="*/ 1184365 h 1393371"/>
              <a:gd name="connsiteX9" fmla="*/ 261258 w 1140823"/>
              <a:gd name="connsiteY9" fmla="*/ 809897 h 1393371"/>
              <a:gd name="connsiteX10" fmla="*/ 69669 w 1140823"/>
              <a:gd name="connsiteY10" fmla="*/ 844731 h 1393371"/>
              <a:gd name="connsiteX11" fmla="*/ 43543 w 1140823"/>
              <a:gd name="connsiteY11" fmla="*/ 548640 h 1393371"/>
              <a:gd name="connsiteX12" fmla="*/ 0 w 1140823"/>
              <a:gd name="connsiteY12" fmla="*/ 148045 h 1393371"/>
              <a:gd name="connsiteX13" fmla="*/ 252549 w 1140823"/>
              <a:gd name="connsiteY13" fmla="*/ 0 h 139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0823" h="1393371">
                <a:moveTo>
                  <a:pt x="252549" y="0"/>
                </a:moveTo>
                <a:lnTo>
                  <a:pt x="304800" y="217714"/>
                </a:lnTo>
                <a:lnTo>
                  <a:pt x="357052" y="461554"/>
                </a:lnTo>
                <a:lnTo>
                  <a:pt x="426720" y="592182"/>
                </a:lnTo>
                <a:lnTo>
                  <a:pt x="957943" y="1018902"/>
                </a:lnTo>
                <a:lnTo>
                  <a:pt x="1140823" y="1245325"/>
                </a:lnTo>
                <a:lnTo>
                  <a:pt x="618309" y="1393371"/>
                </a:lnTo>
                <a:lnTo>
                  <a:pt x="557349" y="1105988"/>
                </a:lnTo>
                <a:lnTo>
                  <a:pt x="322218" y="1184365"/>
                </a:lnTo>
                <a:lnTo>
                  <a:pt x="261258" y="809897"/>
                </a:lnTo>
                <a:lnTo>
                  <a:pt x="69669" y="844731"/>
                </a:lnTo>
                <a:lnTo>
                  <a:pt x="43543" y="548640"/>
                </a:lnTo>
                <a:lnTo>
                  <a:pt x="0" y="148045"/>
                </a:lnTo>
                <a:lnTo>
                  <a:pt x="252549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7" name="Rechte verbindingslijn 6"/>
          <p:cNvCxnSpPr/>
          <p:nvPr/>
        </p:nvCxnSpPr>
        <p:spPr>
          <a:xfrm flipV="1">
            <a:off x="5660571" y="775063"/>
            <a:ext cx="1062446" cy="39449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 flipV="1">
            <a:off x="5670820" y="4305845"/>
            <a:ext cx="1052197" cy="4054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Vermenigvuldigen 2"/>
          <p:cNvSpPr/>
          <p:nvPr/>
        </p:nvSpPr>
        <p:spPr>
          <a:xfrm>
            <a:off x="5518420" y="4508591"/>
            <a:ext cx="304800" cy="409303"/>
          </a:xfrm>
          <a:prstGeom prst="mathMultiply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Tekstvak 7"/>
          <p:cNvSpPr txBox="1"/>
          <p:nvPr/>
        </p:nvSpPr>
        <p:spPr>
          <a:xfrm>
            <a:off x="743493" y="2707396"/>
            <a:ext cx="3727269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Provinciaal Groendomein Hertberg</a:t>
            </a:r>
            <a:endParaRPr lang="nl-BE" dirty="0"/>
          </a:p>
        </p:txBody>
      </p:sp>
      <p:cxnSp>
        <p:nvCxnSpPr>
          <p:cNvPr id="14" name="Rechte verbindingslijn met pijl 13"/>
          <p:cNvCxnSpPr/>
          <p:nvPr/>
        </p:nvCxnSpPr>
        <p:spPr>
          <a:xfrm>
            <a:off x="4470762" y="3070588"/>
            <a:ext cx="449581" cy="4128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910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3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55448"/>
            <a:ext cx="8596668" cy="1774952"/>
          </a:xfrm>
        </p:spPr>
        <p:txBody>
          <a:bodyPr>
            <a:normAutofit/>
          </a:bodyPr>
          <a:lstStyle/>
          <a:p>
            <a:pPr algn="ctr"/>
            <a:r>
              <a:rPr lang="nl-BE" sz="4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Transect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i="1" dirty="0" smtClean="0"/>
              <a:t>Denkbeeldige kooi</a:t>
            </a:r>
            <a:endParaRPr lang="nl-BE" i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4894" r="11776" b="3346"/>
          <a:stretch/>
        </p:blipFill>
        <p:spPr>
          <a:xfrm>
            <a:off x="2825496" y="2209977"/>
            <a:ext cx="4645151" cy="431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al 4"/>
          <p:cNvSpPr/>
          <p:nvPr/>
        </p:nvSpPr>
        <p:spPr>
          <a:xfrm>
            <a:off x="3959352" y="2395728"/>
            <a:ext cx="374904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Ovaal 5"/>
          <p:cNvSpPr/>
          <p:nvPr/>
        </p:nvSpPr>
        <p:spPr>
          <a:xfrm>
            <a:off x="6135624" y="2350008"/>
            <a:ext cx="384048" cy="301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Ovaal 6"/>
          <p:cNvSpPr/>
          <p:nvPr/>
        </p:nvSpPr>
        <p:spPr>
          <a:xfrm>
            <a:off x="2898648" y="3639312"/>
            <a:ext cx="320040" cy="3566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Ovaal 7"/>
          <p:cNvSpPr/>
          <p:nvPr/>
        </p:nvSpPr>
        <p:spPr>
          <a:xfrm>
            <a:off x="5559552" y="5934456"/>
            <a:ext cx="301752" cy="283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Ovaal 8"/>
          <p:cNvSpPr/>
          <p:nvPr/>
        </p:nvSpPr>
        <p:spPr>
          <a:xfrm>
            <a:off x="6519672" y="5230368"/>
            <a:ext cx="301752" cy="256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5" name="Gekromde verbindingslijn 14"/>
          <p:cNvCxnSpPr/>
          <p:nvPr/>
        </p:nvCxnSpPr>
        <p:spPr>
          <a:xfrm flipV="1">
            <a:off x="3355848" y="3753394"/>
            <a:ext cx="2714026" cy="1111214"/>
          </a:xfrm>
          <a:prstGeom prst="curvedConnector3">
            <a:avLst>
              <a:gd name="adj1" fmla="val 65081"/>
            </a:avLst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kromde verbindingslijn 12"/>
          <p:cNvCxnSpPr/>
          <p:nvPr/>
        </p:nvCxnSpPr>
        <p:spPr>
          <a:xfrm flipV="1">
            <a:off x="1715589" y="1654629"/>
            <a:ext cx="4241074" cy="1532708"/>
          </a:xfrm>
          <a:prstGeom prst="curvedConnector3">
            <a:avLst>
              <a:gd name="adj1" fmla="val 4096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1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201168"/>
            <a:ext cx="8596668" cy="1170432"/>
          </a:xfrm>
        </p:spPr>
        <p:txBody>
          <a:bodyPr>
            <a:normAutofit/>
          </a:bodyPr>
          <a:lstStyle/>
          <a:p>
            <a:pPr algn="ctr"/>
            <a:r>
              <a:rPr lang="nl-BE" sz="4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Zoekzone</a:t>
            </a:r>
            <a:endParaRPr lang="nl-BE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3" t="44221" r="14539" b="43763"/>
          <a:stretch/>
        </p:blipFill>
        <p:spPr>
          <a:xfrm>
            <a:off x="896113" y="1371600"/>
            <a:ext cx="8290918" cy="4860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Vrije vorm 9"/>
          <p:cNvSpPr/>
          <p:nvPr/>
        </p:nvSpPr>
        <p:spPr>
          <a:xfrm>
            <a:off x="2063304" y="2908228"/>
            <a:ext cx="4453128" cy="2224019"/>
          </a:xfrm>
          <a:custGeom>
            <a:avLst/>
            <a:gdLst>
              <a:gd name="connsiteX0" fmla="*/ 0 w 4453128"/>
              <a:gd name="connsiteY0" fmla="*/ 1526612 h 2224019"/>
              <a:gd name="connsiteX1" fmla="*/ 1179576 w 4453128"/>
              <a:gd name="connsiteY1" fmla="*/ 1855796 h 2224019"/>
              <a:gd name="connsiteX2" fmla="*/ 1133856 w 4453128"/>
              <a:gd name="connsiteY2" fmla="*/ 411044 h 2224019"/>
              <a:gd name="connsiteX3" fmla="*/ 1993392 w 4453128"/>
              <a:gd name="connsiteY3" fmla="*/ 337892 h 2224019"/>
              <a:gd name="connsiteX4" fmla="*/ 2029968 w 4453128"/>
              <a:gd name="connsiteY4" fmla="*/ 1407740 h 2224019"/>
              <a:gd name="connsiteX5" fmla="*/ 2359152 w 4453128"/>
              <a:gd name="connsiteY5" fmla="*/ 2166692 h 2224019"/>
              <a:gd name="connsiteX6" fmla="*/ 3008376 w 4453128"/>
              <a:gd name="connsiteY6" fmla="*/ 2120972 h 2224019"/>
              <a:gd name="connsiteX7" fmla="*/ 3255264 w 4453128"/>
              <a:gd name="connsiteY7" fmla="*/ 1727780 h 2224019"/>
              <a:gd name="connsiteX8" fmla="*/ 3054096 w 4453128"/>
              <a:gd name="connsiteY8" fmla="*/ 1234004 h 2224019"/>
              <a:gd name="connsiteX9" fmla="*/ 2606040 w 4453128"/>
              <a:gd name="connsiteY9" fmla="*/ 667076 h 2224019"/>
              <a:gd name="connsiteX10" fmla="*/ 2624328 w 4453128"/>
              <a:gd name="connsiteY10" fmla="*/ 273884 h 2224019"/>
              <a:gd name="connsiteX11" fmla="*/ 3081528 w 4453128"/>
              <a:gd name="connsiteY11" fmla="*/ 45284 h 2224019"/>
              <a:gd name="connsiteX12" fmla="*/ 3529584 w 4453128"/>
              <a:gd name="connsiteY12" fmla="*/ 45284 h 2224019"/>
              <a:gd name="connsiteX13" fmla="*/ 3803904 w 4453128"/>
              <a:gd name="connsiteY13" fmla="*/ 520772 h 2224019"/>
              <a:gd name="connsiteX14" fmla="*/ 4453128 w 4453128"/>
              <a:gd name="connsiteY14" fmla="*/ 200732 h 222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3128" h="2224019">
                <a:moveTo>
                  <a:pt x="0" y="1526612"/>
                </a:moveTo>
                <a:cubicBezTo>
                  <a:pt x="495300" y="1784168"/>
                  <a:pt x="990600" y="2041724"/>
                  <a:pt x="1179576" y="1855796"/>
                </a:cubicBezTo>
                <a:cubicBezTo>
                  <a:pt x="1368552" y="1669868"/>
                  <a:pt x="998220" y="664028"/>
                  <a:pt x="1133856" y="411044"/>
                </a:cubicBezTo>
                <a:cubicBezTo>
                  <a:pt x="1269492" y="158060"/>
                  <a:pt x="1844040" y="171776"/>
                  <a:pt x="1993392" y="337892"/>
                </a:cubicBezTo>
                <a:cubicBezTo>
                  <a:pt x="2142744" y="504008"/>
                  <a:pt x="1969008" y="1102940"/>
                  <a:pt x="2029968" y="1407740"/>
                </a:cubicBezTo>
                <a:cubicBezTo>
                  <a:pt x="2090928" y="1712540"/>
                  <a:pt x="2196084" y="2047820"/>
                  <a:pt x="2359152" y="2166692"/>
                </a:cubicBezTo>
                <a:cubicBezTo>
                  <a:pt x="2522220" y="2285564"/>
                  <a:pt x="2859024" y="2194124"/>
                  <a:pt x="3008376" y="2120972"/>
                </a:cubicBezTo>
                <a:cubicBezTo>
                  <a:pt x="3157728" y="2047820"/>
                  <a:pt x="3247644" y="1875608"/>
                  <a:pt x="3255264" y="1727780"/>
                </a:cubicBezTo>
                <a:cubicBezTo>
                  <a:pt x="3262884" y="1579952"/>
                  <a:pt x="3162300" y="1410788"/>
                  <a:pt x="3054096" y="1234004"/>
                </a:cubicBezTo>
                <a:cubicBezTo>
                  <a:pt x="2945892" y="1057220"/>
                  <a:pt x="2677668" y="827096"/>
                  <a:pt x="2606040" y="667076"/>
                </a:cubicBezTo>
                <a:cubicBezTo>
                  <a:pt x="2534412" y="507056"/>
                  <a:pt x="2545080" y="377516"/>
                  <a:pt x="2624328" y="273884"/>
                </a:cubicBezTo>
                <a:cubicBezTo>
                  <a:pt x="2703576" y="170252"/>
                  <a:pt x="2930652" y="83384"/>
                  <a:pt x="3081528" y="45284"/>
                </a:cubicBezTo>
                <a:cubicBezTo>
                  <a:pt x="3232404" y="7184"/>
                  <a:pt x="3409188" y="-33964"/>
                  <a:pt x="3529584" y="45284"/>
                </a:cubicBezTo>
                <a:cubicBezTo>
                  <a:pt x="3649980" y="124532"/>
                  <a:pt x="3649980" y="494864"/>
                  <a:pt x="3803904" y="520772"/>
                </a:cubicBezTo>
                <a:cubicBezTo>
                  <a:pt x="3957828" y="546680"/>
                  <a:pt x="4205478" y="373706"/>
                  <a:pt x="4453128" y="200732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5" name="Rechte verbindingslijn 4"/>
          <p:cNvCxnSpPr/>
          <p:nvPr/>
        </p:nvCxnSpPr>
        <p:spPr>
          <a:xfrm>
            <a:off x="2891246" y="2412274"/>
            <a:ext cx="1428205" cy="679269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 flipV="1">
            <a:off x="4310743" y="1654629"/>
            <a:ext cx="705394" cy="1428205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5016137" y="1645920"/>
            <a:ext cx="1567543" cy="1515291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 flipH="1">
            <a:off x="5190309" y="3178629"/>
            <a:ext cx="1402080" cy="286512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/>
          <p:cNvCxnSpPr/>
          <p:nvPr/>
        </p:nvCxnSpPr>
        <p:spPr>
          <a:xfrm flipH="1" flipV="1">
            <a:off x="1933303" y="4528457"/>
            <a:ext cx="3257006" cy="152400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 flipV="1">
            <a:off x="1924594" y="2412274"/>
            <a:ext cx="966652" cy="2124892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78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269966"/>
            <a:ext cx="8596668" cy="1059765"/>
          </a:xfrm>
        </p:spPr>
        <p:txBody>
          <a:bodyPr>
            <a:normAutofit/>
          </a:bodyPr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Invulformulier</a:t>
            </a:r>
            <a:b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BE" sz="2700" dirty="0" smtClean="0">
                <a:solidFill>
                  <a:srgbClr val="FF0000"/>
                </a:solidFill>
              </a:rPr>
              <a:t>We maken geen onderscheid in geslacht!</a:t>
            </a:r>
            <a:endParaRPr lang="nl-BE" sz="2700" dirty="0">
              <a:solidFill>
                <a:srgbClr val="FF0000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" r="49118"/>
          <a:stretch/>
        </p:blipFill>
        <p:spPr>
          <a:xfrm>
            <a:off x="247106" y="1311422"/>
            <a:ext cx="7376160" cy="5480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kstvak 4"/>
          <p:cNvSpPr txBox="1"/>
          <p:nvPr/>
        </p:nvSpPr>
        <p:spPr>
          <a:xfrm>
            <a:off x="908956" y="1504294"/>
            <a:ext cx="2835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Hans</a:t>
            </a:r>
            <a:endParaRPr kumimoji="0" lang="nl-BE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5118463" y="1527461"/>
            <a:ext cx="729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14/05</a:t>
            </a: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Ovaal 6"/>
          <p:cNvSpPr/>
          <p:nvPr/>
        </p:nvSpPr>
        <p:spPr>
          <a:xfrm>
            <a:off x="2806335" y="1706880"/>
            <a:ext cx="418012" cy="2090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1564277" y="2490651"/>
            <a:ext cx="3554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Kkw:IIII</a:t>
            </a:r>
            <a:r>
              <a:rPr kumimoji="0" lang="nl-B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</a:t>
            </a:r>
            <a:r>
              <a:rPr kumimoji="0" lang="nl-B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Kvv:II</a:t>
            </a:r>
            <a:r>
              <a:rPr kumimoji="0" lang="nl-B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 </a:t>
            </a:r>
            <a:r>
              <a:rPr kumimoji="0" lang="nl-B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Cv:II</a:t>
            </a:r>
            <a:r>
              <a:rPr kumimoji="0" lang="nl-B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  <a:r>
              <a:rPr kumimoji="0" lang="nl-B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Dpo:IIII</a:t>
            </a: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Pijl-rechts 8"/>
          <p:cNvSpPr/>
          <p:nvPr/>
        </p:nvSpPr>
        <p:spPr>
          <a:xfrm>
            <a:off x="4005943" y="5650774"/>
            <a:ext cx="228600" cy="653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" name="Pijl-rechts 9"/>
          <p:cNvSpPr/>
          <p:nvPr/>
        </p:nvSpPr>
        <p:spPr>
          <a:xfrm>
            <a:off x="4005943" y="5860869"/>
            <a:ext cx="228600" cy="653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Pijl-rechts 10"/>
          <p:cNvSpPr/>
          <p:nvPr/>
        </p:nvSpPr>
        <p:spPr>
          <a:xfrm>
            <a:off x="1141366" y="5860870"/>
            <a:ext cx="228600" cy="653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Pijl-rechts 11"/>
          <p:cNvSpPr/>
          <p:nvPr/>
        </p:nvSpPr>
        <p:spPr>
          <a:xfrm>
            <a:off x="1141366" y="5949043"/>
            <a:ext cx="228600" cy="653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4563292" y="4420140"/>
            <a:ext cx="2420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Weiland pas gemaaid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69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 animBg="1"/>
      <p:bldP spid="10" grpId="0" animBg="1"/>
      <p:bldP spid="11" grpId="0" animBg="1"/>
      <p:bldP spid="12" grpId="0" animBg="1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39338"/>
            <a:ext cx="8596668" cy="844732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Resultaten per traject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918247"/>
            <a:ext cx="8596312" cy="1659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799804"/>
            <a:ext cx="8596312" cy="1846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868089"/>
            <a:ext cx="8596312" cy="1715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070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269966"/>
            <a:ext cx="8596668" cy="1660434"/>
          </a:xfrm>
        </p:spPr>
        <p:txBody>
          <a:bodyPr>
            <a:normAutofit/>
          </a:bodyPr>
          <a:lstStyle/>
          <a:p>
            <a:pPr algn="ctr"/>
            <a:r>
              <a:rPr lang="nl-BE" sz="4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Vergelijking 2017 - 2018</a:t>
            </a:r>
            <a:endParaRPr lang="nl-BE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41" y="1134846"/>
            <a:ext cx="4370455" cy="4907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Tijdelijke aanduiding voor inhoud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351" y="1134846"/>
            <a:ext cx="4189125" cy="5633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ijl-rechts 3"/>
          <p:cNvSpPr/>
          <p:nvPr/>
        </p:nvSpPr>
        <p:spPr>
          <a:xfrm>
            <a:off x="5669279" y="5120639"/>
            <a:ext cx="348343" cy="1915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Pijl-rechts 6"/>
          <p:cNvSpPr/>
          <p:nvPr/>
        </p:nvSpPr>
        <p:spPr>
          <a:xfrm>
            <a:off x="5669278" y="5499461"/>
            <a:ext cx="348343" cy="1915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Pijl-rechts 7"/>
          <p:cNvSpPr/>
          <p:nvPr/>
        </p:nvSpPr>
        <p:spPr>
          <a:xfrm>
            <a:off x="5669277" y="6081313"/>
            <a:ext cx="348343" cy="1915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Pijl-rechts 8"/>
          <p:cNvSpPr/>
          <p:nvPr/>
        </p:nvSpPr>
        <p:spPr>
          <a:xfrm>
            <a:off x="5669276" y="4640302"/>
            <a:ext cx="348343" cy="191589"/>
          </a:xfrm>
          <a:prstGeom prst="rightArrow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1" name="Pijl-rechts 10"/>
          <p:cNvSpPr/>
          <p:nvPr/>
        </p:nvSpPr>
        <p:spPr>
          <a:xfrm>
            <a:off x="5669276" y="6328904"/>
            <a:ext cx="348343" cy="191589"/>
          </a:xfrm>
          <a:prstGeom prst="rightArrow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Pijl-rechts 11"/>
          <p:cNvSpPr/>
          <p:nvPr/>
        </p:nvSpPr>
        <p:spPr>
          <a:xfrm>
            <a:off x="5669275" y="5800670"/>
            <a:ext cx="348343" cy="191589"/>
          </a:xfrm>
          <a:prstGeom prst="rightArrow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Ovaal 5"/>
          <p:cNvSpPr/>
          <p:nvPr/>
        </p:nvSpPr>
        <p:spPr>
          <a:xfrm>
            <a:off x="4345577" y="1100183"/>
            <a:ext cx="252549" cy="24384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Ovaal 12"/>
          <p:cNvSpPr/>
          <p:nvPr/>
        </p:nvSpPr>
        <p:spPr>
          <a:xfrm>
            <a:off x="8856183" y="1100183"/>
            <a:ext cx="446912" cy="24384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7" name="Rechte verbindingslijn 16"/>
          <p:cNvCxnSpPr/>
          <p:nvPr/>
        </p:nvCxnSpPr>
        <p:spPr>
          <a:xfrm>
            <a:off x="1436914" y="2899954"/>
            <a:ext cx="397448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/>
          <p:nvPr/>
        </p:nvCxnSpPr>
        <p:spPr>
          <a:xfrm flipV="1">
            <a:off x="6078583" y="1449977"/>
            <a:ext cx="3829893" cy="435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28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1" grpId="0" animBg="1"/>
      <p:bldP spid="12" grpId="0" animBg="1"/>
      <p:bldP spid="6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82880"/>
            <a:ext cx="8596668" cy="827314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Opmerkelijke resultaten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4" y="1141686"/>
            <a:ext cx="5810339" cy="3881437"/>
          </a:xfrm>
        </p:spPr>
      </p:pic>
      <p:sp>
        <p:nvSpPr>
          <p:cNvPr id="7" name="Tekstvak 6"/>
          <p:cNvSpPr txBox="1"/>
          <p:nvPr/>
        </p:nvSpPr>
        <p:spPr>
          <a:xfrm>
            <a:off x="775063" y="1236617"/>
            <a:ext cx="454587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chemeClr val="bg1"/>
                </a:solidFill>
              </a:rPr>
              <a:t>Oranje Zandoogje = Niet Waargenomen</a:t>
            </a:r>
            <a:endParaRPr lang="nl-BE" b="1" dirty="0">
              <a:solidFill>
                <a:schemeClr val="bg1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84" y="1010194"/>
            <a:ext cx="7097486" cy="4729507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77335" y="4441371"/>
            <a:ext cx="35637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Eikenpage was voordien nog niet ingegeven in waarnemingen.be</a:t>
            </a:r>
            <a:br>
              <a:rPr lang="nl-BE" dirty="0" smtClean="0"/>
            </a:br>
            <a:r>
              <a:rPr lang="nl-BE" dirty="0" smtClean="0"/>
              <a:t>In 2018 werd deze 21x gezien.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98" y="1141686"/>
            <a:ext cx="8046720" cy="536448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4975668" y="1297577"/>
            <a:ext cx="429833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</a:rPr>
              <a:t>Keizersmantel werd nog maar 2x gezien in het verleden.</a:t>
            </a:r>
            <a:br>
              <a:rPr lang="nl-BE" dirty="0" smtClean="0">
                <a:solidFill>
                  <a:schemeClr val="bg1"/>
                </a:solidFill>
              </a:rPr>
            </a:br>
            <a:r>
              <a:rPr lang="nl-BE" dirty="0" smtClean="0">
                <a:solidFill>
                  <a:schemeClr val="bg1"/>
                </a:solidFill>
              </a:rPr>
              <a:t>In 2018 werd deze 4x waargenomen.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8" b="10476"/>
          <a:stretch/>
        </p:blipFill>
        <p:spPr>
          <a:xfrm>
            <a:off x="3306535" y="1141686"/>
            <a:ext cx="5826769" cy="5347064"/>
          </a:xfrm>
          <a:prstGeom prst="rect">
            <a:avLst/>
          </a:prstGeom>
        </p:spPr>
      </p:pic>
      <p:sp>
        <p:nvSpPr>
          <p:cNvPr id="14" name="Tekstvak 13"/>
          <p:cNvSpPr txBox="1"/>
          <p:nvPr/>
        </p:nvSpPr>
        <p:spPr>
          <a:xfrm>
            <a:off x="3622766" y="1358537"/>
            <a:ext cx="4249783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</a:rPr>
              <a:t>Gele Luzernevlinder werd nog nooit waargenomen, in 2018 werden 4 waarnemingen ingegeven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1127" y="1221859"/>
            <a:ext cx="6450707" cy="4306175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3041621" y="1358537"/>
            <a:ext cx="2953479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chemeClr val="bg1"/>
                </a:solidFill>
              </a:rPr>
              <a:t>Kaasjeskruiddikkopje werd 4x waargenomen in 2018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89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4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1837" y="121920"/>
            <a:ext cx="8596668" cy="1320800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Persbelangstelling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782320"/>
            <a:ext cx="3520440" cy="2065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397" y="782320"/>
            <a:ext cx="5457825" cy="583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45" y="3205356"/>
            <a:ext cx="4277678" cy="3189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0826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0595" y="261257"/>
            <a:ext cx="9091748" cy="1114697"/>
          </a:xfrm>
        </p:spPr>
        <p:txBody>
          <a:bodyPr/>
          <a:lstStyle/>
          <a:p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Waarom samenwerken met vrijwilligers!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77334" y="1619795"/>
            <a:ext cx="9293980" cy="4421568"/>
          </a:xfrm>
        </p:spPr>
        <p:txBody>
          <a:bodyPr>
            <a:normAutofit/>
          </a:bodyPr>
          <a:lstStyle/>
          <a:p>
            <a:r>
              <a:rPr lang="nl-BE" sz="2800" dirty="0" smtClean="0"/>
              <a:t>Vrijwilligers komen uit eigen beweging helpen. Ze zijn gemotiveerd.</a:t>
            </a:r>
          </a:p>
          <a:p>
            <a:r>
              <a:rPr lang="nl-BE" sz="2800" dirty="0" smtClean="0"/>
              <a:t>Vele handen maken licht werk.</a:t>
            </a:r>
          </a:p>
          <a:p>
            <a:r>
              <a:rPr lang="nl-BE" sz="2800" dirty="0" smtClean="0"/>
              <a:t>Extra ogen op het terrein. </a:t>
            </a:r>
            <a:r>
              <a:rPr lang="nl-BE" sz="2800" i="1" dirty="0" smtClean="0"/>
              <a:t>(Andere waarnemingen)</a:t>
            </a:r>
          </a:p>
          <a:p>
            <a:r>
              <a:rPr lang="nl-BE" sz="2800" dirty="0" smtClean="0"/>
              <a:t>Vaak zijn het lokale mensen die voor lokaal draagvlak zorgen.</a:t>
            </a:r>
          </a:p>
          <a:p>
            <a:r>
              <a:rPr lang="nl-BE" sz="2800" dirty="0" smtClean="0"/>
              <a:t>Win-Win Situatie!</a:t>
            </a:r>
            <a:endParaRPr lang="nl-BE" sz="2800" dirty="0"/>
          </a:p>
        </p:txBody>
      </p:sp>
    </p:spTree>
    <p:extLst>
      <p:ext uri="{BB962C8B-B14F-4D97-AF65-F5344CB8AC3E}">
        <p14:creationId xmlns:p14="http://schemas.microsoft.com/office/powerpoint/2010/main" val="38677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69669"/>
            <a:ext cx="8596668" cy="6087291"/>
          </a:xfrm>
        </p:spPr>
        <p:txBody>
          <a:bodyPr>
            <a:normAutofit/>
          </a:bodyPr>
          <a:lstStyle/>
          <a:p>
            <a:pPr algn="ctr"/>
            <a:r>
              <a:rPr lang="nl-BE" sz="7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Maar vooral!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Genieten van het buiten zijn!</a:t>
            </a:r>
            <a:br>
              <a:rPr lang="nl-BE" dirty="0" smtClean="0"/>
            </a:br>
            <a:endParaRPr lang="nl-BE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0"/>
          <a:stretch/>
        </p:blipFill>
        <p:spPr>
          <a:xfrm>
            <a:off x="1188295" y="1811384"/>
            <a:ext cx="7921191" cy="4807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582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2301" y="104503"/>
            <a:ext cx="8596668" cy="1320800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Vóór 2016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376" y="992777"/>
            <a:ext cx="7878518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Rechte verbindingslijn 5"/>
          <p:cNvCxnSpPr/>
          <p:nvPr/>
        </p:nvCxnSpPr>
        <p:spPr>
          <a:xfrm>
            <a:off x="3683726" y="2804160"/>
            <a:ext cx="52251" cy="2177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H="1">
            <a:off x="5111931" y="2734491"/>
            <a:ext cx="139338" cy="21771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ermenigvuldigen 8"/>
          <p:cNvSpPr/>
          <p:nvPr/>
        </p:nvSpPr>
        <p:spPr>
          <a:xfrm>
            <a:off x="4319451" y="3326674"/>
            <a:ext cx="313509" cy="322217"/>
          </a:xfrm>
          <a:prstGeom prst="mathMultiply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Vermenigvuldigen 9"/>
          <p:cNvSpPr/>
          <p:nvPr/>
        </p:nvSpPr>
        <p:spPr>
          <a:xfrm>
            <a:off x="4803788" y="4393474"/>
            <a:ext cx="313509" cy="322217"/>
          </a:xfrm>
          <a:prstGeom prst="mathMultiply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406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56754"/>
            <a:ext cx="8596668" cy="740229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Situatie op het terrein vóór 2016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70" y="957943"/>
            <a:ext cx="8201046" cy="571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Vermenigvuldigen 4"/>
          <p:cNvSpPr/>
          <p:nvPr/>
        </p:nvSpPr>
        <p:spPr>
          <a:xfrm>
            <a:off x="4180114" y="3387634"/>
            <a:ext cx="304800" cy="330926"/>
          </a:xfrm>
          <a:prstGeom prst="mathMultiply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Vermenigvuldigen 5"/>
          <p:cNvSpPr/>
          <p:nvPr/>
        </p:nvSpPr>
        <p:spPr>
          <a:xfrm>
            <a:off x="4733109" y="4480560"/>
            <a:ext cx="304800" cy="330926"/>
          </a:xfrm>
          <a:prstGeom prst="mathMultiply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Vrije vorm 6"/>
          <p:cNvSpPr/>
          <p:nvPr/>
        </p:nvSpPr>
        <p:spPr>
          <a:xfrm>
            <a:off x="2830286" y="1010194"/>
            <a:ext cx="4362994" cy="4693920"/>
          </a:xfrm>
          <a:custGeom>
            <a:avLst/>
            <a:gdLst>
              <a:gd name="connsiteX0" fmla="*/ 0 w 4362994"/>
              <a:gd name="connsiteY0" fmla="*/ 4693920 h 4693920"/>
              <a:gd name="connsiteX1" fmla="*/ 818605 w 4362994"/>
              <a:gd name="connsiteY1" fmla="*/ 3701143 h 4693920"/>
              <a:gd name="connsiteX2" fmla="*/ 1445623 w 4362994"/>
              <a:gd name="connsiteY2" fmla="*/ 2943497 h 4693920"/>
              <a:gd name="connsiteX3" fmla="*/ 2159725 w 4362994"/>
              <a:gd name="connsiteY3" fmla="*/ 2081349 h 4693920"/>
              <a:gd name="connsiteX4" fmla="*/ 2307771 w 4362994"/>
              <a:gd name="connsiteY4" fmla="*/ 1837509 h 4693920"/>
              <a:gd name="connsiteX5" fmla="*/ 2551611 w 4362994"/>
              <a:gd name="connsiteY5" fmla="*/ 1410789 h 4693920"/>
              <a:gd name="connsiteX6" fmla="*/ 2778034 w 4362994"/>
              <a:gd name="connsiteY6" fmla="*/ 1219200 h 4693920"/>
              <a:gd name="connsiteX7" fmla="*/ 4362994 w 4362994"/>
              <a:gd name="connsiteY7" fmla="*/ 0 h 4693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2994" h="4693920">
                <a:moveTo>
                  <a:pt x="0" y="4693920"/>
                </a:moveTo>
                <a:lnTo>
                  <a:pt x="818605" y="3701143"/>
                </a:lnTo>
                <a:lnTo>
                  <a:pt x="1445623" y="2943497"/>
                </a:lnTo>
                <a:cubicBezTo>
                  <a:pt x="1669143" y="2673531"/>
                  <a:pt x="2016034" y="2265680"/>
                  <a:pt x="2159725" y="2081349"/>
                </a:cubicBezTo>
                <a:cubicBezTo>
                  <a:pt x="2303416" y="1897018"/>
                  <a:pt x="2242457" y="1949269"/>
                  <a:pt x="2307771" y="1837509"/>
                </a:cubicBezTo>
                <a:cubicBezTo>
                  <a:pt x="2373085" y="1725749"/>
                  <a:pt x="2473234" y="1513840"/>
                  <a:pt x="2551611" y="1410789"/>
                </a:cubicBezTo>
                <a:cubicBezTo>
                  <a:pt x="2629988" y="1307737"/>
                  <a:pt x="2778034" y="1219200"/>
                  <a:pt x="2778034" y="1219200"/>
                </a:cubicBezTo>
                <a:lnTo>
                  <a:pt x="4362994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Vrije vorm 7"/>
          <p:cNvSpPr/>
          <p:nvPr/>
        </p:nvSpPr>
        <p:spPr>
          <a:xfrm>
            <a:off x="3474720" y="2825654"/>
            <a:ext cx="1654629" cy="161386"/>
          </a:xfrm>
          <a:custGeom>
            <a:avLst/>
            <a:gdLst>
              <a:gd name="connsiteX0" fmla="*/ 0 w 1654629"/>
              <a:gd name="connsiteY0" fmla="*/ 161386 h 161386"/>
              <a:gd name="connsiteX1" fmla="*/ 592183 w 1654629"/>
              <a:gd name="connsiteY1" fmla="*/ 4632 h 161386"/>
              <a:gd name="connsiteX2" fmla="*/ 1654629 w 1654629"/>
              <a:gd name="connsiteY2" fmla="*/ 56883 h 161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4629" h="161386">
                <a:moveTo>
                  <a:pt x="0" y="161386"/>
                </a:moveTo>
                <a:cubicBezTo>
                  <a:pt x="158206" y="91717"/>
                  <a:pt x="316412" y="22049"/>
                  <a:pt x="592183" y="4632"/>
                </a:cubicBezTo>
                <a:cubicBezTo>
                  <a:pt x="867954" y="-12785"/>
                  <a:pt x="1261291" y="22049"/>
                  <a:pt x="1654629" y="5688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Vrije vorm 8"/>
          <p:cNvSpPr/>
          <p:nvPr/>
        </p:nvSpPr>
        <p:spPr>
          <a:xfrm>
            <a:off x="5138057" y="2899954"/>
            <a:ext cx="644434" cy="1175657"/>
          </a:xfrm>
          <a:custGeom>
            <a:avLst/>
            <a:gdLst>
              <a:gd name="connsiteX0" fmla="*/ 644434 w 644434"/>
              <a:gd name="connsiteY0" fmla="*/ 1175657 h 1175657"/>
              <a:gd name="connsiteX1" fmla="*/ 513806 w 644434"/>
              <a:gd name="connsiteY1" fmla="*/ 426720 h 1175657"/>
              <a:gd name="connsiteX2" fmla="*/ 496389 w 644434"/>
              <a:gd name="connsiteY2" fmla="*/ 339635 h 1175657"/>
              <a:gd name="connsiteX3" fmla="*/ 400594 w 644434"/>
              <a:gd name="connsiteY3" fmla="*/ 252549 h 1175657"/>
              <a:gd name="connsiteX4" fmla="*/ 0 w 644434"/>
              <a:gd name="connsiteY4" fmla="*/ 0 h 117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434" h="1175657">
                <a:moveTo>
                  <a:pt x="644434" y="1175657"/>
                </a:moveTo>
                <a:cubicBezTo>
                  <a:pt x="591457" y="870857"/>
                  <a:pt x="538480" y="566057"/>
                  <a:pt x="513806" y="426720"/>
                </a:cubicBezTo>
                <a:cubicBezTo>
                  <a:pt x="489132" y="287383"/>
                  <a:pt x="515258" y="368663"/>
                  <a:pt x="496389" y="339635"/>
                </a:cubicBezTo>
                <a:cubicBezTo>
                  <a:pt x="477520" y="310607"/>
                  <a:pt x="483325" y="309155"/>
                  <a:pt x="400594" y="252549"/>
                </a:cubicBezTo>
                <a:cubicBezTo>
                  <a:pt x="317863" y="195943"/>
                  <a:pt x="158931" y="97971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Pijl-omhoog en -omlaag 9"/>
          <p:cNvSpPr/>
          <p:nvPr/>
        </p:nvSpPr>
        <p:spPr>
          <a:xfrm>
            <a:off x="3709851" y="2508069"/>
            <a:ext cx="322218" cy="783771"/>
          </a:xfrm>
          <a:prstGeom prst="up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Pijl-omhoog en -omlaag 10"/>
          <p:cNvSpPr/>
          <p:nvPr/>
        </p:nvSpPr>
        <p:spPr>
          <a:xfrm rot="4987385">
            <a:off x="5621381" y="3421558"/>
            <a:ext cx="322218" cy="783771"/>
          </a:xfrm>
          <a:prstGeom prst="up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Pijl-omhoog en -omlaag 11"/>
          <p:cNvSpPr/>
          <p:nvPr/>
        </p:nvSpPr>
        <p:spPr>
          <a:xfrm rot="19498260">
            <a:off x="5689768" y="1663337"/>
            <a:ext cx="322218" cy="783771"/>
          </a:xfrm>
          <a:prstGeom prst="up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Pijl-omhoog en -omlaag 12"/>
          <p:cNvSpPr/>
          <p:nvPr/>
        </p:nvSpPr>
        <p:spPr>
          <a:xfrm rot="18858213">
            <a:off x="4625343" y="2995748"/>
            <a:ext cx="322218" cy="783771"/>
          </a:xfrm>
          <a:prstGeom prst="upDown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Tekstvak 13"/>
          <p:cNvSpPr txBox="1"/>
          <p:nvPr/>
        </p:nvSpPr>
        <p:spPr>
          <a:xfrm>
            <a:off x="3547646" y="1971902"/>
            <a:ext cx="1175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 smtClean="0">
                <a:solidFill>
                  <a:srgbClr val="FFFF00"/>
                </a:solidFill>
              </a:rPr>
              <a:t>???</a:t>
            </a:r>
            <a:endParaRPr lang="nl-BE" sz="3200" b="1" dirty="0">
              <a:solidFill>
                <a:srgbClr val="FFFF00"/>
              </a:solidFill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60" y="2160582"/>
            <a:ext cx="1335140" cy="859611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741" y="3146285"/>
            <a:ext cx="1335140" cy="85961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180114" y="1721076"/>
            <a:ext cx="1071155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Goordijk</a:t>
            </a:r>
            <a:endParaRPr lang="nl-BE" dirty="0"/>
          </a:p>
        </p:txBody>
      </p:sp>
      <p:sp>
        <p:nvSpPr>
          <p:cNvPr id="15" name="Tekstvak 14"/>
          <p:cNvSpPr txBox="1"/>
          <p:nvPr/>
        </p:nvSpPr>
        <p:spPr>
          <a:xfrm>
            <a:off x="5939246" y="2825654"/>
            <a:ext cx="1336284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Bremheide</a:t>
            </a:r>
            <a:endParaRPr lang="nl-BE" dirty="0"/>
          </a:p>
        </p:txBody>
      </p:sp>
      <p:sp>
        <p:nvSpPr>
          <p:cNvPr id="16" name="Tekstvak 15"/>
          <p:cNvSpPr txBox="1"/>
          <p:nvPr/>
        </p:nvSpPr>
        <p:spPr>
          <a:xfrm>
            <a:off x="3908936" y="4973623"/>
            <a:ext cx="148045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l-BE" dirty="0" smtClean="0"/>
              <a:t>Witputstraat</a:t>
            </a:r>
            <a:endParaRPr lang="nl-BE" dirty="0"/>
          </a:p>
        </p:txBody>
      </p:sp>
      <p:cxnSp>
        <p:nvCxnSpPr>
          <p:cNvPr id="20" name="Rechte verbindingslijn met pijl 19"/>
          <p:cNvCxnSpPr>
            <a:stCxn id="16" idx="0"/>
          </p:cNvCxnSpPr>
          <p:nvPr/>
        </p:nvCxnSpPr>
        <p:spPr>
          <a:xfrm flipH="1" flipV="1">
            <a:off x="4484914" y="3770811"/>
            <a:ext cx="164251" cy="1202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/>
          <p:nvPr/>
        </p:nvCxnSpPr>
        <p:spPr>
          <a:xfrm flipH="1">
            <a:off x="4544306" y="2099784"/>
            <a:ext cx="145286" cy="7015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/>
          <p:cNvCxnSpPr>
            <a:stCxn id="15" idx="1"/>
          </p:cNvCxnSpPr>
          <p:nvPr/>
        </p:nvCxnSpPr>
        <p:spPr>
          <a:xfrm flipH="1">
            <a:off x="5658344" y="3010320"/>
            <a:ext cx="280902" cy="2197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549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3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30629"/>
            <a:ext cx="8596668" cy="783771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Witputstraat 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91" y="794619"/>
            <a:ext cx="7916091" cy="5937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85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48046"/>
            <a:ext cx="8596668" cy="1782354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Goordijk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166" y="877819"/>
            <a:ext cx="7784836" cy="5838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465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7334" y="121920"/>
            <a:ext cx="8596668" cy="696686"/>
          </a:xfrm>
        </p:spPr>
        <p:txBody>
          <a:bodyPr/>
          <a:lstStyle/>
          <a:p>
            <a:pPr algn="ctr"/>
            <a:r>
              <a:rPr lang="nl-BE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Bremheide</a:t>
            </a:r>
            <a:endParaRPr lang="nl-BE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17" y="818566"/>
            <a:ext cx="7811589" cy="5858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378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327E07229ED54E8434F97E9DA7B52C" ma:contentTypeVersion="8" ma:contentTypeDescription="Een nieuw document maken." ma:contentTypeScope="" ma:versionID="c3b133179a171e8b6d1392a595d46784">
  <xsd:schema xmlns:xsd="http://www.w3.org/2001/XMLSchema" xmlns:xs="http://www.w3.org/2001/XMLSchema" xmlns:p="http://schemas.microsoft.com/office/2006/metadata/properties" xmlns:ns2="0f844532-14d6-4b18-9a81-2a5b58b0880b" xmlns:ns3="440cfdf2-a085-4afb-95d0-1ad9d04042bb" xmlns:ns4="e992e1ec-4fad-4eac-81e7-d3df622d4839" targetNamespace="http://schemas.microsoft.com/office/2006/metadata/properties" ma:root="true" ma:fieldsID="7e4830628e27736f7e0ac113b22e6127" ns2:_="" ns3:_="" ns4:_="">
    <xsd:import namespace="0f844532-14d6-4b18-9a81-2a5b58b0880b"/>
    <xsd:import namespace="440cfdf2-a085-4afb-95d0-1ad9d04042bb"/>
    <xsd:import namespace="e992e1ec-4fad-4eac-81e7-d3df622d4839"/>
    <xsd:element name="properties">
      <xsd:complexType>
        <xsd:sequence>
          <xsd:element name="documentManagement">
            <xsd:complexType>
              <xsd:all>
                <xsd:element ref="ns2:Status_x0020_document" minOccurs="0"/>
                <xsd:element ref="ns2:Document_x0020_fase" minOccurs="0"/>
                <xsd:element ref="ns2:Documenttype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844532-14d6-4b18-9a81-2a5b58b0880b" elementFormDefault="qualified">
    <xsd:import namespace="http://schemas.microsoft.com/office/2006/documentManagement/types"/>
    <xsd:import namespace="http://schemas.microsoft.com/office/infopath/2007/PartnerControls"/>
    <xsd:element name="Status_x0020_document" ma:index="8" nillable="true" ma:displayName="Status document" ma:format="Dropdown" ma:internalName="Status_x0020_document">
      <xsd:simpleType>
        <xsd:restriction base="dms:Choice">
          <xsd:enumeration value="Ontwerp"/>
          <xsd:enumeration value="Eindontwerp"/>
          <xsd:enumeration value="Definitief"/>
        </xsd:restriction>
      </xsd:simpleType>
    </xsd:element>
    <xsd:element name="Document_x0020_fase" ma:index="9" nillable="true" ma:displayName="Document fase" ma:format="Dropdown" ma:internalName="Document_x0020_fase">
      <xsd:simpleType>
        <xsd:restriction base="dms:Choice">
          <xsd:enumeration value="Nog aan te leveren"/>
        </xsd:restriction>
      </xsd:simpleType>
    </xsd:element>
    <xsd:element name="Documenttype" ma:index="10" nillable="true" ma:displayName="Documenttype" ma:format="Dropdown" ma:internalName="Documenttype">
      <xsd:simpleType>
        <xsd:restriction base="dms:Choice">
          <xsd:enumeration value="Nieuwsbrief"/>
          <xsd:enumeration value="Rapport"/>
          <xsd:enumeration value="Persberich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cfdf2-a085-4afb-95d0-1ad9d04042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92e1ec-4fad-4eac-81e7-d3df622d483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type xmlns="0f844532-14d6-4b18-9a81-2a5b58b0880b" xsi:nil="true"/>
    <Document_x0020_fase xmlns="0f844532-14d6-4b18-9a81-2a5b58b0880b" xsi:nil="true"/>
    <Status_x0020_document xmlns="0f844532-14d6-4b18-9a81-2a5b58b0880b" xsi:nil="true"/>
  </documentManagement>
</p:properties>
</file>

<file path=customXml/itemProps1.xml><?xml version="1.0" encoding="utf-8"?>
<ds:datastoreItem xmlns:ds="http://schemas.openxmlformats.org/officeDocument/2006/customXml" ds:itemID="{3185B29B-07E4-4775-BE6F-9D672429F2E6}"/>
</file>

<file path=customXml/itemProps2.xml><?xml version="1.0" encoding="utf-8"?>
<ds:datastoreItem xmlns:ds="http://schemas.openxmlformats.org/officeDocument/2006/customXml" ds:itemID="{7C8A4A62-6FA2-4B67-8DFD-25488C0B9E2C}"/>
</file>

<file path=customXml/itemProps3.xml><?xml version="1.0" encoding="utf-8"?>
<ds:datastoreItem xmlns:ds="http://schemas.openxmlformats.org/officeDocument/2006/customXml" ds:itemID="{5BA6F0FA-9EA0-4D03-84B1-0F6893F5D454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2758</TotalTime>
  <Words>501</Words>
  <Application>Microsoft Office PowerPoint</Application>
  <PresentationFormat>Breedbeeld</PresentationFormat>
  <Paragraphs>122</Paragraphs>
  <Slides>48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2" baseType="lpstr">
      <vt:lpstr>Arial</vt:lpstr>
      <vt:lpstr>Trebuchet MS</vt:lpstr>
      <vt:lpstr>Wingdings 3</vt:lpstr>
      <vt:lpstr>Facet</vt:lpstr>
      <vt:lpstr>Vrijwilligerswerking</vt:lpstr>
      <vt:lpstr>Vrijwilligerswerking</vt:lpstr>
      <vt:lpstr>Paddenoverzet-actie  Provinciaal Domein Hertberg</vt:lpstr>
      <vt:lpstr>Situering Paddenoverzet Hertberg</vt:lpstr>
      <vt:lpstr>Vóór 2016</vt:lpstr>
      <vt:lpstr>Situatie op het terrein vóór 2016</vt:lpstr>
      <vt:lpstr>Witputstraat </vt:lpstr>
      <vt:lpstr>Goordijk</vt:lpstr>
      <vt:lpstr>Bremheide</vt:lpstr>
      <vt:lpstr>Paddenoverzet vóór 2016</vt:lpstr>
      <vt:lpstr>Vrijwilligers zoeken en info-momenten organiseren!</vt:lpstr>
      <vt:lpstr>Info-momenten!</vt:lpstr>
      <vt:lpstr>Kinderen informeren via klasvoordrachten!</vt:lpstr>
      <vt:lpstr>Wat doet PGRK?</vt:lpstr>
      <vt:lpstr>Whatsapp!</vt:lpstr>
      <vt:lpstr>2017</vt:lpstr>
      <vt:lpstr>Resultaten 2017</vt:lpstr>
      <vt:lpstr>Studie door VLM in 2017</vt:lpstr>
      <vt:lpstr>Landinrichtingsproject VLM</vt:lpstr>
      <vt:lpstr>Amfibietunnels???</vt:lpstr>
      <vt:lpstr>2018</vt:lpstr>
      <vt:lpstr>Plaatsen van schermen + emmers</vt:lpstr>
      <vt:lpstr>Analyse van de emmers = locatie tunnels</vt:lpstr>
      <vt:lpstr>PowerPoint-presentatie</vt:lpstr>
      <vt:lpstr>Resultaten 2018</vt:lpstr>
      <vt:lpstr>Vergelijking 2017 - 2018</vt:lpstr>
      <vt:lpstr>Toekomstige situatie?</vt:lpstr>
      <vt:lpstr>Vlindermonitoring in De Averegten</vt:lpstr>
      <vt:lpstr>Waarom vlindermonitoring in  De Averegten?</vt:lpstr>
      <vt:lpstr>We begonnen met een ambitieus project! Vlindermonitoring met vrijwilligers</vt:lpstr>
      <vt:lpstr>Wanneer wordt er geteld?</vt:lpstr>
      <vt:lpstr>Vrijwilligers zoeken</vt:lpstr>
      <vt:lpstr>Ondersteuning voor de vrijwilligers</vt:lpstr>
      <vt:lpstr>Infomoment “Vlinders spotten voor beginners”</vt:lpstr>
      <vt:lpstr>Whatsapp!</vt:lpstr>
      <vt:lpstr>Badge toelating afwijken wandelpaden</vt:lpstr>
      <vt:lpstr>Vast traject?</vt:lpstr>
      <vt:lpstr>Transect of Zoekzone?</vt:lpstr>
      <vt:lpstr>Transect?</vt:lpstr>
      <vt:lpstr>Transect Denkbeeldige kooi</vt:lpstr>
      <vt:lpstr>Zoekzone</vt:lpstr>
      <vt:lpstr>Invulformulier We maken geen onderscheid in geslacht!</vt:lpstr>
      <vt:lpstr>Resultaten per traject</vt:lpstr>
      <vt:lpstr>Vergelijking 2017 - 2018</vt:lpstr>
      <vt:lpstr>Opmerkelijke resultaten</vt:lpstr>
      <vt:lpstr>Persbelangstelling</vt:lpstr>
      <vt:lpstr>Waarom samenwerken met vrijwilligers!</vt:lpstr>
      <vt:lpstr>Maar vooral! Genieten van het buiten zijn! </vt:lpstr>
    </vt:vector>
  </TitlesOfParts>
  <Company>Provincie Antwerpen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Vrijwilligerswerking</dc:title>
  <dc:creator>LIMET Hans</dc:creator>
  <cp:lastModifiedBy>LIMET Hans</cp:lastModifiedBy>
  <cp:revision>77</cp:revision>
  <dcterms:created xsi:type="dcterms:W3CDTF">2018-12-17T10:46:53Z</dcterms:created>
  <dcterms:modified xsi:type="dcterms:W3CDTF">2019-02-08T14:33:52Z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0x0101001F327E07229ED54E8434F97E9DA7B52C</vt:lpwstr>
  </property>
</Properties>
</file>