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1"/>
  </p:notesMasterIdLst>
  <p:sldIdLst>
    <p:sldId id="266" r:id="rId2"/>
    <p:sldId id="267" r:id="rId3"/>
    <p:sldId id="269" r:id="rId4"/>
    <p:sldId id="257" r:id="rId5"/>
    <p:sldId id="259" r:id="rId6"/>
    <p:sldId id="277" r:id="rId7"/>
    <p:sldId id="262" r:id="rId8"/>
    <p:sldId id="278" r:id="rId9"/>
    <p:sldId id="261" r:id="rId10"/>
    <p:sldId id="279" r:id="rId11"/>
    <p:sldId id="263" r:id="rId12"/>
    <p:sldId id="281" r:id="rId13"/>
    <p:sldId id="274" r:id="rId14"/>
    <p:sldId id="275" r:id="rId15"/>
    <p:sldId id="276" r:id="rId16"/>
    <p:sldId id="272" r:id="rId17"/>
    <p:sldId id="283" r:id="rId18"/>
    <p:sldId id="280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78010" autoAdjust="0"/>
  </p:normalViewPr>
  <p:slideViewPr>
    <p:cSldViewPr snapToGrid="0">
      <p:cViewPr varScale="1">
        <p:scale>
          <a:sx n="68" d="100"/>
          <a:sy n="68" d="100"/>
        </p:scale>
        <p:origin x="132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2043-862C-4D60-88C9-5D868A1C570F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4AB20-EBD8-49D9-9112-608BCDDF51E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96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3085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Vangstlocatie:</a:t>
            </a:r>
            <a:r>
              <a:rPr lang="nl-BE" baseline="0" dirty="0" smtClean="0"/>
              <a:t> </a:t>
            </a:r>
            <a:r>
              <a:rPr lang="nl-BE" baseline="0" dirty="0" err="1" smtClean="0"/>
              <a:t>Dijle</a:t>
            </a:r>
            <a:endParaRPr lang="nl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76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b="1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C14E-662C-9A4C-8026-6D3BF71D90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Grafiek: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Movement</a:t>
            </a:r>
            <a:r>
              <a:rPr lang="nl-BE" baseline="0" dirty="0" smtClean="0"/>
              <a:t> range = bereik van de twee uiterste punten waar de meerval is geweest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/>
              <a:t>Rode punten</a:t>
            </a:r>
            <a:r>
              <a:rPr lang="nl-BE" baseline="0" dirty="0" smtClean="0"/>
              <a:t> geeft idee van de tijdsduur dat iedere meerval kon worden gevolgd -&gt; geen duidelijk verband met </a:t>
            </a:r>
            <a:r>
              <a:rPr lang="nl-BE" baseline="0" dirty="0" err="1" smtClean="0"/>
              <a:t>movement</a:t>
            </a:r>
            <a:r>
              <a:rPr lang="nl-BE" baseline="0" dirty="0" smtClean="0"/>
              <a:t> range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Maandelijkse gemiddelde: 8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Lange afstanden (Literatuur: 3 km in de Maas (Brevé) &lt;-&gt; korte excursies in radiale patronen in literatuur</a:t>
            </a:r>
            <a:endParaRPr lang="nl-B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909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As: Afstand van de</a:t>
            </a:r>
            <a:r>
              <a:rPr lang="nl-BE" baseline="0" dirty="0" smtClean="0"/>
              <a:t> receiver tot meest </a:t>
            </a:r>
            <a:r>
              <a:rPr lang="nl-BE" baseline="0" dirty="0" err="1" smtClean="0"/>
              <a:t>stroomopwaartse</a:t>
            </a:r>
            <a:r>
              <a:rPr lang="nl-BE" baseline="0" dirty="0" smtClean="0"/>
              <a:t> receiver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Homing</a:t>
            </a:r>
            <a:r>
              <a:rPr lang="nl-BE" dirty="0" smtClean="0"/>
              <a:t>:</a:t>
            </a:r>
            <a:r>
              <a:rPr lang="nl-BE" baseline="0" dirty="0" smtClean="0"/>
              <a:t> Vaste overwinteringslocatie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09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5FA2-D020-4E22-969E-AF61E533D4A6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6981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59FE1-27C3-4548-AC89-A85EA65D5316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9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Geen sluitende bewijzen in deze studie, hopelijk</a:t>
            </a:r>
            <a:r>
              <a:rPr lang="nl-BE" baseline="0" dirty="0" smtClean="0"/>
              <a:t> in de toekomst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175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Door telemetrie blijkt: vissen kunnen qua gedrag sterk van elkaar verschillen. Men zegt</a:t>
            </a:r>
            <a:r>
              <a:rPr lang="nl-BE" baseline="0" dirty="0" smtClean="0"/>
              <a:t> vaak dat een bepaalde vissoort op een zekere manier beweegt, maar wanneer we inzoomen op het individu blijkt dus dat er veel variabiliteit kan zijn</a:t>
            </a:r>
          </a:p>
          <a:p>
            <a:endParaRPr lang="nl-BE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91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487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Factoren</a:t>
            </a:r>
          </a:p>
          <a:p>
            <a:r>
              <a:rPr lang="nl-BE" dirty="0" smtClean="0"/>
              <a:t>Hydrologie: Zeker in systemen</a:t>
            </a:r>
            <a:r>
              <a:rPr lang="nl-BE" baseline="0" dirty="0" smtClean="0"/>
              <a:t> als de Schelde waar de hydrologie niet alleen door factoren als regenval maar ook door de getijden beïnvloed wordt</a:t>
            </a:r>
          </a:p>
          <a:p>
            <a:endParaRPr lang="nl-BE" baseline="0" dirty="0" smtClean="0"/>
          </a:p>
          <a:p>
            <a:r>
              <a:rPr lang="nl-BE" baseline="0" dirty="0" smtClean="0"/>
              <a:t>Niet alleen invloed op het algemene functioneren van aquatische </a:t>
            </a:r>
            <a:r>
              <a:rPr lang="nl-BE" baseline="0" dirty="0" err="1" smtClean="0"/>
              <a:t>habitats</a:t>
            </a:r>
            <a:r>
              <a:rPr lang="nl-BE" baseline="0" dirty="0" smtClean="0"/>
              <a:t> maar ook de vispopulaties die erin voorkomen</a:t>
            </a:r>
          </a:p>
          <a:p>
            <a:r>
              <a:rPr lang="nl-BE" baseline="0" dirty="0" smtClean="0"/>
              <a:t>Creëren een diversiteit van omstandigheden waartussen vissen zich verplaatsen -&gt; bewegingspatronen en migratie</a:t>
            </a:r>
          </a:p>
          <a:p>
            <a:r>
              <a:rPr lang="nl-BE" baseline="0" dirty="0" smtClean="0"/>
              <a:t>Door bewegingspatronen te achterhalen kunnen we leren welke condities bepaalde soorten prefereren/nodig hebben en wat de invloed is van veranderingen in de factoren die aquatische </a:t>
            </a:r>
            <a:r>
              <a:rPr lang="nl-BE" baseline="0" dirty="0" err="1" smtClean="0"/>
              <a:t>habitats</a:t>
            </a:r>
            <a:r>
              <a:rPr lang="nl-BE" baseline="0" dirty="0" smtClean="0"/>
              <a:t> beïnvloeden op de aanwezige vispopulaties.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18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Transmitter</a:t>
            </a:r>
          </a:p>
          <a:p>
            <a:r>
              <a:rPr lang="en-GB" baseline="0" dirty="0" smtClean="0"/>
              <a:t>Receiver: </a:t>
            </a:r>
            <a:r>
              <a:rPr lang="en-GB" baseline="0" dirty="0" err="1" smtClean="0"/>
              <a:t>Verankerd</a:t>
            </a:r>
            <a:r>
              <a:rPr lang="en-GB" baseline="0" dirty="0" smtClean="0"/>
              <a:t> op </a:t>
            </a:r>
            <a:r>
              <a:rPr lang="en-GB" baseline="0" dirty="0" err="1" smtClean="0"/>
              <a:t>verschillende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locaties</a:t>
            </a:r>
            <a:r>
              <a:rPr lang="en-GB" baseline="0" dirty="0" smtClean="0"/>
              <a:t> in het </a:t>
            </a:r>
            <a:r>
              <a:rPr lang="en-GB" baseline="0" dirty="0" err="1" smtClean="0"/>
              <a:t>bestudeerde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aquatische</a:t>
            </a:r>
            <a:r>
              <a:rPr lang="en-GB" baseline="0" dirty="0" smtClean="0"/>
              <a:t> system</a:t>
            </a:r>
          </a:p>
          <a:p>
            <a:r>
              <a:rPr lang="en-GB" baseline="0" dirty="0" err="1" smtClean="0"/>
              <a:t>Geluidssignaal</a:t>
            </a:r>
            <a:endParaRPr lang="en-GB" dirty="0" smtClean="0"/>
          </a:p>
          <a:p>
            <a:r>
              <a:rPr lang="en-GB" dirty="0" err="1" smtClean="0"/>
              <a:t>Detectierange</a:t>
            </a:r>
            <a:r>
              <a:rPr lang="en-GB" dirty="0" smtClean="0"/>
              <a:t> 300 m – ca. 1 km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75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tot stand gekomen door een samenwerking van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UGent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VLIZ en INBO </a:t>
            </a:r>
          </a:p>
          <a:p>
            <a:pPr marL="171450" indent="-171450">
              <a:buFontTx/>
              <a:buChar char="-"/>
            </a:pP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 het Europese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LifeWatch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project: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virtueel laboratorium voor natuurstudies en voor het voorzien van informatie aan beleidsmakers</a:t>
            </a:r>
          </a:p>
          <a:p>
            <a:pPr marL="0" indent="0">
              <a:buFontTx/>
              <a:buNone/>
            </a:pP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(o.a. doctoraatsstudies, nationale en internationale projecten)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+-170 receivers,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permanent verankerd maar met kleine veranderingen </a:t>
            </a:r>
            <a:r>
              <a:rPr lang="nl-N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i.f.v</a:t>
            </a:r>
            <a:r>
              <a:rPr lang="nl-N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individuele studies</a:t>
            </a:r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Met</a:t>
            </a:r>
            <a:r>
              <a:rPr lang="nl-BE" baseline="0" dirty="0" smtClean="0"/>
              <a:t> onder andere s</a:t>
            </a:r>
            <a:r>
              <a:rPr lang="nl-BE" dirty="0" smtClean="0"/>
              <a:t>oorten als zeebaars,</a:t>
            </a:r>
            <a:r>
              <a:rPr lang="nl-BE" baseline="0" dirty="0" smtClean="0"/>
              <a:t> zalm en rivierprik (+ vissen van buitenlandse studies DE NL)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Paling</a:t>
            </a:r>
            <a:r>
              <a:rPr lang="nl-BE" baseline="0" dirty="0" smtClean="0"/>
              <a:t>: Studies naar triggers migratie en migratiebarrières (Verhelst et al. 2017)</a:t>
            </a:r>
            <a:endParaRPr lang="en-US" baseline="0" dirty="0" smtClean="0"/>
          </a:p>
          <a:p>
            <a:r>
              <a:rPr lang="nl-BE" baseline="0" dirty="0" smtClean="0"/>
              <a:t>Kabeljauw: Studie naar effect van windmolenparken op kabeljauw (positief in zomer/herfst, zeker tegen turbines aan) (</a:t>
            </a:r>
            <a:r>
              <a:rPr lang="nl-BE" baseline="0" dirty="0" err="1" smtClean="0"/>
              <a:t>Reubens</a:t>
            </a:r>
            <a:r>
              <a:rPr lang="nl-BE" baseline="0" dirty="0" smtClean="0"/>
              <a:t> et al. 2013)</a:t>
            </a:r>
          </a:p>
          <a:p>
            <a:r>
              <a:rPr lang="nl-BE" baseline="0" dirty="0" smtClean="0"/>
              <a:t>Fint: Studie naar migratiegedrag van deze Europees beschermde </a:t>
            </a:r>
            <a:r>
              <a:rPr lang="nl-BE" baseline="0" dirty="0" err="1" smtClean="0"/>
              <a:t>anadrome</a:t>
            </a:r>
            <a:r>
              <a:rPr lang="nl-BE" baseline="0" dirty="0" smtClean="0"/>
              <a:t> soort in de Schelde (</a:t>
            </a:r>
            <a:r>
              <a:rPr lang="nl-BE" baseline="0" dirty="0" err="1" smtClean="0"/>
              <a:t>Breine</a:t>
            </a:r>
            <a:r>
              <a:rPr lang="nl-BE" baseline="0" dirty="0" smtClean="0"/>
              <a:t> et al. 2017)</a:t>
            </a:r>
          </a:p>
          <a:p>
            <a:r>
              <a:rPr lang="nl-BE" baseline="0" dirty="0" smtClean="0"/>
              <a:t>Europese meerval: Eigen studie naar bewegingspatronen van deze soort in de Schelde (Franquet et al. </a:t>
            </a:r>
            <a:r>
              <a:rPr lang="nl-BE" baseline="0" dirty="0" err="1" smtClean="0"/>
              <a:t>Unpublished</a:t>
            </a:r>
            <a:r>
              <a:rPr lang="nl-BE" baseline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470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Algemene info</a:t>
            </a:r>
            <a:r>
              <a:rPr lang="nl-BE" baseline="0" dirty="0" smtClean="0"/>
              <a:t> meerval</a:t>
            </a:r>
          </a:p>
          <a:p>
            <a:endParaRPr lang="nl-BE" baseline="0" dirty="0" smtClean="0"/>
          </a:p>
          <a:p>
            <a:r>
              <a:rPr lang="nl-BE" baseline="0" dirty="0" smtClean="0"/>
              <a:t>Grootste zoetwatervis van Europa </a:t>
            </a:r>
            <a:r>
              <a:rPr lang="nl-BE" baseline="0" dirty="0" smtClean="0">
                <a:sym typeface="Wingdings" panose="05000000000000000000" pitchFamily="2" charset="2"/>
              </a:rPr>
              <a:t> Roofvis tot bijna 3m lang (bij ons zelden meer dan 2m)</a:t>
            </a:r>
            <a:endParaRPr lang="nl-BE" baseline="0" dirty="0" smtClean="0"/>
          </a:p>
          <a:p>
            <a:r>
              <a:rPr lang="nl-BE" baseline="0" dirty="0" smtClean="0"/>
              <a:t>Voor de laatste ijstijd in </a:t>
            </a:r>
            <a:r>
              <a:rPr lang="nl-BE" baseline="0" dirty="0" err="1" smtClean="0"/>
              <a:t>Belgie</a:t>
            </a:r>
            <a:r>
              <a:rPr lang="nl-BE" baseline="0" dirty="0" smtClean="0"/>
              <a:t>, dan uitgestorven maar recent opnieuw geïntroduceerd</a:t>
            </a:r>
          </a:p>
          <a:p>
            <a:r>
              <a:rPr lang="nl-BE" baseline="0" dirty="0" smtClean="0"/>
              <a:t>Honkvaste, hoofdzakelijk </a:t>
            </a:r>
            <a:r>
              <a:rPr lang="nl-BE" baseline="0" dirty="0" err="1" smtClean="0"/>
              <a:t>nachtactieve</a:t>
            </a:r>
            <a:r>
              <a:rPr lang="nl-BE" baseline="0" dirty="0" smtClean="0"/>
              <a:t> soort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36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Focus</a:t>
            </a:r>
            <a:r>
              <a:rPr lang="nl-BE" baseline="0" dirty="0" smtClean="0"/>
              <a:t> op </a:t>
            </a:r>
            <a:r>
              <a:rPr lang="nl-BE" baseline="0" dirty="0" err="1" smtClean="0"/>
              <a:t>Zeeschelde</a:t>
            </a:r>
            <a:r>
              <a:rPr lang="nl-BE" baseline="0" dirty="0" smtClean="0"/>
              <a:t> + </a:t>
            </a:r>
            <a:r>
              <a:rPr lang="nl-BE" baseline="0" dirty="0" err="1" smtClean="0"/>
              <a:t>Dijle</a:t>
            </a:r>
            <a:r>
              <a:rPr lang="nl-BE" baseline="0" dirty="0" smtClean="0"/>
              <a:t>, </a:t>
            </a:r>
            <a:r>
              <a:rPr lang="nl-BE" baseline="0" dirty="0" err="1" smtClean="0"/>
              <a:t>Rupel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Nete</a:t>
            </a:r>
            <a:endParaRPr lang="nl-BE" baseline="0" dirty="0" smtClean="0"/>
          </a:p>
          <a:p>
            <a:r>
              <a:rPr lang="nl-BE" baseline="0" dirty="0" err="1" smtClean="0"/>
              <a:t>Estuariene</a:t>
            </a:r>
            <a:r>
              <a:rPr lang="nl-BE" baseline="0" dirty="0" smtClean="0"/>
              <a:t> gedeelte van de Schelde -&gt; getijdenwerking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66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AB20-EBD8-49D9-9112-608BCDDF51E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90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095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159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29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5" y="6336002"/>
            <a:ext cx="2141621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12/02/2020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 marL="576000" indent="-288000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 marL="864000" indent="-288000">
              <a:lnSpc>
                <a:spcPct val="90000"/>
              </a:lnSpc>
              <a:buSzPct val="85000"/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</a:defRPr>
            </a:lvl4pPr>
            <a:lvl5pPr marL="1440000" indent="-288000">
              <a:lnSpc>
                <a:spcPct val="90000"/>
              </a:lnSpc>
              <a:buFont typeface="Wingdings" panose="05000000000000000000" pitchFamily="2" charset="2"/>
              <a:buChar char="v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95" y="5857200"/>
            <a:ext cx="1660670" cy="714310"/>
          </a:xfrm>
          <a:prstGeom prst="rect">
            <a:avLst/>
          </a:prstGeom>
        </p:spPr>
      </p:pic>
      <p:pic>
        <p:nvPicPr>
          <p:cNvPr id="7" name="Picture 6" descr="www.inbo.be_wi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5511349"/>
            <a:ext cx="210026" cy="10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6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5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FEF2-B96D-4226-8DA7-E495BAA4C95C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0327-DD0C-4BE6-A6E7-906C4AC9AB8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5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647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545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47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68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526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384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649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7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3F60-6D43-4ADA-8A4E-1C5898BD6249}" type="datetimeFigureOut">
              <a:rPr lang="nl-BE" smtClean="0"/>
              <a:t>12/02/2020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335B-869F-43A0-8BDD-8FDB69CB2E1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29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63536"/>
            <a:ext cx="7772400" cy="2387600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Akoestische telemetrie in België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16139"/>
            <a:ext cx="6858000" cy="1655762"/>
          </a:xfrm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Het telemetrienetwerk van de Schelde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70313"/>
            <a:ext cx="9144000" cy="1718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22" name="Picture 2" descr="Afbeeldingsresultaat voor universiteit antwerpen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3" y="5348053"/>
            <a:ext cx="667267" cy="7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ugent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38" y="5366210"/>
            <a:ext cx="851424" cy="66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vliz logo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 b="13845"/>
          <a:stretch/>
        </p:blipFill>
        <p:spPr bwMode="auto">
          <a:xfrm>
            <a:off x="1567958" y="6114382"/>
            <a:ext cx="1192470" cy="7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fbeeldingsresultaat voor inbo logo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8194" r="7478" b="22612"/>
          <a:stretch/>
        </p:blipFill>
        <p:spPr bwMode="auto">
          <a:xfrm>
            <a:off x="134223" y="6372766"/>
            <a:ext cx="1008779" cy="4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7362" y="5310817"/>
            <a:ext cx="438008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accent3"/>
                </a:solidFill>
              </a:rPr>
              <a:t>Sam Franquet (UA)</a:t>
            </a:r>
          </a:p>
          <a:p>
            <a:pPr algn="r">
              <a:spcBef>
                <a:spcPts val="600"/>
              </a:spcBef>
            </a:pPr>
            <a:r>
              <a:rPr lang="nl-BE" dirty="0" err="1">
                <a:solidFill>
                  <a:schemeClr val="accent3"/>
                </a:solidFill>
              </a:rPr>
              <a:t>Pieterjan</a:t>
            </a:r>
            <a:r>
              <a:rPr lang="nl-BE" dirty="0">
                <a:solidFill>
                  <a:schemeClr val="accent3"/>
                </a:solidFill>
              </a:rPr>
              <a:t> Verhelst (UG)</a:t>
            </a:r>
          </a:p>
          <a:p>
            <a:pPr algn="r">
              <a:spcBef>
                <a:spcPts val="600"/>
              </a:spcBef>
            </a:pPr>
            <a:r>
              <a:rPr lang="nl-BE" dirty="0">
                <a:solidFill>
                  <a:schemeClr val="accent3"/>
                </a:solidFill>
              </a:rPr>
              <a:t>Lieven Bervoets (UA)</a:t>
            </a:r>
          </a:p>
          <a:p>
            <a:pPr algn="r">
              <a:spcBef>
                <a:spcPts val="600"/>
              </a:spcBef>
            </a:pPr>
            <a:r>
              <a:rPr lang="nl-BE" dirty="0">
                <a:solidFill>
                  <a:schemeClr val="accent3"/>
                </a:solidFill>
              </a:rPr>
              <a:t>Ine Pauwels (INBO)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7451" y="5348055"/>
            <a:ext cx="267150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nl-BE" dirty="0" err="1">
                <a:solidFill>
                  <a:schemeClr val="accent3"/>
                </a:solidFill>
              </a:rPr>
              <a:t>Raf</a:t>
            </a:r>
            <a:r>
              <a:rPr lang="nl-BE" dirty="0">
                <a:solidFill>
                  <a:schemeClr val="accent3"/>
                </a:solidFill>
              </a:rPr>
              <a:t> </a:t>
            </a:r>
            <a:r>
              <a:rPr lang="nl-BE" dirty="0" err="1">
                <a:solidFill>
                  <a:schemeClr val="accent3"/>
                </a:solidFill>
              </a:rPr>
              <a:t>Baeyens</a:t>
            </a:r>
            <a:r>
              <a:rPr lang="nl-BE" dirty="0">
                <a:solidFill>
                  <a:schemeClr val="accent3"/>
                </a:solidFill>
              </a:rPr>
              <a:t> (INBO)</a:t>
            </a:r>
          </a:p>
          <a:p>
            <a:pPr algn="r">
              <a:spcBef>
                <a:spcPts val="600"/>
              </a:spcBef>
            </a:pPr>
            <a:r>
              <a:rPr lang="nl-BE" dirty="0">
                <a:solidFill>
                  <a:schemeClr val="accent3"/>
                </a:solidFill>
              </a:rPr>
              <a:t>Sophie Vermeersch (INBO)</a:t>
            </a:r>
          </a:p>
          <a:p>
            <a:pPr algn="r">
              <a:spcBef>
                <a:spcPts val="600"/>
              </a:spcBef>
            </a:pPr>
            <a:r>
              <a:rPr lang="nl-BE" dirty="0">
                <a:solidFill>
                  <a:schemeClr val="accent3"/>
                </a:solidFill>
              </a:rPr>
              <a:t>Jan </a:t>
            </a:r>
            <a:r>
              <a:rPr lang="nl-BE" dirty="0" err="1">
                <a:solidFill>
                  <a:schemeClr val="accent3"/>
                </a:solidFill>
              </a:rPr>
              <a:t>Reubens</a:t>
            </a:r>
            <a:r>
              <a:rPr lang="nl-BE" dirty="0">
                <a:solidFill>
                  <a:schemeClr val="accent3"/>
                </a:solidFill>
              </a:rPr>
              <a:t> (VLIZ)</a:t>
            </a:r>
          </a:p>
          <a:p>
            <a:pPr algn="r">
              <a:spcBef>
                <a:spcPts val="600"/>
              </a:spcBef>
            </a:pPr>
            <a:r>
              <a:rPr lang="nl-BE" dirty="0">
                <a:solidFill>
                  <a:schemeClr val="accent3"/>
                </a:solidFill>
              </a:rPr>
              <a:t>Johan </a:t>
            </a:r>
            <a:r>
              <a:rPr lang="nl-BE" dirty="0" err="1">
                <a:solidFill>
                  <a:schemeClr val="accent3"/>
                </a:solidFill>
              </a:rPr>
              <a:t>Coeck</a:t>
            </a:r>
            <a:r>
              <a:rPr lang="nl-BE" dirty="0">
                <a:solidFill>
                  <a:schemeClr val="accent3"/>
                </a:solidFill>
              </a:rPr>
              <a:t> (INBO)</a:t>
            </a:r>
          </a:p>
        </p:txBody>
      </p:sp>
    </p:spTree>
    <p:extLst>
      <p:ext uri="{BB962C8B-B14F-4D97-AF65-F5344CB8AC3E}">
        <p14:creationId xmlns:p14="http://schemas.microsoft.com/office/powerpoint/2010/main" val="2836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" y="1229788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778" y="5899676"/>
            <a:ext cx="111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11</a:t>
            </a:r>
          </a:p>
        </p:txBody>
      </p:sp>
      <p:sp>
        <p:nvSpPr>
          <p:cNvPr id="4" name="Rectangular Callout 3"/>
          <p:cNvSpPr/>
          <p:nvPr/>
        </p:nvSpPr>
        <p:spPr>
          <a:xfrm flipH="1" flipV="1">
            <a:off x="5571774" y="5821874"/>
            <a:ext cx="1903967" cy="501890"/>
          </a:xfrm>
          <a:prstGeom prst="wedgeRectCallout">
            <a:avLst>
              <a:gd name="adj1" fmla="val -37287"/>
              <a:gd name="adj2" fmla="val 749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" name="TextBox 4"/>
          <p:cNvSpPr txBox="1"/>
          <p:nvPr/>
        </p:nvSpPr>
        <p:spPr>
          <a:xfrm>
            <a:off x="6502284" y="3126020"/>
            <a:ext cx="1171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 err="1"/>
              <a:t>Antwerp</a:t>
            </a:r>
            <a:endParaRPr lang="nl-BE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068957" y="5353093"/>
            <a:ext cx="1171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/>
              <a:t>Gent</a:t>
            </a:r>
            <a:endParaRPr lang="nl-BE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3869520" y="2999369"/>
            <a:ext cx="1171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Terneuzen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9785" y="1722660"/>
            <a:ext cx="11715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Vlissingen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493600" y="5772354"/>
            <a:ext cx="121613" cy="12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459546" y="4916776"/>
            <a:ext cx="121613" cy="127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6616584" y="5158398"/>
            <a:ext cx="121613" cy="127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188073" y="5538688"/>
            <a:ext cx="121613" cy="127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336269" y="5645032"/>
            <a:ext cx="121613" cy="127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027265" y="5386998"/>
            <a:ext cx="121613" cy="1273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501230">
            <a:off x="5924169" y="2616758"/>
            <a:ext cx="121130" cy="183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8" name="Rectangle 17"/>
          <p:cNvSpPr/>
          <p:nvPr/>
        </p:nvSpPr>
        <p:spPr>
          <a:xfrm rot="19403552">
            <a:off x="5986283" y="2780560"/>
            <a:ext cx="70937" cy="92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>
          <a:xfrm flipH="1">
            <a:off x="5880434" y="5328503"/>
            <a:ext cx="1715525" cy="14314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929" y="391109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latin typeface="+mj-lt"/>
              </a:rPr>
              <a:t>Situering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4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67254" y="6899323"/>
            <a:ext cx="512638" cy="365125"/>
          </a:xfrm>
        </p:spPr>
        <p:txBody>
          <a:bodyPr/>
          <a:lstStyle/>
          <a:p>
            <a:fld id="{83AFB696-9276-465F-A636-DED9C70AAD23}" type="slidenum">
              <a:rPr lang="nl-BE" smtClean="0"/>
              <a:t>11</a:t>
            </a:fld>
            <a:endParaRPr lang="nl-BE"/>
          </a:p>
        </p:txBody>
      </p:sp>
      <p:sp>
        <p:nvSpPr>
          <p:cNvPr id="10" name="TextBox 9"/>
          <p:cNvSpPr txBox="1"/>
          <p:nvPr/>
        </p:nvSpPr>
        <p:spPr>
          <a:xfrm>
            <a:off x="184929" y="266930"/>
            <a:ext cx="375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latin typeface="+mj-lt"/>
              </a:rPr>
              <a:t>Vangst &amp; </a:t>
            </a:r>
            <a:r>
              <a:rPr lang="nl-BE" sz="3600" dirty="0" err="1">
                <a:latin typeface="+mj-lt"/>
              </a:rPr>
              <a:t>zendering</a:t>
            </a:r>
            <a:endParaRPr lang="en-US" sz="36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5" y="1117529"/>
            <a:ext cx="7209931" cy="5407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6195" y="6294145"/>
            <a:ext cx="11095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00" dirty="0">
                <a:solidFill>
                  <a:schemeClr val="bg1"/>
                </a:solidFill>
              </a:rPr>
              <a:t>©</a:t>
            </a:r>
            <a:r>
              <a:rPr lang="nl-BE" sz="900" dirty="0" err="1">
                <a:solidFill>
                  <a:schemeClr val="bg1"/>
                </a:solidFill>
              </a:rPr>
              <a:t>Pieterjan</a:t>
            </a:r>
            <a:r>
              <a:rPr lang="nl-BE" sz="900" dirty="0">
                <a:solidFill>
                  <a:schemeClr val="bg1"/>
                </a:solidFill>
              </a:rPr>
              <a:t> </a:t>
            </a:r>
            <a:r>
              <a:rPr lang="nl-BE" sz="900" dirty="0" err="1">
                <a:solidFill>
                  <a:schemeClr val="bg1"/>
                </a:solidFill>
              </a:rPr>
              <a:t>verhelst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21172" r="-323" b="15873"/>
          <a:stretch/>
        </p:blipFill>
        <p:spPr>
          <a:xfrm>
            <a:off x="805142" y="930779"/>
            <a:ext cx="6871771" cy="3250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7" y="4180947"/>
            <a:ext cx="3440859" cy="2580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4" y="4180947"/>
            <a:ext cx="3440858" cy="2580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193" y="3619380"/>
            <a:ext cx="6881718" cy="561569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6" name="TextBox 5"/>
          <p:cNvSpPr txBox="1"/>
          <p:nvPr/>
        </p:nvSpPr>
        <p:spPr>
          <a:xfrm>
            <a:off x="3390207" y="3707766"/>
            <a:ext cx="23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TL: 25 – 126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9666" y="6415889"/>
            <a:ext cx="14097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bg1"/>
                </a:solidFill>
              </a:rPr>
              <a:t>©INBO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666" y="3159292"/>
            <a:ext cx="14097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bg1"/>
                </a:solidFill>
              </a:rPr>
              <a:t>©INBO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2077" y="6415889"/>
            <a:ext cx="14097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25" dirty="0">
                <a:solidFill>
                  <a:schemeClr val="bg1"/>
                </a:solidFill>
              </a:rPr>
              <a:t>©INBO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929" y="221774"/>
            <a:ext cx="3756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latin typeface="+mj-lt"/>
              </a:rPr>
              <a:t>Vangst &amp; </a:t>
            </a:r>
            <a:r>
              <a:rPr lang="nl-BE" sz="3600" dirty="0" err="1">
                <a:latin typeface="+mj-lt"/>
              </a:rPr>
              <a:t>zendering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64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35462"/>
            <a:ext cx="6347713" cy="1320800"/>
          </a:xfrm>
        </p:spPr>
        <p:txBody>
          <a:bodyPr>
            <a:normAutofit/>
          </a:bodyPr>
          <a:lstStyle/>
          <a:p>
            <a:r>
              <a:rPr lang="nl-BE" dirty="0" smtClean="0"/>
              <a:t>Resultaten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70" y="1270000"/>
            <a:ext cx="6126102" cy="45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9285" y="333000"/>
            <a:ext cx="621171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dirty="0">
                <a:latin typeface="+mj-lt"/>
              </a:rPr>
              <a:t>Inter-</a:t>
            </a:r>
            <a:r>
              <a:rPr lang="en-US" altLang="nl-BE" sz="3200" dirty="0" err="1">
                <a:latin typeface="+mj-lt"/>
              </a:rPr>
              <a:t>individuele</a:t>
            </a:r>
            <a:r>
              <a:rPr lang="en-US" altLang="nl-BE" sz="3200" dirty="0">
                <a:latin typeface="+mj-lt"/>
              </a:rPr>
              <a:t> </a:t>
            </a:r>
            <a:r>
              <a:rPr lang="en-US" altLang="nl-BE" sz="3200" dirty="0" err="1">
                <a:latin typeface="+mj-lt"/>
              </a:rPr>
              <a:t>variabiliteit</a:t>
            </a:r>
            <a:endParaRPr lang="en-US" altLang="nl-BE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110" y="5238380"/>
            <a:ext cx="3124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Conservatief</a:t>
            </a:r>
          </a:p>
          <a:p>
            <a:pPr algn="ctr"/>
            <a:r>
              <a:rPr lang="nl-BE" sz="1350" dirty="0"/>
              <a:t>N ≈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5461" y="5238380"/>
            <a:ext cx="3124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Exploratief</a:t>
            </a:r>
          </a:p>
          <a:p>
            <a:pPr algn="ctr"/>
            <a:r>
              <a:rPr lang="nl-BE" sz="1350" dirty="0"/>
              <a:t>N ≈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334" t="23037" r="30750" b="11334"/>
          <a:stretch/>
        </p:blipFill>
        <p:spPr>
          <a:xfrm>
            <a:off x="4741742" y="1495177"/>
            <a:ext cx="3623833" cy="3623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250" t="24222" r="30667" b="10148"/>
          <a:stretch/>
        </p:blipFill>
        <p:spPr>
          <a:xfrm>
            <a:off x="488632" y="1495175"/>
            <a:ext cx="3678947" cy="3662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B696-9276-465F-A636-DED9C70AAD23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06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734" y="441533"/>
            <a:ext cx="39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latin typeface="+mj-lt"/>
                <a:ea typeface="Verdana" panose="020B0604030504040204" pitchFamily="34" charset="0"/>
              </a:rPr>
              <a:t>Adult vs. Juveniel*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6365" y="1227604"/>
            <a:ext cx="211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/>
              <a:t>n =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6206" y="1192197"/>
            <a:ext cx="151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 =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97" y="640648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00" dirty="0"/>
              <a:t>*juveniel ≤ 55 cm ≥ adult</a:t>
            </a:r>
          </a:p>
          <a:p>
            <a:pPr algn="ctr"/>
            <a:r>
              <a:rPr lang="nl-BE" sz="900" dirty="0" err="1"/>
              <a:t>Copp</a:t>
            </a:r>
            <a:r>
              <a:rPr lang="nl-BE" sz="900" dirty="0"/>
              <a:t> et al. (2009) </a:t>
            </a:r>
            <a:r>
              <a:rPr lang="nl-BE" sz="900" i="1" dirty="0"/>
              <a:t>Fish and </a:t>
            </a:r>
            <a:r>
              <a:rPr lang="nl-BE" sz="900" i="1" dirty="0" err="1"/>
              <a:t>Fisheries</a:t>
            </a:r>
            <a:endParaRPr lang="nl-BE" sz="9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83" y="1573880"/>
            <a:ext cx="5846942" cy="4385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0565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C318-B6DC-4A0E-9498-64BC44F3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6" y="617358"/>
            <a:ext cx="4326328" cy="1031706"/>
          </a:xfrm>
        </p:spPr>
        <p:txBody>
          <a:bodyPr anchor="ctr">
            <a:noAutofit/>
          </a:bodyPr>
          <a:lstStyle/>
          <a:p>
            <a:r>
              <a:rPr lang="nl-BE" dirty="0" smtClean="0"/>
              <a:t>Overige resultaten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8733-B45B-41C8-B22C-6D9681626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316" y="1601929"/>
            <a:ext cx="3987662" cy="3590956"/>
          </a:xfrm>
        </p:spPr>
        <p:txBody>
          <a:bodyPr>
            <a:normAutofit/>
          </a:bodyPr>
          <a:lstStyle/>
          <a:p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smtClean="0">
                <a:solidFill>
                  <a:schemeClr val="tx1"/>
                </a:solidFill>
              </a:rPr>
              <a:t>Effect watertemperatuur</a:t>
            </a:r>
            <a:endParaRPr lang="nl-BE" dirty="0">
              <a:solidFill>
                <a:schemeClr val="tx1"/>
              </a:solidFill>
            </a:endParaRPr>
          </a:p>
          <a:p>
            <a:endParaRPr lang="nl-BE" dirty="0" smtClean="0">
              <a:solidFill>
                <a:schemeClr val="tx1"/>
              </a:solidFill>
            </a:endParaRPr>
          </a:p>
          <a:p>
            <a:r>
              <a:rPr lang="nl-BE" dirty="0" err="1" smtClean="0">
                <a:solidFill>
                  <a:schemeClr val="tx1"/>
                </a:solidFill>
              </a:rPr>
              <a:t>Seizoenaliteit</a:t>
            </a:r>
            <a:endParaRPr lang="nl-BE" dirty="0">
              <a:solidFill>
                <a:schemeClr val="tx1"/>
              </a:solidFill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</a:rPr>
              <a:t>Lente: </a:t>
            </a:r>
            <a:r>
              <a:rPr lang="nl-BE" dirty="0" err="1" smtClean="0">
                <a:solidFill>
                  <a:schemeClr val="tx1"/>
                </a:solidFill>
              </a:rPr>
              <a:t>Dagactief</a:t>
            </a:r>
            <a:endParaRPr lang="nl-BE" dirty="0">
              <a:solidFill>
                <a:schemeClr val="tx1"/>
              </a:solidFill>
            </a:endParaRPr>
          </a:p>
          <a:p>
            <a:pPr lvl="1"/>
            <a:r>
              <a:rPr lang="nl-BE" dirty="0" smtClean="0">
                <a:solidFill>
                  <a:schemeClr val="tx1"/>
                </a:solidFill>
              </a:rPr>
              <a:t>Zomer: Nachtactief</a:t>
            </a:r>
          </a:p>
          <a:p>
            <a:pPr lvl="1"/>
            <a:r>
              <a:rPr lang="nl-BE" dirty="0" smtClean="0">
                <a:solidFill>
                  <a:schemeClr val="tx1"/>
                </a:solidFill>
              </a:rPr>
              <a:t>Minimale activiteit tijdens winter</a:t>
            </a:r>
            <a:endParaRPr lang="nl-BE" dirty="0">
              <a:solidFill>
                <a:schemeClr val="tx1"/>
              </a:solidFill>
            </a:endParaRPr>
          </a:p>
          <a:p>
            <a:pPr lvl="1"/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Discussie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Mogelijke redenen: </a:t>
            </a:r>
          </a:p>
          <a:p>
            <a:pPr lvl="1"/>
            <a:r>
              <a:rPr lang="nl-BE" dirty="0"/>
              <a:t>Lokaal gebrek aan voedsel of grote hoeveelheden voedsel elders (bv </a:t>
            </a:r>
            <a:r>
              <a:rPr lang="nl-BE" dirty="0" err="1"/>
              <a:t>diadrome</a:t>
            </a:r>
            <a:r>
              <a:rPr lang="nl-BE" dirty="0"/>
              <a:t> vissen)</a:t>
            </a:r>
          </a:p>
          <a:p>
            <a:pPr lvl="1"/>
            <a:r>
              <a:rPr lang="nl-BE" dirty="0"/>
              <a:t>Lokale verstoringen</a:t>
            </a:r>
          </a:p>
          <a:p>
            <a:pPr lvl="1"/>
            <a:r>
              <a:rPr lang="nl-BE" dirty="0"/>
              <a:t>Migratiegedrag</a:t>
            </a:r>
          </a:p>
          <a:p>
            <a:pPr lvl="1"/>
            <a:r>
              <a:rPr lang="nl-BE" dirty="0"/>
              <a:t>Andere? 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304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599" y="2051006"/>
            <a:ext cx="7100712" cy="3424107"/>
          </a:xfrm>
        </p:spPr>
        <p:txBody>
          <a:bodyPr>
            <a:noAutofit/>
          </a:bodyPr>
          <a:lstStyle/>
          <a:p>
            <a:r>
              <a:rPr lang="nl-BE" dirty="0" smtClean="0"/>
              <a:t>Telemetrienetwerk</a:t>
            </a:r>
            <a:r>
              <a:rPr lang="en-US" dirty="0" smtClean="0"/>
              <a:t> =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bron</a:t>
            </a:r>
            <a:r>
              <a:rPr lang="en-US" dirty="0" smtClean="0"/>
              <a:t> van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bewegings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migratiepatronen</a:t>
            </a:r>
            <a:endParaRPr lang="en-US" dirty="0" smtClean="0"/>
          </a:p>
          <a:p>
            <a:pPr lvl="1"/>
            <a:r>
              <a:rPr lang="nl-BE" dirty="0"/>
              <a:t>i</a:t>
            </a:r>
            <a:r>
              <a:rPr lang="nl-BE" dirty="0" smtClean="0"/>
              <a:t>ndividuele variatie</a:t>
            </a:r>
            <a:endParaRPr lang="en-US" dirty="0" smtClean="0"/>
          </a:p>
          <a:p>
            <a:endParaRPr lang="en-US" dirty="0" smtClean="0"/>
          </a:p>
          <a:p>
            <a:r>
              <a:rPr lang="nl-BE" dirty="0" smtClean="0"/>
              <a:t>Europese meerval = Minder honkvast dan dusver beschreven</a:t>
            </a:r>
          </a:p>
          <a:p>
            <a:pPr lvl="1"/>
            <a:r>
              <a:rPr lang="nl-BE" dirty="0" smtClean="0"/>
              <a:t>Impact op beheer</a:t>
            </a:r>
          </a:p>
          <a:p>
            <a:pPr lvl="1"/>
            <a:r>
              <a:rPr lang="nl-BE" dirty="0" smtClean="0"/>
              <a:t>Nood aan verder onderzoek</a:t>
            </a:r>
          </a:p>
        </p:txBody>
      </p:sp>
    </p:spTree>
    <p:extLst>
      <p:ext uri="{BB962C8B-B14F-4D97-AF65-F5344CB8AC3E}">
        <p14:creationId xmlns:p14="http://schemas.microsoft.com/office/powerpoint/2010/main" val="26026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223" y="586026"/>
            <a:ext cx="6347713" cy="1320800"/>
          </a:xfrm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25000"/>
                  </a:schemeClr>
                </a:solidFill>
              </a:rPr>
              <a:t>Bedankt voor uw aandacht!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44765" y="4649749"/>
            <a:ext cx="34524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Met dank 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Emilie </a:t>
            </a:r>
            <a:r>
              <a:rPr lang="nl-BE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Gelaude</a:t>
            </a: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(INBO)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Nico </a:t>
            </a:r>
            <a:r>
              <a:rPr lang="nl-BE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Demaerteleire</a:t>
            </a: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(INBO)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Sebastien</a:t>
            </a: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Pieters (INBO)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Karen Robberechts (INBO)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1" y="1308495"/>
            <a:ext cx="6009195" cy="450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5042"/>
            <a:ext cx="6347713" cy="1320800"/>
          </a:xfrm>
        </p:spPr>
        <p:txBody>
          <a:bodyPr/>
          <a:lstStyle/>
          <a:p>
            <a:r>
              <a:rPr lang="nl-BE" dirty="0" smtClean="0"/>
              <a:t>Aquatische </a:t>
            </a:r>
            <a:r>
              <a:rPr lang="nl-BE" dirty="0" err="1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88811"/>
            <a:ext cx="6347714" cy="909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bg1"/>
                </a:solidFill>
              </a:rPr>
              <a:t>Plas water met planten en dieren?</a:t>
            </a:r>
          </a:p>
        </p:txBody>
      </p:sp>
      <p:pic>
        <p:nvPicPr>
          <p:cNvPr id="1026" name="Picture 2" descr="Waterlelie greppel bloem bloeien water plant zomer fabriek flora heilige lotus waterplant blad vegetatie lotus familie lotus water proteales bloemblad vijver lelie famil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1" y="3891217"/>
            <a:ext cx="1443993" cy="9638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pa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920" flipH="1">
            <a:off x="1061568" y="4316160"/>
            <a:ext cx="1492938" cy="6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708909" y="1614924"/>
            <a:ext cx="4981688" cy="673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909" y="1577904"/>
            <a:ext cx="4981688" cy="673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52">
            <a:off x="2810187" y="4855082"/>
            <a:ext cx="2923689" cy="6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31787"/>
            <a:ext cx="6347713" cy="1320800"/>
          </a:xfrm>
        </p:spPr>
        <p:txBody>
          <a:bodyPr/>
          <a:lstStyle/>
          <a:p>
            <a:r>
              <a:rPr lang="nl-BE" dirty="0" smtClean="0"/>
              <a:t>Aquatische </a:t>
            </a:r>
            <a:r>
              <a:rPr lang="nl-BE" dirty="0" err="1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754190"/>
            <a:ext cx="6347714" cy="3880773"/>
          </a:xfrm>
        </p:spPr>
        <p:txBody>
          <a:bodyPr/>
          <a:lstStyle/>
          <a:p>
            <a:r>
              <a:rPr lang="nl-BE" sz="2400" dirty="0"/>
              <a:t>Complexe systemen</a:t>
            </a:r>
          </a:p>
          <a:p>
            <a:pPr lvl="1"/>
            <a:r>
              <a:rPr lang="nl-BE" sz="2000" dirty="0"/>
              <a:t>Hydrologie</a:t>
            </a:r>
          </a:p>
          <a:p>
            <a:pPr lvl="1"/>
            <a:r>
              <a:rPr lang="nl-BE" sz="2000" dirty="0"/>
              <a:t>Fysisch-chemische eigenschappen</a:t>
            </a:r>
          </a:p>
          <a:p>
            <a:pPr lvl="1"/>
            <a:r>
              <a:rPr lang="nl-BE" sz="2000" dirty="0"/>
              <a:t>Biologische interacties</a:t>
            </a:r>
          </a:p>
          <a:p>
            <a:pPr lvl="1"/>
            <a:r>
              <a:rPr lang="nl-BE" sz="2000" dirty="0"/>
              <a:t>Menselijke invloeden</a:t>
            </a:r>
          </a:p>
          <a:p>
            <a:pPr lvl="1"/>
            <a:r>
              <a:rPr lang="nl-BE" sz="2000" dirty="0"/>
              <a:t>…</a:t>
            </a:r>
          </a:p>
          <a:p>
            <a:pPr marL="457200" lvl="1" indent="0">
              <a:buNone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nl-BE" sz="2000" dirty="0">
                <a:sym typeface="Wingdings" panose="05000000000000000000" pitchFamily="2" charset="2"/>
              </a:rPr>
              <a:t>Invloed op aanwezige vispopulaties</a:t>
            </a:r>
          </a:p>
          <a:p>
            <a:pPr marL="457200" lvl="1" indent="0">
              <a:buNone/>
            </a:pPr>
            <a:endParaRPr lang="nl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1" y="1830116"/>
            <a:ext cx="3418115" cy="256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0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89" y="-157629"/>
            <a:ext cx="9461685" cy="709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45101" y="171690"/>
            <a:ext cx="7416000" cy="1116000"/>
          </a:xfrm>
        </p:spPr>
        <p:txBody>
          <a:bodyPr>
            <a:normAutofit/>
          </a:bodyPr>
          <a:lstStyle/>
          <a:p>
            <a:r>
              <a:rPr lang="nl-BE" b="0" dirty="0" smtClean="0">
                <a:latin typeface="+mj-lt"/>
              </a:rPr>
              <a:t>Akoestische telemetrie</a:t>
            </a:r>
            <a:endParaRPr lang="nl-BE" b="0" dirty="0">
              <a:latin typeface="+mj-lt"/>
            </a:endParaRPr>
          </a:p>
        </p:txBody>
      </p:sp>
      <p:pic>
        <p:nvPicPr>
          <p:cNvPr id="9" name="Picture 4" descr="http://vemco.com/wp-content/uploads/2015/01/vr2tx-we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01" y="3852298"/>
            <a:ext cx="871622" cy="28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1"/>
          <a:stretch/>
        </p:blipFill>
        <p:spPr>
          <a:xfrm flipH="1">
            <a:off x="9236" y="4176231"/>
            <a:ext cx="5827334" cy="1355595"/>
          </a:xfrm>
          <a:prstGeom prst="rect">
            <a:avLst/>
          </a:prstGeom>
        </p:spPr>
      </p:pic>
      <p:sp>
        <p:nvSpPr>
          <p:cNvPr id="10" name="Afgeronde rechthoek 9"/>
          <p:cNvSpPr/>
          <p:nvPr/>
        </p:nvSpPr>
        <p:spPr>
          <a:xfrm>
            <a:off x="2337935" y="4941259"/>
            <a:ext cx="432048" cy="1440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2330311" y="4795936"/>
            <a:ext cx="439672" cy="426579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2046091" y="4469164"/>
            <a:ext cx="1008112" cy="1080121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/>
          <p:cNvSpPr/>
          <p:nvPr/>
        </p:nvSpPr>
        <p:spPr>
          <a:xfrm>
            <a:off x="1614043" y="4126591"/>
            <a:ext cx="1872208" cy="1728192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/>
          <p:cNvSpPr/>
          <p:nvPr/>
        </p:nvSpPr>
        <p:spPr>
          <a:xfrm>
            <a:off x="1077795" y="3676607"/>
            <a:ext cx="2952328" cy="2665232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7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85013" y="1825625"/>
            <a:ext cx="6173973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7547" y="206204"/>
            <a:ext cx="7709926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2800" dirty="0">
                <a:latin typeface="+mj-lt"/>
              </a:rPr>
              <a:t>Het permanent </a:t>
            </a:r>
            <a:r>
              <a:rPr lang="en-US" altLang="nl-BE" sz="2800" dirty="0" err="1">
                <a:latin typeface="+mj-lt"/>
              </a:rPr>
              <a:t>Belgisch</a:t>
            </a:r>
            <a:r>
              <a:rPr lang="en-US" altLang="nl-BE" sz="2800" dirty="0">
                <a:latin typeface="+mj-lt"/>
              </a:rPr>
              <a:t> </a:t>
            </a:r>
            <a:r>
              <a:rPr lang="en-US" altLang="nl-BE" sz="2800" dirty="0" err="1">
                <a:latin typeface="+mj-lt"/>
              </a:rPr>
              <a:t>akoestisch</a:t>
            </a:r>
            <a:r>
              <a:rPr lang="en-US" altLang="nl-BE" sz="2800" dirty="0">
                <a:latin typeface="+mj-lt"/>
              </a:rPr>
              <a:t> </a:t>
            </a:r>
            <a:r>
              <a:rPr lang="en-US" altLang="nl-BE" sz="2800" dirty="0" err="1">
                <a:latin typeface="+mj-lt"/>
              </a:rPr>
              <a:t>receivernetwerk</a:t>
            </a:r>
            <a:r>
              <a:rPr lang="en-US" altLang="nl-BE" sz="2800" dirty="0">
                <a:latin typeface="+mj-lt"/>
              </a:rPr>
              <a:t> (PBARN)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4746853" y="1006368"/>
            <a:ext cx="2420287" cy="641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092" y="1335379"/>
            <a:ext cx="250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/>
              <a:t>± 170 receivers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85" b="99472" l="9934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" y="1177059"/>
            <a:ext cx="692874" cy="651577"/>
          </a:xfrm>
          <a:prstGeom prst="rect">
            <a:avLst/>
          </a:prstGeom>
        </p:spPr>
      </p:pic>
      <p:pic>
        <p:nvPicPr>
          <p:cNvPr id="2054" name="Picture 6" descr="Afbeeldingsresultaat voor inbo logo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18194" r="7478" b="22612"/>
          <a:stretch/>
        </p:blipFill>
        <p:spPr bwMode="auto">
          <a:xfrm>
            <a:off x="2196809" y="2057027"/>
            <a:ext cx="856517" cy="3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ugent log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07" y="2443323"/>
            <a:ext cx="683634" cy="53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vliz log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 b="13845"/>
          <a:stretch/>
        </p:blipFill>
        <p:spPr bwMode="auto">
          <a:xfrm>
            <a:off x="3053324" y="2023160"/>
            <a:ext cx="695322" cy="45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Resultaten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776766"/>
            <a:ext cx="6347714" cy="3880773"/>
          </a:xfrm>
        </p:spPr>
        <p:txBody>
          <a:bodyPr>
            <a:normAutofit/>
          </a:bodyPr>
          <a:lstStyle/>
          <a:p>
            <a:r>
              <a:rPr lang="nl-BE" sz="2400" dirty="0"/>
              <a:t>Sinds 2014:</a:t>
            </a:r>
          </a:p>
          <a:p>
            <a:pPr lvl="1"/>
            <a:r>
              <a:rPr lang="nl-BE" sz="2000" dirty="0"/>
              <a:t>± 900 vissen </a:t>
            </a:r>
            <a:r>
              <a:rPr lang="nl-BE" sz="2000" dirty="0" err="1"/>
              <a:t>gezenderd</a:t>
            </a:r>
            <a:endParaRPr lang="nl-BE" sz="2000" dirty="0"/>
          </a:p>
          <a:p>
            <a:pPr lvl="1"/>
            <a:r>
              <a:rPr lang="nl-BE" sz="2000" dirty="0"/>
              <a:t> 800+ vissen gedetecteerd (16 soorten)</a:t>
            </a:r>
          </a:p>
          <a:p>
            <a:pPr lvl="1"/>
            <a:r>
              <a:rPr lang="nl-BE" sz="2000" dirty="0"/>
              <a:t>Totaal: Meer dan 17 miljoen </a:t>
            </a:r>
            <a:r>
              <a:rPr lang="nl-BE" sz="2000" dirty="0" err="1"/>
              <a:t>detecties</a:t>
            </a:r>
            <a:endParaRPr lang="nl-BE" sz="2000" dirty="0"/>
          </a:p>
          <a:p>
            <a:pPr lvl="1"/>
            <a:endParaRPr lang="nl-BE" sz="2000" dirty="0"/>
          </a:p>
          <a:p>
            <a:r>
              <a:rPr lang="nl-BE" sz="2400" dirty="0"/>
              <a:t>Voorbeelden:</a:t>
            </a:r>
          </a:p>
          <a:p>
            <a:pPr lvl="1"/>
            <a:r>
              <a:rPr lang="nl-BE" sz="2000" dirty="0"/>
              <a:t>Paling</a:t>
            </a:r>
          </a:p>
          <a:p>
            <a:pPr lvl="1"/>
            <a:r>
              <a:rPr lang="nl-BE" sz="2000" dirty="0"/>
              <a:t>Kabeljauw</a:t>
            </a:r>
          </a:p>
          <a:p>
            <a:pPr lvl="1"/>
            <a:r>
              <a:rPr lang="nl-BE" sz="2000" dirty="0"/>
              <a:t>Fint</a:t>
            </a:r>
          </a:p>
          <a:p>
            <a:pPr lvl="1"/>
            <a:r>
              <a:rPr lang="nl-BE" sz="2000" dirty="0"/>
              <a:t>Europese meerval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6402607"/>
            <a:ext cx="2598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err="1"/>
              <a:t>Reubens</a:t>
            </a:r>
            <a:r>
              <a:rPr lang="nl-BE" sz="1100" dirty="0"/>
              <a:t> et al. (2019) </a:t>
            </a:r>
            <a:r>
              <a:rPr lang="nl-BE" sz="1100" i="1" dirty="0" err="1"/>
              <a:t>Animal</a:t>
            </a:r>
            <a:r>
              <a:rPr lang="nl-BE" sz="1100" i="1" dirty="0"/>
              <a:t> </a:t>
            </a:r>
            <a:r>
              <a:rPr lang="nl-BE" sz="1100" i="1" dirty="0" err="1"/>
              <a:t>Biotelemetry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57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89" y="-157629"/>
            <a:ext cx="9461685" cy="709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097" y="462374"/>
            <a:ext cx="6657237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200" dirty="0">
                <a:latin typeface="+mj-lt"/>
              </a:rPr>
              <a:t>Case study: </a:t>
            </a:r>
            <a:r>
              <a:rPr lang="en-US" altLang="nl-BE" sz="3200" dirty="0" err="1">
                <a:latin typeface="+mj-lt"/>
              </a:rPr>
              <a:t>Bewegingspatronen</a:t>
            </a:r>
            <a:r>
              <a:rPr lang="en-US" altLang="nl-BE" sz="3200" dirty="0">
                <a:latin typeface="+mj-lt"/>
              </a:rPr>
              <a:t> van de </a:t>
            </a:r>
            <a:r>
              <a:rPr lang="en-US" altLang="nl-BE" sz="3200" dirty="0" err="1">
                <a:latin typeface="+mj-lt"/>
              </a:rPr>
              <a:t>Europese</a:t>
            </a:r>
            <a:r>
              <a:rPr lang="en-US" altLang="nl-BE" sz="3200" dirty="0">
                <a:latin typeface="+mj-lt"/>
              </a:rPr>
              <a:t> </a:t>
            </a:r>
            <a:r>
              <a:rPr lang="en-US" altLang="nl-BE" sz="3200" dirty="0" err="1">
                <a:latin typeface="+mj-lt"/>
              </a:rPr>
              <a:t>meerval</a:t>
            </a:r>
            <a:r>
              <a:rPr lang="en-US" altLang="nl-BE" sz="3200" dirty="0">
                <a:latin typeface="+mj-lt"/>
              </a:rPr>
              <a:t> (</a:t>
            </a:r>
            <a:r>
              <a:rPr lang="en-US" altLang="nl-BE" sz="3200" i="1" dirty="0" err="1">
                <a:latin typeface="+mj-lt"/>
              </a:rPr>
              <a:t>Silurus</a:t>
            </a:r>
            <a:r>
              <a:rPr lang="en-US" altLang="nl-BE" sz="3200" i="1" dirty="0">
                <a:latin typeface="+mj-lt"/>
              </a:rPr>
              <a:t> </a:t>
            </a:r>
            <a:r>
              <a:rPr lang="en-US" altLang="nl-BE" sz="3200" i="1" dirty="0" err="1">
                <a:latin typeface="+mj-lt"/>
              </a:rPr>
              <a:t>glanis</a:t>
            </a:r>
            <a:r>
              <a:rPr lang="en-US" altLang="nl-BE" sz="3200" i="1" dirty="0">
                <a:latin typeface="+mj-lt"/>
              </a:rPr>
              <a:t> </a:t>
            </a:r>
            <a:r>
              <a:rPr lang="en-US" altLang="nl-BE" sz="3200" dirty="0">
                <a:latin typeface="+mj-lt"/>
              </a:rPr>
              <a:t>L</a:t>
            </a:r>
            <a:r>
              <a:rPr lang="en-US" altLang="nl-BE" sz="3200" dirty="0" smtClean="0">
                <a:latin typeface="+mj-lt"/>
              </a:rPr>
              <a:t>.) in het </a:t>
            </a:r>
            <a:r>
              <a:rPr lang="en-US" altLang="nl-BE" sz="3200" dirty="0" err="1" smtClean="0">
                <a:latin typeface="+mj-lt"/>
              </a:rPr>
              <a:t>Schelde-estuarium</a:t>
            </a:r>
            <a:endParaRPr lang="en-US" altLang="nl-B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38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/>
          <a:stretch/>
        </p:blipFill>
        <p:spPr>
          <a:xfrm>
            <a:off x="-383824" y="2"/>
            <a:ext cx="9620867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45027" y="2183170"/>
            <a:ext cx="3238084" cy="24791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1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73" y="222238"/>
            <a:ext cx="7709926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BE" sz="3600" dirty="0">
                <a:latin typeface="+mj-lt"/>
              </a:rPr>
              <a:t>Het </a:t>
            </a:r>
            <a:r>
              <a:rPr lang="en-US" altLang="nl-BE" sz="3600" dirty="0" err="1">
                <a:latin typeface="+mj-lt"/>
              </a:rPr>
              <a:t>Schelde-estuarium</a:t>
            </a:r>
            <a:endParaRPr lang="en-US" altLang="nl-BE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9543" y="6570421"/>
            <a:ext cx="1409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>
                <a:solidFill>
                  <a:schemeClr val="bg1"/>
                </a:solidFill>
              </a:rPr>
              <a:t>©Lisa </a:t>
            </a:r>
            <a:r>
              <a:rPr lang="nl-BE" sz="1350" dirty="0" err="1">
                <a:solidFill>
                  <a:schemeClr val="bg1"/>
                </a:solidFill>
              </a:rPr>
              <a:t>Bobelyn</a:t>
            </a:r>
            <a:endParaRPr lang="nl-BE" sz="13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318" y="1360135"/>
            <a:ext cx="5149725" cy="3862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738983" y="2752470"/>
            <a:ext cx="1072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Antwerpen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9506" y="4524848"/>
            <a:ext cx="8577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Gent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7066" y="2567389"/>
            <a:ext cx="1056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Terneuzen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31701" y="1580537"/>
            <a:ext cx="9556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/>
              <a:t>Vlissingen</a:t>
            </a:r>
          </a:p>
        </p:txBody>
      </p:sp>
      <p:sp>
        <p:nvSpPr>
          <p:cNvPr id="3" name="Rectangle 2"/>
          <p:cNvSpPr/>
          <p:nvPr/>
        </p:nvSpPr>
        <p:spPr>
          <a:xfrm rot="20501230">
            <a:off x="7638724" y="2983299"/>
            <a:ext cx="94060" cy="144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4" name="Rectangle 13"/>
          <p:cNvSpPr/>
          <p:nvPr/>
        </p:nvSpPr>
        <p:spPr>
          <a:xfrm rot="19710705">
            <a:off x="7687176" y="3102653"/>
            <a:ext cx="60484" cy="84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8365" y="1341658"/>
            <a:ext cx="34524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± 160 km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65 receivers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Zout –tot </a:t>
            </a:r>
            <a:r>
              <a:rPr lang="nl-BE" dirty="0" err="1"/>
              <a:t>intertidaal</a:t>
            </a:r>
            <a:r>
              <a:rPr lang="nl-BE" dirty="0"/>
              <a:t> zoetwater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Maximale tij-amplitude ± 5.5 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Hoge </a:t>
            </a:r>
            <a:r>
              <a:rPr lang="nl-BE" dirty="0" err="1"/>
              <a:t>turbiditeit</a:t>
            </a:r>
            <a:endParaRPr lang="nl-BE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dirty="0"/>
              <a:t>Intensief  gebruik door scheepvaart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8577334" y="4761532"/>
            <a:ext cx="105881" cy="110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8486835" y="4131734"/>
            <a:ext cx="105881" cy="110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7903516" y="4316911"/>
            <a:ext cx="105881" cy="1108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8350830" y="4595600"/>
            <a:ext cx="105881" cy="1108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8465159" y="4668077"/>
            <a:ext cx="105881" cy="1108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893" b="85257" l="59020" r="60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9028" t="82778" r="39199" b="14747"/>
          <a:stretch/>
        </p:blipFill>
        <p:spPr>
          <a:xfrm>
            <a:off x="8212600" y="4489066"/>
            <a:ext cx="105881" cy="11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256A7ABBD504EBEE9454B99B3009A" ma:contentTypeVersion="5" ma:contentTypeDescription="Een nieuw document maken." ma:contentTypeScope="" ma:versionID="1e5eb7dbd1b2bdd47208f0c86b855825">
  <xsd:schema xmlns:xsd="http://www.w3.org/2001/XMLSchema" xmlns:xs="http://www.w3.org/2001/XMLSchema" xmlns:p="http://schemas.microsoft.com/office/2006/metadata/properties" xmlns:ns2="0f844532-14d6-4b18-9a81-2a5b58b0880b" xmlns:ns3="3aeb2a8a-f993-4158-8de7-0b7e3433973b" targetNamespace="http://schemas.microsoft.com/office/2006/metadata/properties" ma:root="true" ma:fieldsID="39f21f95543dacd4f00d3fd721fa9fb9" ns2:_="" ns3:_="">
    <xsd:import namespace="0f844532-14d6-4b18-9a81-2a5b58b0880b"/>
    <xsd:import namespace="3aeb2a8a-f993-4158-8de7-0b7e3433973b"/>
    <xsd:element name="properties">
      <xsd:complexType>
        <xsd:sequence>
          <xsd:element name="documentManagement">
            <xsd:complexType>
              <xsd:all>
                <xsd:element ref="ns2:Status_x0020_document" minOccurs="0"/>
                <xsd:element ref="ns2:Document_x0020_fase" minOccurs="0"/>
                <xsd:element ref="ns2:Documenttyp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44532-14d6-4b18-9a81-2a5b58b0880b" elementFormDefault="qualified">
    <xsd:import namespace="http://schemas.microsoft.com/office/2006/documentManagement/types"/>
    <xsd:import namespace="http://schemas.microsoft.com/office/infopath/2007/PartnerControls"/>
    <xsd:element name="Status_x0020_document" ma:index="8" nillable="true" ma:displayName="Status document" ma:format="Dropdown" ma:internalName="Status_x0020_document">
      <xsd:simpleType>
        <xsd:restriction base="dms:Choice">
          <xsd:enumeration value="Ontwerp"/>
          <xsd:enumeration value="Eindontwerp"/>
          <xsd:enumeration value="Definitief"/>
        </xsd:restriction>
      </xsd:simpleType>
    </xsd:element>
    <xsd:element name="Document_x0020_fase" ma:index="9" nillable="true" ma:displayName="Document fase" ma:format="Dropdown" ma:internalName="Document_x0020_fase">
      <xsd:simpleType>
        <xsd:restriction base="dms:Choice">
          <xsd:enumeration value="Nog aan te leveren"/>
        </xsd:restriction>
      </xsd:simpleType>
    </xsd:element>
    <xsd:element name="Documenttype" ma:index="10" nillable="true" ma:displayName="Documenttype" ma:format="Dropdown" ma:internalName="Documenttype">
      <xsd:simpleType>
        <xsd:restriction base="dms:Choice">
          <xsd:enumeration value="Nieuwsbrief"/>
          <xsd:enumeration value="Rapport"/>
          <xsd:enumeration value="Persberich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b2a8a-f993-4158-8de7-0b7e34339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0f844532-14d6-4b18-9a81-2a5b58b0880b" xsi:nil="true"/>
    <Document_x0020_fase xmlns="0f844532-14d6-4b18-9a81-2a5b58b0880b" xsi:nil="true"/>
    <Status_x0020_document xmlns="0f844532-14d6-4b18-9a81-2a5b58b0880b" xsi:nil="true"/>
  </documentManagement>
</p:properties>
</file>

<file path=customXml/itemProps1.xml><?xml version="1.0" encoding="utf-8"?>
<ds:datastoreItem xmlns:ds="http://schemas.openxmlformats.org/officeDocument/2006/customXml" ds:itemID="{93136091-A0AD-420E-9AA9-7598C0EB3DE3}"/>
</file>

<file path=customXml/itemProps2.xml><?xml version="1.0" encoding="utf-8"?>
<ds:datastoreItem xmlns:ds="http://schemas.openxmlformats.org/officeDocument/2006/customXml" ds:itemID="{F3411998-CFF8-4DD4-A423-A42A7B8A0AB4}"/>
</file>

<file path=customXml/itemProps3.xml><?xml version="1.0" encoding="utf-8"?>
<ds:datastoreItem xmlns:ds="http://schemas.openxmlformats.org/officeDocument/2006/customXml" ds:itemID="{8CA4C4BE-1597-44C9-BCFA-9C1CDF640E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21498</TotalTime>
  <Words>801</Words>
  <Application>Microsoft Office PowerPoint</Application>
  <PresentationFormat>On-screen Show (4:3)</PresentationFormat>
  <Paragraphs>159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Wingdings 3</vt:lpstr>
      <vt:lpstr>Office Theme</vt:lpstr>
      <vt:lpstr>Akoestische telemetrie in België</vt:lpstr>
      <vt:lpstr>Aquatische habitats</vt:lpstr>
      <vt:lpstr>Aquatische habitats</vt:lpstr>
      <vt:lpstr>Akoestische telemetrie</vt:lpstr>
      <vt:lpstr>PowerPoint Presentation</vt:lpstr>
      <vt:lpstr>Resultaten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Resultaten</vt:lpstr>
      <vt:lpstr>PowerPoint Presentation</vt:lpstr>
      <vt:lpstr>PowerPoint Presentation</vt:lpstr>
      <vt:lpstr>Overige resultaten</vt:lpstr>
      <vt:lpstr>Discussie</vt:lpstr>
      <vt:lpstr>Conclusies</vt:lpstr>
      <vt:lpstr>Bedankt voor uw aandacht!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Akoestische telemetrie</dc:title>
  <dc:creator>Pieterjan Verhelst</dc:creator>
  <cp:lastModifiedBy>Franquet Sam</cp:lastModifiedBy>
  <cp:revision>71</cp:revision>
  <dcterms:created xsi:type="dcterms:W3CDTF">2020-01-20T20:13:42Z</dcterms:created>
  <dcterms:modified xsi:type="dcterms:W3CDTF">2020-02-12T10:14:03Z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0x010100C0D256A7ABBD504EBEE9454B99B3009A</vt:lpwstr>
  </property>
</Properties>
</file>