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s/slide2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5" r:id="rId3"/>
    <p:sldId id="261" r:id="rId4"/>
    <p:sldId id="259" r:id="rId5"/>
    <p:sldId id="262" r:id="rId6"/>
    <p:sldId id="268" r:id="rId7"/>
    <p:sldId id="266" r:id="rId8"/>
    <p:sldId id="280" r:id="rId9"/>
    <p:sldId id="281" r:id="rId10"/>
    <p:sldId id="269" r:id="rId11"/>
    <p:sldId id="271" r:id="rId12"/>
    <p:sldId id="286" r:id="rId13"/>
    <p:sldId id="288" r:id="rId14"/>
    <p:sldId id="289" r:id="rId15"/>
    <p:sldId id="290" r:id="rId16"/>
    <p:sldId id="283" r:id="rId17"/>
    <p:sldId id="287" r:id="rId18"/>
    <p:sldId id="297" r:id="rId19"/>
    <p:sldId id="293" r:id="rId20"/>
    <p:sldId id="260" r:id="rId21"/>
    <p:sldId id="267" r:id="rId22"/>
    <p:sldId id="294" r:id="rId23"/>
    <p:sldId id="295" r:id="rId24"/>
    <p:sldId id="296" r:id="rId25"/>
    <p:sldId id="282" r:id="rId26"/>
  </p:sldIdLst>
  <p:sldSz cx="9144000" cy="6858000" type="screen4x3"/>
  <p:notesSz cx="6858000" cy="9144000"/>
  <p:defaultTextStyle>
    <a:defPPr>
      <a:defRPr lang="nl-B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7990"/>
    <a:srgbClr val="007C86"/>
    <a:srgbClr val="00646C"/>
    <a:srgbClr val="1D6B6E"/>
    <a:srgbClr val="419575"/>
    <a:srgbClr val="D8E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660"/>
  </p:normalViewPr>
  <p:slideViewPr>
    <p:cSldViewPr snapToGrid="0">
      <p:cViewPr varScale="1">
        <p:scale>
          <a:sx n="74" d="100"/>
          <a:sy n="74" d="100"/>
        </p:scale>
        <p:origin x="11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D383D1AC-F4BE-4FAB-ADBF-B77D1012B122}" type="datetimeFigureOut">
              <a:rPr lang="nl-BE"/>
              <a:pPr>
                <a:defRPr/>
              </a:pPr>
              <a:t>8/02/2019</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4BC1F442-9DE4-4FEC-B98E-B52FEFEB0557}" type="slidenum">
              <a:rPr lang="nl-BE"/>
              <a:pPr>
                <a:defRPr/>
              </a:pPr>
              <a:t>‹nr.›</a:t>
            </a:fld>
            <a:endParaRPr lang="nl-BE"/>
          </a:p>
        </p:txBody>
      </p:sp>
      <p:sp>
        <p:nvSpPr>
          <p:cNvPr id="7"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
        <p:nvSpPr>
          <p:cNvPr id="6" name="Tekstvak 5"/>
          <p:cNvSpPr txBox="1"/>
          <p:nvPr userDrawn="1"/>
        </p:nvSpPr>
        <p:spPr>
          <a:xfrm>
            <a:off x="1360599" y="5458312"/>
            <a:ext cx="6422801" cy="523220"/>
          </a:xfrm>
          <a:prstGeom prst="rect">
            <a:avLst/>
          </a:prstGeom>
          <a:solidFill>
            <a:schemeClr val="bg1">
              <a:alpha val="69000"/>
            </a:schemeClr>
          </a:solidFill>
        </p:spPr>
        <p:txBody>
          <a:bodyPr wrap="square" rtlCol="0">
            <a:spAutoFit/>
          </a:bodyPr>
          <a:lstStyle/>
          <a:p>
            <a:r>
              <a:rPr lang="nl-BE" sz="2800" b="0" dirty="0" smtClean="0">
                <a:solidFill>
                  <a:srgbClr val="007C86"/>
                </a:solidFill>
                <a:latin typeface="+mj-lt"/>
              </a:rPr>
              <a:t>Presentatie door:</a:t>
            </a:r>
            <a:endParaRPr lang="nl-BE" sz="2800" b="0" dirty="0">
              <a:solidFill>
                <a:srgbClr val="007C86"/>
              </a:solidFill>
              <a:latin typeface="+mj-lt"/>
            </a:endParaRPr>
          </a:p>
        </p:txBody>
      </p:sp>
    </p:spTree>
    <p:extLst>
      <p:ext uri="{BB962C8B-B14F-4D97-AF65-F5344CB8AC3E}">
        <p14:creationId xmlns:p14="http://schemas.microsoft.com/office/powerpoint/2010/main" val="27250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kel Bee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D383D1AC-F4BE-4FAB-ADBF-B77D1012B122}" type="datetimeFigureOut">
              <a:rPr lang="nl-BE"/>
              <a:pPr>
                <a:defRPr/>
              </a:pPr>
              <a:t>8/02/2019</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4BC1F442-9DE4-4FEC-B98E-B52FEFEB0557}" type="slidenum">
              <a:rPr lang="nl-BE"/>
              <a:pPr>
                <a:defRPr/>
              </a:pPr>
              <a:t>‹nr.›</a:t>
            </a:fld>
            <a:endParaRPr lang="nl-BE"/>
          </a:p>
        </p:txBody>
      </p:sp>
      <p:sp>
        <p:nvSpPr>
          <p:cNvPr id="6" name="Picture Placeholder 2"/>
          <p:cNvSpPr>
            <a:spLocks noGrp="1" noChangeAspect="1"/>
          </p:cNvSpPr>
          <p:nvPr>
            <p:ph type="pic" idx="1" hasCustomPrompt="1"/>
          </p:nvPr>
        </p:nvSpPr>
        <p:spPr>
          <a:xfrm>
            <a:off x="165100" y="199491"/>
            <a:ext cx="8813800" cy="6477534"/>
          </a:xfrm>
        </p:spPr>
        <p:txBody>
          <a:bodyPr rtlCol="0">
            <a:normAutofit/>
          </a:bodyPr>
          <a:lstStyle>
            <a:lvl1pPr marL="0" indent="0">
              <a:buNone/>
              <a:defRPr sz="3200">
                <a:solidFill>
                  <a:srgbClr val="46799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smtClean="0"/>
              <a:t/>
            </a:r>
            <a:br>
              <a:rPr lang="nl-NL" noProof="0" dirty="0" smtClean="0"/>
            </a:br>
            <a:r>
              <a:rPr lang="nl-NL" noProof="0" dirty="0" smtClean="0"/>
              <a:t/>
            </a:r>
            <a:br>
              <a:rPr lang="nl-NL" noProof="0" dirty="0" smtClean="0"/>
            </a:br>
            <a:r>
              <a:rPr lang="nl-NL" noProof="0" dirty="0" smtClean="0"/>
              <a:t/>
            </a:r>
            <a:br>
              <a:rPr lang="nl-NL" noProof="0" dirty="0" smtClean="0"/>
            </a:br>
            <a:r>
              <a:rPr lang="nl-NL" noProof="0" dirty="0" smtClean="0"/>
              <a:t/>
            </a:r>
            <a:br>
              <a:rPr lang="nl-NL" noProof="0" dirty="0" smtClean="0"/>
            </a:br>
            <a:r>
              <a:rPr lang="nl-NL" noProof="0" dirty="0" smtClean="0"/>
              <a:t>Klik op het pictogram om een afbeelding toe te voegen</a:t>
            </a:r>
            <a:endParaRPr lang="en-US" noProof="0" dirty="0"/>
          </a:p>
        </p:txBody>
      </p:sp>
    </p:spTree>
    <p:extLst>
      <p:ext uri="{BB962C8B-B14F-4D97-AF65-F5344CB8AC3E}">
        <p14:creationId xmlns:p14="http://schemas.microsoft.com/office/powerpoint/2010/main" val="129982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193" y="1825624"/>
            <a:ext cx="8647611" cy="4353107"/>
          </a:xfrm>
        </p:spPr>
        <p:txBody>
          <a:bodyPr/>
          <a:lstStyle>
            <a:lvl1pPr>
              <a:defRPr>
                <a:solidFill>
                  <a:srgbClr val="007C86"/>
                </a:solidFill>
              </a:defRPr>
            </a:lvl1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Date Placeholder 3"/>
          <p:cNvSpPr>
            <a:spLocks noGrp="1"/>
          </p:cNvSpPr>
          <p:nvPr>
            <p:ph type="dt" sz="half" idx="10"/>
          </p:nvPr>
        </p:nvSpPr>
        <p:spPr>
          <a:xfrm>
            <a:off x="247650" y="6356350"/>
            <a:ext cx="2057400" cy="365125"/>
          </a:xfrm>
        </p:spPr>
        <p:txBody>
          <a:bodyPr/>
          <a:lstStyle>
            <a:lvl1pPr>
              <a:defRPr/>
            </a:lvl1pPr>
          </a:lstStyle>
          <a:p>
            <a:pPr>
              <a:defRPr/>
            </a:pPr>
            <a:fld id="{46BDA45E-47C8-4851-A457-AFF781E99A5D}" type="datetimeFigureOut">
              <a:rPr lang="nl-BE"/>
              <a:pPr>
                <a:defRPr/>
              </a:pPr>
              <a:t>8/02/2019</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a:xfrm>
            <a:off x="6838950" y="6356350"/>
            <a:ext cx="2057400" cy="365125"/>
          </a:xfrm>
        </p:spPr>
        <p:txBody>
          <a:bodyPr/>
          <a:lstStyle>
            <a:lvl1pPr>
              <a:defRPr/>
            </a:lvl1pPr>
          </a:lstStyle>
          <a:p>
            <a:pPr>
              <a:defRPr/>
            </a:pPr>
            <a:fld id="{32F70F2D-9A52-49D8-918C-EA870A04B2E1}" type="slidenum">
              <a:rPr lang="nl-BE"/>
              <a:pPr>
                <a:defRPr/>
              </a:pPr>
              <a:t>‹nr.›</a:t>
            </a:fld>
            <a:endParaRPr lang="nl-BE"/>
          </a:p>
        </p:txBody>
      </p:sp>
      <p:sp>
        <p:nvSpPr>
          <p:cNvPr id="7"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367278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5738" y="1617664"/>
            <a:ext cx="8793162" cy="4503736"/>
          </a:xfrm>
        </p:spPr>
        <p:txBody>
          <a:bodyPr/>
          <a:lstStyle>
            <a:lvl1pPr marL="0" indent="0">
              <a:buNone/>
              <a:defRPr sz="2800">
                <a:solidFill>
                  <a:srgbClr val="46799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smtClean="0"/>
              <a:t>Klik om de modelstijlen te bewerken</a:t>
            </a:r>
          </a:p>
        </p:txBody>
      </p:sp>
      <p:sp>
        <p:nvSpPr>
          <p:cNvPr id="4" name="Date Placeholder 3"/>
          <p:cNvSpPr>
            <a:spLocks noGrp="1"/>
          </p:cNvSpPr>
          <p:nvPr>
            <p:ph type="dt" sz="half" idx="10"/>
          </p:nvPr>
        </p:nvSpPr>
        <p:spPr/>
        <p:txBody>
          <a:bodyPr/>
          <a:lstStyle>
            <a:lvl1pPr>
              <a:defRPr/>
            </a:lvl1pPr>
          </a:lstStyle>
          <a:p>
            <a:pPr>
              <a:defRPr/>
            </a:pPr>
            <a:fld id="{96D31E0D-2ADF-40D2-A62D-6CAC25F4A842}" type="datetimeFigureOut">
              <a:rPr lang="nl-BE"/>
              <a:pPr>
                <a:defRPr/>
              </a:pPr>
              <a:t>8/02/2019</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E0BE3D4E-3AE0-4706-88CA-CE0A0670B9C2}" type="slidenum">
              <a:rPr lang="nl-BE"/>
              <a:pPr>
                <a:defRPr/>
              </a:pPr>
              <a:t>‹nr.›</a:t>
            </a:fld>
            <a:endParaRPr lang="nl-BE"/>
          </a:p>
        </p:txBody>
      </p:sp>
      <p:sp>
        <p:nvSpPr>
          <p:cNvPr id="8"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235116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5100" y="1520825"/>
            <a:ext cx="4114800" cy="4656138"/>
          </a:xfrm>
        </p:spPr>
        <p:txBody>
          <a:bodyPr/>
          <a:lstStyle>
            <a:lvl1pPr>
              <a:defRPr sz="2800">
                <a:solidFill>
                  <a:srgbClr val="467990"/>
                </a:solidFill>
                <a:latin typeface="Calibri" panose="020F0502020204030204" pitchFamily="34" charset="0"/>
              </a:defRPr>
            </a:lvl1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Content Placeholder 3"/>
          <p:cNvSpPr>
            <a:spLocks noGrp="1"/>
          </p:cNvSpPr>
          <p:nvPr>
            <p:ph sz="half" idx="2"/>
          </p:nvPr>
        </p:nvSpPr>
        <p:spPr>
          <a:xfrm>
            <a:off x="4489450" y="1530349"/>
            <a:ext cx="4489450" cy="4646613"/>
          </a:xfrm>
        </p:spPr>
        <p:txBody>
          <a:bodyPr/>
          <a:lstStyle>
            <a:lvl1pPr>
              <a:defRPr sz="2800" baseline="0">
                <a:solidFill>
                  <a:srgbClr val="467990"/>
                </a:solidFill>
                <a:latin typeface="Calibri" panose="020F0502020204030204" pitchFamily="34" charset="0"/>
              </a:defRPr>
            </a:lvl1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6238BE2D-9783-4473-9ED6-2BD5BECFC7A1}" type="datetimeFigureOut">
              <a:rPr lang="nl-BE"/>
              <a:pPr>
                <a:defRPr/>
              </a:pPr>
              <a:t>8/02/2019</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19A3715E-64C4-4B3C-9835-AE010609B522}" type="slidenum">
              <a:rPr lang="nl-BE"/>
              <a:pPr>
                <a:defRPr/>
              </a:pPr>
              <a:t>‹nr.›</a:t>
            </a:fld>
            <a:endParaRPr lang="nl-BE"/>
          </a:p>
        </p:txBody>
      </p:sp>
      <p:sp>
        <p:nvSpPr>
          <p:cNvPr id="9"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134792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0">
                <a:solidFill>
                  <a:srgbClr val="4679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4" name="Content Placeholder 3"/>
          <p:cNvSpPr>
            <a:spLocks noGrp="1"/>
          </p:cNvSpPr>
          <p:nvPr>
            <p:ph sz="half" idx="2"/>
          </p:nvPr>
        </p:nvSpPr>
        <p:spPr>
          <a:xfrm>
            <a:off x="629842" y="2505075"/>
            <a:ext cx="3868340" cy="3684588"/>
          </a:xfrm>
        </p:spPr>
        <p:txBody>
          <a:bodyPr/>
          <a:lstStyle>
            <a:lvl1pPr>
              <a:defRPr>
                <a:solidFill>
                  <a:srgbClr val="467990"/>
                </a:solidFill>
              </a:defRPr>
            </a:lvl1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a:solidFill>
                  <a:srgbClr val="4679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467990"/>
                </a:solidFill>
              </a:defRPr>
            </a:lvl1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7" name="Date Placeholder 3"/>
          <p:cNvSpPr>
            <a:spLocks noGrp="1"/>
          </p:cNvSpPr>
          <p:nvPr>
            <p:ph type="dt" sz="half" idx="10"/>
          </p:nvPr>
        </p:nvSpPr>
        <p:spPr/>
        <p:txBody>
          <a:bodyPr/>
          <a:lstStyle>
            <a:lvl1pPr>
              <a:defRPr/>
            </a:lvl1pPr>
          </a:lstStyle>
          <a:p>
            <a:pPr>
              <a:defRPr/>
            </a:pPr>
            <a:fld id="{FEB2137B-6D45-4296-B7A7-713940108BD9}" type="datetimeFigureOut">
              <a:rPr lang="nl-BE"/>
              <a:pPr>
                <a:defRPr/>
              </a:pPr>
              <a:t>8/02/2019</a:t>
            </a:fld>
            <a:endParaRPr lang="nl-BE"/>
          </a:p>
        </p:txBody>
      </p:sp>
      <p:sp>
        <p:nvSpPr>
          <p:cNvPr id="8" name="Footer Placeholder 4"/>
          <p:cNvSpPr>
            <a:spLocks noGrp="1"/>
          </p:cNvSpPr>
          <p:nvPr>
            <p:ph type="ftr" sz="quarter" idx="11"/>
          </p:nvPr>
        </p:nvSpPr>
        <p:spPr/>
        <p:txBody>
          <a:bodyPr/>
          <a:lstStyle>
            <a:lvl1pPr>
              <a:defRPr/>
            </a:lvl1pPr>
          </a:lstStyle>
          <a:p>
            <a:pPr>
              <a:defRPr/>
            </a:pPr>
            <a:endParaRPr lang="nl-BE"/>
          </a:p>
        </p:txBody>
      </p:sp>
      <p:sp>
        <p:nvSpPr>
          <p:cNvPr id="9" name="Slide Number Placeholder 5"/>
          <p:cNvSpPr>
            <a:spLocks noGrp="1"/>
          </p:cNvSpPr>
          <p:nvPr>
            <p:ph type="sldNum" sz="quarter" idx="12"/>
          </p:nvPr>
        </p:nvSpPr>
        <p:spPr/>
        <p:txBody>
          <a:bodyPr/>
          <a:lstStyle>
            <a:lvl1pPr>
              <a:defRPr/>
            </a:lvl1pPr>
          </a:lstStyle>
          <a:p>
            <a:pPr>
              <a:defRPr/>
            </a:pPr>
            <a:fld id="{15073C8A-77AD-4FD3-BD3C-5B9E5EBA568D}" type="slidenum">
              <a:rPr lang="nl-BE"/>
              <a:pPr>
                <a:defRPr/>
              </a:pPr>
              <a:t>‹nr.›</a:t>
            </a:fld>
            <a:endParaRPr lang="nl-BE"/>
          </a:p>
        </p:txBody>
      </p:sp>
      <p:sp>
        <p:nvSpPr>
          <p:cNvPr id="11"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230562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D0C1CE8D-DA1F-4033-B5F5-FB57ABAD2999}" type="datetimeFigureOut">
              <a:rPr lang="nl-BE"/>
              <a:pPr>
                <a:defRPr/>
              </a:pPr>
              <a:t>8/02/2019</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D08BBB7F-4BED-4F04-87D3-33644A75BD7F}" type="slidenum">
              <a:rPr lang="nl-BE"/>
              <a:pPr>
                <a:defRPr/>
              </a:pPr>
              <a:t>‹nr.›</a:t>
            </a:fld>
            <a:endParaRPr lang="nl-BE"/>
          </a:p>
        </p:txBody>
      </p:sp>
      <p:sp>
        <p:nvSpPr>
          <p:cNvPr id="7"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139718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0474" y="1492248"/>
            <a:ext cx="5178425" cy="4641852"/>
          </a:xfrm>
        </p:spPr>
        <p:txBody>
          <a:bodyPr/>
          <a:lstStyle>
            <a:lvl1pPr>
              <a:defRPr sz="2800">
                <a:solidFill>
                  <a:srgbClr val="46799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Text Placeholder 3"/>
          <p:cNvSpPr>
            <a:spLocks noGrp="1"/>
          </p:cNvSpPr>
          <p:nvPr>
            <p:ph type="body" sz="half" idx="2"/>
          </p:nvPr>
        </p:nvSpPr>
        <p:spPr>
          <a:xfrm>
            <a:off x="165100" y="1492248"/>
            <a:ext cx="3454400" cy="4641852"/>
          </a:xfrm>
        </p:spPr>
        <p:txBody>
          <a:bodyPr/>
          <a:lstStyle>
            <a:lvl1pPr marL="0" indent="0">
              <a:buNone/>
              <a:defRPr sz="1600">
                <a:solidFill>
                  <a:srgbClr val="4679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B068157-5D9D-46D2-A548-3027093E632E}" type="datetimeFigureOut">
              <a:rPr lang="nl-BE"/>
              <a:pPr>
                <a:defRPr/>
              </a:pPr>
              <a:t>8/02/2019</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CC1423A9-7A8B-4018-A5D1-0B60FAC4F855}" type="slidenum">
              <a:rPr lang="nl-BE"/>
              <a:pPr>
                <a:defRPr/>
              </a:pPr>
              <a:t>‹nr.›</a:t>
            </a:fld>
            <a:endParaRPr lang="nl-BE"/>
          </a:p>
        </p:txBody>
      </p:sp>
      <p:sp>
        <p:nvSpPr>
          <p:cNvPr id="9"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270442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685925"/>
            <a:ext cx="4629150" cy="4175126"/>
          </a:xfrm>
        </p:spPr>
        <p:txBody>
          <a:bodyPr rtlCol="0">
            <a:normAutofit/>
          </a:bodyPr>
          <a:lstStyle>
            <a:lvl1pPr marL="0" indent="0">
              <a:buNone/>
              <a:defRPr sz="3200">
                <a:solidFill>
                  <a:srgbClr val="46799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smtClean="0"/>
              <a:t>Klik op het pictogram als u een afbeelding wilt toevoegen</a:t>
            </a:r>
            <a:endParaRPr lang="en-US" noProof="0" dirty="0"/>
          </a:p>
        </p:txBody>
      </p:sp>
      <p:sp>
        <p:nvSpPr>
          <p:cNvPr id="4" name="Text Placeholder 3"/>
          <p:cNvSpPr>
            <a:spLocks noGrp="1"/>
          </p:cNvSpPr>
          <p:nvPr>
            <p:ph type="body" sz="half" idx="2"/>
          </p:nvPr>
        </p:nvSpPr>
        <p:spPr>
          <a:xfrm>
            <a:off x="629841" y="1685925"/>
            <a:ext cx="2949178" cy="4183063"/>
          </a:xfrm>
        </p:spPr>
        <p:txBody>
          <a:bodyPr/>
          <a:lstStyle>
            <a:lvl1pPr marL="0" indent="0">
              <a:buNone/>
              <a:defRPr sz="1600">
                <a:solidFill>
                  <a:srgbClr val="4679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F6BAB65F-448C-4E15-8602-00F271B8F2AC}" type="datetimeFigureOut">
              <a:rPr lang="nl-BE"/>
              <a:pPr>
                <a:defRPr/>
              </a:pPr>
              <a:t>8/02/2019</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A13D6A67-77BD-4496-B1E5-B260C6F46BB8}" type="slidenum">
              <a:rPr lang="nl-BE"/>
              <a:pPr>
                <a:defRPr/>
              </a:pPr>
              <a:t>‹nr.›</a:t>
            </a:fld>
            <a:endParaRPr lang="nl-BE"/>
          </a:p>
        </p:txBody>
      </p:sp>
      <p:sp>
        <p:nvSpPr>
          <p:cNvPr id="9"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Tree>
    <p:extLst>
      <p:ext uri="{BB962C8B-B14F-4D97-AF65-F5344CB8AC3E}">
        <p14:creationId xmlns:p14="http://schemas.microsoft.com/office/powerpoint/2010/main" val="1209255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smtClean="0"/>
              <a:t>Klik om de stijl te bewerken</a:t>
            </a:r>
            <a:endParaRPr lang="en-US" altLang="nl-BE" dirty="0" smtClean="0"/>
          </a:p>
        </p:txBody>
      </p:sp>
      <p:sp>
        <p:nvSpPr>
          <p:cNvPr id="1027" name="Text Placeholder 2"/>
          <p:cNvSpPr>
            <a:spLocks noGrp="1"/>
          </p:cNvSpPr>
          <p:nvPr>
            <p:ph type="body" idx="1"/>
          </p:nvPr>
        </p:nvSpPr>
        <p:spPr bwMode="auto">
          <a:xfrm>
            <a:off x="165100" y="1524000"/>
            <a:ext cx="88138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dirty="0" smtClean="0"/>
              <a:t>Klik om de modelstijlen te bewerken</a:t>
            </a:r>
          </a:p>
          <a:p>
            <a:pPr lvl="1"/>
            <a:r>
              <a:rPr lang="nl-NL" altLang="nl-BE" dirty="0" smtClean="0"/>
              <a:t>Tweede niveau</a:t>
            </a:r>
          </a:p>
          <a:p>
            <a:pPr lvl="2"/>
            <a:r>
              <a:rPr lang="nl-NL" altLang="nl-BE" dirty="0" smtClean="0"/>
              <a:t>Derde niveau</a:t>
            </a:r>
          </a:p>
          <a:p>
            <a:pPr lvl="3"/>
            <a:r>
              <a:rPr lang="nl-NL" altLang="nl-BE" dirty="0" smtClean="0"/>
              <a:t>Vierde niveau</a:t>
            </a:r>
          </a:p>
          <a:p>
            <a:pPr lvl="4"/>
            <a:r>
              <a:rPr lang="nl-NL" altLang="nl-BE" dirty="0" smtClean="0"/>
              <a:t>Vijfde niveau</a:t>
            </a:r>
            <a:endParaRPr lang="en-US" altLang="nl-BE" dirty="0" smtClean="0"/>
          </a:p>
        </p:txBody>
      </p:sp>
      <p:sp>
        <p:nvSpPr>
          <p:cNvPr id="4" name="Date Placeholder 3"/>
          <p:cNvSpPr>
            <a:spLocks noGrp="1"/>
          </p:cNvSpPr>
          <p:nvPr>
            <p:ph type="dt" sz="half" idx="2"/>
          </p:nvPr>
        </p:nvSpPr>
        <p:spPr>
          <a:xfrm>
            <a:off x="165100" y="6311900"/>
            <a:ext cx="217805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EA05575-FF58-4ACF-9257-59269CA1DDB4}" type="datetimeFigureOut">
              <a:rPr lang="nl-BE"/>
              <a:pPr>
                <a:defRPr/>
              </a:pPr>
              <a:t>8/02/2019</a:t>
            </a:fld>
            <a:endParaRPr lang="nl-BE" dirty="0"/>
          </a:p>
        </p:txBody>
      </p:sp>
      <p:sp>
        <p:nvSpPr>
          <p:cNvPr id="5" name="Footer Placeholder 4"/>
          <p:cNvSpPr>
            <a:spLocks noGrp="1"/>
          </p:cNvSpPr>
          <p:nvPr>
            <p:ph type="ftr" sz="quarter" idx="3"/>
          </p:nvPr>
        </p:nvSpPr>
        <p:spPr>
          <a:xfrm>
            <a:off x="3028950" y="631190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BE"/>
          </a:p>
        </p:txBody>
      </p:sp>
      <p:sp>
        <p:nvSpPr>
          <p:cNvPr id="6" name="Slide Number Placeholder 5"/>
          <p:cNvSpPr>
            <a:spLocks noGrp="1"/>
          </p:cNvSpPr>
          <p:nvPr>
            <p:ph type="sldNum" sz="quarter" idx="4"/>
          </p:nvPr>
        </p:nvSpPr>
        <p:spPr>
          <a:xfrm>
            <a:off x="6800850" y="6311900"/>
            <a:ext cx="21780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B0EBDE0-35B8-417D-9918-8F77C06A1732}" type="slidenum">
              <a:rPr lang="nl-BE"/>
              <a:pPr>
                <a:defRPr/>
              </a:pPr>
              <a:t>‹nr.›</a:t>
            </a:fld>
            <a:endParaRPr lang="nl-BE"/>
          </a:p>
        </p:txBody>
      </p:sp>
    </p:spTree>
  </p:cSld>
  <p:clrMap bg1="lt1" tx1="dk1" bg2="lt2" tx2="dk2" accent1="accent1" accent2="accent2" accent3="accent3" accent4="accent4" accent5="accent5" accent6="accent6" hlink="hlink" folHlink="folHlink"/>
  <p:sldLayoutIdLst>
    <p:sldLayoutId id="2147483698" r:id="rId1"/>
    <p:sldLayoutId id="2147483709" r:id="rId2"/>
    <p:sldLayoutId id="2147483708" r:id="rId3"/>
    <p:sldLayoutId id="2147483699" r:id="rId4"/>
    <p:sldLayoutId id="2147483700" r:id="rId5"/>
    <p:sldLayoutId id="2147483701" r:id="rId6"/>
    <p:sldLayoutId id="2147483702" r:id="rId7"/>
    <p:sldLayoutId id="2147483704" r:id="rId8"/>
    <p:sldLayoutId id="2147483705" r:id="rId9"/>
  </p:sldLayoutIdLst>
  <p:txStyles>
    <p:titleStyle>
      <a:lvl1pPr marL="179388" algn="l" rtl="0" eaLnBrk="0" fontAlgn="base" hangingPunct="0">
        <a:lnSpc>
          <a:spcPct val="90000"/>
        </a:lnSpc>
        <a:spcBef>
          <a:spcPct val="0"/>
        </a:spcBef>
        <a:spcAft>
          <a:spcPct val="0"/>
        </a:spcAft>
        <a:defRPr sz="3200" b="1" kern="1200" baseline="0">
          <a:solidFill>
            <a:srgbClr val="00646C"/>
          </a:solidFill>
          <a:latin typeface="+mj-lt"/>
          <a:ea typeface="+mj-ea"/>
          <a:cs typeface="+mj-cs"/>
        </a:defRPr>
      </a:lvl1pPr>
      <a:lvl2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2pPr>
      <a:lvl3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3pPr>
      <a:lvl4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4pPr>
      <a:lvl5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baseline="0">
          <a:solidFill>
            <a:srgbClr val="419575"/>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7030A0"/>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gopress.be/04d23fd6e0e26734fc7ffdda44263fd2/" TargetMode="External"/><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endParaRPr lang="nl-BE" altLang="nl-BE" dirty="0" smtClean="0"/>
          </a:p>
        </p:txBody>
      </p:sp>
      <p:pic>
        <p:nvPicPr>
          <p:cNvPr id="4" name="Afbeelding 3" descr="shutterstock_7084207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2" name="Tijdelijke aanduiding voor inhou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5035" y="0"/>
            <a:ext cx="4624949" cy="1179165"/>
          </a:xfrm>
        </p:spPr>
      </p:pic>
      <p:pic>
        <p:nvPicPr>
          <p:cNvPr id="5" name="Afbeelding 4" descr="actielogo_2013-cmyk-groen-rechte-hoeken_we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0"/>
            <a:ext cx="1208162" cy="1208162"/>
          </a:xfrm>
          <a:prstGeom prst="rect">
            <a:avLst/>
          </a:prstGeom>
        </p:spPr>
      </p:pic>
      <p:sp>
        <p:nvSpPr>
          <p:cNvPr id="6" name="Tekstvak 5"/>
          <p:cNvSpPr txBox="1"/>
          <p:nvPr/>
        </p:nvSpPr>
        <p:spPr>
          <a:xfrm>
            <a:off x="1671488" y="2464842"/>
            <a:ext cx="6674021" cy="1938992"/>
          </a:xfrm>
          <a:prstGeom prst="rect">
            <a:avLst/>
          </a:prstGeom>
          <a:noFill/>
        </p:spPr>
        <p:txBody>
          <a:bodyPr wrap="square" rtlCol="0">
            <a:spAutoFit/>
          </a:bodyPr>
          <a:lstStyle/>
          <a:p>
            <a:pPr algn="ctr"/>
            <a:r>
              <a:rPr lang="nl-BE" sz="4000" dirty="0" smtClean="0">
                <a:solidFill>
                  <a:schemeClr val="bg1"/>
                </a:solidFill>
                <a:latin typeface="Arial Black" pitchFamily="34" charset="0"/>
              </a:rPr>
              <a:t>Vleermuizenonderzoek in Herentals</a:t>
            </a:r>
          </a:p>
          <a:p>
            <a:pPr algn="ctr"/>
            <a:r>
              <a:rPr lang="nl-BE" sz="4000" i="1" dirty="0">
                <a:solidFill>
                  <a:schemeClr val="bg1"/>
                </a:solidFill>
                <a:latin typeface="Arial Black" pitchFamily="34" charset="0"/>
              </a:rPr>
              <a:t>Charlotte</a:t>
            </a:r>
          </a:p>
        </p:txBody>
      </p:sp>
      <p:sp>
        <p:nvSpPr>
          <p:cNvPr id="7" name="Tekstvak 6"/>
          <p:cNvSpPr txBox="1"/>
          <p:nvPr/>
        </p:nvSpPr>
        <p:spPr>
          <a:xfrm>
            <a:off x="1585764" y="4741326"/>
            <a:ext cx="6192688" cy="461665"/>
          </a:xfrm>
          <a:prstGeom prst="rect">
            <a:avLst/>
          </a:prstGeom>
          <a:noFill/>
        </p:spPr>
        <p:txBody>
          <a:bodyPr wrap="square" rtlCol="0">
            <a:spAutoFit/>
          </a:bodyPr>
          <a:lstStyle/>
          <a:p>
            <a:pPr algn="ctr"/>
            <a:r>
              <a:rPr lang="nl-BE" sz="2400" dirty="0" smtClean="0">
                <a:solidFill>
                  <a:schemeClr val="bg1"/>
                </a:solidFill>
                <a:latin typeface="+mj-lt"/>
                <a:cs typeface="Arial" pitchFamily="34" charset="0"/>
              </a:rPr>
              <a:t>Kris Boers</a:t>
            </a:r>
            <a:endParaRPr lang="nl-BE" sz="2400" dirty="0">
              <a:solidFill>
                <a:schemeClr val="bg1"/>
              </a:solidFill>
              <a:latin typeface="+mj-lt"/>
              <a:cs typeface="Arial" pitchFamily="34" charset="0"/>
            </a:endParaRPr>
          </a:p>
        </p:txBody>
      </p:sp>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650" y="2779852"/>
            <a:ext cx="8648700" cy="2444470"/>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984084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menrij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627" y="1406484"/>
            <a:ext cx="7200000" cy="5400000"/>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274763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165100" y="1406484"/>
            <a:ext cx="7636207" cy="5400000"/>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2796246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utkantBav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627" y="1406484"/>
            <a:ext cx="7200000" cy="5400000"/>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2477074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100" y="1406485"/>
            <a:ext cx="7636207" cy="5399998"/>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393189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Vlieggedrag</a:t>
            </a:r>
            <a:endParaRPr lang="nl-BE" dirty="0"/>
          </a:p>
        </p:txBody>
      </p:sp>
      <p:pic>
        <p:nvPicPr>
          <p:cNvPr id="5" name="akke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627" y="1406484"/>
            <a:ext cx="7200000" cy="5400000"/>
          </a:xfr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0245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375"/>
          <a:stretch/>
        </p:blipFill>
        <p:spPr>
          <a:xfrm>
            <a:off x="165100" y="1393605"/>
            <a:ext cx="8272418" cy="5400000"/>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2884128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rpsst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627" y="1387740"/>
            <a:ext cx="7200000" cy="5400000"/>
          </a:xfrm>
        </p:spPr>
      </p:pic>
      <p:sp>
        <p:nvSpPr>
          <p:cNvPr id="3" name="Titel 2"/>
          <p:cNvSpPr>
            <a:spLocks noGrp="1"/>
          </p:cNvSpPr>
          <p:nvPr>
            <p:ph type="title"/>
          </p:nvPr>
        </p:nvSpPr>
        <p:spPr/>
        <p:txBody>
          <a:bodyPr/>
          <a:lstStyle/>
          <a:p>
            <a:r>
              <a:rPr lang="nl-BE" dirty="0" smtClean="0"/>
              <a:t>Vlieggedrag</a:t>
            </a:r>
            <a:endParaRPr lang="nl-BE" dirty="0"/>
          </a:p>
        </p:txBody>
      </p:sp>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508570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Half </a:t>
            </a:r>
            <a:r>
              <a:rPr lang="nl-BE" dirty="0" smtClean="0"/>
              <a:t>oktober – begin mei: winterslaap</a:t>
            </a:r>
          </a:p>
          <a:p>
            <a:pPr lvl="1"/>
            <a:r>
              <a:rPr lang="nl-BE" dirty="0" smtClean="0"/>
              <a:t>T° schommelt &lt;1°C op de hele winter</a:t>
            </a:r>
          </a:p>
          <a:p>
            <a:r>
              <a:rPr lang="nl-BE" dirty="0" smtClean="0"/>
              <a:t>Begin mei – begin augustus: kraamkolonie</a:t>
            </a:r>
          </a:p>
          <a:p>
            <a:pPr lvl="1"/>
            <a:r>
              <a:rPr lang="nl-BE" dirty="0" smtClean="0"/>
              <a:t>Grote zolder(s), warm</a:t>
            </a:r>
          </a:p>
          <a:p>
            <a:pPr lvl="1"/>
            <a:r>
              <a:rPr lang="nl-BE" dirty="0" smtClean="0"/>
              <a:t>Jaagt in stallen met runderen + bossen - verplaatsingen</a:t>
            </a:r>
          </a:p>
          <a:p>
            <a:r>
              <a:rPr lang="nl-BE" dirty="0" smtClean="0"/>
              <a:t>Augustus – september: ‘migratie’ / voortplanting</a:t>
            </a:r>
          </a:p>
          <a:p>
            <a:pPr lvl="1"/>
            <a:r>
              <a:rPr lang="nl-BE" dirty="0" smtClean="0"/>
              <a:t>Zwermt in/aan overwinteringsplaatsen</a:t>
            </a:r>
          </a:p>
          <a:p>
            <a:pPr marL="0" indent="0">
              <a:buNone/>
            </a:pPr>
            <a:endParaRPr lang="nl-BE" dirty="0" smtClean="0"/>
          </a:p>
          <a:p>
            <a:pPr marL="0" indent="0">
              <a:buNone/>
            </a:pPr>
            <a:r>
              <a:rPr lang="nl-BE" dirty="0" smtClean="0"/>
              <a:t>-&gt; </a:t>
            </a:r>
            <a:r>
              <a:rPr lang="nl-BE" b="1" dirty="0" smtClean="0"/>
              <a:t>Bescherming: </a:t>
            </a:r>
            <a:r>
              <a:rPr lang="nl-BE" dirty="0" smtClean="0"/>
              <a:t>voldoende kennen over deze elementen</a:t>
            </a:r>
          </a:p>
        </p:txBody>
      </p:sp>
      <p:sp>
        <p:nvSpPr>
          <p:cNvPr id="3" name="Titel 2"/>
          <p:cNvSpPr>
            <a:spLocks noGrp="1"/>
          </p:cNvSpPr>
          <p:nvPr>
            <p:ph type="title"/>
          </p:nvPr>
        </p:nvSpPr>
        <p:spPr/>
        <p:txBody>
          <a:bodyPr/>
          <a:lstStyle/>
          <a:p>
            <a:r>
              <a:rPr lang="nl-BE" dirty="0"/>
              <a:t>Waarom nu dit onderzoek?</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998735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Tx/>
              <a:buChar char="-"/>
            </a:pPr>
            <a:r>
              <a:rPr lang="nl-BE" dirty="0" smtClean="0"/>
              <a:t>Communicatie</a:t>
            </a:r>
          </a:p>
          <a:p>
            <a:pPr>
              <a:buFontTx/>
              <a:buChar char="-"/>
            </a:pPr>
            <a:r>
              <a:rPr lang="nl-BE" dirty="0"/>
              <a:t>Concrete maatregelen</a:t>
            </a:r>
          </a:p>
          <a:p>
            <a:pPr>
              <a:buFontTx/>
              <a:buChar char="-"/>
            </a:pPr>
            <a:r>
              <a:rPr lang="nl-BE" dirty="0" smtClean="0"/>
              <a:t>Beleid</a:t>
            </a:r>
          </a:p>
        </p:txBody>
      </p:sp>
      <p:sp>
        <p:nvSpPr>
          <p:cNvPr id="3" name="Titel 2"/>
          <p:cNvSpPr>
            <a:spLocks noGrp="1"/>
          </p:cNvSpPr>
          <p:nvPr>
            <p:ph type="title"/>
          </p:nvPr>
        </p:nvSpPr>
        <p:spPr/>
        <p:txBody>
          <a:bodyPr/>
          <a:lstStyle/>
          <a:p>
            <a:r>
              <a:rPr lang="nl-BE" dirty="0"/>
              <a:t>Bescherming</a:t>
            </a:r>
          </a:p>
        </p:txBody>
      </p:sp>
      <p:pic>
        <p:nvPicPr>
          <p:cNvPr id="4" name="Picture 2" descr="Ingekorven vleermuis, Oelegem, 10-01-2004, 08"/>
          <p:cNvPicPr>
            <a:picLocks noChangeAspect="1" noChangeArrowheads="1"/>
          </p:cNvPicPr>
          <p:nvPr/>
        </p:nvPicPr>
        <p:blipFill rotWithShape="1">
          <a:blip r:embed="rId2">
            <a:extLst>
              <a:ext uri="{28A0092B-C50C-407E-A947-70E740481C1C}">
                <a14:useLocalDpi xmlns:a14="http://schemas.microsoft.com/office/drawing/2010/main" val="0"/>
              </a:ext>
            </a:extLst>
          </a:blip>
          <a:srcRect r="2124"/>
          <a:stretch/>
        </p:blipFill>
        <p:spPr bwMode="auto">
          <a:xfrm>
            <a:off x="4568409" y="3541690"/>
            <a:ext cx="4327395" cy="307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24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952875" y="1825624"/>
            <a:ext cx="4942929" cy="4353107"/>
          </a:xfrm>
        </p:spPr>
        <p:txBody>
          <a:bodyPr/>
          <a:lstStyle/>
          <a:p>
            <a:r>
              <a:rPr lang="nl-BE" dirty="0"/>
              <a:t>Ingekorven vleermuis</a:t>
            </a:r>
          </a:p>
          <a:p>
            <a:r>
              <a:rPr lang="nl-BE" dirty="0"/>
              <a:t>Woont in de zomer in Herentals</a:t>
            </a:r>
          </a:p>
          <a:p>
            <a:r>
              <a:rPr lang="nl-BE" dirty="0"/>
              <a:t>Samen met ongeveer 1200 </a:t>
            </a:r>
            <a:r>
              <a:rPr lang="nl-BE" dirty="0" smtClean="0"/>
              <a:t>zussen/nichtjes/neefjes</a:t>
            </a:r>
          </a:p>
          <a:p>
            <a:r>
              <a:rPr lang="nl-BE" dirty="0" smtClean="0"/>
              <a:t>2/3 van de gekende Vlaamse populatie</a:t>
            </a:r>
          </a:p>
          <a:p>
            <a:r>
              <a:rPr lang="nl-BE" dirty="0" smtClean="0"/>
              <a:t>Ontdekt via een diertje dat gevolgd werd in 2013</a:t>
            </a:r>
            <a:endParaRPr lang="nl-BE" dirty="0"/>
          </a:p>
        </p:txBody>
      </p:sp>
      <p:sp>
        <p:nvSpPr>
          <p:cNvPr id="3" name="Titel 2"/>
          <p:cNvSpPr>
            <a:spLocks noGrp="1"/>
          </p:cNvSpPr>
          <p:nvPr>
            <p:ph type="title"/>
          </p:nvPr>
        </p:nvSpPr>
        <p:spPr/>
        <p:txBody>
          <a:bodyPr/>
          <a:lstStyle/>
          <a:p>
            <a:r>
              <a:rPr lang="nl-BE" dirty="0" smtClean="0"/>
              <a:t>Charlotte</a:t>
            </a:r>
            <a:endParaRPr lang="nl-BE"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436834"/>
            <a:ext cx="3461602" cy="520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3782828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Communicatie</a:t>
            </a:r>
            <a:endParaRPr lang="nl-BE" dirty="0"/>
          </a:p>
        </p:txBody>
      </p:sp>
      <p:pic>
        <p:nvPicPr>
          <p:cNvPr id="1026" name="Picture 2" descr="http://gopress.be/Public/img/common/publications/hln/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 y="-5541963"/>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api-production0.gopress.be/storage/get/id/2016-11-12%7C%7C2015%7C%7Cpage70thumb.jpg/hash/79e170ea046bfa64320f7e8e3b691ea0-4143fb8b1f09184e91eb54041682697acc2cc803/height/95/width/6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97250"/>
            <a:ext cx="609600" cy="9048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1"/>
          <p:cNvSpPr>
            <a:spLocks noGrp="1"/>
          </p:cNvSpPr>
          <p:nvPr>
            <p:ph idx="1"/>
          </p:nvPr>
        </p:nvSpPr>
        <p:spPr>
          <a:xfrm>
            <a:off x="248193" y="1825624"/>
            <a:ext cx="8647611" cy="4353107"/>
          </a:xfrm>
        </p:spPr>
        <p:txBody>
          <a:bodyPr/>
          <a:lstStyle/>
          <a:p>
            <a:pPr marL="0" lvl="0" indent="0">
              <a:lnSpc>
                <a:spcPct val="100000"/>
              </a:lnSpc>
              <a:spcBef>
                <a:spcPct val="0"/>
              </a:spcBef>
              <a:buNone/>
            </a:pPr>
            <a:r>
              <a:rPr lang="nl-BE" altLang="nl-BE" sz="100" dirty="0">
                <a:solidFill>
                  <a:srgbClr val="000000"/>
                </a:solidFill>
                <a:latin typeface="Times New Roman" panose="02020603050405020304" pitchFamily="18" charset="0"/>
                <a:cs typeface="Times New Roman" panose="02020603050405020304" pitchFamily="18" charset="0"/>
              </a:rPr>
              <a:t> </a:t>
            </a:r>
            <a:endParaRPr lang="nl-BE" altLang="nl-BE" sz="1000" dirty="0">
              <a:solidFill>
                <a:srgbClr val="000000"/>
              </a:solidFill>
              <a:latin typeface="Times New Roman" panose="02020603050405020304" pitchFamily="18" charset="0"/>
              <a:cs typeface="Times New Roman" panose="02020603050405020304" pitchFamily="18" charset="0"/>
            </a:endParaRPr>
          </a:p>
          <a:p>
            <a:pPr marL="0" lvl="0" indent="0">
              <a:lnSpc>
                <a:spcPct val="100000"/>
              </a:lnSpc>
              <a:spcBef>
                <a:spcPct val="0"/>
              </a:spcBef>
              <a:buNone/>
            </a:pPr>
            <a:r>
              <a:rPr lang="nl-BE" altLang="nl-BE" sz="2000" b="1" dirty="0">
                <a:solidFill>
                  <a:srgbClr val="000000"/>
                </a:solidFill>
                <a:latin typeface="Times New Roman" panose="02020603050405020304" pitchFamily="18" charset="0"/>
                <a:cs typeface="Times New Roman" panose="02020603050405020304" pitchFamily="18" charset="0"/>
              </a:rPr>
              <a:t>Het Laatste Nieuws</a:t>
            </a:r>
            <a:r>
              <a:rPr lang="nl-BE" altLang="nl-BE" sz="1800" b="1" dirty="0">
                <a:solidFill>
                  <a:srgbClr val="000000"/>
                </a:solidFill>
                <a:latin typeface="Times New Roman" panose="02020603050405020304" pitchFamily="18" charset="0"/>
                <a:cs typeface="Times New Roman" panose="02020603050405020304" pitchFamily="18" charset="0"/>
              </a:rPr>
              <a:t>*</a:t>
            </a:r>
            <a:r>
              <a:rPr lang="nl-BE" altLang="nl-BE" sz="800" b="1" dirty="0">
                <a:solidFill>
                  <a:srgbClr val="000000"/>
                </a:solidFill>
                <a:latin typeface="Times New Roman" panose="02020603050405020304" pitchFamily="18" charset="0"/>
                <a:cs typeface="Times New Roman" panose="02020603050405020304" pitchFamily="18" charset="0"/>
              </a:rPr>
              <a:t> </a:t>
            </a:r>
            <a:r>
              <a:rPr lang="nl-BE" altLang="nl-BE" sz="2000" b="1" dirty="0">
                <a:solidFill>
                  <a:srgbClr val="000000"/>
                </a:solidFill>
                <a:latin typeface="Times New Roman" panose="02020603050405020304" pitchFamily="18" charset="0"/>
                <a:cs typeface="Times New Roman" panose="02020603050405020304" pitchFamily="18" charset="0"/>
              </a:rPr>
              <a:t>- 12 Nov. 2016</a:t>
            </a: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Pagina 70</a:t>
            </a:r>
          </a:p>
          <a:p>
            <a:pPr marL="0" lvl="0" indent="0">
              <a:lnSpc>
                <a:spcPct val="100000"/>
              </a:lnSpc>
              <a:spcBef>
                <a:spcPct val="0"/>
              </a:spcBef>
              <a:buNone/>
            </a:pPr>
            <a:r>
              <a:rPr lang="nl-BE" altLang="nl-BE" sz="1000" b="1" dirty="0">
                <a:solidFill>
                  <a:srgbClr val="000000"/>
                </a:solidFill>
                <a:latin typeface="Times New Roman" panose="02020603050405020304" pitchFamily="18" charset="0"/>
                <a:cs typeface="Times New Roman" panose="02020603050405020304" pitchFamily="18" charset="0"/>
              </a:rPr>
              <a:t>* </a:t>
            </a:r>
            <a:r>
              <a:rPr lang="nl-BE" altLang="nl-BE" sz="1000" dirty="0">
                <a:solidFill>
                  <a:srgbClr val="000000"/>
                </a:solidFill>
                <a:latin typeface="Times New Roman" panose="02020603050405020304" pitchFamily="18" charset="0"/>
                <a:cs typeface="Times New Roman" panose="02020603050405020304" pitchFamily="18" charset="0"/>
              </a:rPr>
              <a:t>Het Laatste Nieuws/Antwerpen Noord, Het Laatste Nieuws/Antwerpen Stad, Het Laatste Nieuws/Antwerpen Zuid, Het Laatste Nieuws/Brabant-Hageland, Het Laatste Nieuws/Leuven-Brabant, Het Laatste Nieuws/Denderstreek, Het Laatste Nieuws/Dendermonde, Het Laatste Nieuws/Gent-Eeklo-Deinze, Het Laatste Nieuws/Gent-Wetteren-Lochristi, Het Laatste Nieuws/Kempen, Het Laatste Nieuws/de Ring-Brussel, Het Laatste Nieuws/Limburg, Het Laatste Nieuws/Leiestreek, Het Laatste Nieuws/Mechelen-Lier, Het Laatste Nieuws/</a:t>
            </a:r>
            <a:r>
              <a:rPr lang="nl-BE" altLang="nl-BE" sz="1000" dirty="0" err="1">
                <a:solidFill>
                  <a:srgbClr val="000000"/>
                </a:solidFill>
                <a:latin typeface="Times New Roman" panose="02020603050405020304" pitchFamily="18" charset="0"/>
                <a:cs typeface="Times New Roman" panose="02020603050405020304" pitchFamily="18" charset="0"/>
              </a:rPr>
              <a:t>Middenkust</a:t>
            </a:r>
            <a:r>
              <a:rPr lang="nl-BE" altLang="nl-BE" sz="1000" dirty="0">
                <a:solidFill>
                  <a:srgbClr val="000000"/>
                </a:solidFill>
                <a:latin typeface="Times New Roman" panose="02020603050405020304" pitchFamily="18" charset="0"/>
                <a:cs typeface="Times New Roman" panose="02020603050405020304" pitchFamily="18" charset="0"/>
              </a:rPr>
              <a:t>, Het Laatste Nieuws/Mandelstreek, Het Laatste Nieuws/De Nieuwe Gazet, Het Laatste Nieuws/Oostkust, Het Laatste Nieuws/Vlaamse Ardennen, Het Laatste Nieuws/</a:t>
            </a:r>
            <a:r>
              <a:rPr lang="nl-BE" altLang="nl-BE" sz="1000" dirty="0" err="1">
                <a:solidFill>
                  <a:srgbClr val="000000"/>
                </a:solidFill>
                <a:latin typeface="Times New Roman" panose="02020603050405020304" pitchFamily="18" charset="0"/>
                <a:cs typeface="Times New Roman" panose="02020603050405020304" pitchFamily="18" charset="0"/>
              </a:rPr>
              <a:t>Pajottenland</a:t>
            </a:r>
            <a:r>
              <a:rPr lang="nl-BE" altLang="nl-BE" sz="1000" dirty="0">
                <a:solidFill>
                  <a:srgbClr val="000000"/>
                </a:solidFill>
                <a:latin typeface="Times New Roman" panose="02020603050405020304" pitchFamily="18" charset="0"/>
                <a:cs typeface="Times New Roman" panose="02020603050405020304" pitchFamily="18" charset="0"/>
              </a:rPr>
              <a:t>, Het Laatste Nieuws/Vakantie, Het Laatste Nieuws/Westhoek, Het Laatste Nieuws/Westkust, Het Laatste N</a:t>
            </a:r>
            <a:r>
              <a:rPr lang="nl-BE" altLang="nl-BE" sz="1000" dirty="0">
                <a:solidFill>
                  <a:srgbClr val="000000"/>
                </a:solidFill>
                <a:latin typeface="Times New Roman" panose="02020603050405020304" pitchFamily="18" charset="0"/>
                <a:cs typeface="Times New Roman" panose="02020603050405020304" pitchFamily="18" charset="0"/>
                <a:hlinkClick r:id="rId3"/>
              </a:rPr>
              <a:t>ieuws/Waasland</a:t>
            </a:r>
            <a:endParaRPr lang="nl-BE" altLang="nl-BE" sz="1000" dirty="0">
              <a:solidFill>
                <a:schemeClr val="tx1"/>
              </a:solidFill>
              <a:latin typeface="Times New Roman" panose="02020603050405020304" pitchFamily="18" charset="0"/>
              <a:cs typeface="Times New Roman" panose="02020603050405020304" pitchFamily="18" charset="0"/>
              <a:hlinkClick r:id="rId3"/>
            </a:endParaRP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hlinkClick r:id="rId3"/>
              </a:rPr>
              <a:t>  </a:t>
            </a:r>
            <a:endParaRPr lang="nl-BE" altLang="nl-BE" dirty="0">
              <a:solidFill>
                <a:srgbClr val="000000"/>
              </a:solidFill>
            </a:endParaRP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Daar waren ze weer, die angstaanjagende Halloween-vleermuizen. Totaal ongegrond, want vleermuizen zijn de beste muggenvangers ter wereld.</a:t>
            </a:r>
            <a:endParaRPr lang="nl-BE" altLang="nl-BE" sz="1000" dirty="0">
              <a:solidFill>
                <a:schemeClr val="tx1"/>
              </a:solidFill>
            </a:endParaRP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Ze vliegen niet in je haar, veranderen niet in een vampier en hebben kleine, propere slaapplaatsen.</a:t>
            </a: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Vleermuizen zijn geweldige insectenbestrijders: een gewone dwergvleermuis - de meest courante vleermuis in Vlaanderen - eet ongeveer 3.000 muggen, motten en spinnen in één nacht, goed voor een kwart tot de helft van zijn eigen gewicht. Een vleermuis van 20 gram eet in één jaar tot 3,6 kg insecten! Helaas gaat het niet goed met onze vleermuizen. Van de 21 soorten die in België leven, zijn er 13 bedreigd.</a:t>
            </a: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Zet die </a:t>
            </a:r>
            <a:r>
              <a:rPr lang="nl-BE" altLang="nl-BE" sz="1000" dirty="0" err="1">
                <a:solidFill>
                  <a:srgbClr val="000000"/>
                </a:solidFill>
                <a:latin typeface="Times New Roman" panose="02020603050405020304" pitchFamily="18" charset="0"/>
                <a:cs typeface="Times New Roman" panose="02020603050405020304" pitchFamily="18" charset="0"/>
              </a:rPr>
              <a:t>ongewortelde</a:t>
            </a:r>
            <a:r>
              <a:rPr lang="nl-BE" altLang="nl-BE" sz="1000" dirty="0">
                <a:solidFill>
                  <a:srgbClr val="000000"/>
                </a:solidFill>
                <a:latin typeface="Times New Roman" panose="02020603050405020304" pitchFamily="18" charset="0"/>
                <a:cs typeface="Times New Roman" panose="02020603050405020304" pitchFamily="18" charset="0"/>
              </a:rPr>
              <a:t> vrees opzij en hang een vleermuizenkast tegen je gevel of in een stevige boom of zorg voor een kleine opening in een schuur of stal - een gaatje van 2,5 cm diameter is vaak al genoeg. Hang ze minstens 3 meter hoog, met de voorkant naar het zuiden of zuidwesten; vleermuizen houden van warmte. Zorg dat er geen takken of bladeren voor de vliegopening hangen.</a:t>
            </a:r>
          </a:p>
          <a:p>
            <a:pPr marL="0" lvl="0" indent="0">
              <a:lnSpc>
                <a:spcPct val="100000"/>
              </a:lnSpc>
              <a:spcBef>
                <a:spcPct val="0"/>
              </a:spcBef>
              <a:buNone/>
            </a:pPr>
            <a:r>
              <a:rPr lang="nl-BE" altLang="nl-BE" sz="1000" dirty="0" smtClean="0">
                <a:solidFill>
                  <a:srgbClr val="000000"/>
                </a:solidFill>
                <a:latin typeface="Times New Roman" panose="02020603050405020304" pitchFamily="18" charset="0"/>
                <a:cs typeface="Times New Roman" panose="02020603050405020304" pitchFamily="18" charset="0"/>
              </a:rPr>
              <a:t>….</a:t>
            </a:r>
          </a:p>
          <a:p>
            <a:pPr marL="0" lvl="0" indent="0">
              <a:lnSpc>
                <a:spcPct val="100000"/>
              </a:lnSpc>
              <a:spcBef>
                <a:spcPct val="0"/>
              </a:spcBef>
              <a:buNone/>
            </a:pPr>
            <a:endParaRPr lang="nl-BE" altLang="nl-BE" sz="1000" dirty="0">
              <a:solidFill>
                <a:srgbClr val="000000"/>
              </a:solidFill>
              <a:latin typeface="Times New Roman" panose="02020603050405020304" pitchFamily="18" charset="0"/>
              <a:cs typeface="Times New Roman" panose="02020603050405020304" pitchFamily="18" charset="0"/>
            </a:endParaRPr>
          </a:p>
          <a:p>
            <a:pPr marL="0" lvl="0" indent="0">
              <a:lnSpc>
                <a:spcPct val="100000"/>
              </a:lnSpc>
              <a:spcBef>
                <a:spcPct val="0"/>
              </a:spcBef>
              <a:buNone/>
            </a:pPr>
            <a:r>
              <a:rPr lang="nl-BE" altLang="nl-BE" sz="1200" b="1" dirty="0">
                <a:solidFill>
                  <a:srgbClr val="FF0000"/>
                </a:solidFill>
                <a:latin typeface="Times New Roman" panose="02020603050405020304" pitchFamily="18" charset="0"/>
                <a:cs typeface="Times New Roman" panose="02020603050405020304" pitchFamily="18" charset="0"/>
              </a:rPr>
              <a:t>Wist je dat...</a:t>
            </a: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 zo'n 6.500 vleermuizen, dat is zowat de helft van alle Vlaamse vleermuizen, overwinteren in de Antwerpse fortengordel? De 35 forten vormen één van de vijf grootste overwinteringsplaatsen van Noord- en West-Europa.</a:t>
            </a:r>
          </a:p>
          <a:p>
            <a:pPr marL="0" lvl="0" indent="0">
              <a:lnSpc>
                <a:spcPct val="100000"/>
              </a:lnSpc>
              <a:spcBef>
                <a:spcPct val="0"/>
              </a:spcBef>
              <a:buNone/>
            </a:pPr>
            <a:r>
              <a:rPr lang="nl-BE" altLang="nl-BE" sz="1200" b="1" dirty="0">
                <a:solidFill>
                  <a:srgbClr val="FF0000"/>
                </a:solidFill>
                <a:latin typeface="Times New Roman" panose="02020603050405020304" pitchFamily="18" charset="0"/>
                <a:cs typeface="Times New Roman" panose="02020603050405020304" pitchFamily="18" charset="0"/>
              </a:rPr>
              <a:t>... de bekendste vleermuis Charlotte is? Onderzoekers rustten haar uit met een zendertje en volgden haar 20 kilometer lang, van haar zomer- naar haar winterverblijfplaats.</a:t>
            </a: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 landbouwers vleermuizen graag zien komen? In stallen vangen ze vliegen en in de boomgaard motten en fruitkevers - goedkoper en efficiënter dan bestrijdingsmiddelen.</a:t>
            </a:r>
          </a:p>
          <a:p>
            <a:pPr marL="0" lvl="0" indent="0">
              <a:lnSpc>
                <a:spcPct val="100000"/>
              </a:lnSpc>
              <a:spcBef>
                <a:spcPct val="0"/>
              </a:spcBef>
              <a:buNone/>
            </a:pPr>
            <a:r>
              <a:rPr lang="nl-BE" altLang="nl-BE" sz="1000" dirty="0">
                <a:solidFill>
                  <a:srgbClr val="000000"/>
                </a:solidFill>
                <a:latin typeface="Times New Roman" panose="02020603050405020304" pitchFamily="18" charset="0"/>
                <a:cs typeface="Times New Roman" panose="02020603050405020304" pitchFamily="18" charset="0"/>
              </a:rPr>
              <a:t>... vleermuizen beschermde dieren zijn? Ze verstoren, vangen (zonder reden), doden of hun verblijfplaats vernietigen of onbereikbaar maken is bij wet verboden.</a:t>
            </a:r>
            <a:endParaRPr lang="nl-BE" sz="10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3243951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Overleg met eigenaars, zorgen voor vertrouwensband</a:t>
            </a:r>
          </a:p>
          <a:p>
            <a:r>
              <a:rPr lang="nl-BE" dirty="0" smtClean="0"/>
              <a:t>Overleg met gemeenten, regionale landschappen en provincie</a:t>
            </a:r>
          </a:p>
          <a:p>
            <a:r>
              <a:rPr lang="nl-BE" dirty="0" smtClean="0"/>
              <a:t>Overleg met ANB</a:t>
            </a:r>
          </a:p>
          <a:p>
            <a:r>
              <a:rPr lang="nl-BE" dirty="0" smtClean="0"/>
              <a:t>Overleg met particulieren, landbouwers, forteigenaars = direct betrokken</a:t>
            </a:r>
          </a:p>
          <a:p>
            <a:r>
              <a:rPr lang="nl-BE" dirty="0" smtClean="0"/>
              <a:t>Bredere communicatie: milieu- en landbouwraden, pers, …</a:t>
            </a:r>
          </a:p>
        </p:txBody>
      </p:sp>
      <p:sp>
        <p:nvSpPr>
          <p:cNvPr id="3" name="Titel 2"/>
          <p:cNvSpPr>
            <a:spLocks noGrp="1"/>
          </p:cNvSpPr>
          <p:nvPr>
            <p:ph type="title"/>
          </p:nvPr>
        </p:nvSpPr>
        <p:spPr/>
        <p:txBody>
          <a:bodyPr/>
          <a:lstStyle/>
          <a:p>
            <a:r>
              <a:rPr lang="nl-BE" dirty="0" smtClean="0"/>
              <a:t>Communicatie</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4242846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Migratie zomer-winter</a:t>
            </a:r>
          </a:p>
          <a:p>
            <a:pPr lvl="1"/>
            <a:r>
              <a:rPr lang="nl-BE" dirty="0" smtClean="0"/>
              <a:t>Verlichting bij kruisingen tussen grote waterlopen en wegen</a:t>
            </a:r>
          </a:p>
          <a:p>
            <a:pPr lvl="1"/>
            <a:r>
              <a:rPr lang="nl-BE" dirty="0" smtClean="0"/>
              <a:t>Beplanting langs waterlopen</a:t>
            </a:r>
          </a:p>
          <a:p>
            <a:r>
              <a:rPr lang="nl-BE" dirty="0" smtClean="0"/>
              <a:t>Landschap als jachtgebied</a:t>
            </a:r>
          </a:p>
          <a:p>
            <a:pPr lvl="1"/>
            <a:r>
              <a:rPr lang="nl-BE" dirty="0" smtClean="0"/>
              <a:t>Voldoende ‘bossen’ voorzien, ook in landbouwgebied</a:t>
            </a:r>
          </a:p>
          <a:p>
            <a:pPr lvl="1"/>
            <a:r>
              <a:rPr lang="nl-BE" dirty="0" smtClean="0"/>
              <a:t>Onverlichte stallen met runderen</a:t>
            </a:r>
          </a:p>
          <a:p>
            <a:r>
              <a:rPr lang="nl-BE" dirty="0"/>
              <a:t>Landschap als lokaal ‘</a:t>
            </a:r>
            <a:r>
              <a:rPr lang="nl-BE" dirty="0" err="1"/>
              <a:t>wegen’netwerk</a:t>
            </a:r>
            <a:endParaRPr lang="nl-BE" dirty="0"/>
          </a:p>
          <a:p>
            <a:pPr lvl="1"/>
            <a:r>
              <a:rPr lang="nl-BE" dirty="0" smtClean="0"/>
              <a:t>Verlichting van woonwijken, dorpen en industriegebieden: straten, parkings, monumenten, bruggen, tuinen,…</a:t>
            </a:r>
          </a:p>
          <a:p>
            <a:pPr lvl="1"/>
            <a:r>
              <a:rPr lang="nl-BE" dirty="0" err="1" smtClean="0"/>
              <a:t>Bijplanten</a:t>
            </a:r>
            <a:r>
              <a:rPr lang="nl-BE" dirty="0" smtClean="0"/>
              <a:t> </a:t>
            </a:r>
            <a:r>
              <a:rPr lang="nl-BE" dirty="0" err="1" smtClean="0"/>
              <a:t>KLE’s</a:t>
            </a:r>
            <a:r>
              <a:rPr lang="nl-BE" dirty="0" smtClean="0"/>
              <a:t>, gefaseerd afzetten</a:t>
            </a:r>
          </a:p>
        </p:txBody>
      </p:sp>
      <p:sp>
        <p:nvSpPr>
          <p:cNvPr id="3" name="Titel 2"/>
          <p:cNvSpPr>
            <a:spLocks noGrp="1"/>
          </p:cNvSpPr>
          <p:nvPr>
            <p:ph type="title"/>
          </p:nvPr>
        </p:nvSpPr>
        <p:spPr/>
        <p:txBody>
          <a:bodyPr/>
          <a:lstStyle/>
          <a:p>
            <a:r>
              <a:rPr lang="nl-BE" dirty="0" smtClean="0"/>
              <a:t>Concrete maatregelen</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767334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Herentals: kaart met missing links (KLE) in landbouwgebied – beplantingsplan</a:t>
            </a:r>
          </a:p>
          <a:p>
            <a:r>
              <a:rPr lang="nl-BE" dirty="0" smtClean="0"/>
              <a:t>Herentals: straatverlichting deels doven</a:t>
            </a:r>
          </a:p>
          <a:p>
            <a:r>
              <a:rPr lang="nl-BE" dirty="0" smtClean="0"/>
              <a:t>Provincie: verlichting parking Kamp C</a:t>
            </a:r>
          </a:p>
          <a:p>
            <a:r>
              <a:rPr lang="nl-BE" dirty="0" err="1" smtClean="0"/>
              <a:t>Privé-eigenaars</a:t>
            </a:r>
            <a:r>
              <a:rPr lang="nl-BE" dirty="0" smtClean="0"/>
              <a:t>: tuinverlichting</a:t>
            </a:r>
          </a:p>
          <a:p>
            <a:r>
              <a:rPr lang="nl-BE" dirty="0" smtClean="0"/>
              <a:t>VLM: </a:t>
            </a:r>
            <a:r>
              <a:rPr lang="nl-BE" dirty="0" err="1" smtClean="0"/>
              <a:t>natuurinrichtingsprojecten</a:t>
            </a:r>
            <a:r>
              <a:rPr lang="nl-BE" dirty="0" smtClean="0"/>
              <a:t>, Sigma,…</a:t>
            </a:r>
          </a:p>
        </p:txBody>
      </p:sp>
      <p:sp>
        <p:nvSpPr>
          <p:cNvPr id="3" name="Titel 2"/>
          <p:cNvSpPr>
            <a:spLocks noGrp="1"/>
          </p:cNvSpPr>
          <p:nvPr>
            <p:ph type="title"/>
          </p:nvPr>
        </p:nvSpPr>
        <p:spPr/>
        <p:txBody>
          <a:bodyPr/>
          <a:lstStyle/>
          <a:p>
            <a:r>
              <a:rPr lang="nl-BE" dirty="0" smtClean="0"/>
              <a:t>Concrete maatregelen</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250263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Beleidsplannen en vergunningen, grootschalige inrichtingen</a:t>
            </a:r>
          </a:p>
          <a:p>
            <a:pPr lvl="1"/>
            <a:r>
              <a:rPr lang="nl-BE" dirty="0" smtClean="0"/>
              <a:t>(G)RUPS</a:t>
            </a:r>
          </a:p>
          <a:p>
            <a:pPr lvl="1"/>
            <a:r>
              <a:rPr lang="nl-BE" dirty="0" smtClean="0"/>
              <a:t>Kapmachtigingen - omgevingsvergunningen</a:t>
            </a:r>
          </a:p>
          <a:p>
            <a:pPr lvl="1"/>
            <a:r>
              <a:rPr lang="nl-BE" dirty="0" smtClean="0"/>
              <a:t>Verlichting wegen en </a:t>
            </a:r>
            <a:r>
              <a:rPr lang="nl-BE" dirty="0" err="1" smtClean="0"/>
              <a:t>fietsostrades</a:t>
            </a:r>
            <a:endParaRPr lang="nl-BE" dirty="0" smtClean="0"/>
          </a:p>
          <a:p>
            <a:pPr lvl="1"/>
            <a:r>
              <a:rPr lang="nl-BE" dirty="0" smtClean="0"/>
              <a:t>Sigma</a:t>
            </a:r>
          </a:p>
          <a:p>
            <a:pPr lvl="1"/>
            <a:r>
              <a:rPr lang="nl-BE" dirty="0" smtClean="0"/>
              <a:t>Landinrichtingen</a:t>
            </a:r>
          </a:p>
          <a:p>
            <a:pPr lvl="1"/>
            <a:r>
              <a:rPr lang="nl-BE" dirty="0" smtClean="0"/>
              <a:t>Ruilverkavelingen</a:t>
            </a:r>
          </a:p>
          <a:p>
            <a:pPr lvl="1"/>
            <a:r>
              <a:rPr lang="nl-BE" dirty="0" smtClean="0"/>
              <a:t>ENA</a:t>
            </a:r>
          </a:p>
          <a:p>
            <a:pPr lvl="1"/>
            <a:endParaRPr lang="nl-BE" dirty="0" smtClean="0"/>
          </a:p>
        </p:txBody>
      </p:sp>
      <p:sp>
        <p:nvSpPr>
          <p:cNvPr id="3" name="Titel 2"/>
          <p:cNvSpPr>
            <a:spLocks noGrp="1"/>
          </p:cNvSpPr>
          <p:nvPr>
            <p:ph type="title"/>
          </p:nvPr>
        </p:nvSpPr>
        <p:spPr/>
        <p:txBody>
          <a:bodyPr/>
          <a:lstStyle/>
          <a:p>
            <a:r>
              <a:rPr lang="nl-BE" dirty="0" smtClean="0"/>
              <a:t>Beleid</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2704770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BE" dirty="0"/>
          </a:p>
        </p:txBody>
      </p:sp>
      <p:sp>
        <p:nvSpPr>
          <p:cNvPr id="4" name="Tijdelijke aanduiding voor inhoud 3"/>
          <p:cNvSpPr>
            <a:spLocks noGrp="1"/>
          </p:cNvSpPr>
          <p:nvPr>
            <p:ph idx="1"/>
          </p:nvPr>
        </p:nvSpPr>
        <p:spPr>
          <a:xfrm>
            <a:off x="4739425" y="3464417"/>
            <a:ext cx="4156379" cy="2176529"/>
          </a:xfrm>
        </p:spPr>
        <p:txBody>
          <a:bodyPr/>
          <a:lstStyle/>
          <a:p>
            <a:r>
              <a:rPr lang="nl-BE" dirty="0" smtClean="0"/>
              <a:t>Vragen?</a:t>
            </a:r>
            <a:endParaRPr lang="nl-BE" dirty="0"/>
          </a:p>
        </p:txBody>
      </p:sp>
      <p:pic>
        <p:nvPicPr>
          <p:cNvPr id="2052" name="Picture 4" descr="http://www.gibbleguts.com/wp-content/uploads/seeingeyebat-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99" y="1447262"/>
            <a:ext cx="4303869" cy="5121604"/>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251425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Charlotte</a:t>
            </a:r>
            <a:endParaRPr lang="nl-BE"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00" y="1390917"/>
            <a:ext cx="7636207" cy="5400000"/>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2564455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Charlotte</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65100" y="1414771"/>
            <a:ext cx="7636208"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
        <p:nvSpPr>
          <p:cNvPr id="5" name="Tekstvak 4"/>
          <p:cNvSpPr txBox="1"/>
          <p:nvPr/>
        </p:nvSpPr>
        <p:spPr>
          <a:xfrm rot="462176">
            <a:off x="1897621" y="3391069"/>
            <a:ext cx="1058944" cy="369332"/>
          </a:xfrm>
          <a:prstGeom prst="rect">
            <a:avLst/>
          </a:prstGeom>
          <a:noFill/>
        </p:spPr>
        <p:txBody>
          <a:bodyPr wrap="none" rtlCol="0">
            <a:spAutoFit/>
          </a:bodyPr>
          <a:lstStyle/>
          <a:p>
            <a:r>
              <a:rPr lang="nl-BE" dirty="0" smtClean="0"/>
              <a:t>Charlotte</a:t>
            </a:r>
            <a:endParaRPr lang="nl-BE" dirty="0"/>
          </a:p>
        </p:txBody>
      </p:sp>
    </p:spTree>
    <p:extLst>
      <p:ext uri="{BB962C8B-B14F-4D97-AF65-F5344CB8AC3E}">
        <p14:creationId xmlns:p14="http://schemas.microsoft.com/office/powerpoint/2010/main" val="2616774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Half oktober – begin mei: winterslaap</a:t>
            </a:r>
          </a:p>
          <a:p>
            <a:pPr lvl="1"/>
            <a:r>
              <a:rPr lang="nl-BE" dirty="0" smtClean="0"/>
              <a:t>T° schommelt &lt;1°C op de hele winter</a:t>
            </a:r>
          </a:p>
          <a:p>
            <a:r>
              <a:rPr lang="nl-BE" dirty="0" smtClean="0"/>
              <a:t>Begin mei – begin augustus: kraamkolonie</a:t>
            </a:r>
          </a:p>
          <a:p>
            <a:pPr lvl="1"/>
            <a:r>
              <a:rPr lang="nl-BE" dirty="0" smtClean="0"/>
              <a:t>Grote zolder(s), warm</a:t>
            </a:r>
          </a:p>
          <a:p>
            <a:pPr lvl="1"/>
            <a:r>
              <a:rPr lang="nl-BE" dirty="0" smtClean="0"/>
              <a:t>Jaagt in stallen met runderen + bossen</a:t>
            </a:r>
          </a:p>
          <a:p>
            <a:r>
              <a:rPr lang="nl-BE" dirty="0" smtClean="0"/>
              <a:t>Augustus – september: ‘migratie’ / voortplanting</a:t>
            </a:r>
          </a:p>
          <a:p>
            <a:pPr lvl="1"/>
            <a:r>
              <a:rPr lang="nl-BE" dirty="0" smtClean="0"/>
              <a:t>Zwermt in/aan overwinteringsplaatsen</a:t>
            </a:r>
          </a:p>
        </p:txBody>
      </p:sp>
      <p:sp>
        <p:nvSpPr>
          <p:cNvPr id="3" name="Titel 2"/>
          <p:cNvSpPr>
            <a:spLocks noGrp="1"/>
          </p:cNvSpPr>
          <p:nvPr>
            <p:ph type="title"/>
          </p:nvPr>
        </p:nvSpPr>
        <p:spPr/>
        <p:txBody>
          <a:bodyPr/>
          <a:lstStyle/>
          <a:p>
            <a:r>
              <a:rPr lang="nl-BE" dirty="0" smtClean="0"/>
              <a:t>Jaar van een ingekorven vleermuis</a:t>
            </a:r>
            <a:endParaRPr lang="nl-BE"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708587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Onderzoek 2018</a:t>
            </a:r>
            <a:endParaRPr lang="nl-BE"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944326" y="1406484"/>
            <a:ext cx="4050000"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0" y="1406484"/>
            <a:ext cx="4050000" cy="5400000"/>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190845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100" y="1419363"/>
            <a:ext cx="3818658" cy="5400000"/>
          </a:xfrm>
        </p:spPr>
      </p:pic>
      <p:sp>
        <p:nvSpPr>
          <p:cNvPr id="3" name="Titel 2"/>
          <p:cNvSpPr>
            <a:spLocks noGrp="1"/>
          </p:cNvSpPr>
          <p:nvPr>
            <p:ph type="title"/>
          </p:nvPr>
        </p:nvSpPr>
        <p:spPr/>
        <p:txBody>
          <a:bodyPr/>
          <a:lstStyle/>
          <a:p>
            <a:r>
              <a:rPr lang="nl-BE" dirty="0"/>
              <a:t>Landschap als jachtgebied</a:t>
            </a:r>
          </a:p>
        </p:txBody>
      </p:sp>
      <p:sp>
        <p:nvSpPr>
          <p:cNvPr id="6" name="Tijdelijke aanduiding voor inhoud 1"/>
          <p:cNvSpPr txBox="1">
            <a:spLocks/>
          </p:cNvSpPr>
          <p:nvPr/>
        </p:nvSpPr>
        <p:spPr bwMode="auto">
          <a:xfrm>
            <a:off x="3952875" y="1825624"/>
            <a:ext cx="4942929" cy="435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baseline="0">
                <a:solidFill>
                  <a:srgbClr val="007C86"/>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7030A0"/>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smtClean="0"/>
              <a:t>Hopt van bosje naar bosje</a:t>
            </a:r>
          </a:p>
          <a:p>
            <a:r>
              <a:rPr lang="nl-BE" dirty="0" smtClean="0"/>
              <a:t>Hier en daar wat stallen en tuinen</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526901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105" y="1419363"/>
            <a:ext cx="3818648" cy="5400000"/>
          </a:xfrm>
        </p:spPr>
      </p:pic>
      <p:sp>
        <p:nvSpPr>
          <p:cNvPr id="3" name="Titel 2"/>
          <p:cNvSpPr>
            <a:spLocks noGrp="1"/>
          </p:cNvSpPr>
          <p:nvPr>
            <p:ph type="title"/>
          </p:nvPr>
        </p:nvSpPr>
        <p:spPr/>
        <p:txBody>
          <a:bodyPr/>
          <a:lstStyle/>
          <a:p>
            <a:r>
              <a:rPr lang="nl-BE" dirty="0"/>
              <a:t>Landschap als jachtgebied</a:t>
            </a:r>
          </a:p>
        </p:txBody>
      </p:sp>
      <p:sp>
        <p:nvSpPr>
          <p:cNvPr id="6" name="Tijdelijke aanduiding voor inhoud 1"/>
          <p:cNvSpPr txBox="1">
            <a:spLocks/>
          </p:cNvSpPr>
          <p:nvPr/>
        </p:nvSpPr>
        <p:spPr bwMode="auto">
          <a:xfrm>
            <a:off x="3952875" y="1825624"/>
            <a:ext cx="4942929" cy="435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baseline="0">
                <a:solidFill>
                  <a:srgbClr val="007C86"/>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7030A0"/>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smtClean="0"/>
              <a:t>Jaagt ook midden in wijken (dagelijks)</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spTree>
    <p:extLst>
      <p:ext uri="{BB962C8B-B14F-4D97-AF65-F5344CB8AC3E}">
        <p14:creationId xmlns:p14="http://schemas.microsoft.com/office/powerpoint/2010/main" val="3569869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215" y="1416884"/>
            <a:ext cx="7636210" cy="5400000"/>
          </a:xfrm>
        </p:spPr>
      </p:pic>
      <p:sp>
        <p:nvSpPr>
          <p:cNvPr id="3" name="Titel 2"/>
          <p:cNvSpPr>
            <a:spLocks noGrp="1"/>
          </p:cNvSpPr>
          <p:nvPr>
            <p:ph type="title"/>
          </p:nvPr>
        </p:nvSpPr>
        <p:spPr/>
        <p:txBody>
          <a:bodyPr/>
          <a:lstStyle/>
          <a:p>
            <a:r>
              <a:rPr lang="nl-BE" dirty="0"/>
              <a:t>Landschap als jachtgebied</a:t>
            </a:r>
          </a:p>
        </p:txBody>
      </p:sp>
      <p:sp>
        <p:nvSpPr>
          <p:cNvPr id="6" name="Tijdelijke aanduiding voor inhoud 1"/>
          <p:cNvSpPr txBox="1">
            <a:spLocks/>
          </p:cNvSpPr>
          <p:nvPr/>
        </p:nvSpPr>
        <p:spPr bwMode="auto">
          <a:xfrm>
            <a:off x="134215" y="1416884"/>
            <a:ext cx="4942929" cy="168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baseline="0">
                <a:solidFill>
                  <a:srgbClr val="007C86"/>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7030A0"/>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smtClean="0"/>
              <a:t>Gebruikt brug om snelweg over te steken</a:t>
            </a:r>
          </a:p>
          <a:p>
            <a:r>
              <a:rPr lang="nl-BE" dirty="0" smtClean="0"/>
              <a:t>Gebruikt donker deel + bossen om kanaal over te steken</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806" y="6013554"/>
            <a:ext cx="1893194" cy="844446"/>
          </a:xfrm>
          <a:prstGeom prst="rect">
            <a:avLst/>
          </a:prstGeom>
        </p:spPr>
      </p:pic>
      <p:cxnSp>
        <p:nvCxnSpPr>
          <p:cNvPr id="9" name="Rechte verbindingslijn met pijl 8"/>
          <p:cNvCxnSpPr/>
          <p:nvPr/>
        </p:nvCxnSpPr>
        <p:spPr>
          <a:xfrm flipH="1">
            <a:off x="4211392" y="3438659"/>
            <a:ext cx="231819" cy="61818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11" name="Rechte verbindingslijn met pijl 10"/>
          <p:cNvCxnSpPr/>
          <p:nvPr/>
        </p:nvCxnSpPr>
        <p:spPr>
          <a:xfrm flipH="1">
            <a:off x="1195590" y="4546242"/>
            <a:ext cx="169571" cy="603161"/>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6007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atuurpunt">
      <a:majorFont>
        <a:latin typeface="Arial"/>
        <a:ea typeface=""/>
        <a:cs typeface=""/>
      </a:majorFont>
      <a:minorFont>
        <a:latin typeface="Arial"/>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46FBD5C1-ECF6-44A9-9F38-4D9FED6A2738}" vid="{0CA7E6FE-E0D6-4E9E-971C-033158F5F3B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327E07229ED54E8434F97E9DA7B52C" ma:contentTypeVersion="8" ma:contentTypeDescription="Een nieuw document maken." ma:contentTypeScope="" ma:versionID="c3b133179a171e8b6d1392a595d46784">
  <xsd:schema xmlns:xsd="http://www.w3.org/2001/XMLSchema" xmlns:xs="http://www.w3.org/2001/XMLSchema" xmlns:p="http://schemas.microsoft.com/office/2006/metadata/properties" xmlns:ns2="0f844532-14d6-4b18-9a81-2a5b58b0880b" xmlns:ns3="440cfdf2-a085-4afb-95d0-1ad9d04042bb" xmlns:ns4="e992e1ec-4fad-4eac-81e7-d3df622d4839" targetNamespace="http://schemas.microsoft.com/office/2006/metadata/properties" ma:root="true" ma:fieldsID="7e4830628e27736f7e0ac113b22e6127" ns2:_="" ns3:_="" ns4:_="">
    <xsd:import namespace="0f844532-14d6-4b18-9a81-2a5b58b0880b"/>
    <xsd:import namespace="440cfdf2-a085-4afb-95d0-1ad9d04042bb"/>
    <xsd:import namespace="e992e1ec-4fad-4eac-81e7-d3df622d4839"/>
    <xsd:element name="properties">
      <xsd:complexType>
        <xsd:sequence>
          <xsd:element name="documentManagement">
            <xsd:complexType>
              <xsd:all>
                <xsd:element ref="ns2:Status_x0020_document" minOccurs="0"/>
                <xsd:element ref="ns2:Document_x0020_fase" minOccurs="0"/>
                <xsd:element ref="ns2:Documenttype" minOccurs="0"/>
                <xsd:element ref="ns3:MediaServiceMetadata" minOccurs="0"/>
                <xsd:element ref="ns3:MediaServiceFastMetadata" minOccurs="0"/>
                <xsd:element ref="ns4:SharedWithUsers" minOccurs="0"/>
                <xsd:element ref="ns4:SharedWithDetail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44532-14d6-4b18-9a81-2a5b58b0880b" elementFormDefault="qualified">
    <xsd:import namespace="http://schemas.microsoft.com/office/2006/documentManagement/types"/>
    <xsd:import namespace="http://schemas.microsoft.com/office/infopath/2007/PartnerControls"/>
    <xsd:element name="Status_x0020_document" ma:index="8" nillable="true" ma:displayName="Status document" ma:format="Dropdown" ma:internalName="Status_x0020_document">
      <xsd:simpleType>
        <xsd:restriction base="dms:Choice">
          <xsd:enumeration value="Ontwerp"/>
          <xsd:enumeration value="Eindontwerp"/>
          <xsd:enumeration value="Definitief"/>
        </xsd:restriction>
      </xsd:simpleType>
    </xsd:element>
    <xsd:element name="Document_x0020_fase" ma:index="9" nillable="true" ma:displayName="Document fase" ma:format="Dropdown" ma:internalName="Document_x0020_fase">
      <xsd:simpleType>
        <xsd:restriction base="dms:Choice">
          <xsd:enumeration value="Nog aan te leveren"/>
        </xsd:restriction>
      </xsd:simpleType>
    </xsd:element>
    <xsd:element name="Documenttype" ma:index="10" nillable="true" ma:displayName="Documenttype" ma:format="Dropdown" ma:internalName="Documenttype">
      <xsd:simpleType>
        <xsd:restriction base="dms:Choice">
          <xsd:enumeration value="Nieuwsbrief"/>
          <xsd:enumeration value="Rapport"/>
          <xsd:enumeration value="Persbericht"/>
        </xsd:restriction>
      </xsd:simpleType>
    </xsd:element>
  </xsd:schema>
  <xsd:schema xmlns:xsd="http://www.w3.org/2001/XMLSchema" xmlns:xs="http://www.w3.org/2001/XMLSchema" xmlns:dms="http://schemas.microsoft.com/office/2006/documentManagement/types" xmlns:pc="http://schemas.microsoft.com/office/infopath/2007/PartnerControls" targetNamespace="440cfdf2-a085-4afb-95d0-1ad9d04042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92e1ec-4fad-4eac-81e7-d3df622d4839"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ype xmlns="0f844532-14d6-4b18-9a81-2a5b58b0880b" xsi:nil="true"/>
    <Document_x0020_fase xmlns="0f844532-14d6-4b18-9a81-2a5b58b0880b" xsi:nil="true"/>
    <Status_x0020_document xmlns="0f844532-14d6-4b18-9a81-2a5b58b0880b" xsi:nil="true"/>
  </documentManagement>
</p:properties>
</file>

<file path=customXml/itemProps1.xml><?xml version="1.0" encoding="utf-8"?>
<ds:datastoreItem xmlns:ds="http://schemas.openxmlformats.org/officeDocument/2006/customXml" ds:itemID="{E002FF07-414A-40E3-A898-B2D6207BB3EB}"/>
</file>

<file path=customXml/itemProps2.xml><?xml version="1.0" encoding="utf-8"?>
<ds:datastoreItem xmlns:ds="http://schemas.openxmlformats.org/officeDocument/2006/customXml" ds:itemID="{2207CE37-0B52-42B0-BF37-61C81688841E}"/>
</file>

<file path=customXml/itemProps3.xml><?xml version="1.0" encoding="utf-8"?>
<ds:datastoreItem xmlns:ds="http://schemas.openxmlformats.org/officeDocument/2006/customXml" ds:itemID="{833321F8-3BAB-471C-9E28-DEE56D1C7A2E}"/>
</file>

<file path=docProps/app.xml><?xml version="1.0" encoding="utf-8"?>
<Properties xmlns="http://schemas.openxmlformats.org/officeDocument/2006/extended-properties" xmlns:vt="http://schemas.openxmlformats.org/officeDocument/2006/docPropsVTypes">
  <Template/>
  <TotalTime>1977</TotalTime>
  <Words>372</Words>
  <Application>Microsoft Office PowerPoint</Application>
  <PresentationFormat>Diavoorstelling (4:3)</PresentationFormat>
  <Paragraphs>100</Paragraphs>
  <Slides>25</Slides>
  <Notes>0</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Arial</vt:lpstr>
      <vt:lpstr>Arial Black</vt:lpstr>
      <vt:lpstr>Calibri</vt:lpstr>
      <vt:lpstr>Calibri Light</vt:lpstr>
      <vt:lpstr>Times New Roman</vt:lpstr>
      <vt:lpstr>Kantoorthema</vt:lpstr>
      <vt:lpstr>PowerPoint-presentatie</vt:lpstr>
      <vt:lpstr>Charlotte</vt:lpstr>
      <vt:lpstr>Charlotte</vt:lpstr>
      <vt:lpstr>Charlotte</vt:lpstr>
      <vt:lpstr>Jaar van een ingekorven vleermuis</vt:lpstr>
      <vt:lpstr>Onderzoek 2018</vt:lpstr>
      <vt:lpstr>Landschap als jachtgebied</vt:lpstr>
      <vt:lpstr>Landschap als jachtgebied</vt:lpstr>
      <vt:lpstr>Landschap als jachtgebied</vt:lpstr>
      <vt:lpstr>Vlieggedrag</vt:lpstr>
      <vt:lpstr>Vlieggedrag</vt:lpstr>
      <vt:lpstr>Vlieggedrag</vt:lpstr>
      <vt:lpstr>Vlieggedrag</vt:lpstr>
      <vt:lpstr>Vlieggedrag</vt:lpstr>
      <vt:lpstr>Vlieggedrag</vt:lpstr>
      <vt:lpstr>Vlieggedrag</vt:lpstr>
      <vt:lpstr>Vlieggedrag</vt:lpstr>
      <vt:lpstr>Waarom nu dit onderzoek?</vt:lpstr>
      <vt:lpstr>Bescherming</vt:lpstr>
      <vt:lpstr>Communicatie</vt:lpstr>
      <vt:lpstr>Communicatie</vt:lpstr>
      <vt:lpstr>Concrete maatregelen</vt:lpstr>
      <vt:lpstr>Concrete maatregelen</vt:lpstr>
      <vt:lpstr>Beleid</vt:lpstr>
      <vt:lpstr>PowerPoint-presentatie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Joris Gansemans</dc:creator>
  <cp:lastModifiedBy>Kris Boers</cp:lastModifiedBy>
  <cp:revision>79</cp:revision>
  <dcterms:created xsi:type="dcterms:W3CDTF">2014-03-26T16:36:33Z</dcterms:created>
  <dcterms:modified xsi:type="dcterms:W3CDTF">2019-02-08T23:10:29Z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0x0101001F327E07229ED54E8434F97E9DA7B52C</vt:lpwstr>
  </property>
</Properties>
</file>