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4"/>
    <p:sldMasterId id="2147483710" r:id="rId5"/>
    <p:sldMasterId id="2147483718" r:id="rId6"/>
  </p:sldMasterIdLst>
  <p:notesMasterIdLst>
    <p:notesMasterId r:id="rId113"/>
  </p:notesMasterIdLst>
  <p:handoutMasterIdLst>
    <p:handoutMasterId r:id="rId114"/>
  </p:handoutMasterIdLst>
  <p:sldIdLst>
    <p:sldId id="262" r:id="rId7"/>
    <p:sldId id="397" r:id="rId8"/>
    <p:sldId id="398" r:id="rId9"/>
    <p:sldId id="39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498" r:id="rId24"/>
    <p:sldId id="284" r:id="rId25"/>
    <p:sldId id="285" r:id="rId26"/>
    <p:sldId id="286" r:id="rId27"/>
    <p:sldId id="287" r:id="rId28"/>
    <p:sldId id="288" r:id="rId29"/>
    <p:sldId id="400" r:id="rId30"/>
    <p:sldId id="292" r:id="rId31"/>
    <p:sldId id="491" r:id="rId32"/>
    <p:sldId id="296" r:id="rId33"/>
    <p:sldId id="297" r:id="rId34"/>
    <p:sldId id="401" r:id="rId35"/>
    <p:sldId id="406" r:id="rId36"/>
    <p:sldId id="407" r:id="rId37"/>
    <p:sldId id="408" r:id="rId38"/>
    <p:sldId id="299" r:id="rId39"/>
    <p:sldId id="409" r:id="rId40"/>
    <p:sldId id="411" r:id="rId41"/>
    <p:sldId id="412" r:id="rId42"/>
    <p:sldId id="413" r:id="rId43"/>
    <p:sldId id="402" r:id="rId44"/>
    <p:sldId id="313" r:id="rId45"/>
    <p:sldId id="314" r:id="rId46"/>
    <p:sldId id="315" r:id="rId47"/>
    <p:sldId id="316" r:id="rId48"/>
    <p:sldId id="317" r:id="rId49"/>
    <p:sldId id="403" r:id="rId50"/>
    <p:sldId id="321" r:id="rId51"/>
    <p:sldId id="322" r:id="rId52"/>
    <p:sldId id="323" r:id="rId53"/>
    <p:sldId id="404"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414" r:id="rId80"/>
    <p:sldId id="405" r:id="rId81"/>
    <p:sldId id="365" r:id="rId82"/>
    <p:sldId id="386" r:id="rId83"/>
    <p:sldId id="367" r:id="rId84"/>
    <p:sldId id="394" r:id="rId85"/>
    <p:sldId id="368" r:id="rId86"/>
    <p:sldId id="369" r:id="rId87"/>
    <p:sldId id="370" r:id="rId88"/>
    <p:sldId id="371" r:id="rId89"/>
    <p:sldId id="372" r:id="rId90"/>
    <p:sldId id="373" r:id="rId91"/>
    <p:sldId id="374" r:id="rId92"/>
    <p:sldId id="375" r:id="rId93"/>
    <p:sldId id="499" r:id="rId94"/>
    <p:sldId id="500" r:id="rId95"/>
    <p:sldId id="501" r:id="rId96"/>
    <p:sldId id="502" r:id="rId97"/>
    <p:sldId id="503" r:id="rId98"/>
    <p:sldId id="391" r:id="rId99"/>
    <p:sldId id="389" r:id="rId100"/>
    <p:sldId id="390" r:id="rId101"/>
    <p:sldId id="492" r:id="rId102"/>
    <p:sldId id="493" r:id="rId103"/>
    <p:sldId id="504" r:id="rId104"/>
    <p:sldId id="505" r:id="rId105"/>
    <p:sldId id="506" r:id="rId106"/>
    <p:sldId id="507" r:id="rId107"/>
    <p:sldId id="336" r:id="rId108"/>
    <p:sldId id="387" r:id="rId109"/>
    <p:sldId id="388" r:id="rId110"/>
    <p:sldId id="395" r:id="rId111"/>
    <p:sldId id="489" r:id="rId112"/>
  </p:sldIdLst>
  <p:sldSz cx="9144000" cy="6858000" type="screen4x3"/>
  <p:notesSz cx="6669088" cy="9872663"/>
  <p:embeddedFontLst>
    <p:embeddedFont>
      <p:font typeface="FlandersArtSans-Bold" panose="00000800000000000000" charset="0"/>
      <p:bold r:id="rId115"/>
    </p:embeddedFont>
    <p:embeddedFont>
      <p:font typeface="Flanders Art Sans Bold" panose="020B0604020202020204" charset="0"/>
      <p:bold r:id="rId116"/>
    </p:embeddedFont>
    <p:embeddedFont>
      <p:font typeface="Calibri" panose="020F0502020204030204" pitchFamily="34" charset="0"/>
      <p:regular r:id="rId117"/>
      <p:bold r:id="rId118"/>
      <p:italic r:id="rId119"/>
      <p:boldItalic r:id="rId120"/>
    </p:embeddedFont>
    <p:embeddedFont>
      <p:font typeface="FlandersArtSans-Regular" panose="00000500000000000000" charset="0"/>
      <p:regular r:id="rId121"/>
    </p:embeddedFont>
    <p:embeddedFont>
      <p:font typeface="Wingdings 2" panose="05020102010507070707" pitchFamily="18" charset="2"/>
      <p:regular r:id="rId122"/>
    </p:embeddedFont>
    <p:embeddedFont>
      <p:font typeface="Lucida Sans Unicode" panose="020B0602030504020204" pitchFamily="34" charset="0"/>
      <p:regular r:id="rId123"/>
    </p:embeddedFont>
    <p:embeddedFont>
      <p:font typeface="Calibri Light" panose="020F0302020204030204" pitchFamily="34" charset="0"/>
      <p:regular r:id="rId124"/>
      <p:italic r:id="rId125"/>
    </p:embeddedFont>
    <p:embeddedFont>
      <p:font typeface="Webdings" panose="05030102010509060703" pitchFamily="18" charset="2"/>
      <p:regular r:id="rId126"/>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C00"/>
    <a:srgbClr val="EB87E6"/>
    <a:srgbClr val="6F8A00"/>
    <a:srgbClr val="2B9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94" d="100"/>
          <a:sy n="94" d="100"/>
        </p:scale>
        <p:origin x="1142" y="72"/>
      </p:cViewPr>
      <p:guideLst/>
    </p:cSldViewPr>
  </p:slideViewPr>
  <p:notesTextViewPr>
    <p:cViewPr>
      <p:scale>
        <a:sx n="1" d="1"/>
        <a:sy n="1" d="1"/>
      </p:scale>
      <p:origin x="0" y="0"/>
    </p:cViewPr>
  </p:notesTextViewPr>
  <p:notesViewPr>
    <p:cSldViewPr snapToGrid="0">
      <p:cViewPr varScale="1">
        <p:scale>
          <a:sx n="59" d="100"/>
          <a:sy n="59" d="100"/>
        </p:scale>
        <p:origin x="3006"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9.fntdata"/><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openxmlformats.org/officeDocument/2006/relationships/font" Target="fonts/font4.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font" Target="fonts/font10.fntdata"/><Relationship Id="rId129"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handoutMaster" Target="handoutMasters/handoutMaster1.xml"/><Relationship Id="rId119" Type="http://schemas.openxmlformats.org/officeDocument/2006/relationships/font" Target="fonts/font5.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font" Target="fonts/font1.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2.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7F3EC0-B3F5-4A24-993E-84A8B37A76E6}"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nl-BE"/>
        </a:p>
      </dgm:t>
    </dgm:pt>
    <dgm:pt modelId="{7DB4C410-B140-479E-82C5-EF3AA8FCDA68}">
      <dgm:prSet phldrT="[Tekst]"/>
      <dgm:spPr/>
      <dgm:t>
        <a:bodyPr/>
        <a:lstStyle/>
        <a:p>
          <a:r>
            <a:rPr lang="nl-BE" dirty="0"/>
            <a:t>Lokaal bestuur</a:t>
          </a:r>
        </a:p>
      </dgm:t>
    </dgm:pt>
    <dgm:pt modelId="{2C6E260C-6457-4F8D-9138-DDF2589F4BE1}" type="parTrans" cxnId="{E3493E70-1DEC-4751-A520-6EA706268E38}">
      <dgm:prSet/>
      <dgm:spPr/>
      <dgm:t>
        <a:bodyPr/>
        <a:lstStyle/>
        <a:p>
          <a:endParaRPr lang="nl-BE"/>
        </a:p>
      </dgm:t>
    </dgm:pt>
    <dgm:pt modelId="{32B5D869-226C-4D56-81AE-A281C76FBD7D}" type="sibTrans" cxnId="{E3493E70-1DEC-4751-A520-6EA706268E38}">
      <dgm:prSet/>
      <dgm:spPr/>
      <dgm:t>
        <a:bodyPr/>
        <a:lstStyle/>
        <a:p>
          <a:endParaRPr lang="nl-BE"/>
        </a:p>
      </dgm:t>
    </dgm:pt>
    <dgm:pt modelId="{A21F0D8D-F86A-4138-AF21-6957F012D401}">
      <dgm:prSet phldrT="[Tekst]"/>
      <dgm:spPr/>
      <dgm:t>
        <a:bodyPr/>
        <a:lstStyle/>
        <a:p>
          <a:r>
            <a:rPr lang="nl-BE" dirty="0"/>
            <a:t>OVAM</a:t>
          </a:r>
        </a:p>
      </dgm:t>
    </dgm:pt>
    <dgm:pt modelId="{4193E974-6459-407A-843F-952321A96A60}" type="parTrans" cxnId="{13459EC2-945C-489E-8338-82752AAC32A1}">
      <dgm:prSet/>
      <dgm:spPr/>
      <dgm:t>
        <a:bodyPr/>
        <a:lstStyle/>
        <a:p>
          <a:endParaRPr lang="nl-BE"/>
        </a:p>
      </dgm:t>
    </dgm:pt>
    <dgm:pt modelId="{125239D2-BE60-4B5D-A660-3D360A8A2493}" type="sibTrans" cxnId="{13459EC2-945C-489E-8338-82752AAC32A1}">
      <dgm:prSet/>
      <dgm:spPr>
        <a:solidFill>
          <a:schemeClr val="tx1">
            <a:lumMod val="20000"/>
            <a:lumOff val="80000"/>
          </a:schemeClr>
        </a:solidFill>
      </dgm:spPr>
      <dgm:t>
        <a:bodyPr/>
        <a:lstStyle/>
        <a:p>
          <a:endParaRPr lang="nl-BE"/>
        </a:p>
      </dgm:t>
    </dgm:pt>
    <dgm:pt modelId="{DAA26F72-B8A8-4A1C-91AE-B185C036E9E9}">
      <dgm:prSet phldrT="[Tekst]"/>
      <dgm:spPr>
        <a:solidFill>
          <a:schemeClr val="tx1">
            <a:lumMod val="20000"/>
            <a:lumOff val="80000"/>
          </a:schemeClr>
        </a:solidFill>
      </dgm:spPr>
      <dgm:t>
        <a:bodyPr/>
        <a:lstStyle/>
        <a:p>
          <a:r>
            <a:rPr lang="nl-BE" dirty="0"/>
            <a:t>Europa</a:t>
          </a:r>
        </a:p>
      </dgm:t>
    </dgm:pt>
    <dgm:pt modelId="{01C59016-B12B-4B7A-85E0-7D751BE8FD7E}" type="parTrans" cxnId="{4000E60B-9B7A-4912-BFD0-CAB7BA13B7E7}">
      <dgm:prSet/>
      <dgm:spPr/>
      <dgm:t>
        <a:bodyPr/>
        <a:lstStyle/>
        <a:p>
          <a:endParaRPr lang="nl-BE"/>
        </a:p>
      </dgm:t>
    </dgm:pt>
    <dgm:pt modelId="{BE2C7EA3-B2C0-4B59-83D1-0AD6A507456D}" type="sibTrans" cxnId="{4000E60B-9B7A-4912-BFD0-CAB7BA13B7E7}">
      <dgm:prSet/>
      <dgm:spPr/>
      <dgm:t>
        <a:bodyPr/>
        <a:lstStyle/>
        <a:p>
          <a:endParaRPr lang="nl-BE"/>
        </a:p>
      </dgm:t>
    </dgm:pt>
    <dgm:pt modelId="{33F5BAFA-0372-4ACF-9592-90E1DEEB04A2}" type="pres">
      <dgm:prSet presAssocID="{E07F3EC0-B3F5-4A24-993E-84A8B37A76E6}" presName="Name0" presStyleCnt="0">
        <dgm:presLayoutVars>
          <dgm:dir/>
          <dgm:resizeHandles val="exact"/>
        </dgm:presLayoutVars>
      </dgm:prSet>
      <dgm:spPr/>
      <dgm:t>
        <a:bodyPr/>
        <a:lstStyle/>
        <a:p>
          <a:endParaRPr lang="nl-BE"/>
        </a:p>
      </dgm:t>
    </dgm:pt>
    <dgm:pt modelId="{002DF100-922F-44E8-962D-9623431697BA}" type="pres">
      <dgm:prSet presAssocID="{7DB4C410-B140-479E-82C5-EF3AA8FCDA68}" presName="node" presStyleLbl="node1" presStyleIdx="0" presStyleCnt="3">
        <dgm:presLayoutVars>
          <dgm:bulletEnabled val="1"/>
        </dgm:presLayoutVars>
      </dgm:prSet>
      <dgm:spPr/>
      <dgm:t>
        <a:bodyPr/>
        <a:lstStyle/>
        <a:p>
          <a:endParaRPr lang="nl-BE"/>
        </a:p>
      </dgm:t>
    </dgm:pt>
    <dgm:pt modelId="{13F48E30-5701-42B0-9D83-9FC8AED89BB0}" type="pres">
      <dgm:prSet presAssocID="{32B5D869-226C-4D56-81AE-A281C76FBD7D}" presName="sibTrans" presStyleLbl="sibTrans2D1" presStyleIdx="0" presStyleCnt="2"/>
      <dgm:spPr/>
      <dgm:t>
        <a:bodyPr/>
        <a:lstStyle/>
        <a:p>
          <a:endParaRPr lang="nl-BE"/>
        </a:p>
      </dgm:t>
    </dgm:pt>
    <dgm:pt modelId="{EE681413-B41F-435D-9B8C-F18ECB780D4B}" type="pres">
      <dgm:prSet presAssocID="{32B5D869-226C-4D56-81AE-A281C76FBD7D}" presName="connectorText" presStyleLbl="sibTrans2D1" presStyleIdx="0" presStyleCnt="2"/>
      <dgm:spPr/>
      <dgm:t>
        <a:bodyPr/>
        <a:lstStyle/>
        <a:p>
          <a:endParaRPr lang="nl-BE"/>
        </a:p>
      </dgm:t>
    </dgm:pt>
    <dgm:pt modelId="{A33D0641-D8C6-4CF4-968F-00AE6C9FC580}" type="pres">
      <dgm:prSet presAssocID="{A21F0D8D-F86A-4138-AF21-6957F012D401}" presName="node" presStyleLbl="node1" presStyleIdx="1" presStyleCnt="3">
        <dgm:presLayoutVars>
          <dgm:bulletEnabled val="1"/>
        </dgm:presLayoutVars>
      </dgm:prSet>
      <dgm:spPr/>
      <dgm:t>
        <a:bodyPr/>
        <a:lstStyle/>
        <a:p>
          <a:endParaRPr lang="nl-BE"/>
        </a:p>
      </dgm:t>
    </dgm:pt>
    <dgm:pt modelId="{9C45A951-51C5-4C49-A429-2079100E008C}" type="pres">
      <dgm:prSet presAssocID="{125239D2-BE60-4B5D-A660-3D360A8A2493}" presName="sibTrans" presStyleLbl="sibTrans2D1" presStyleIdx="1" presStyleCnt="2"/>
      <dgm:spPr/>
      <dgm:t>
        <a:bodyPr/>
        <a:lstStyle/>
        <a:p>
          <a:endParaRPr lang="nl-BE"/>
        </a:p>
      </dgm:t>
    </dgm:pt>
    <dgm:pt modelId="{16568D6E-1BDF-4324-9D1D-9AD918F9BAC9}" type="pres">
      <dgm:prSet presAssocID="{125239D2-BE60-4B5D-A660-3D360A8A2493}" presName="connectorText" presStyleLbl="sibTrans2D1" presStyleIdx="1" presStyleCnt="2"/>
      <dgm:spPr/>
      <dgm:t>
        <a:bodyPr/>
        <a:lstStyle/>
        <a:p>
          <a:endParaRPr lang="nl-BE"/>
        </a:p>
      </dgm:t>
    </dgm:pt>
    <dgm:pt modelId="{869CD3CB-49FE-4F5F-85FD-F3D687B9EDD9}" type="pres">
      <dgm:prSet presAssocID="{DAA26F72-B8A8-4A1C-91AE-B185C036E9E9}" presName="node" presStyleLbl="node1" presStyleIdx="2" presStyleCnt="3">
        <dgm:presLayoutVars>
          <dgm:bulletEnabled val="1"/>
        </dgm:presLayoutVars>
      </dgm:prSet>
      <dgm:spPr/>
      <dgm:t>
        <a:bodyPr/>
        <a:lstStyle/>
        <a:p>
          <a:endParaRPr lang="nl-BE"/>
        </a:p>
      </dgm:t>
    </dgm:pt>
  </dgm:ptLst>
  <dgm:cxnLst>
    <dgm:cxn modelId="{97720F5C-B385-402C-8887-95710E71C890}" type="presOf" srcId="{DAA26F72-B8A8-4A1C-91AE-B185C036E9E9}" destId="{869CD3CB-49FE-4F5F-85FD-F3D687B9EDD9}" srcOrd="0" destOrd="0" presId="urn:microsoft.com/office/officeart/2005/8/layout/process1"/>
    <dgm:cxn modelId="{13459EC2-945C-489E-8338-82752AAC32A1}" srcId="{E07F3EC0-B3F5-4A24-993E-84A8B37A76E6}" destId="{A21F0D8D-F86A-4138-AF21-6957F012D401}" srcOrd="1" destOrd="0" parTransId="{4193E974-6459-407A-843F-952321A96A60}" sibTransId="{125239D2-BE60-4B5D-A660-3D360A8A2493}"/>
    <dgm:cxn modelId="{88CD4B2B-A2BE-4740-A0CB-9F634B527FF9}" type="presOf" srcId="{125239D2-BE60-4B5D-A660-3D360A8A2493}" destId="{9C45A951-51C5-4C49-A429-2079100E008C}" srcOrd="0" destOrd="0" presId="urn:microsoft.com/office/officeart/2005/8/layout/process1"/>
    <dgm:cxn modelId="{9AED545E-A5FA-4D49-875D-1818A0D0C980}" type="presOf" srcId="{E07F3EC0-B3F5-4A24-993E-84A8B37A76E6}" destId="{33F5BAFA-0372-4ACF-9592-90E1DEEB04A2}" srcOrd="0" destOrd="0" presId="urn:microsoft.com/office/officeart/2005/8/layout/process1"/>
    <dgm:cxn modelId="{82079409-2A66-4471-B0D7-BC7741F3B7A0}" type="presOf" srcId="{125239D2-BE60-4B5D-A660-3D360A8A2493}" destId="{16568D6E-1BDF-4324-9D1D-9AD918F9BAC9}" srcOrd="1" destOrd="0" presId="urn:microsoft.com/office/officeart/2005/8/layout/process1"/>
    <dgm:cxn modelId="{E3493E70-1DEC-4751-A520-6EA706268E38}" srcId="{E07F3EC0-B3F5-4A24-993E-84A8B37A76E6}" destId="{7DB4C410-B140-479E-82C5-EF3AA8FCDA68}" srcOrd="0" destOrd="0" parTransId="{2C6E260C-6457-4F8D-9138-DDF2589F4BE1}" sibTransId="{32B5D869-226C-4D56-81AE-A281C76FBD7D}"/>
    <dgm:cxn modelId="{2EDD220B-A26A-4C36-8C43-783D7F025DAA}" type="presOf" srcId="{A21F0D8D-F86A-4138-AF21-6957F012D401}" destId="{A33D0641-D8C6-4CF4-968F-00AE6C9FC580}" srcOrd="0" destOrd="0" presId="urn:microsoft.com/office/officeart/2005/8/layout/process1"/>
    <dgm:cxn modelId="{A9373126-AEEC-405B-9053-AE869FF89CCD}" type="presOf" srcId="{32B5D869-226C-4D56-81AE-A281C76FBD7D}" destId="{13F48E30-5701-42B0-9D83-9FC8AED89BB0}" srcOrd="0" destOrd="0" presId="urn:microsoft.com/office/officeart/2005/8/layout/process1"/>
    <dgm:cxn modelId="{4000E60B-9B7A-4912-BFD0-CAB7BA13B7E7}" srcId="{E07F3EC0-B3F5-4A24-993E-84A8B37A76E6}" destId="{DAA26F72-B8A8-4A1C-91AE-B185C036E9E9}" srcOrd="2" destOrd="0" parTransId="{01C59016-B12B-4B7A-85E0-7D751BE8FD7E}" sibTransId="{BE2C7EA3-B2C0-4B59-83D1-0AD6A507456D}"/>
    <dgm:cxn modelId="{63417EF2-F1AA-466B-9128-87238CEF7125}" type="presOf" srcId="{32B5D869-226C-4D56-81AE-A281C76FBD7D}" destId="{EE681413-B41F-435D-9B8C-F18ECB780D4B}" srcOrd="1" destOrd="0" presId="urn:microsoft.com/office/officeart/2005/8/layout/process1"/>
    <dgm:cxn modelId="{FA3E9C74-99D4-46E2-A6EB-4336326200E1}" type="presOf" srcId="{7DB4C410-B140-479E-82C5-EF3AA8FCDA68}" destId="{002DF100-922F-44E8-962D-9623431697BA}" srcOrd="0" destOrd="0" presId="urn:microsoft.com/office/officeart/2005/8/layout/process1"/>
    <dgm:cxn modelId="{73A9C731-CCB6-4B82-ACF3-CAEE416D721B}" type="presParOf" srcId="{33F5BAFA-0372-4ACF-9592-90E1DEEB04A2}" destId="{002DF100-922F-44E8-962D-9623431697BA}" srcOrd="0" destOrd="0" presId="urn:microsoft.com/office/officeart/2005/8/layout/process1"/>
    <dgm:cxn modelId="{635EA334-491C-4956-8A23-EF3F5E9095D1}" type="presParOf" srcId="{33F5BAFA-0372-4ACF-9592-90E1DEEB04A2}" destId="{13F48E30-5701-42B0-9D83-9FC8AED89BB0}" srcOrd="1" destOrd="0" presId="urn:microsoft.com/office/officeart/2005/8/layout/process1"/>
    <dgm:cxn modelId="{AC7CC2F8-E92D-472B-A4F4-58A39B422A54}" type="presParOf" srcId="{13F48E30-5701-42B0-9D83-9FC8AED89BB0}" destId="{EE681413-B41F-435D-9B8C-F18ECB780D4B}" srcOrd="0" destOrd="0" presId="urn:microsoft.com/office/officeart/2005/8/layout/process1"/>
    <dgm:cxn modelId="{239BC26E-9803-4FBF-BC7E-97F3A9DB1BDA}" type="presParOf" srcId="{33F5BAFA-0372-4ACF-9592-90E1DEEB04A2}" destId="{A33D0641-D8C6-4CF4-968F-00AE6C9FC580}" srcOrd="2" destOrd="0" presId="urn:microsoft.com/office/officeart/2005/8/layout/process1"/>
    <dgm:cxn modelId="{AB12BD64-5CFA-497F-8061-19482D8BFB13}" type="presParOf" srcId="{33F5BAFA-0372-4ACF-9592-90E1DEEB04A2}" destId="{9C45A951-51C5-4C49-A429-2079100E008C}" srcOrd="3" destOrd="0" presId="urn:microsoft.com/office/officeart/2005/8/layout/process1"/>
    <dgm:cxn modelId="{7D2C15F4-4C40-4D19-B7BD-1C9F37605FDF}" type="presParOf" srcId="{9C45A951-51C5-4C49-A429-2079100E008C}" destId="{16568D6E-1BDF-4324-9D1D-9AD918F9BAC9}" srcOrd="0" destOrd="0" presId="urn:microsoft.com/office/officeart/2005/8/layout/process1"/>
    <dgm:cxn modelId="{DBEA90EA-63AA-4177-AC3A-B5B866C7877C}" type="presParOf" srcId="{33F5BAFA-0372-4ACF-9592-90E1DEEB04A2}" destId="{869CD3CB-49FE-4F5F-85FD-F3D687B9EDD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147A8-418C-4F59-94AC-29D44DBC8D9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l-BE"/>
        </a:p>
      </dgm:t>
    </dgm:pt>
    <dgm:pt modelId="{31462063-0E35-4C9F-A9DC-FB497783C572}">
      <dgm:prSet phldrT="[Tekst]"/>
      <dgm:spPr/>
      <dgm:t>
        <a:bodyPr/>
        <a:lstStyle/>
        <a:p>
          <a:r>
            <a:rPr lang="nl-BE" b="1" dirty="0"/>
            <a:t>Grondverzet</a:t>
          </a:r>
        </a:p>
      </dgm:t>
    </dgm:pt>
    <dgm:pt modelId="{21D8DC13-39E2-44E5-A2DE-8706DECEAE51}" type="parTrans" cxnId="{980BFECC-7BAF-4163-B26C-696A270E80CA}">
      <dgm:prSet/>
      <dgm:spPr/>
      <dgm:t>
        <a:bodyPr/>
        <a:lstStyle/>
        <a:p>
          <a:endParaRPr lang="nl-BE"/>
        </a:p>
      </dgm:t>
    </dgm:pt>
    <dgm:pt modelId="{83BF4F37-F95C-456A-94EB-7BACD71A0923}" type="sibTrans" cxnId="{980BFECC-7BAF-4163-B26C-696A270E80CA}">
      <dgm:prSet/>
      <dgm:spPr/>
      <dgm:t>
        <a:bodyPr/>
        <a:lstStyle/>
        <a:p>
          <a:endParaRPr lang="nl-BE"/>
        </a:p>
      </dgm:t>
    </dgm:pt>
    <dgm:pt modelId="{DEAFE5EE-C3C0-4CD3-98A5-B7E1821BA79B}">
      <dgm:prSet phldrT="[Tekst]" custT="1"/>
      <dgm:spPr/>
      <dgm:t>
        <a:bodyPr/>
        <a:lstStyle/>
        <a:p>
          <a:r>
            <a:rPr lang="nl-BE" sz="1400" dirty="0" err="1"/>
            <a:t>TOP’s</a:t>
          </a:r>
          <a:r>
            <a:rPr lang="nl-BE" sz="1400" dirty="0"/>
            <a:t> </a:t>
          </a:r>
          <a:br>
            <a:rPr lang="nl-BE" sz="1400" dirty="0"/>
          </a:br>
          <a:r>
            <a:rPr lang="nl-BE" sz="800" dirty="0"/>
            <a:t> </a:t>
          </a:r>
          <a:r>
            <a:rPr lang="nl-BE" sz="1400" dirty="0"/>
            <a:t/>
          </a:r>
          <a:br>
            <a:rPr lang="nl-BE" sz="1400" dirty="0"/>
          </a:br>
          <a:r>
            <a:rPr lang="nl-BE" sz="900" dirty="0"/>
            <a:t>(Tussentijdse opslagplaatsen)</a:t>
          </a:r>
        </a:p>
      </dgm:t>
    </dgm:pt>
    <dgm:pt modelId="{09F51724-B8BA-4DFB-BD16-B1EA8CB5058C}" type="parTrans" cxnId="{404C9267-B855-4F00-81B4-FDBA5A6B84D3}">
      <dgm:prSet/>
      <dgm:spPr/>
      <dgm:t>
        <a:bodyPr/>
        <a:lstStyle/>
        <a:p>
          <a:endParaRPr lang="nl-BE"/>
        </a:p>
      </dgm:t>
    </dgm:pt>
    <dgm:pt modelId="{ED1775AD-96BE-44AF-9A49-F0F80F5145C0}" type="sibTrans" cxnId="{404C9267-B855-4F00-81B4-FDBA5A6B84D3}">
      <dgm:prSet/>
      <dgm:spPr/>
      <dgm:t>
        <a:bodyPr/>
        <a:lstStyle/>
        <a:p>
          <a:endParaRPr lang="nl-BE"/>
        </a:p>
      </dgm:t>
    </dgm:pt>
    <dgm:pt modelId="{8A334A44-61C5-4AFD-B86C-52FE51040D02}">
      <dgm:prSet phldrT="[Tekst]"/>
      <dgm:spPr/>
      <dgm:t>
        <a:bodyPr/>
        <a:lstStyle/>
        <a:p>
          <a:r>
            <a:rPr lang="nl-BE" b="1" dirty="0"/>
            <a:t>Aanvaardingsplichten</a:t>
          </a:r>
        </a:p>
      </dgm:t>
    </dgm:pt>
    <dgm:pt modelId="{B550525E-9903-4B0D-8F1F-DA171637DBB4}" type="parTrans" cxnId="{EEBDBF2E-AC6C-4B61-8086-5FBCC90A5119}">
      <dgm:prSet/>
      <dgm:spPr/>
      <dgm:t>
        <a:bodyPr/>
        <a:lstStyle/>
        <a:p>
          <a:endParaRPr lang="nl-BE"/>
        </a:p>
      </dgm:t>
    </dgm:pt>
    <dgm:pt modelId="{4A82EDA7-5277-4161-84E5-C192A478F9A0}" type="sibTrans" cxnId="{EEBDBF2E-AC6C-4B61-8086-5FBCC90A5119}">
      <dgm:prSet/>
      <dgm:spPr/>
      <dgm:t>
        <a:bodyPr/>
        <a:lstStyle/>
        <a:p>
          <a:endParaRPr lang="nl-BE"/>
        </a:p>
      </dgm:t>
    </dgm:pt>
    <dgm:pt modelId="{9BF4080A-8C2E-42E1-8B7A-5E7FFC43B1E6}">
      <dgm:prSet phldrT="[Tekst]" custT="1"/>
      <dgm:spPr/>
      <dgm:t>
        <a:bodyPr/>
        <a:lstStyle/>
        <a:p>
          <a:r>
            <a:rPr lang="nl-BE" sz="1400" dirty="0"/>
            <a:t>Algemene traceerbaarheid</a:t>
          </a:r>
        </a:p>
      </dgm:t>
    </dgm:pt>
    <dgm:pt modelId="{BD48498A-BFAC-41EE-A825-A10840E41A4F}" type="parTrans" cxnId="{D89B9E4C-7A51-42CD-A6C1-013CEF3581B9}">
      <dgm:prSet/>
      <dgm:spPr/>
      <dgm:t>
        <a:bodyPr/>
        <a:lstStyle/>
        <a:p>
          <a:endParaRPr lang="nl-BE"/>
        </a:p>
      </dgm:t>
    </dgm:pt>
    <dgm:pt modelId="{21738114-BC52-4A76-A19F-7C604001BF5D}" type="sibTrans" cxnId="{D89B9E4C-7A51-42CD-A6C1-013CEF3581B9}">
      <dgm:prSet/>
      <dgm:spPr/>
      <dgm:t>
        <a:bodyPr/>
        <a:lstStyle/>
        <a:p>
          <a:endParaRPr lang="nl-BE"/>
        </a:p>
      </dgm:t>
    </dgm:pt>
    <dgm:pt modelId="{B6B1B00E-7211-4516-8FCE-E731DCD9D388}">
      <dgm:prSet phldrT="[Tekst]" custT="1"/>
      <dgm:spPr/>
      <dgm:t>
        <a:bodyPr/>
        <a:lstStyle/>
        <a:p>
          <a:r>
            <a:rPr lang="nl-BE" sz="1400" dirty="0"/>
            <a:t>Transport-controle</a:t>
          </a:r>
        </a:p>
      </dgm:t>
    </dgm:pt>
    <dgm:pt modelId="{8AD2BCDE-4BC7-495F-810C-142D32187D3D}" type="parTrans" cxnId="{CE644420-891A-4ABE-BD7C-992C2543E71A}">
      <dgm:prSet/>
      <dgm:spPr/>
      <dgm:t>
        <a:bodyPr/>
        <a:lstStyle/>
        <a:p>
          <a:endParaRPr lang="nl-BE"/>
        </a:p>
      </dgm:t>
    </dgm:pt>
    <dgm:pt modelId="{BCA28372-ED70-43B0-AC5E-ED5ED63EA918}" type="sibTrans" cxnId="{CE644420-891A-4ABE-BD7C-992C2543E71A}">
      <dgm:prSet/>
      <dgm:spPr/>
      <dgm:t>
        <a:bodyPr/>
        <a:lstStyle/>
        <a:p>
          <a:endParaRPr lang="nl-BE"/>
        </a:p>
      </dgm:t>
    </dgm:pt>
    <dgm:pt modelId="{43700A01-210B-4CC8-9AEF-A4B9FDBE9C4E}">
      <dgm:prSet phldrT="[Tekst]" custT="1"/>
      <dgm:spPr/>
      <dgm:t>
        <a:bodyPr/>
        <a:lstStyle/>
        <a:p>
          <a:r>
            <a:rPr lang="nl-NL" sz="1400" dirty="0"/>
            <a:t>Afgedankte voertuigen</a:t>
          </a:r>
          <a:endParaRPr lang="nl-BE" sz="1400" dirty="0"/>
        </a:p>
      </dgm:t>
    </dgm:pt>
    <dgm:pt modelId="{6DE5A631-5722-44A2-B742-D4F1EE6B3CA1}" type="parTrans" cxnId="{8163B783-D205-411B-B6D9-F1D99FA0555E}">
      <dgm:prSet/>
      <dgm:spPr/>
      <dgm:t>
        <a:bodyPr/>
        <a:lstStyle/>
        <a:p>
          <a:endParaRPr lang="nl-BE"/>
        </a:p>
      </dgm:t>
    </dgm:pt>
    <dgm:pt modelId="{183441F1-8342-4E72-AD87-397E526E6BC7}" type="sibTrans" cxnId="{8163B783-D205-411B-B6D9-F1D99FA0555E}">
      <dgm:prSet/>
      <dgm:spPr/>
      <dgm:t>
        <a:bodyPr/>
        <a:lstStyle/>
        <a:p>
          <a:endParaRPr lang="nl-BE"/>
        </a:p>
      </dgm:t>
    </dgm:pt>
    <dgm:pt modelId="{584A2C01-FF91-4D2C-83FE-BF7A2F6CE41E}">
      <dgm:prSet phldrT="[Tekst]" custT="1"/>
      <dgm:spPr/>
      <dgm:t>
        <a:bodyPr/>
        <a:lstStyle/>
        <a:p>
          <a:r>
            <a:rPr lang="nl-NL" sz="1400" dirty="0"/>
            <a:t>Afvalbanden</a:t>
          </a:r>
          <a:endParaRPr lang="nl-BE" sz="1400" dirty="0"/>
        </a:p>
      </dgm:t>
    </dgm:pt>
    <dgm:pt modelId="{01B5D39A-341F-4245-866B-57C89C079C37}" type="parTrans" cxnId="{E3B7090B-199D-411D-A7E0-77128C3AE58D}">
      <dgm:prSet/>
      <dgm:spPr/>
      <dgm:t>
        <a:bodyPr/>
        <a:lstStyle/>
        <a:p>
          <a:endParaRPr lang="nl-BE"/>
        </a:p>
      </dgm:t>
    </dgm:pt>
    <dgm:pt modelId="{53A0FB06-C1E8-49DB-9186-F4F682112CF1}" type="sibTrans" cxnId="{E3B7090B-199D-411D-A7E0-77128C3AE58D}">
      <dgm:prSet/>
      <dgm:spPr/>
      <dgm:t>
        <a:bodyPr/>
        <a:lstStyle/>
        <a:p>
          <a:endParaRPr lang="nl-BE"/>
        </a:p>
      </dgm:t>
    </dgm:pt>
    <dgm:pt modelId="{A1B5C0B3-B233-4209-A40D-2D53AC380272}">
      <dgm:prSet phldrT="[Tekst]" custT="1"/>
      <dgm:spPr/>
      <dgm:t>
        <a:bodyPr/>
        <a:lstStyle/>
        <a:p>
          <a:r>
            <a:rPr lang="nl-BE" sz="1400" dirty="0">
              <a:solidFill>
                <a:schemeClr val="tx1"/>
              </a:solidFill>
            </a:rPr>
            <a:t>AEEA</a:t>
          </a:r>
          <a:br>
            <a:rPr lang="nl-BE" sz="1400" dirty="0">
              <a:solidFill>
                <a:schemeClr val="tx1"/>
              </a:solidFill>
            </a:rPr>
          </a:br>
          <a:r>
            <a:rPr lang="nl-BE" sz="800" dirty="0">
              <a:solidFill>
                <a:schemeClr val="tx1"/>
              </a:solidFill>
            </a:rPr>
            <a:t> </a:t>
          </a:r>
          <a:r>
            <a:rPr lang="nl-BE" sz="1400" dirty="0">
              <a:solidFill>
                <a:schemeClr val="tx1"/>
              </a:solidFill>
            </a:rPr>
            <a:t/>
          </a:r>
          <a:br>
            <a:rPr lang="nl-BE" sz="1400" dirty="0">
              <a:solidFill>
                <a:schemeClr val="tx1"/>
              </a:solidFill>
            </a:rPr>
          </a:br>
          <a:r>
            <a:rPr lang="nl-BE" sz="900" dirty="0">
              <a:solidFill>
                <a:schemeClr val="tx1"/>
              </a:solidFill>
            </a:rPr>
            <a:t>(Afgedankte elektrische en elektronische apparatuur)  </a:t>
          </a:r>
        </a:p>
      </dgm:t>
    </dgm:pt>
    <dgm:pt modelId="{4192398B-3941-48F7-ADA1-343C5EB9A7E9}" type="parTrans" cxnId="{10CB8DD7-21A8-4325-98C7-528019ECE511}">
      <dgm:prSet/>
      <dgm:spPr/>
      <dgm:t>
        <a:bodyPr/>
        <a:lstStyle/>
        <a:p>
          <a:endParaRPr lang="nl-BE"/>
        </a:p>
      </dgm:t>
    </dgm:pt>
    <dgm:pt modelId="{45967BB1-FE75-47F0-B731-0A34526A5216}" type="sibTrans" cxnId="{10CB8DD7-21A8-4325-98C7-528019ECE511}">
      <dgm:prSet/>
      <dgm:spPr/>
      <dgm:t>
        <a:bodyPr/>
        <a:lstStyle/>
        <a:p>
          <a:endParaRPr lang="nl-BE"/>
        </a:p>
      </dgm:t>
    </dgm:pt>
    <dgm:pt modelId="{220C7A75-A1C1-487D-A30F-46BC70E75157}">
      <dgm:prSet phldrT="[Tekst]" custT="1"/>
      <dgm:spPr/>
      <dgm:t>
        <a:bodyPr/>
        <a:lstStyle/>
        <a:p>
          <a:r>
            <a:rPr lang="nl-NL" sz="1400" dirty="0"/>
            <a:t>Batterijen en accu’s</a:t>
          </a:r>
          <a:endParaRPr lang="nl-BE" sz="1400" dirty="0">
            <a:solidFill>
              <a:srgbClr val="FF0000"/>
            </a:solidFill>
          </a:endParaRPr>
        </a:p>
      </dgm:t>
    </dgm:pt>
    <dgm:pt modelId="{49BB6FDD-578A-4612-A88F-F21A9D16CF8A}" type="parTrans" cxnId="{F09C6F6D-DC61-4915-9B14-81D860EE385B}">
      <dgm:prSet/>
      <dgm:spPr/>
      <dgm:t>
        <a:bodyPr/>
        <a:lstStyle/>
        <a:p>
          <a:endParaRPr lang="nl-BE"/>
        </a:p>
      </dgm:t>
    </dgm:pt>
    <dgm:pt modelId="{94CA4475-3272-4899-A352-6F6AEAE9C48D}" type="sibTrans" cxnId="{F09C6F6D-DC61-4915-9B14-81D860EE385B}">
      <dgm:prSet/>
      <dgm:spPr/>
      <dgm:t>
        <a:bodyPr/>
        <a:lstStyle/>
        <a:p>
          <a:endParaRPr lang="nl-BE"/>
        </a:p>
      </dgm:t>
    </dgm:pt>
    <dgm:pt modelId="{2C718CF8-F0E9-470E-A554-7DCCA28B15E0}">
      <dgm:prSet phldrT="[Tekst]" custT="1"/>
      <dgm:spPr/>
      <dgm:t>
        <a:bodyPr/>
        <a:lstStyle/>
        <a:p>
          <a:r>
            <a:rPr lang="nl-BE" sz="1400" i="0" dirty="0"/>
            <a:t>Afgewerkte olie</a:t>
          </a:r>
        </a:p>
      </dgm:t>
    </dgm:pt>
    <dgm:pt modelId="{C2C539FA-E6B0-4A5D-B7BC-BD55A929DE5F}" type="parTrans" cxnId="{D59A8A4F-6FB8-4D5F-912F-B42E4D473D8A}">
      <dgm:prSet/>
      <dgm:spPr/>
      <dgm:t>
        <a:bodyPr/>
        <a:lstStyle/>
        <a:p>
          <a:endParaRPr lang="nl-BE"/>
        </a:p>
      </dgm:t>
    </dgm:pt>
    <dgm:pt modelId="{FC38983E-4BC6-45ED-9A08-41AF559A4AAB}" type="sibTrans" cxnId="{D59A8A4F-6FB8-4D5F-912F-B42E4D473D8A}">
      <dgm:prSet/>
      <dgm:spPr/>
      <dgm:t>
        <a:bodyPr/>
        <a:lstStyle/>
        <a:p>
          <a:endParaRPr lang="nl-BE"/>
        </a:p>
      </dgm:t>
    </dgm:pt>
    <dgm:pt modelId="{AD28A6DE-7369-411F-BC18-58C528D9A9C1}">
      <dgm:prSet/>
      <dgm:spPr>
        <a:solidFill>
          <a:schemeClr val="accent1"/>
        </a:solidFill>
        <a:ln>
          <a:solidFill>
            <a:schemeClr val="accent1"/>
          </a:solidFill>
        </a:ln>
      </dgm:spPr>
      <dgm:t>
        <a:bodyPr/>
        <a:lstStyle/>
        <a:p>
          <a:r>
            <a:rPr lang="nl-BE" b="1" baseline="0" dirty="0"/>
            <a:t>Scheepsafvalstoffen</a:t>
          </a:r>
        </a:p>
      </dgm:t>
    </dgm:pt>
    <dgm:pt modelId="{95277A82-6CA1-410B-BD2A-E28AE731ADA9}" type="parTrans" cxnId="{C1204F5B-B9BB-4440-BF6D-94D1628BD8CF}">
      <dgm:prSet/>
      <dgm:spPr/>
      <dgm:t>
        <a:bodyPr/>
        <a:lstStyle/>
        <a:p>
          <a:endParaRPr lang="nl-BE"/>
        </a:p>
      </dgm:t>
    </dgm:pt>
    <dgm:pt modelId="{79685579-DCE7-47B8-A6CE-C971FBD03234}" type="sibTrans" cxnId="{C1204F5B-B9BB-4440-BF6D-94D1628BD8CF}">
      <dgm:prSet/>
      <dgm:spPr/>
      <dgm:t>
        <a:bodyPr/>
        <a:lstStyle/>
        <a:p>
          <a:endParaRPr lang="nl-BE"/>
        </a:p>
      </dgm:t>
    </dgm:pt>
    <dgm:pt modelId="{95DD4461-57A4-42D8-8322-DB78FB4883FE}" type="pres">
      <dgm:prSet presAssocID="{7E0147A8-418C-4F59-94AC-29D44DBC8D98}" presName="diagram" presStyleCnt="0">
        <dgm:presLayoutVars>
          <dgm:chPref val="1"/>
          <dgm:dir/>
          <dgm:animOne val="branch"/>
          <dgm:animLvl val="lvl"/>
          <dgm:resizeHandles/>
        </dgm:presLayoutVars>
      </dgm:prSet>
      <dgm:spPr/>
      <dgm:t>
        <a:bodyPr/>
        <a:lstStyle/>
        <a:p>
          <a:endParaRPr lang="nl-BE"/>
        </a:p>
      </dgm:t>
    </dgm:pt>
    <dgm:pt modelId="{10BAE252-8CF3-42C0-A099-D94AA1CBD46C}" type="pres">
      <dgm:prSet presAssocID="{31462063-0E35-4C9F-A9DC-FB497783C572}" presName="root" presStyleCnt="0"/>
      <dgm:spPr/>
    </dgm:pt>
    <dgm:pt modelId="{46A97065-227B-4E46-8307-828B8DCBE857}" type="pres">
      <dgm:prSet presAssocID="{31462063-0E35-4C9F-A9DC-FB497783C572}" presName="rootComposite" presStyleCnt="0"/>
      <dgm:spPr/>
    </dgm:pt>
    <dgm:pt modelId="{E16C615A-81D2-4FAF-BA0C-A1245AEFA7CC}" type="pres">
      <dgm:prSet presAssocID="{31462063-0E35-4C9F-A9DC-FB497783C572}" presName="rootText" presStyleLbl="node1" presStyleIdx="0" presStyleCnt="3" custScaleX="193078" custScaleY="72029"/>
      <dgm:spPr/>
      <dgm:t>
        <a:bodyPr/>
        <a:lstStyle/>
        <a:p>
          <a:endParaRPr lang="nl-BE"/>
        </a:p>
      </dgm:t>
    </dgm:pt>
    <dgm:pt modelId="{89726623-6587-4768-A2DD-495F7685CE25}" type="pres">
      <dgm:prSet presAssocID="{31462063-0E35-4C9F-A9DC-FB497783C572}" presName="rootConnector" presStyleLbl="node1" presStyleIdx="0" presStyleCnt="3"/>
      <dgm:spPr/>
      <dgm:t>
        <a:bodyPr/>
        <a:lstStyle/>
        <a:p>
          <a:endParaRPr lang="nl-BE"/>
        </a:p>
      </dgm:t>
    </dgm:pt>
    <dgm:pt modelId="{A6BCF941-DEDF-4956-B1E9-368A0B03AD54}" type="pres">
      <dgm:prSet presAssocID="{31462063-0E35-4C9F-A9DC-FB497783C572}" presName="childShape" presStyleCnt="0"/>
      <dgm:spPr/>
    </dgm:pt>
    <dgm:pt modelId="{23040F2F-EFDE-4D4D-A2C7-BCE89BEADFCE}" type="pres">
      <dgm:prSet presAssocID="{09F51724-B8BA-4DFB-BD16-B1EA8CB5058C}" presName="Name13" presStyleLbl="parChTrans1D2" presStyleIdx="0" presStyleCnt="8"/>
      <dgm:spPr/>
      <dgm:t>
        <a:bodyPr/>
        <a:lstStyle/>
        <a:p>
          <a:endParaRPr lang="nl-BE"/>
        </a:p>
      </dgm:t>
    </dgm:pt>
    <dgm:pt modelId="{E7B9E307-947F-4274-8833-6D31D5DD136A}" type="pres">
      <dgm:prSet presAssocID="{DEAFE5EE-C3C0-4CD3-98A5-B7E1821BA79B}" presName="childText" presStyleLbl="bgAcc1" presStyleIdx="0" presStyleCnt="8" custScaleX="141195" custScaleY="112802">
        <dgm:presLayoutVars>
          <dgm:bulletEnabled val="1"/>
        </dgm:presLayoutVars>
      </dgm:prSet>
      <dgm:spPr/>
      <dgm:t>
        <a:bodyPr/>
        <a:lstStyle/>
        <a:p>
          <a:endParaRPr lang="nl-BE"/>
        </a:p>
      </dgm:t>
    </dgm:pt>
    <dgm:pt modelId="{970B6D34-5B95-4378-8085-455A1AA638C3}" type="pres">
      <dgm:prSet presAssocID="{BD48498A-BFAC-41EE-A825-A10840E41A4F}" presName="Name13" presStyleLbl="parChTrans1D2" presStyleIdx="1" presStyleCnt="8"/>
      <dgm:spPr/>
      <dgm:t>
        <a:bodyPr/>
        <a:lstStyle/>
        <a:p>
          <a:endParaRPr lang="nl-BE"/>
        </a:p>
      </dgm:t>
    </dgm:pt>
    <dgm:pt modelId="{79F68E61-0FBE-446C-A7A7-126BE06ED1EA}" type="pres">
      <dgm:prSet presAssocID="{9BF4080A-8C2E-42E1-8B7A-5E7FFC43B1E6}" presName="childText" presStyleLbl="bgAcc1" presStyleIdx="1" presStyleCnt="8" custScaleX="141343" custLinFactNeighborX="2859" custLinFactNeighborY="-1144">
        <dgm:presLayoutVars>
          <dgm:bulletEnabled val="1"/>
        </dgm:presLayoutVars>
      </dgm:prSet>
      <dgm:spPr/>
      <dgm:t>
        <a:bodyPr/>
        <a:lstStyle/>
        <a:p>
          <a:endParaRPr lang="nl-BE"/>
        </a:p>
      </dgm:t>
    </dgm:pt>
    <dgm:pt modelId="{03DCC8F0-1C95-4A45-BAA5-B5C9A9371184}" type="pres">
      <dgm:prSet presAssocID="{8AD2BCDE-4BC7-495F-810C-142D32187D3D}" presName="Name13" presStyleLbl="parChTrans1D2" presStyleIdx="2" presStyleCnt="8"/>
      <dgm:spPr/>
      <dgm:t>
        <a:bodyPr/>
        <a:lstStyle/>
        <a:p>
          <a:endParaRPr lang="nl-BE"/>
        </a:p>
      </dgm:t>
    </dgm:pt>
    <dgm:pt modelId="{014A3F0B-1F3D-44D7-BAB1-225C2C21F1D9}" type="pres">
      <dgm:prSet presAssocID="{B6B1B00E-7211-4516-8FCE-E731DCD9D388}" presName="childText" presStyleLbl="bgAcc1" presStyleIdx="2" presStyleCnt="8" custScaleX="142271" custScaleY="67207">
        <dgm:presLayoutVars>
          <dgm:bulletEnabled val="1"/>
        </dgm:presLayoutVars>
      </dgm:prSet>
      <dgm:spPr/>
      <dgm:t>
        <a:bodyPr/>
        <a:lstStyle/>
        <a:p>
          <a:endParaRPr lang="nl-BE"/>
        </a:p>
      </dgm:t>
    </dgm:pt>
    <dgm:pt modelId="{D361B9BC-32A3-4139-8629-BDA78524F543}" type="pres">
      <dgm:prSet presAssocID="{8A334A44-61C5-4AFD-B86C-52FE51040D02}" presName="root" presStyleCnt="0"/>
      <dgm:spPr/>
    </dgm:pt>
    <dgm:pt modelId="{B2D4022E-3D3D-4632-9744-F78B778AB705}" type="pres">
      <dgm:prSet presAssocID="{8A334A44-61C5-4AFD-B86C-52FE51040D02}" presName="rootComposite" presStyleCnt="0"/>
      <dgm:spPr/>
    </dgm:pt>
    <dgm:pt modelId="{2D4AB9A6-29ED-438F-9B19-C9E17D4B606B}" type="pres">
      <dgm:prSet presAssocID="{8A334A44-61C5-4AFD-B86C-52FE51040D02}" presName="rootText" presStyleLbl="node1" presStyleIdx="1" presStyleCnt="3" custScaleX="175831" custScaleY="70256" custLinFactNeighborX="1628" custLinFactNeighborY="4021"/>
      <dgm:spPr/>
      <dgm:t>
        <a:bodyPr/>
        <a:lstStyle/>
        <a:p>
          <a:endParaRPr lang="nl-BE"/>
        </a:p>
      </dgm:t>
    </dgm:pt>
    <dgm:pt modelId="{C4F8F916-CEA3-48BE-8ECC-14D294D52D77}" type="pres">
      <dgm:prSet presAssocID="{8A334A44-61C5-4AFD-B86C-52FE51040D02}" presName="rootConnector" presStyleLbl="node1" presStyleIdx="1" presStyleCnt="3"/>
      <dgm:spPr/>
      <dgm:t>
        <a:bodyPr/>
        <a:lstStyle/>
        <a:p>
          <a:endParaRPr lang="nl-BE"/>
        </a:p>
      </dgm:t>
    </dgm:pt>
    <dgm:pt modelId="{AA8F4E08-4B95-43FE-8758-2BC6D2175016}" type="pres">
      <dgm:prSet presAssocID="{8A334A44-61C5-4AFD-B86C-52FE51040D02}" presName="childShape" presStyleCnt="0"/>
      <dgm:spPr/>
    </dgm:pt>
    <dgm:pt modelId="{7CEC58B9-F5BF-469D-BA16-9DAD7A4B3785}" type="pres">
      <dgm:prSet presAssocID="{6DE5A631-5722-44A2-B742-D4F1EE6B3CA1}" presName="Name13" presStyleLbl="parChTrans1D2" presStyleIdx="3" presStyleCnt="8"/>
      <dgm:spPr/>
      <dgm:t>
        <a:bodyPr/>
        <a:lstStyle/>
        <a:p>
          <a:endParaRPr lang="nl-BE"/>
        </a:p>
      </dgm:t>
    </dgm:pt>
    <dgm:pt modelId="{31EB3797-5A98-42A4-AFC6-39F3337E0457}" type="pres">
      <dgm:prSet presAssocID="{43700A01-210B-4CC8-9AEF-A4B9FDBE9C4E}" presName="childText" presStyleLbl="bgAcc1" presStyleIdx="3" presStyleCnt="8" custScaleX="140336" custScaleY="60799">
        <dgm:presLayoutVars>
          <dgm:bulletEnabled val="1"/>
        </dgm:presLayoutVars>
      </dgm:prSet>
      <dgm:spPr/>
      <dgm:t>
        <a:bodyPr/>
        <a:lstStyle/>
        <a:p>
          <a:endParaRPr lang="nl-BE"/>
        </a:p>
      </dgm:t>
    </dgm:pt>
    <dgm:pt modelId="{B365E888-0FA4-42A2-A34D-59C495857235}" type="pres">
      <dgm:prSet presAssocID="{01B5D39A-341F-4245-866B-57C89C079C37}" presName="Name13" presStyleLbl="parChTrans1D2" presStyleIdx="4" presStyleCnt="8"/>
      <dgm:spPr/>
      <dgm:t>
        <a:bodyPr/>
        <a:lstStyle/>
        <a:p>
          <a:endParaRPr lang="nl-BE"/>
        </a:p>
      </dgm:t>
    </dgm:pt>
    <dgm:pt modelId="{79A60F18-93DF-45AC-BE55-8765FA11A07E}" type="pres">
      <dgm:prSet presAssocID="{584A2C01-FF91-4D2C-83FE-BF7A2F6CE41E}" presName="childText" presStyleLbl="bgAcc1" presStyleIdx="4" presStyleCnt="8" custScaleX="139198" custScaleY="50218">
        <dgm:presLayoutVars>
          <dgm:bulletEnabled val="1"/>
        </dgm:presLayoutVars>
      </dgm:prSet>
      <dgm:spPr/>
      <dgm:t>
        <a:bodyPr/>
        <a:lstStyle/>
        <a:p>
          <a:endParaRPr lang="nl-BE"/>
        </a:p>
      </dgm:t>
    </dgm:pt>
    <dgm:pt modelId="{673E3713-47A9-4FA9-9300-71AA70818F9D}" type="pres">
      <dgm:prSet presAssocID="{4192398B-3941-48F7-ADA1-343C5EB9A7E9}" presName="Name13" presStyleLbl="parChTrans1D2" presStyleIdx="5" presStyleCnt="8"/>
      <dgm:spPr/>
      <dgm:t>
        <a:bodyPr/>
        <a:lstStyle/>
        <a:p>
          <a:endParaRPr lang="nl-BE"/>
        </a:p>
      </dgm:t>
    </dgm:pt>
    <dgm:pt modelId="{3AF92AA7-EE46-4166-BC0D-CB264DF86B33}" type="pres">
      <dgm:prSet presAssocID="{A1B5C0B3-B233-4209-A40D-2D53AC380272}" presName="childText" presStyleLbl="bgAcc1" presStyleIdx="5" presStyleCnt="8" custScaleX="140769" custScaleY="104070">
        <dgm:presLayoutVars>
          <dgm:bulletEnabled val="1"/>
        </dgm:presLayoutVars>
      </dgm:prSet>
      <dgm:spPr/>
      <dgm:t>
        <a:bodyPr/>
        <a:lstStyle/>
        <a:p>
          <a:endParaRPr lang="nl-BE"/>
        </a:p>
      </dgm:t>
    </dgm:pt>
    <dgm:pt modelId="{36B77228-C69B-42CA-B35F-D396520CF083}" type="pres">
      <dgm:prSet presAssocID="{49BB6FDD-578A-4612-A88F-F21A9D16CF8A}" presName="Name13" presStyleLbl="parChTrans1D2" presStyleIdx="6" presStyleCnt="8"/>
      <dgm:spPr/>
      <dgm:t>
        <a:bodyPr/>
        <a:lstStyle/>
        <a:p>
          <a:endParaRPr lang="nl-BE"/>
        </a:p>
      </dgm:t>
    </dgm:pt>
    <dgm:pt modelId="{10B5E395-D60D-4CA4-B274-E49F50DD250B}" type="pres">
      <dgm:prSet presAssocID="{220C7A75-A1C1-487D-A30F-46BC70E75157}" presName="childText" presStyleLbl="bgAcc1" presStyleIdx="6" presStyleCnt="8" custScaleX="137744" custScaleY="60157">
        <dgm:presLayoutVars>
          <dgm:bulletEnabled val="1"/>
        </dgm:presLayoutVars>
      </dgm:prSet>
      <dgm:spPr/>
      <dgm:t>
        <a:bodyPr/>
        <a:lstStyle/>
        <a:p>
          <a:endParaRPr lang="nl-BE"/>
        </a:p>
      </dgm:t>
    </dgm:pt>
    <dgm:pt modelId="{135B07D2-F734-46A7-A218-24E1A06280AB}" type="pres">
      <dgm:prSet presAssocID="{C2C539FA-E6B0-4A5D-B7BC-BD55A929DE5F}" presName="Name13" presStyleLbl="parChTrans1D2" presStyleIdx="7" presStyleCnt="8"/>
      <dgm:spPr/>
      <dgm:t>
        <a:bodyPr/>
        <a:lstStyle/>
        <a:p>
          <a:endParaRPr lang="nl-BE"/>
        </a:p>
      </dgm:t>
    </dgm:pt>
    <dgm:pt modelId="{6D4E8809-7E94-42CB-8F4A-A42D213DD0F0}" type="pres">
      <dgm:prSet presAssocID="{2C718CF8-F0E9-470E-A554-7DCCA28B15E0}" presName="childText" presStyleLbl="bgAcc1" presStyleIdx="7" presStyleCnt="8" custScaleX="137744" custScaleY="50218">
        <dgm:presLayoutVars>
          <dgm:bulletEnabled val="1"/>
        </dgm:presLayoutVars>
      </dgm:prSet>
      <dgm:spPr/>
      <dgm:t>
        <a:bodyPr/>
        <a:lstStyle/>
        <a:p>
          <a:endParaRPr lang="nl-BE"/>
        </a:p>
      </dgm:t>
    </dgm:pt>
    <dgm:pt modelId="{AB1DA687-1F0A-42F3-8098-F39C534A5B4C}" type="pres">
      <dgm:prSet presAssocID="{AD28A6DE-7369-411F-BC18-58C528D9A9C1}" presName="root" presStyleCnt="0"/>
      <dgm:spPr/>
    </dgm:pt>
    <dgm:pt modelId="{41A465FD-5B76-4E28-89E9-922B8293F400}" type="pres">
      <dgm:prSet presAssocID="{AD28A6DE-7369-411F-BC18-58C528D9A9C1}" presName="rootComposite" presStyleCnt="0"/>
      <dgm:spPr/>
    </dgm:pt>
    <dgm:pt modelId="{D1D71EBC-16ED-47DC-8A1A-C52A71C35154}" type="pres">
      <dgm:prSet presAssocID="{AD28A6DE-7369-411F-BC18-58C528D9A9C1}" presName="rootText" presStyleLbl="node1" presStyleIdx="2" presStyleCnt="3" custScaleX="180398" custScaleY="70499" custLinFactNeighborX="-13868" custLinFactNeighborY="3962"/>
      <dgm:spPr/>
      <dgm:t>
        <a:bodyPr/>
        <a:lstStyle/>
        <a:p>
          <a:endParaRPr lang="nl-BE"/>
        </a:p>
      </dgm:t>
    </dgm:pt>
    <dgm:pt modelId="{F2DCB3FF-9E20-4970-B298-33A0EA27D0FF}" type="pres">
      <dgm:prSet presAssocID="{AD28A6DE-7369-411F-BC18-58C528D9A9C1}" presName="rootConnector" presStyleLbl="node1" presStyleIdx="2" presStyleCnt="3"/>
      <dgm:spPr/>
      <dgm:t>
        <a:bodyPr/>
        <a:lstStyle/>
        <a:p>
          <a:endParaRPr lang="nl-BE"/>
        </a:p>
      </dgm:t>
    </dgm:pt>
    <dgm:pt modelId="{56074151-5446-4646-9E6F-A046F4DD8174}" type="pres">
      <dgm:prSet presAssocID="{AD28A6DE-7369-411F-BC18-58C528D9A9C1}" presName="childShape" presStyleCnt="0"/>
      <dgm:spPr/>
    </dgm:pt>
  </dgm:ptLst>
  <dgm:cxnLst>
    <dgm:cxn modelId="{E55CE016-738F-48C7-AAC2-C70DD1EE1611}" type="presOf" srcId="{09F51724-B8BA-4DFB-BD16-B1EA8CB5058C}" destId="{23040F2F-EFDE-4D4D-A2C7-BCE89BEADFCE}" srcOrd="0" destOrd="0" presId="urn:microsoft.com/office/officeart/2005/8/layout/hierarchy3"/>
    <dgm:cxn modelId="{D244F388-99A8-49AD-A784-01C7C3F1B3E0}" type="presOf" srcId="{220C7A75-A1C1-487D-A30F-46BC70E75157}" destId="{10B5E395-D60D-4CA4-B274-E49F50DD250B}" srcOrd="0" destOrd="0" presId="urn:microsoft.com/office/officeart/2005/8/layout/hierarchy3"/>
    <dgm:cxn modelId="{146F3148-9F8D-427A-8643-2E94DF461672}" type="presOf" srcId="{8AD2BCDE-4BC7-495F-810C-142D32187D3D}" destId="{03DCC8F0-1C95-4A45-BAA5-B5C9A9371184}" srcOrd="0" destOrd="0" presId="urn:microsoft.com/office/officeart/2005/8/layout/hierarchy3"/>
    <dgm:cxn modelId="{F09C6F6D-DC61-4915-9B14-81D860EE385B}" srcId="{8A334A44-61C5-4AFD-B86C-52FE51040D02}" destId="{220C7A75-A1C1-487D-A30F-46BC70E75157}" srcOrd="3" destOrd="0" parTransId="{49BB6FDD-578A-4612-A88F-F21A9D16CF8A}" sibTransId="{94CA4475-3272-4899-A352-6F6AEAE9C48D}"/>
    <dgm:cxn modelId="{EEBDBF2E-AC6C-4B61-8086-5FBCC90A5119}" srcId="{7E0147A8-418C-4F59-94AC-29D44DBC8D98}" destId="{8A334A44-61C5-4AFD-B86C-52FE51040D02}" srcOrd="1" destOrd="0" parTransId="{B550525E-9903-4B0D-8F1F-DA171637DBB4}" sibTransId="{4A82EDA7-5277-4161-84E5-C192A478F9A0}"/>
    <dgm:cxn modelId="{8163B783-D205-411B-B6D9-F1D99FA0555E}" srcId="{8A334A44-61C5-4AFD-B86C-52FE51040D02}" destId="{43700A01-210B-4CC8-9AEF-A4B9FDBE9C4E}" srcOrd="0" destOrd="0" parTransId="{6DE5A631-5722-44A2-B742-D4F1EE6B3CA1}" sibTransId="{183441F1-8342-4E72-AD87-397E526E6BC7}"/>
    <dgm:cxn modelId="{F616CC8A-C990-4986-88FD-8316005B0D71}" type="presOf" srcId="{DEAFE5EE-C3C0-4CD3-98A5-B7E1821BA79B}" destId="{E7B9E307-947F-4274-8833-6D31D5DD136A}" srcOrd="0" destOrd="0" presId="urn:microsoft.com/office/officeart/2005/8/layout/hierarchy3"/>
    <dgm:cxn modelId="{BD0FC19D-FD76-457B-9D60-F4F6DE19F0A1}" type="presOf" srcId="{C2C539FA-E6B0-4A5D-B7BC-BD55A929DE5F}" destId="{135B07D2-F734-46A7-A218-24E1A06280AB}" srcOrd="0" destOrd="0" presId="urn:microsoft.com/office/officeart/2005/8/layout/hierarchy3"/>
    <dgm:cxn modelId="{D604C492-C7BC-47CE-86C5-3C22E9709E34}" type="presOf" srcId="{49BB6FDD-578A-4612-A88F-F21A9D16CF8A}" destId="{36B77228-C69B-42CA-B35F-D396520CF083}" srcOrd="0" destOrd="0" presId="urn:microsoft.com/office/officeart/2005/8/layout/hierarchy3"/>
    <dgm:cxn modelId="{FFABA828-A201-4AB0-BE58-DF88B86FB304}" type="presOf" srcId="{AD28A6DE-7369-411F-BC18-58C528D9A9C1}" destId="{F2DCB3FF-9E20-4970-B298-33A0EA27D0FF}" srcOrd="1" destOrd="0" presId="urn:microsoft.com/office/officeart/2005/8/layout/hierarchy3"/>
    <dgm:cxn modelId="{5D9A925F-D82D-45A5-8F01-17752B5CBCEC}" type="presOf" srcId="{8A334A44-61C5-4AFD-B86C-52FE51040D02}" destId="{C4F8F916-CEA3-48BE-8ECC-14D294D52D77}" srcOrd="1" destOrd="0" presId="urn:microsoft.com/office/officeart/2005/8/layout/hierarchy3"/>
    <dgm:cxn modelId="{CE644420-891A-4ABE-BD7C-992C2543E71A}" srcId="{31462063-0E35-4C9F-A9DC-FB497783C572}" destId="{B6B1B00E-7211-4516-8FCE-E731DCD9D388}" srcOrd="2" destOrd="0" parTransId="{8AD2BCDE-4BC7-495F-810C-142D32187D3D}" sibTransId="{BCA28372-ED70-43B0-AC5E-ED5ED63EA918}"/>
    <dgm:cxn modelId="{D59A8A4F-6FB8-4D5F-912F-B42E4D473D8A}" srcId="{8A334A44-61C5-4AFD-B86C-52FE51040D02}" destId="{2C718CF8-F0E9-470E-A554-7DCCA28B15E0}" srcOrd="4" destOrd="0" parTransId="{C2C539FA-E6B0-4A5D-B7BC-BD55A929DE5F}" sibTransId="{FC38983E-4BC6-45ED-9A08-41AF559A4AAB}"/>
    <dgm:cxn modelId="{CF129141-EFEC-4FEF-ABB0-4D2DBCD644F4}" type="presOf" srcId="{31462063-0E35-4C9F-A9DC-FB497783C572}" destId="{E16C615A-81D2-4FAF-BA0C-A1245AEFA7CC}" srcOrd="0" destOrd="0" presId="urn:microsoft.com/office/officeart/2005/8/layout/hierarchy3"/>
    <dgm:cxn modelId="{74E01BF3-5A55-4D08-A316-DB624613315D}" type="presOf" srcId="{6DE5A631-5722-44A2-B742-D4F1EE6B3CA1}" destId="{7CEC58B9-F5BF-469D-BA16-9DAD7A4B3785}" srcOrd="0" destOrd="0" presId="urn:microsoft.com/office/officeart/2005/8/layout/hierarchy3"/>
    <dgm:cxn modelId="{3906BE36-8B1D-4266-B6E3-A48C7CED2E19}" type="presOf" srcId="{8A334A44-61C5-4AFD-B86C-52FE51040D02}" destId="{2D4AB9A6-29ED-438F-9B19-C9E17D4B606B}" srcOrd="0" destOrd="0" presId="urn:microsoft.com/office/officeart/2005/8/layout/hierarchy3"/>
    <dgm:cxn modelId="{6881F5C3-CC96-4F4F-A0B2-E00417F47E09}" type="presOf" srcId="{B6B1B00E-7211-4516-8FCE-E731DCD9D388}" destId="{014A3F0B-1F3D-44D7-BAB1-225C2C21F1D9}" srcOrd="0" destOrd="0" presId="urn:microsoft.com/office/officeart/2005/8/layout/hierarchy3"/>
    <dgm:cxn modelId="{980BFECC-7BAF-4163-B26C-696A270E80CA}" srcId="{7E0147A8-418C-4F59-94AC-29D44DBC8D98}" destId="{31462063-0E35-4C9F-A9DC-FB497783C572}" srcOrd="0" destOrd="0" parTransId="{21D8DC13-39E2-44E5-A2DE-8706DECEAE51}" sibTransId="{83BF4F37-F95C-456A-94EB-7BACD71A0923}"/>
    <dgm:cxn modelId="{45A9419D-66FC-42B4-8721-E89AC6785E27}" type="presOf" srcId="{31462063-0E35-4C9F-A9DC-FB497783C572}" destId="{89726623-6587-4768-A2DD-495F7685CE25}" srcOrd="1" destOrd="0" presId="urn:microsoft.com/office/officeart/2005/8/layout/hierarchy3"/>
    <dgm:cxn modelId="{404C9267-B855-4F00-81B4-FDBA5A6B84D3}" srcId="{31462063-0E35-4C9F-A9DC-FB497783C572}" destId="{DEAFE5EE-C3C0-4CD3-98A5-B7E1821BA79B}" srcOrd="0" destOrd="0" parTransId="{09F51724-B8BA-4DFB-BD16-B1EA8CB5058C}" sibTransId="{ED1775AD-96BE-44AF-9A49-F0F80F5145C0}"/>
    <dgm:cxn modelId="{08940162-EAEE-4D03-8449-B2E2F5ED704D}" type="presOf" srcId="{2C718CF8-F0E9-470E-A554-7DCCA28B15E0}" destId="{6D4E8809-7E94-42CB-8F4A-A42D213DD0F0}" srcOrd="0" destOrd="0" presId="urn:microsoft.com/office/officeart/2005/8/layout/hierarchy3"/>
    <dgm:cxn modelId="{10CB8DD7-21A8-4325-98C7-528019ECE511}" srcId="{8A334A44-61C5-4AFD-B86C-52FE51040D02}" destId="{A1B5C0B3-B233-4209-A40D-2D53AC380272}" srcOrd="2" destOrd="0" parTransId="{4192398B-3941-48F7-ADA1-343C5EB9A7E9}" sibTransId="{45967BB1-FE75-47F0-B731-0A34526A5216}"/>
    <dgm:cxn modelId="{FC933413-C980-4E9B-958F-B0A6B75D5647}" type="presOf" srcId="{584A2C01-FF91-4D2C-83FE-BF7A2F6CE41E}" destId="{79A60F18-93DF-45AC-BE55-8765FA11A07E}" srcOrd="0" destOrd="0" presId="urn:microsoft.com/office/officeart/2005/8/layout/hierarchy3"/>
    <dgm:cxn modelId="{123B83EB-7ED3-4ADB-874E-419F402FF98E}" type="presOf" srcId="{AD28A6DE-7369-411F-BC18-58C528D9A9C1}" destId="{D1D71EBC-16ED-47DC-8A1A-C52A71C35154}" srcOrd="0" destOrd="0" presId="urn:microsoft.com/office/officeart/2005/8/layout/hierarchy3"/>
    <dgm:cxn modelId="{760909F5-5958-446C-B95A-B2FE4D135503}" type="presOf" srcId="{7E0147A8-418C-4F59-94AC-29D44DBC8D98}" destId="{95DD4461-57A4-42D8-8322-DB78FB4883FE}" srcOrd="0" destOrd="0" presId="urn:microsoft.com/office/officeart/2005/8/layout/hierarchy3"/>
    <dgm:cxn modelId="{C1204F5B-B9BB-4440-BF6D-94D1628BD8CF}" srcId="{7E0147A8-418C-4F59-94AC-29D44DBC8D98}" destId="{AD28A6DE-7369-411F-BC18-58C528D9A9C1}" srcOrd="2" destOrd="0" parTransId="{95277A82-6CA1-410B-BD2A-E28AE731ADA9}" sibTransId="{79685579-DCE7-47B8-A6CE-C971FBD03234}"/>
    <dgm:cxn modelId="{0CC8A4F5-93F2-4795-996E-BCDA92D15964}" type="presOf" srcId="{01B5D39A-341F-4245-866B-57C89C079C37}" destId="{B365E888-0FA4-42A2-A34D-59C495857235}" srcOrd="0" destOrd="0" presId="urn:microsoft.com/office/officeart/2005/8/layout/hierarchy3"/>
    <dgm:cxn modelId="{88FA585E-6DFA-4D15-9651-03C45C51DFA0}" type="presOf" srcId="{BD48498A-BFAC-41EE-A825-A10840E41A4F}" destId="{970B6D34-5B95-4378-8085-455A1AA638C3}" srcOrd="0" destOrd="0" presId="urn:microsoft.com/office/officeart/2005/8/layout/hierarchy3"/>
    <dgm:cxn modelId="{E3D77AE3-1D8B-436A-A0A3-C547DB1875BF}" type="presOf" srcId="{9BF4080A-8C2E-42E1-8B7A-5E7FFC43B1E6}" destId="{79F68E61-0FBE-446C-A7A7-126BE06ED1EA}" srcOrd="0" destOrd="0" presId="urn:microsoft.com/office/officeart/2005/8/layout/hierarchy3"/>
    <dgm:cxn modelId="{A138F9B5-E1E1-405D-9FD2-82878F75E204}" type="presOf" srcId="{43700A01-210B-4CC8-9AEF-A4B9FDBE9C4E}" destId="{31EB3797-5A98-42A4-AFC6-39F3337E0457}" srcOrd="0" destOrd="0" presId="urn:microsoft.com/office/officeart/2005/8/layout/hierarchy3"/>
    <dgm:cxn modelId="{6808163F-8C99-43F9-9EBD-9F46E27DBF4E}" type="presOf" srcId="{4192398B-3941-48F7-ADA1-343C5EB9A7E9}" destId="{673E3713-47A9-4FA9-9300-71AA70818F9D}" srcOrd="0" destOrd="0" presId="urn:microsoft.com/office/officeart/2005/8/layout/hierarchy3"/>
    <dgm:cxn modelId="{D89B9E4C-7A51-42CD-A6C1-013CEF3581B9}" srcId="{31462063-0E35-4C9F-A9DC-FB497783C572}" destId="{9BF4080A-8C2E-42E1-8B7A-5E7FFC43B1E6}" srcOrd="1" destOrd="0" parTransId="{BD48498A-BFAC-41EE-A825-A10840E41A4F}" sibTransId="{21738114-BC52-4A76-A19F-7C604001BF5D}"/>
    <dgm:cxn modelId="{E3B7090B-199D-411D-A7E0-77128C3AE58D}" srcId="{8A334A44-61C5-4AFD-B86C-52FE51040D02}" destId="{584A2C01-FF91-4D2C-83FE-BF7A2F6CE41E}" srcOrd="1" destOrd="0" parTransId="{01B5D39A-341F-4245-866B-57C89C079C37}" sibTransId="{53A0FB06-C1E8-49DB-9186-F4F682112CF1}"/>
    <dgm:cxn modelId="{7293DCF4-4799-49BB-A5C2-019066BFF0A5}" type="presOf" srcId="{A1B5C0B3-B233-4209-A40D-2D53AC380272}" destId="{3AF92AA7-EE46-4166-BC0D-CB264DF86B33}" srcOrd="0" destOrd="0" presId="urn:microsoft.com/office/officeart/2005/8/layout/hierarchy3"/>
    <dgm:cxn modelId="{5A3599B0-1C04-4C8F-8381-6DF6124515A1}" type="presParOf" srcId="{95DD4461-57A4-42D8-8322-DB78FB4883FE}" destId="{10BAE252-8CF3-42C0-A099-D94AA1CBD46C}" srcOrd="0" destOrd="0" presId="urn:microsoft.com/office/officeart/2005/8/layout/hierarchy3"/>
    <dgm:cxn modelId="{BB240B50-7539-4700-8449-1CB4B30BF258}" type="presParOf" srcId="{10BAE252-8CF3-42C0-A099-D94AA1CBD46C}" destId="{46A97065-227B-4E46-8307-828B8DCBE857}" srcOrd="0" destOrd="0" presId="urn:microsoft.com/office/officeart/2005/8/layout/hierarchy3"/>
    <dgm:cxn modelId="{991B85EE-1E40-4856-944D-72D556E3598A}" type="presParOf" srcId="{46A97065-227B-4E46-8307-828B8DCBE857}" destId="{E16C615A-81D2-4FAF-BA0C-A1245AEFA7CC}" srcOrd="0" destOrd="0" presId="urn:microsoft.com/office/officeart/2005/8/layout/hierarchy3"/>
    <dgm:cxn modelId="{955CE18E-992D-4E8E-8031-DCB2715F5648}" type="presParOf" srcId="{46A97065-227B-4E46-8307-828B8DCBE857}" destId="{89726623-6587-4768-A2DD-495F7685CE25}" srcOrd="1" destOrd="0" presId="urn:microsoft.com/office/officeart/2005/8/layout/hierarchy3"/>
    <dgm:cxn modelId="{9B3C4061-E199-47BB-ADDF-EBFE65985FA9}" type="presParOf" srcId="{10BAE252-8CF3-42C0-A099-D94AA1CBD46C}" destId="{A6BCF941-DEDF-4956-B1E9-368A0B03AD54}" srcOrd="1" destOrd="0" presId="urn:microsoft.com/office/officeart/2005/8/layout/hierarchy3"/>
    <dgm:cxn modelId="{1620C5E4-192D-4BE7-B97C-02D9C2DD0196}" type="presParOf" srcId="{A6BCF941-DEDF-4956-B1E9-368A0B03AD54}" destId="{23040F2F-EFDE-4D4D-A2C7-BCE89BEADFCE}" srcOrd="0" destOrd="0" presId="urn:microsoft.com/office/officeart/2005/8/layout/hierarchy3"/>
    <dgm:cxn modelId="{331E6B26-F1B0-4617-A0C4-B481689D1BEB}" type="presParOf" srcId="{A6BCF941-DEDF-4956-B1E9-368A0B03AD54}" destId="{E7B9E307-947F-4274-8833-6D31D5DD136A}" srcOrd="1" destOrd="0" presId="urn:microsoft.com/office/officeart/2005/8/layout/hierarchy3"/>
    <dgm:cxn modelId="{0F814D03-0512-4F5B-A94F-57CD784E805E}" type="presParOf" srcId="{A6BCF941-DEDF-4956-B1E9-368A0B03AD54}" destId="{970B6D34-5B95-4378-8085-455A1AA638C3}" srcOrd="2" destOrd="0" presId="urn:microsoft.com/office/officeart/2005/8/layout/hierarchy3"/>
    <dgm:cxn modelId="{69FE977B-CC68-4382-B0BF-3D853191C173}" type="presParOf" srcId="{A6BCF941-DEDF-4956-B1E9-368A0B03AD54}" destId="{79F68E61-0FBE-446C-A7A7-126BE06ED1EA}" srcOrd="3" destOrd="0" presId="urn:microsoft.com/office/officeart/2005/8/layout/hierarchy3"/>
    <dgm:cxn modelId="{411F2AAC-EDBE-44A6-AE74-A3F94AF48FC3}" type="presParOf" srcId="{A6BCF941-DEDF-4956-B1E9-368A0B03AD54}" destId="{03DCC8F0-1C95-4A45-BAA5-B5C9A9371184}" srcOrd="4" destOrd="0" presId="urn:microsoft.com/office/officeart/2005/8/layout/hierarchy3"/>
    <dgm:cxn modelId="{7F9CECB6-7C4A-457E-9528-6C4A8FF50541}" type="presParOf" srcId="{A6BCF941-DEDF-4956-B1E9-368A0B03AD54}" destId="{014A3F0B-1F3D-44D7-BAB1-225C2C21F1D9}" srcOrd="5" destOrd="0" presId="urn:microsoft.com/office/officeart/2005/8/layout/hierarchy3"/>
    <dgm:cxn modelId="{9B828CEC-03CB-493A-A898-EAF1B0F6ACAE}" type="presParOf" srcId="{95DD4461-57A4-42D8-8322-DB78FB4883FE}" destId="{D361B9BC-32A3-4139-8629-BDA78524F543}" srcOrd="1" destOrd="0" presId="urn:microsoft.com/office/officeart/2005/8/layout/hierarchy3"/>
    <dgm:cxn modelId="{CC05F463-CB2E-447B-9585-C45C22E871A2}" type="presParOf" srcId="{D361B9BC-32A3-4139-8629-BDA78524F543}" destId="{B2D4022E-3D3D-4632-9744-F78B778AB705}" srcOrd="0" destOrd="0" presId="urn:microsoft.com/office/officeart/2005/8/layout/hierarchy3"/>
    <dgm:cxn modelId="{2EBE01DE-72FB-425C-8980-D9874CB2C816}" type="presParOf" srcId="{B2D4022E-3D3D-4632-9744-F78B778AB705}" destId="{2D4AB9A6-29ED-438F-9B19-C9E17D4B606B}" srcOrd="0" destOrd="0" presId="urn:microsoft.com/office/officeart/2005/8/layout/hierarchy3"/>
    <dgm:cxn modelId="{D12E2244-7F58-447A-90D6-1DDE85B248A3}" type="presParOf" srcId="{B2D4022E-3D3D-4632-9744-F78B778AB705}" destId="{C4F8F916-CEA3-48BE-8ECC-14D294D52D77}" srcOrd="1" destOrd="0" presId="urn:microsoft.com/office/officeart/2005/8/layout/hierarchy3"/>
    <dgm:cxn modelId="{A141A703-55B0-4319-994F-765B36F6B238}" type="presParOf" srcId="{D361B9BC-32A3-4139-8629-BDA78524F543}" destId="{AA8F4E08-4B95-43FE-8758-2BC6D2175016}" srcOrd="1" destOrd="0" presId="urn:microsoft.com/office/officeart/2005/8/layout/hierarchy3"/>
    <dgm:cxn modelId="{194F55C0-6AD9-4ED1-97AE-1083BD0FD953}" type="presParOf" srcId="{AA8F4E08-4B95-43FE-8758-2BC6D2175016}" destId="{7CEC58B9-F5BF-469D-BA16-9DAD7A4B3785}" srcOrd="0" destOrd="0" presId="urn:microsoft.com/office/officeart/2005/8/layout/hierarchy3"/>
    <dgm:cxn modelId="{67B8C004-C4FE-4444-B6C6-E4B425540DE6}" type="presParOf" srcId="{AA8F4E08-4B95-43FE-8758-2BC6D2175016}" destId="{31EB3797-5A98-42A4-AFC6-39F3337E0457}" srcOrd="1" destOrd="0" presId="urn:microsoft.com/office/officeart/2005/8/layout/hierarchy3"/>
    <dgm:cxn modelId="{4CB763D1-A4CB-476D-9CA7-43A490D62D4D}" type="presParOf" srcId="{AA8F4E08-4B95-43FE-8758-2BC6D2175016}" destId="{B365E888-0FA4-42A2-A34D-59C495857235}" srcOrd="2" destOrd="0" presId="urn:microsoft.com/office/officeart/2005/8/layout/hierarchy3"/>
    <dgm:cxn modelId="{8E6B8584-75A4-4307-B0C4-560E22F60B54}" type="presParOf" srcId="{AA8F4E08-4B95-43FE-8758-2BC6D2175016}" destId="{79A60F18-93DF-45AC-BE55-8765FA11A07E}" srcOrd="3" destOrd="0" presId="urn:microsoft.com/office/officeart/2005/8/layout/hierarchy3"/>
    <dgm:cxn modelId="{5A64CB67-7EC7-4B40-BC9B-3E64F6BB0940}" type="presParOf" srcId="{AA8F4E08-4B95-43FE-8758-2BC6D2175016}" destId="{673E3713-47A9-4FA9-9300-71AA70818F9D}" srcOrd="4" destOrd="0" presId="urn:microsoft.com/office/officeart/2005/8/layout/hierarchy3"/>
    <dgm:cxn modelId="{FF904453-682C-4870-B3CF-DDAB76A3D511}" type="presParOf" srcId="{AA8F4E08-4B95-43FE-8758-2BC6D2175016}" destId="{3AF92AA7-EE46-4166-BC0D-CB264DF86B33}" srcOrd="5" destOrd="0" presId="urn:microsoft.com/office/officeart/2005/8/layout/hierarchy3"/>
    <dgm:cxn modelId="{333E4422-149C-49FD-A848-0B6E989E1B53}" type="presParOf" srcId="{AA8F4E08-4B95-43FE-8758-2BC6D2175016}" destId="{36B77228-C69B-42CA-B35F-D396520CF083}" srcOrd="6" destOrd="0" presId="urn:microsoft.com/office/officeart/2005/8/layout/hierarchy3"/>
    <dgm:cxn modelId="{E9C9B1FF-5F76-4247-AC44-AF6E65F37695}" type="presParOf" srcId="{AA8F4E08-4B95-43FE-8758-2BC6D2175016}" destId="{10B5E395-D60D-4CA4-B274-E49F50DD250B}" srcOrd="7" destOrd="0" presId="urn:microsoft.com/office/officeart/2005/8/layout/hierarchy3"/>
    <dgm:cxn modelId="{8EE00603-E807-4D48-8E84-31C09E2480AC}" type="presParOf" srcId="{AA8F4E08-4B95-43FE-8758-2BC6D2175016}" destId="{135B07D2-F734-46A7-A218-24E1A06280AB}" srcOrd="8" destOrd="0" presId="urn:microsoft.com/office/officeart/2005/8/layout/hierarchy3"/>
    <dgm:cxn modelId="{29C4384E-D9DA-4686-A9DA-E1C9F915084C}" type="presParOf" srcId="{AA8F4E08-4B95-43FE-8758-2BC6D2175016}" destId="{6D4E8809-7E94-42CB-8F4A-A42D213DD0F0}" srcOrd="9" destOrd="0" presId="urn:microsoft.com/office/officeart/2005/8/layout/hierarchy3"/>
    <dgm:cxn modelId="{11791B6A-7413-4114-876B-31500040A49E}" type="presParOf" srcId="{95DD4461-57A4-42D8-8322-DB78FB4883FE}" destId="{AB1DA687-1F0A-42F3-8098-F39C534A5B4C}" srcOrd="2" destOrd="0" presId="urn:microsoft.com/office/officeart/2005/8/layout/hierarchy3"/>
    <dgm:cxn modelId="{D14F82CB-C7F2-404F-AA6B-17B98B7DE8E2}" type="presParOf" srcId="{AB1DA687-1F0A-42F3-8098-F39C534A5B4C}" destId="{41A465FD-5B76-4E28-89E9-922B8293F400}" srcOrd="0" destOrd="0" presId="urn:microsoft.com/office/officeart/2005/8/layout/hierarchy3"/>
    <dgm:cxn modelId="{979FC010-AEF0-41AC-B71B-FADD1FCCF217}" type="presParOf" srcId="{41A465FD-5B76-4E28-89E9-922B8293F400}" destId="{D1D71EBC-16ED-47DC-8A1A-C52A71C35154}" srcOrd="0" destOrd="0" presId="urn:microsoft.com/office/officeart/2005/8/layout/hierarchy3"/>
    <dgm:cxn modelId="{175B0A02-0229-4A48-ADC3-71CB4AEE9409}" type="presParOf" srcId="{41A465FD-5B76-4E28-89E9-922B8293F400}" destId="{F2DCB3FF-9E20-4970-B298-33A0EA27D0FF}" srcOrd="1" destOrd="0" presId="urn:microsoft.com/office/officeart/2005/8/layout/hierarchy3"/>
    <dgm:cxn modelId="{1EB93C2E-07D7-4E03-93A1-50769DF97DD1}" type="presParOf" srcId="{AB1DA687-1F0A-42F3-8098-F39C534A5B4C}" destId="{56074151-5446-4646-9E6F-A046F4DD817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0147A8-418C-4F59-94AC-29D44DBC8D9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l-BE"/>
        </a:p>
      </dgm:t>
    </dgm:pt>
    <dgm:pt modelId="{31462063-0E35-4C9F-A9DC-FB497783C572}">
      <dgm:prSet phldrT="[Tekst]" custT="1"/>
      <dgm:spPr/>
      <dgm:t>
        <a:bodyPr/>
        <a:lstStyle/>
        <a:p>
          <a:r>
            <a:rPr lang="nl-BE" sz="1400" b="1" dirty="0"/>
            <a:t>Bodem met afval</a:t>
          </a:r>
        </a:p>
      </dgm:t>
    </dgm:pt>
    <dgm:pt modelId="{21D8DC13-39E2-44E5-A2DE-8706DECEAE51}" type="parTrans" cxnId="{980BFECC-7BAF-4163-B26C-696A270E80CA}">
      <dgm:prSet/>
      <dgm:spPr/>
      <dgm:t>
        <a:bodyPr/>
        <a:lstStyle/>
        <a:p>
          <a:endParaRPr lang="nl-BE"/>
        </a:p>
      </dgm:t>
    </dgm:pt>
    <dgm:pt modelId="{83BF4F37-F95C-456A-94EB-7BACD71A0923}" type="sibTrans" cxnId="{980BFECC-7BAF-4163-B26C-696A270E80CA}">
      <dgm:prSet/>
      <dgm:spPr/>
      <dgm:t>
        <a:bodyPr/>
        <a:lstStyle/>
        <a:p>
          <a:endParaRPr lang="nl-BE"/>
        </a:p>
      </dgm:t>
    </dgm:pt>
    <dgm:pt modelId="{DEAFE5EE-C3C0-4CD3-98A5-B7E1821BA79B}">
      <dgm:prSet phldrT="[Tekst]" custT="1"/>
      <dgm:spPr/>
      <dgm:t>
        <a:bodyPr/>
        <a:lstStyle/>
        <a:p>
          <a:r>
            <a:rPr lang="nl-BE" sz="1400" dirty="0"/>
            <a:t>Stenen in de bodem</a:t>
          </a:r>
        </a:p>
      </dgm:t>
    </dgm:pt>
    <dgm:pt modelId="{09F51724-B8BA-4DFB-BD16-B1EA8CB5058C}" type="parTrans" cxnId="{404C9267-B855-4F00-81B4-FDBA5A6B84D3}">
      <dgm:prSet/>
      <dgm:spPr/>
      <dgm:t>
        <a:bodyPr/>
        <a:lstStyle/>
        <a:p>
          <a:endParaRPr lang="nl-BE"/>
        </a:p>
      </dgm:t>
    </dgm:pt>
    <dgm:pt modelId="{ED1775AD-96BE-44AF-9A49-F0F80F5145C0}" type="sibTrans" cxnId="{404C9267-B855-4F00-81B4-FDBA5A6B84D3}">
      <dgm:prSet/>
      <dgm:spPr/>
      <dgm:t>
        <a:bodyPr/>
        <a:lstStyle/>
        <a:p>
          <a:endParaRPr lang="nl-BE"/>
        </a:p>
      </dgm:t>
    </dgm:pt>
    <dgm:pt modelId="{8A334A44-61C5-4AFD-B86C-52FE51040D02}">
      <dgm:prSet phldrT="[Tekst]" custT="1"/>
      <dgm:spPr/>
      <dgm:t>
        <a:bodyPr/>
        <a:lstStyle/>
        <a:p>
          <a:r>
            <a:rPr lang="nl-BE" sz="1400" b="1" dirty="0"/>
            <a:t>Afval</a:t>
          </a:r>
        </a:p>
      </dgm:t>
    </dgm:pt>
    <dgm:pt modelId="{B550525E-9903-4B0D-8F1F-DA171637DBB4}" type="parTrans" cxnId="{EEBDBF2E-AC6C-4B61-8086-5FBCC90A5119}">
      <dgm:prSet/>
      <dgm:spPr/>
      <dgm:t>
        <a:bodyPr/>
        <a:lstStyle/>
        <a:p>
          <a:endParaRPr lang="nl-BE"/>
        </a:p>
      </dgm:t>
    </dgm:pt>
    <dgm:pt modelId="{4A82EDA7-5277-4161-84E5-C192A478F9A0}" type="sibTrans" cxnId="{EEBDBF2E-AC6C-4B61-8086-5FBCC90A5119}">
      <dgm:prSet/>
      <dgm:spPr/>
      <dgm:t>
        <a:bodyPr/>
        <a:lstStyle/>
        <a:p>
          <a:endParaRPr lang="nl-BE"/>
        </a:p>
      </dgm:t>
    </dgm:pt>
    <dgm:pt modelId="{6F3472E6-5E77-4F83-A391-0374FCE05567}">
      <dgm:prSet phldrT="[Tekst]" custT="1"/>
      <dgm:spPr/>
      <dgm:t>
        <a:bodyPr/>
        <a:lstStyle/>
        <a:p>
          <a:r>
            <a:rPr lang="nl-BE" sz="1400" dirty="0"/>
            <a:t>Sluikstort</a:t>
          </a:r>
        </a:p>
      </dgm:t>
    </dgm:pt>
    <dgm:pt modelId="{FC39FFD9-FE81-4D59-B85C-E9F61ADC59F5}" type="parTrans" cxnId="{625C0857-7591-404E-A681-E1F226FEF107}">
      <dgm:prSet/>
      <dgm:spPr/>
      <dgm:t>
        <a:bodyPr/>
        <a:lstStyle/>
        <a:p>
          <a:endParaRPr lang="nl-BE"/>
        </a:p>
      </dgm:t>
    </dgm:pt>
    <dgm:pt modelId="{C5DD4B3A-196F-4249-A97B-9D41DF8D2F39}" type="sibTrans" cxnId="{625C0857-7591-404E-A681-E1F226FEF107}">
      <dgm:prSet/>
      <dgm:spPr/>
      <dgm:t>
        <a:bodyPr/>
        <a:lstStyle/>
        <a:p>
          <a:endParaRPr lang="nl-BE"/>
        </a:p>
      </dgm:t>
    </dgm:pt>
    <dgm:pt modelId="{CEA01738-8476-4A82-9606-9F119511C541}">
      <dgm:prSet phldrT="[Tekst]" custT="1"/>
      <dgm:spPr/>
      <dgm:t>
        <a:bodyPr/>
        <a:lstStyle/>
        <a:p>
          <a:r>
            <a:rPr lang="nl-BE" sz="1400" b="1" dirty="0"/>
            <a:t>Vlarem exploitatievoorwaarden </a:t>
          </a:r>
        </a:p>
      </dgm:t>
    </dgm:pt>
    <dgm:pt modelId="{9799E2C9-1CEA-43C4-95FF-648C65CB0CCD}" type="parTrans" cxnId="{51E18AEB-840E-4647-80DB-2490FC41FE82}">
      <dgm:prSet/>
      <dgm:spPr/>
      <dgm:t>
        <a:bodyPr/>
        <a:lstStyle/>
        <a:p>
          <a:endParaRPr lang="nl-BE"/>
        </a:p>
      </dgm:t>
    </dgm:pt>
    <dgm:pt modelId="{4D8124BF-6DF6-4B79-B06C-5F017FCDB120}" type="sibTrans" cxnId="{51E18AEB-840E-4647-80DB-2490FC41FE82}">
      <dgm:prSet/>
      <dgm:spPr/>
      <dgm:t>
        <a:bodyPr/>
        <a:lstStyle/>
        <a:p>
          <a:endParaRPr lang="nl-BE"/>
        </a:p>
      </dgm:t>
    </dgm:pt>
    <dgm:pt modelId="{138DD471-47DD-4643-BB0B-3437B1555DC6}">
      <dgm:prSet phldrT="[Tekst]" custT="1"/>
      <dgm:spPr/>
      <dgm:t>
        <a:bodyPr/>
        <a:lstStyle/>
        <a:p>
          <a:r>
            <a:rPr lang="nl-BE" sz="1400" dirty="0"/>
            <a:t>Vloeistofdichte vloer</a:t>
          </a:r>
        </a:p>
      </dgm:t>
    </dgm:pt>
    <dgm:pt modelId="{C36EF4F6-1CE2-44E2-A410-2D581FB33FD5}" type="parTrans" cxnId="{2C1AD636-B2A8-4B7C-BABE-E3BFB896C23B}">
      <dgm:prSet/>
      <dgm:spPr/>
      <dgm:t>
        <a:bodyPr/>
        <a:lstStyle/>
        <a:p>
          <a:endParaRPr lang="nl-BE"/>
        </a:p>
      </dgm:t>
    </dgm:pt>
    <dgm:pt modelId="{D21B81BC-5067-4029-B753-06346B1975F7}" type="sibTrans" cxnId="{2C1AD636-B2A8-4B7C-BABE-E3BFB896C23B}">
      <dgm:prSet/>
      <dgm:spPr/>
      <dgm:t>
        <a:bodyPr/>
        <a:lstStyle/>
        <a:p>
          <a:endParaRPr lang="nl-BE"/>
        </a:p>
      </dgm:t>
    </dgm:pt>
    <dgm:pt modelId="{43700A01-210B-4CC8-9AEF-A4B9FDBE9C4E}">
      <dgm:prSet phldrT="[Tekst]" custT="1"/>
      <dgm:spPr/>
      <dgm:t>
        <a:bodyPr/>
        <a:lstStyle/>
        <a:p>
          <a:r>
            <a:rPr lang="nl-BE" sz="1400" dirty="0"/>
            <a:t>Bedrijfsafval</a:t>
          </a:r>
        </a:p>
      </dgm:t>
    </dgm:pt>
    <dgm:pt modelId="{6DE5A631-5722-44A2-B742-D4F1EE6B3CA1}" type="parTrans" cxnId="{8163B783-D205-411B-B6D9-F1D99FA0555E}">
      <dgm:prSet/>
      <dgm:spPr/>
      <dgm:t>
        <a:bodyPr/>
        <a:lstStyle/>
        <a:p>
          <a:endParaRPr lang="nl-BE"/>
        </a:p>
      </dgm:t>
    </dgm:pt>
    <dgm:pt modelId="{183441F1-8342-4E72-AD87-397E526E6BC7}" type="sibTrans" cxnId="{8163B783-D205-411B-B6D9-F1D99FA0555E}">
      <dgm:prSet/>
      <dgm:spPr/>
      <dgm:t>
        <a:bodyPr/>
        <a:lstStyle/>
        <a:p>
          <a:endParaRPr lang="nl-BE"/>
        </a:p>
      </dgm:t>
    </dgm:pt>
    <dgm:pt modelId="{584A2C01-FF91-4D2C-83FE-BF7A2F6CE41E}">
      <dgm:prSet phldrT="[Tekst]" custT="1"/>
      <dgm:spPr/>
      <dgm:t>
        <a:bodyPr/>
        <a:lstStyle/>
        <a:p>
          <a:r>
            <a:rPr lang="nl-NL" sz="1400" dirty="0"/>
            <a:t>Puingranulaten</a:t>
          </a:r>
          <a:endParaRPr lang="nl-BE" sz="1400" dirty="0"/>
        </a:p>
      </dgm:t>
    </dgm:pt>
    <dgm:pt modelId="{01B5D39A-341F-4245-866B-57C89C079C37}" type="parTrans" cxnId="{E3B7090B-199D-411D-A7E0-77128C3AE58D}">
      <dgm:prSet/>
      <dgm:spPr/>
      <dgm:t>
        <a:bodyPr/>
        <a:lstStyle/>
        <a:p>
          <a:endParaRPr lang="nl-BE"/>
        </a:p>
      </dgm:t>
    </dgm:pt>
    <dgm:pt modelId="{53A0FB06-C1E8-49DB-9186-F4F682112CF1}" type="sibTrans" cxnId="{E3B7090B-199D-411D-A7E0-77128C3AE58D}">
      <dgm:prSet/>
      <dgm:spPr/>
      <dgm:t>
        <a:bodyPr/>
        <a:lstStyle/>
        <a:p>
          <a:endParaRPr lang="nl-BE"/>
        </a:p>
      </dgm:t>
    </dgm:pt>
    <dgm:pt modelId="{A1B5C0B3-B233-4209-A40D-2D53AC380272}">
      <dgm:prSet phldrT="[Tekst]" custT="1"/>
      <dgm:spPr/>
      <dgm:t>
        <a:bodyPr/>
        <a:lstStyle/>
        <a:p>
          <a:r>
            <a:rPr lang="nl-BE" sz="1400" dirty="0"/>
            <a:t>Bouw- en sloopafval</a:t>
          </a:r>
        </a:p>
      </dgm:t>
    </dgm:pt>
    <dgm:pt modelId="{4192398B-3941-48F7-ADA1-343C5EB9A7E9}" type="parTrans" cxnId="{10CB8DD7-21A8-4325-98C7-528019ECE511}">
      <dgm:prSet/>
      <dgm:spPr/>
      <dgm:t>
        <a:bodyPr/>
        <a:lstStyle/>
        <a:p>
          <a:endParaRPr lang="nl-BE"/>
        </a:p>
      </dgm:t>
    </dgm:pt>
    <dgm:pt modelId="{45967BB1-FE75-47F0-B731-0A34526A5216}" type="sibTrans" cxnId="{10CB8DD7-21A8-4325-98C7-528019ECE511}">
      <dgm:prSet/>
      <dgm:spPr/>
      <dgm:t>
        <a:bodyPr/>
        <a:lstStyle/>
        <a:p>
          <a:endParaRPr lang="nl-BE"/>
        </a:p>
      </dgm:t>
    </dgm:pt>
    <dgm:pt modelId="{220C7A75-A1C1-487D-A30F-46BC70E75157}">
      <dgm:prSet phldrT="[Tekst]" custT="1"/>
      <dgm:spPr/>
      <dgm:t>
        <a:bodyPr/>
        <a:lstStyle/>
        <a:p>
          <a:r>
            <a:rPr lang="nl-BE" sz="1400" dirty="0"/>
            <a:t>Asbest</a:t>
          </a:r>
        </a:p>
      </dgm:t>
    </dgm:pt>
    <dgm:pt modelId="{49BB6FDD-578A-4612-A88F-F21A9D16CF8A}" type="parTrans" cxnId="{F09C6F6D-DC61-4915-9B14-81D860EE385B}">
      <dgm:prSet/>
      <dgm:spPr/>
      <dgm:t>
        <a:bodyPr/>
        <a:lstStyle/>
        <a:p>
          <a:endParaRPr lang="nl-BE"/>
        </a:p>
      </dgm:t>
    </dgm:pt>
    <dgm:pt modelId="{94CA4475-3272-4899-A352-6F6AEAE9C48D}" type="sibTrans" cxnId="{F09C6F6D-DC61-4915-9B14-81D860EE385B}">
      <dgm:prSet/>
      <dgm:spPr/>
      <dgm:t>
        <a:bodyPr/>
        <a:lstStyle/>
        <a:p>
          <a:endParaRPr lang="nl-BE"/>
        </a:p>
      </dgm:t>
    </dgm:pt>
    <dgm:pt modelId="{AD28A6DE-7369-411F-BC18-58C528D9A9C1}">
      <dgm:prSet custT="1"/>
      <dgm:spPr/>
      <dgm:t>
        <a:bodyPr/>
        <a:lstStyle/>
        <a:p>
          <a:r>
            <a:rPr lang="nl-BE" sz="1400" b="1" dirty="0"/>
            <a:t>Uitbating zonder (correcte) vergunning</a:t>
          </a:r>
        </a:p>
      </dgm:t>
    </dgm:pt>
    <dgm:pt modelId="{95277A82-6CA1-410B-BD2A-E28AE731ADA9}" type="parTrans" cxnId="{C1204F5B-B9BB-4440-BF6D-94D1628BD8CF}">
      <dgm:prSet/>
      <dgm:spPr/>
      <dgm:t>
        <a:bodyPr/>
        <a:lstStyle/>
        <a:p>
          <a:endParaRPr lang="nl-BE"/>
        </a:p>
      </dgm:t>
    </dgm:pt>
    <dgm:pt modelId="{79685579-DCE7-47B8-A6CE-C971FBD03234}" type="sibTrans" cxnId="{C1204F5B-B9BB-4440-BF6D-94D1628BD8CF}">
      <dgm:prSet/>
      <dgm:spPr/>
      <dgm:t>
        <a:bodyPr/>
        <a:lstStyle/>
        <a:p>
          <a:endParaRPr lang="nl-BE"/>
        </a:p>
      </dgm:t>
    </dgm:pt>
    <dgm:pt modelId="{E75FA87B-700E-4299-BBA9-71ABAD4B263C}">
      <dgm:prSet custT="1"/>
      <dgm:spPr/>
      <dgm:t>
        <a:bodyPr/>
        <a:lstStyle/>
        <a:p>
          <a:r>
            <a:rPr lang="nl-BE" sz="1400" b="1" dirty="0"/>
            <a:t>Export afval</a:t>
          </a:r>
        </a:p>
      </dgm:t>
    </dgm:pt>
    <dgm:pt modelId="{C06F70D3-6440-46BE-BBAE-4C3D185600AD}" type="parTrans" cxnId="{AAF331AC-34EE-4AE8-AEC4-1E2F544AD884}">
      <dgm:prSet/>
      <dgm:spPr/>
      <dgm:t>
        <a:bodyPr/>
        <a:lstStyle/>
        <a:p>
          <a:endParaRPr lang="nl-BE"/>
        </a:p>
      </dgm:t>
    </dgm:pt>
    <dgm:pt modelId="{AB005452-3EA2-4E62-94E1-6A58ED93D935}" type="sibTrans" cxnId="{AAF331AC-34EE-4AE8-AEC4-1E2F544AD884}">
      <dgm:prSet/>
      <dgm:spPr/>
      <dgm:t>
        <a:bodyPr/>
        <a:lstStyle/>
        <a:p>
          <a:endParaRPr lang="nl-BE"/>
        </a:p>
      </dgm:t>
    </dgm:pt>
    <dgm:pt modelId="{9CFD3D4B-860A-4615-B55E-FB1ED61C1DD3}">
      <dgm:prSet custT="1"/>
      <dgm:spPr/>
      <dgm:t>
        <a:bodyPr/>
        <a:lstStyle/>
        <a:p>
          <a:r>
            <a:rPr lang="nl-BE" sz="1400" dirty="0"/>
            <a:t>Illegale inzameling</a:t>
          </a:r>
        </a:p>
      </dgm:t>
    </dgm:pt>
    <dgm:pt modelId="{BB61C76C-8C7D-4608-9E65-58ADF7B13929}" type="parTrans" cxnId="{D32FD192-B13B-4E96-885F-FE212E830957}">
      <dgm:prSet/>
      <dgm:spPr/>
      <dgm:t>
        <a:bodyPr/>
        <a:lstStyle/>
        <a:p>
          <a:endParaRPr lang="nl-BE"/>
        </a:p>
      </dgm:t>
    </dgm:pt>
    <dgm:pt modelId="{5A9692F9-E159-4D7D-9FEE-03B3D2C803CA}" type="sibTrans" cxnId="{D32FD192-B13B-4E96-885F-FE212E830957}">
      <dgm:prSet/>
      <dgm:spPr/>
      <dgm:t>
        <a:bodyPr/>
        <a:lstStyle/>
        <a:p>
          <a:endParaRPr lang="nl-BE"/>
        </a:p>
      </dgm:t>
    </dgm:pt>
    <dgm:pt modelId="{FC084941-1230-4085-AA20-9A70D935D74F}">
      <dgm:prSet custT="1"/>
      <dgm:spPr/>
      <dgm:t>
        <a:bodyPr/>
        <a:lstStyle/>
        <a:p>
          <a:r>
            <a:rPr lang="nl-BE" sz="1400" dirty="0"/>
            <a:t>Olievaten op lekbakken</a:t>
          </a:r>
        </a:p>
      </dgm:t>
    </dgm:pt>
    <dgm:pt modelId="{A8445ED2-F003-43ED-BE90-4B561C0C705E}" type="sibTrans" cxnId="{CD1938D5-4C11-426A-81F2-2F25620998AA}">
      <dgm:prSet/>
      <dgm:spPr/>
      <dgm:t>
        <a:bodyPr/>
        <a:lstStyle/>
        <a:p>
          <a:endParaRPr lang="nl-BE"/>
        </a:p>
      </dgm:t>
    </dgm:pt>
    <dgm:pt modelId="{6361623D-713C-460F-BDCA-7B193CD5BF48}" type="parTrans" cxnId="{CD1938D5-4C11-426A-81F2-2F25620998AA}">
      <dgm:prSet/>
      <dgm:spPr/>
      <dgm:t>
        <a:bodyPr/>
        <a:lstStyle/>
        <a:p>
          <a:endParaRPr lang="nl-BE"/>
        </a:p>
      </dgm:t>
    </dgm:pt>
    <dgm:pt modelId="{702AA87A-9398-4D5C-A8EA-6B1B5D9636AC}">
      <dgm:prSet/>
      <dgm:spPr/>
      <dgm:t>
        <a:bodyPr/>
        <a:lstStyle/>
        <a:p>
          <a:r>
            <a:rPr lang="nl-BE" dirty="0"/>
            <a:t>…</a:t>
          </a:r>
        </a:p>
      </dgm:t>
    </dgm:pt>
    <dgm:pt modelId="{4DC426BA-BFF8-4261-B32C-74D77D942D95}" type="parTrans" cxnId="{D1073E07-48FA-4566-9062-2AD7945A44AD}">
      <dgm:prSet/>
      <dgm:spPr/>
      <dgm:t>
        <a:bodyPr/>
        <a:lstStyle/>
        <a:p>
          <a:endParaRPr lang="nl-BE"/>
        </a:p>
      </dgm:t>
    </dgm:pt>
    <dgm:pt modelId="{9D779E2D-3323-420D-B4EC-B6B98A39038A}" type="sibTrans" cxnId="{D1073E07-48FA-4566-9062-2AD7945A44AD}">
      <dgm:prSet/>
      <dgm:spPr/>
      <dgm:t>
        <a:bodyPr/>
        <a:lstStyle/>
        <a:p>
          <a:endParaRPr lang="nl-BE"/>
        </a:p>
      </dgm:t>
    </dgm:pt>
    <dgm:pt modelId="{66E2AFB7-970B-473E-B092-0723418E73F8}">
      <dgm:prSet/>
      <dgm:spPr/>
      <dgm:t>
        <a:bodyPr/>
        <a:lstStyle/>
        <a:p>
          <a:r>
            <a:rPr lang="nl-BE" dirty="0"/>
            <a:t>…</a:t>
          </a:r>
        </a:p>
      </dgm:t>
    </dgm:pt>
    <dgm:pt modelId="{FB7A09AE-8D18-4C57-89EB-4B7A2B3345BD}" type="parTrans" cxnId="{79192D54-39D1-4D99-8938-C9B996766EF4}">
      <dgm:prSet/>
      <dgm:spPr/>
      <dgm:t>
        <a:bodyPr/>
        <a:lstStyle/>
        <a:p>
          <a:endParaRPr lang="nl-BE"/>
        </a:p>
      </dgm:t>
    </dgm:pt>
    <dgm:pt modelId="{9DB31B81-9C58-40D6-82F7-03CD934A077F}" type="sibTrans" cxnId="{79192D54-39D1-4D99-8938-C9B996766EF4}">
      <dgm:prSet/>
      <dgm:spPr/>
      <dgm:t>
        <a:bodyPr/>
        <a:lstStyle/>
        <a:p>
          <a:endParaRPr lang="nl-BE"/>
        </a:p>
      </dgm:t>
    </dgm:pt>
    <dgm:pt modelId="{95DD4461-57A4-42D8-8322-DB78FB4883FE}" type="pres">
      <dgm:prSet presAssocID="{7E0147A8-418C-4F59-94AC-29D44DBC8D98}" presName="diagram" presStyleCnt="0">
        <dgm:presLayoutVars>
          <dgm:chPref val="1"/>
          <dgm:dir/>
          <dgm:animOne val="branch"/>
          <dgm:animLvl val="lvl"/>
          <dgm:resizeHandles/>
        </dgm:presLayoutVars>
      </dgm:prSet>
      <dgm:spPr/>
      <dgm:t>
        <a:bodyPr/>
        <a:lstStyle/>
        <a:p>
          <a:endParaRPr lang="nl-BE"/>
        </a:p>
      </dgm:t>
    </dgm:pt>
    <dgm:pt modelId="{10BAE252-8CF3-42C0-A099-D94AA1CBD46C}" type="pres">
      <dgm:prSet presAssocID="{31462063-0E35-4C9F-A9DC-FB497783C572}" presName="root" presStyleCnt="0"/>
      <dgm:spPr/>
    </dgm:pt>
    <dgm:pt modelId="{46A97065-227B-4E46-8307-828B8DCBE857}" type="pres">
      <dgm:prSet presAssocID="{31462063-0E35-4C9F-A9DC-FB497783C572}" presName="rootComposite" presStyleCnt="0"/>
      <dgm:spPr/>
    </dgm:pt>
    <dgm:pt modelId="{E16C615A-81D2-4FAF-BA0C-A1245AEFA7CC}" type="pres">
      <dgm:prSet presAssocID="{31462063-0E35-4C9F-A9DC-FB497783C572}" presName="rootText" presStyleLbl="node1" presStyleIdx="0" presStyleCnt="5" custScaleX="178608" custScaleY="72029"/>
      <dgm:spPr/>
      <dgm:t>
        <a:bodyPr/>
        <a:lstStyle/>
        <a:p>
          <a:endParaRPr lang="nl-BE"/>
        </a:p>
      </dgm:t>
    </dgm:pt>
    <dgm:pt modelId="{89726623-6587-4768-A2DD-495F7685CE25}" type="pres">
      <dgm:prSet presAssocID="{31462063-0E35-4C9F-A9DC-FB497783C572}" presName="rootConnector" presStyleLbl="node1" presStyleIdx="0" presStyleCnt="5"/>
      <dgm:spPr/>
      <dgm:t>
        <a:bodyPr/>
        <a:lstStyle/>
        <a:p>
          <a:endParaRPr lang="nl-BE"/>
        </a:p>
      </dgm:t>
    </dgm:pt>
    <dgm:pt modelId="{A6BCF941-DEDF-4956-B1E9-368A0B03AD54}" type="pres">
      <dgm:prSet presAssocID="{31462063-0E35-4C9F-A9DC-FB497783C572}" presName="childShape" presStyleCnt="0"/>
      <dgm:spPr/>
    </dgm:pt>
    <dgm:pt modelId="{23040F2F-EFDE-4D4D-A2C7-BCE89BEADFCE}" type="pres">
      <dgm:prSet presAssocID="{09F51724-B8BA-4DFB-BD16-B1EA8CB5058C}" presName="Name13" presStyleLbl="parChTrans1D2" presStyleIdx="0" presStyleCnt="11"/>
      <dgm:spPr/>
      <dgm:t>
        <a:bodyPr/>
        <a:lstStyle/>
        <a:p>
          <a:endParaRPr lang="nl-BE"/>
        </a:p>
      </dgm:t>
    </dgm:pt>
    <dgm:pt modelId="{E7B9E307-947F-4274-8833-6D31D5DD136A}" type="pres">
      <dgm:prSet presAssocID="{DEAFE5EE-C3C0-4CD3-98A5-B7E1821BA79B}" presName="childText" presStyleLbl="bgAcc1" presStyleIdx="0" presStyleCnt="11" custScaleX="173730" custScaleY="64344">
        <dgm:presLayoutVars>
          <dgm:bulletEnabled val="1"/>
        </dgm:presLayoutVars>
      </dgm:prSet>
      <dgm:spPr/>
      <dgm:t>
        <a:bodyPr/>
        <a:lstStyle/>
        <a:p>
          <a:endParaRPr lang="nl-BE"/>
        </a:p>
      </dgm:t>
    </dgm:pt>
    <dgm:pt modelId="{D361B9BC-32A3-4139-8629-BDA78524F543}" type="pres">
      <dgm:prSet presAssocID="{8A334A44-61C5-4AFD-B86C-52FE51040D02}" presName="root" presStyleCnt="0"/>
      <dgm:spPr/>
    </dgm:pt>
    <dgm:pt modelId="{B2D4022E-3D3D-4632-9744-F78B778AB705}" type="pres">
      <dgm:prSet presAssocID="{8A334A44-61C5-4AFD-B86C-52FE51040D02}" presName="rootComposite" presStyleCnt="0"/>
      <dgm:spPr/>
    </dgm:pt>
    <dgm:pt modelId="{2D4AB9A6-29ED-438F-9B19-C9E17D4B606B}" type="pres">
      <dgm:prSet presAssocID="{8A334A44-61C5-4AFD-B86C-52FE51040D02}" presName="rootText" presStyleLbl="node1" presStyleIdx="1" presStyleCnt="5" custScaleX="184569" custScaleY="70256" custLinFactNeighborX="4211"/>
      <dgm:spPr/>
      <dgm:t>
        <a:bodyPr/>
        <a:lstStyle/>
        <a:p>
          <a:endParaRPr lang="nl-BE"/>
        </a:p>
      </dgm:t>
    </dgm:pt>
    <dgm:pt modelId="{C4F8F916-CEA3-48BE-8ECC-14D294D52D77}" type="pres">
      <dgm:prSet presAssocID="{8A334A44-61C5-4AFD-B86C-52FE51040D02}" presName="rootConnector" presStyleLbl="node1" presStyleIdx="1" presStyleCnt="5"/>
      <dgm:spPr/>
      <dgm:t>
        <a:bodyPr/>
        <a:lstStyle/>
        <a:p>
          <a:endParaRPr lang="nl-BE"/>
        </a:p>
      </dgm:t>
    </dgm:pt>
    <dgm:pt modelId="{AA8F4E08-4B95-43FE-8758-2BC6D2175016}" type="pres">
      <dgm:prSet presAssocID="{8A334A44-61C5-4AFD-B86C-52FE51040D02}" presName="childShape" presStyleCnt="0"/>
      <dgm:spPr/>
    </dgm:pt>
    <dgm:pt modelId="{5CA13C0C-374D-46C8-8CB2-BFB9A9B40897}" type="pres">
      <dgm:prSet presAssocID="{FC39FFD9-FE81-4D59-B85C-E9F61ADC59F5}" presName="Name13" presStyleLbl="parChTrans1D2" presStyleIdx="1" presStyleCnt="11"/>
      <dgm:spPr/>
      <dgm:t>
        <a:bodyPr/>
        <a:lstStyle/>
        <a:p>
          <a:endParaRPr lang="nl-BE"/>
        </a:p>
      </dgm:t>
    </dgm:pt>
    <dgm:pt modelId="{CC7AD292-9D7D-438B-A18B-48FF1EAB7D0D}" type="pres">
      <dgm:prSet presAssocID="{6F3472E6-5E77-4F83-A391-0374FCE05567}" presName="childText" presStyleLbl="bgAcc1" presStyleIdx="1" presStyleCnt="11" custScaleX="190541" custScaleY="50218">
        <dgm:presLayoutVars>
          <dgm:bulletEnabled val="1"/>
        </dgm:presLayoutVars>
      </dgm:prSet>
      <dgm:spPr/>
      <dgm:t>
        <a:bodyPr/>
        <a:lstStyle/>
        <a:p>
          <a:endParaRPr lang="nl-BE"/>
        </a:p>
      </dgm:t>
    </dgm:pt>
    <dgm:pt modelId="{7CEC58B9-F5BF-469D-BA16-9DAD7A4B3785}" type="pres">
      <dgm:prSet presAssocID="{6DE5A631-5722-44A2-B742-D4F1EE6B3CA1}" presName="Name13" presStyleLbl="parChTrans1D2" presStyleIdx="2" presStyleCnt="11"/>
      <dgm:spPr/>
      <dgm:t>
        <a:bodyPr/>
        <a:lstStyle/>
        <a:p>
          <a:endParaRPr lang="nl-BE"/>
        </a:p>
      </dgm:t>
    </dgm:pt>
    <dgm:pt modelId="{31EB3797-5A98-42A4-AFC6-39F3337E0457}" type="pres">
      <dgm:prSet presAssocID="{43700A01-210B-4CC8-9AEF-A4B9FDBE9C4E}" presName="childText" presStyleLbl="bgAcc1" presStyleIdx="2" presStyleCnt="11" custScaleX="186812" custScaleY="60799">
        <dgm:presLayoutVars>
          <dgm:bulletEnabled val="1"/>
        </dgm:presLayoutVars>
      </dgm:prSet>
      <dgm:spPr/>
      <dgm:t>
        <a:bodyPr/>
        <a:lstStyle/>
        <a:p>
          <a:endParaRPr lang="nl-BE"/>
        </a:p>
      </dgm:t>
    </dgm:pt>
    <dgm:pt modelId="{B365E888-0FA4-42A2-A34D-59C495857235}" type="pres">
      <dgm:prSet presAssocID="{01B5D39A-341F-4245-866B-57C89C079C37}" presName="Name13" presStyleLbl="parChTrans1D2" presStyleIdx="3" presStyleCnt="11"/>
      <dgm:spPr/>
      <dgm:t>
        <a:bodyPr/>
        <a:lstStyle/>
        <a:p>
          <a:endParaRPr lang="nl-BE"/>
        </a:p>
      </dgm:t>
    </dgm:pt>
    <dgm:pt modelId="{79A60F18-93DF-45AC-BE55-8765FA11A07E}" type="pres">
      <dgm:prSet presAssocID="{584A2C01-FF91-4D2C-83FE-BF7A2F6CE41E}" presName="childText" presStyleLbl="bgAcc1" presStyleIdx="3" presStyleCnt="11" custScaleX="184947" custScaleY="50218">
        <dgm:presLayoutVars>
          <dgm:bulletEnabled val="1"/>
        </dgm:presLayoutVars>
      </dgm:prSet>
      <dgm:spPr/>
      <dgm:t>
        <a:bodyPr/>
        <a:lstStyle/>
        <a:p>
          <a:endParaRPr lang="nl-BE"/>
        </a:p>
      </dgm:t>
    </dgm:pt>
    <dgm:pt modelId="{673E3713-47A9-4FA9-9300-71AA70818F9D}" type="pres">
      <dgm:prSet presAssocID="{4192398B-3941-48F7-ADA1-343C5EB9A7E9}" presName="Name13" presStyleLbl="parChTrans1D2" presStyleIdx="4" presStyleCnt="11"/>
      <dgm:spPr/>
      <dgm:t>
        <a:bodyPr/>
        <a:lstStyle/>
        <a:p>
          <a:endParaRPr lang="nl-BE"/>
        </a:p>
      </dgm:t>
    </dgm:pt>
    <dgm:pt modelId="{3AF92AA7-EE46-4166-BC0D-CB264DF86B33}" type="pres">
      <dgm:prSet presAssocID="{A1B5C0B3-B233-4209-A40D-2D53AC380272}" presName="childText" presStyleLbl="bgAcc1" presStyleIdx="4" presStyleCnt="11" custScaleX="182295" custScaleY="51525">
        <dgm:presLayoutVars>
          <dgm:bulletEnabled val="1"/>
        </dgm:presLayoutVars>
      </dgm:prSet>
      <dgm:spPr/>
      <dgm:t>
        <a:bodyPr/>
        <a:lstStyle/>
        <a:p>
          <a:endParaRPr lang="nl-BE"/>
        </a:p>
      </dgm:t>
    </dgm:pt>
    <dgm:pt modelId="{36B77228-C69B-42CA-B35F-D396520CF083}" type="pres">
      <dgm:prSet presAssocID="{49BB6FDD-578A-4612-A88F-F21A9D16CF8A}" presName="Name13" presStyleLbl="parChTrans1D2" presStyleIdx="5" presStyleCnt="11"/>
      <dgm:spPr/>
      <dgm:t>
        <a:bodyPr/>
        <a:lstStyle/>
        <a:p>
          <a:endParaRPr lang="nl-BE"/>
        </a:p>
      </dgm:t>
    </dgm:pt>
    <dgm:pt modelId="{10B5E395-D60D-4CA4-B274-E49F50DD250B}" type="pres">
      <dgm:prSet presAssocID="{220C7A75-A1C1-487D-A30F-46BC70E75157}" presName="childText" presStyleLbl="bgAcc1" presStyleIdx="5" presStyleCnt="11" custScaleX="182171" custScaleY="51910" custLinFactNeighborX="2562">
        <dgm:presLayoutVars>
          <dgm:bulletEnabled val="1"/>
        </dgm:presLayoutVars>
      </dgm:prSet>
      <dgm:spPr/>
      <dgm:t>
        <a:bodyPr/>
        <a:lstStyle/>
        <a:p>
          <a:endParaRPr lang="nl-BE"/>
        </a:p>
      </dgm:t>
    </dgm:pt>
    <dgm:pt modelId="{CB68DCA1-4CCA-402A-BE96-86FC83C5382D}" type="pres">
      <dgm:prSet presAssocID="{BB61C76C-8C7D-4608-9E65-58ADF7B13929}" presName="Name13" presStyleLbl="parChTrans1D2" presStyleIdx="6" presStyleCnt="11"/>
      <dgm:spPr/>
      <dgm:t>
        <a:bodyPr/>
        <a:lstStyle/>
        <a:p>
          <a:endParaRPr lang="nl-BE"/>
        </a:p>
      </dgm:t>
    </dgm:pt>
    <dgm:pt modelId="{19326494-C2EF-4B6B-9447-A729AF2A4EEF}" type="pres">
      <dgm:prSet presAssocID="{9CFD3D4B-860A-4615-B55E-FB1ED61C1DD3}" presName="childText" presStyleLbl="bgAcc1" presStyleIdx="6" presStyleCnt="11" custScaleX="187279" custScaleY="63026">
        <dgm:presLayoutVars>
          <dgm:bulletEnabled val="1"/>
        </dgm:presLayoutVars>
      </dgm:prSet>
      <dgm:spPr/>
      <dgm:t>
        <a:bodyPr/>
        <a:lstStyle/>
        <a:p>
          <a:endParaRPr lang="nl-BE"/>
        </a:p>
      </dgm:t>
    </dgm:pt>
    <dgm:pt modelId="{7B1DB143-8AFC-45F5-87E8-BB8FB73371D1}" type="pres">
      <dgm:prSet presAssocID="{FB7A09AE-8D18-4C57-89EB-4B7A2B3345BD}" presName="Name13" presStyleLbl="parChTrans1D2" presStyleIdx="7" presStyleCnt="11"/>
      <dgm:spPr/>
      <dgm:t>
        <a:bodyPr/>
        <a:lstStyle/>
        <a:p>
          <a:endParaRPr lang="nl-BE"/>
        </a:p>
      </dgm:t>
    </dgm:pt>
    <dgm:pt modelId="{0360C496-9260-4D72-94EA-F436C886D314}" type="pres">
      <dgm:prSet presAssocID="{66E2AFB7-970B-473E-B092-0723418E73F8}" presName="childText" presStyleLbl="bgAcc1" presStyleIdx="7" presStyleCnt="11" custScaleX="184769" custScaleY="55938">
        <dgm:presLayoutVars>
          <dgm:bulletEnabled val="1"/>
        </dgm:presLayoutVars>
      </dgm:prSet>
      <dgm:spPr/>
      <dgm:t>
        <a:bodyPr/>
        <a:lstStyle/>
        <a:p>
          <a:endParaRPr lang="nl-BE"/>
        </a:p>
      </dgm:t>
    </dgm:pt>
    <dgm:pt modelId="{AB1DA687-1F0A-42F3-8098-F39C534A5B4C}" type="pres">
      <dgm:prSet presAssocID="{AD28A6DE-7369-411F-BC18-58C528D9A9C1}" presName="root" presStyleCnt="0"/>
      <dgm:spPr/>
    </dgm:pt>
    <dgm:pt modelId="{41A465FD-5B76-4E28-89E9-922B8293F400}" type="pres">
      <dgm:prSet presAssocID="{AD28A6DE-7369-411F-BC18-58C528D9A9C1}" presName="rootComposite" presStyleCnt="0"/>
      <dgm:spPr/>
    </dgm:pt>
    <dgm:pt modelId="{D1D71EBC-16ED-47DC-8A1A-C52A71C35154}" type="pres">
      <dgm:prSet presAssocID="{AD28A6DE-7369-411F-BC18-58C528D9A9C1}" presName="rootText" presStyleLbl="node1" presStyleIdx="2" presStyleCnt="5" custScaleX="180398" custScaleY="98496"/>
      <dgm:spPr/>
      <dgm:t>
        <a:bodyPr/>
        <a:lstStyle/>
        <a:p>
          <a:endParaRPr lang="nl-BE"/>
        </a:p>
      </dgm:t>
    </dgm:pt>
    <dgm:pt modelId="{F2DCB3FF-9E20-4970-B298-33A0EA27D0FF}" type="pres">
      <dgm:prSet presAssocID="{AD28A6DE-7369-411F-BC18-58C528D9A9C1}" presName="rootConnector" presStyleLbl="node1" presStyleIdx="2" presStyleCnt="5"/>
      <dgm:spPr/>
      <dgm:t>
        <a:bodyPr/>
        <a:lstStyle/>
        <a:p>
          <a:endParaRPr lang="nl-BE"/>
        </a:p>
      </dgm:t>
    </dgm:pt>
    <dgm:pt modelId="{56074151-5446-4646-9E6F-A046F4DD8174}" type="pres">
      <dgm:prSet presAssocID="{AD28A6DE-7369-411F-BC18-58C528D9A9C1}" presName="childShape" presStyleCnt="0"/>
      <dgm:spPr/>
    </dgm:pt>
    <dgm:pt modelId="{DDC16CF5-44DA-4CBC-9CCE-FD7A9A369C55}" type="pres">
      <dgm:prSet presAssocID="{CEA01738-8476-4A82-9606-9F119511C541}" presName="root" presStyleCnt="0"/>
      <dgm:spPr/>
    </dgm:pt>
    <dgm:pt modelId="{B7459CA6-223A-46FF-A9FE-80072B8BBF48}" type="pres">
      <dgm:prSet presAssocID="{CEA01738-8476-4A82-9606-9F119511C541}" presName="rootComposite" presStyleCnt="0"/>
      <dgm:spPr/>
    </dgm:pt>
    <dgm:pt modelId="{C173DC5A-07AE-4D7E-8625-D6F00BC4F80D}" type="pres">
      <dgm:prSet presAssocID="{CEA01738-8476-4A82-9606-9F119511C541}" presName="rootText" presStyleLbl="node1" presStyleIdx="3" presStyleCnt="5" custScaleX="179415" custScaleY="93138" custLinFactX="-300000" custLinFactY="91401" custLinFactNeighborX="-326580" custLinFactNeighborY="100000"/>
      <dgm:spPr/>
      <dgm:t>
        <a:bodyPr/>
        <a:lstStyle/>
        <a:p>
          <a:endParaRPr lang="nl-BE"/>
        </a:p>
      </dgm:t>
    </dgm:pt>
    <dgm:pt modelId="{33B0EABE-F0E8-4231-9600-0839C4F3AECE}" type="pres">
      <dgm:prSet presAssocID="{CEA01738-8476-4A82-9606-9F119511C541}" presName="rootConnector" presStyleLbl="node1" presStyleIdx="3" presStyleCnt="5"/>
      <dgm:spPr/>
      <dgm:t>
        <a:bodyPr/>
        <a:lstStyle/>
        <a:p>
          <a:endParaRPr lang="nl-BE"/>
        </a:p>
      </dgm:t>
    </dgm:pt>
    <dgm:pt modelId="{08A7975E-4DE2-49C2-9DF9-78F834358414}" type="pres">
      <dgm:prSet presAssocID="{CEA01738-8476-4A82-9606-9F119511C541}" presName="childShape" presStyleCnt="0"/>
      <dgm:spPr/>
    </dgm:pt>
    <dgm:pt modelId="{2C2073AF-A28F-45FB-9D70-C537D0D93C11}" type="pres">
      <dgm:prSet presAssocID="{C36EF4F6-1CE2-44E2-A410-2D581FB33FD5}" presName="Name13" presStyleLbl="parChTrans1D2" presStyleIdx="8" presStyleCnt="11"/>
      <dgm:spPr/>
      <dgm:t>
        <a:bodyPr/>
        <a:lstStyle/>
        <a:p>
          <a:endParaRPr lang="nl-BE"/>
        </a:p>
      </dgm:t>
    </dgm:pt>
    <dgm:pt modelId="{0DBAD10B-9BC9-43E9-ACAC-2D2DBFFDEF56}" type="pres">
      <dgm:prSet presAssocID="{138DD471-47DD-4643-BB0B-3437B1555DC6}" presName="childText" presStyleLbl="bgAcc1" presStyleIdx="8" presStyleCnt="11" custScaleX="186438" custScaleY="69989" custLinFactX="-380165" custLinFactY="78549" custLinFactNeighborX="-400000" custLinFactNeighborY="100000">
        <dgm:presLayoutVars>
          <dgm:bulletEnabled val="1"/>
        </dgm:presLayoutVars>
      </dgm:prSet>
      <dgm:spPr/>
      <dgm:t>
        <a:bodyPr/>
        <a:lstStyle/>
        <a:p>
          <a:endParaRPr lang="nl-BE"/>
        </a:p>
      </dgm:t>
    </dgm:pt>
    <dgm:pt modelId="{D35D4ACC-1427-4139-B32A-F36B9497D78B}" type="pres">
      <dgm:prSet presAssocID="{6361623D-713C-460F-BDCA-7B193CD5BF48}" presName="Name13" presStyleLbl="parChTrans1D2" presStyleIdx="9" presStyleCnt="11"/>
      <dgm:spPr/>
      <dgm:t>
        <a:bodyPr/>
        <a:lstStyle/>
        <a:p>
          <a:endParaRPr lang="nl-BE"/>
        </a:p>
      </dgm:t>
    </dgm:pt>
    <dgm:pt modelId="{128DCF25-1D50-433C-BD81-AB89F885BA9A}" type="pres">
      <dgm:prSet presAssocID="{FC084941-1230-4085-AA20-9A70D935D74F}" presName="childText" presStyleLbl="bgAcc1" presStyleIdx="9" presStyleCnt="11" custScaleX="183371" custScaleY="66181" custLinFactX="-380770" custLinFactY="76858" custLinFactNeighborX="-400000" custLinFactNeighborY="100000">
        <dgm:presLayoutVars>
          <dgm:bulletEnabled val="1"/>
        </dgm:presLayoutVars>
      </dgm:prSet>
      <dgm:spPr/>
      <dgm:t>
        <a:bodyPr/>
        <a:lstStyle/>
        <a:p>
          <a:endParaRPr lang="nl-BE"/>
        </a:p>
      </dgm:t>
    </dgm:pt>
    <dgm:pt modelId="{0D6C998C-0A36-47D8-BCC7-E3B067584AC8}" type="pres">
      <dgm:prSet presAssocID="{4DC426BA-BFF8-4261-B32C-74D77D942D95}" presName="Name13" presStyleLbl="parChTrans1D2" presStyleIdx="10" presStyleCnt="11"/>
      <dgm:spPr/>
      <dgm:t>
        <a:bodyPr/>
        <a:lstStyle/>
        <a:p>
          <a:endParaRPr lang="nl-BE"/>
        </a:p>
      </dgm:t>
    </dgm:pt>
    <dgm:pt modelId="{2A779F1C-5E8A-469A-8802-170E89804E8F}" type="pres">
      <dgm:prSet presAssocID="{702AA87A-9398-4D5C-A8EA-6B1B5D9636AC}" presName="childText" presStyleLbl="bgAcc1" presStyleIdx="10" presStyleCnt="11" custAng="0" custScaleX="184598" custScaleY="74093" custLinFactX="-381407" custLinFactY="73548" custLinFactNeighborX="-400000" custLinFactNeighborY="100000">
        <dgm:presLayoutVars>
          <dgm:bulletEnabled val="1"/>
        </dgm:presLayoutVars>
      </dgm:prSet>
      <dgm:spPr/>
      <dgm:t>
        <a:bodyPr/>
        <a:lstStyle/>
        <a:p>
          <a:endParaRPr lang="nl-BE"/>
        </a:p>
      </dgm:t>
    </dgm:pt>
    <dgm:pt modelId="{E97AF86F-4CF3-442D-BF11-2C421E02C54F}" type="pres">
      <dgm:prSet presAssocID="{E75FA87B-700E-4299-BBA9-71ABAD4B263C}" presName="root" presStyleCnt="0"/>
      <dgm:spPr/>
    </dgm:pt>
    <dgm:pt modelId="{DCD032B3-B26E-415D-891D-C5F636BDADFC}" type="pres">
      <dgm:prSet presAssocID="{E75FA87B-700E-4299-BBA9-71ABAD4B263C}" presName="rootComposite" presStyleCnt="0"/>
      <dgm:spPr/>
    </dgm:pt>
    <dgm:pt modelId="{924C5D39-1B45-4EED-9B97-4DEC9547BB18}" type="pres">
      <dgm:prSet presAssocID="{E75FA87B-700E-4299-BBA9-71ABAD4B263C}" presName="rootText" presStyleLbl="node1" presStyleIdx="4" presStyleCnt="5" custScaleX="180197" custScaleY="65056" custLinFactX="-200000" custLinFactY="41442" custLinFactNeighborX="-207484" custLinFactNeighborY="100000"/>
      <dgm:spPr/>
      <dgm:t>
        <a:bodyPr/>
        <a:lstStyle/>
        <a:p>
          <a:endParaRPr lang="nl-BE"/>
        </a:p>
      </dgm:t>
    </dgm:pt>
    <dgm:pt modelId="{E231C5EF-A619-4EFF-B181-6BE5A56CFAB0}" type="pres">
      <dgm:prSet presAssocID="{E75FA87B-700E-4299-BBA9-71ABAD4B263C}" presName="rootConnector" presStyleLbl="node1" presStyleIdx="4" presStyleCnt="5"/>
      <dgm:spPr/>
      <dgm:t>
        <a:bodyPr/>
        <a:lstStyle/>
        <a:p>
          <a:endParaRPr lang="nl-BE"/>
        </a:p>
      </dgm:t>
    </dgm:pt>
    <dgm:pt modelId="{0F62D681-6957-4A3C-802C-55537E4C8F72}" type="pres">
      <dgm:prSet presAssocID="{E75FA87B-700E-4299-BBA9-71ABAD4B263C}" presName="childShape" presStyleCnt="0"/>
      <dgm:spPr/>
    </dgm:pt>
  </dgm:ptLst>
  <dgm:cxnLst>
    <dgm:cxn modelId="{D32FD192-B13B-4E96-885F-FE212E830957}" srcId="{8A334A44-61C5-4AFD-B86C-52FE51040D02}" destId="{9CFD3D4B-860A-4615-B55E-FB1ED61C1DD3}" srcOrd="5" destOrd="0" parTransId="{BB61C76C-8C7D-4608-9E65-58ADF7B13929}" sibTransId="{5A9692F9-E159-4D7D-9FEE-03B3D2C803CA}"/>
    <dgm:cxn modelId="{51E18AEB-840E-4647-80DB-2490FC41FE82}" srcId="{7E0147A8-418C-4F59-94AC-29D44DBC8D98}" destId="{CEA01738-8476-4A82-9606-9F119511C541}" srcOrd="3" destOrd="0" parTransId="{9799E2C9-1CEA-43C4-95FF-648C65CB0CCD}" sibTransId="{4D8124BF-6DF6-4B79-B06C-5F017FCDB120}"/>
    <dgm:cxn modelId="{06BD6A79-61F6-4603-90AF-E6039037875C}" type="presOf" srcId="{FC084941-1230-4085-AA20-9A70D935D74F}" destId="{128DCF25-1D50-433C-BD81-AB89F885BA9A}" srcOrd="0" destOrd="0" presId="urn:microsoft.com/office/officeart/2005/8/layout/hierarchy3"/>
    <dgm:cxn modelId="{AADFF683-36B4-45D1-8BE0-7EDBC8483DB5}" type="presOf" srcId="{9CFD3D4B-860A-4615-B55E-FB1ED61C1DD3}" destId="{19326494-C2EF-4B6B-9447-A729AF2A4EEF}" srcOrd="0" destOrd="0" presId="urn:microsoft.com/office/officeart/2005/8/layout/hierarchy3"/>
    <dgm:cxn modelId="{6BE55B09-1F1D-487B-AF7C-5F953F0BD202}" type="presOf" srcId="{E75FA87B-700E-4299-BBA9-71ABAD4B263C}" destId="{924C5D39-1B45-4EED-9B97-4DEC9547BB18}" srcOrd="0" destOrd="0" presId="urn:microsoft.com/office/officeart/2005/8/layout/hierarchy3"/>
    <dgm:cxn modelId="{F09C6F6D-DC61-4915-9B14-81D860EE385B}" srcId="{8A334A44-61C5-4AFD-B86C-52FE51040D02}" destId="{220C7A75-A1C1-487D-A30F-46BC70E75157}" srcOrd="4" destOrd="0" parTransId="{49BB6FDD-578A-4612-A88F-F21A9D16CF8A}" sibTransId="{94CA4475-3272-4899-A352-6F6AEAE9C48D}"/>
    <dgm:cxn modelId="{C89C5A4D-25E3-4C08-92B3-499765E9A77B}" type="presOf" srcId="{E75FA87B-700E-4299-BBA9-71ABAD4B263C}" destId="{E231C5EF-A619-4EFF-B181-6BE5A56CFAB0}" srcOrd="1" destOrd="0" presId="urn:microsoft.com/office/officeart/2005/8/layout/hierarchy3"/>
    <dgm:cxn modelId="{EEBDBF2E-AC6C-4B61-8086-5FBCC90A5119}" srcId="{7E0147A8-418C-4F59-94AC-29D44DBC8D98}" destId="{8A334A44-61C5-4AFD-B86C-52FE51040D02}" srcOrd="1" destOrd="0" parTransId="{B550525E-9903-4B0D-8F1F-DA171637DBB4}" sibTransId="{4A82EDA7-5277-4161-84E5-C192A478F9A0}"/>
    <dgm:cxn modelId="{E9928A80-6242-4199-A871-CCFE9241464F}" type="presOf" srcId="{31462063-0E35-4C9F-A9DC-FB497783C572}" destId="{E16C615A-81D2-4FAF-BA0C-A1245AEFA7CC}" srcOrd="0" destOrd="0" presId="urn:microsoft.com/office/officeart/2005/8/layout/hierarchy3"/>
    <dgm:cxn modelId="{8163B783-D205-411B-B6D9-F1D99FA0555E}" srcId="{8A334A44-61C5-4AFD-B86C-52FE51040D02}" destId="{43700A01-210B-4CC8-9AEF-A4B9FDBE9C4E}" srcOrd="1" destOrd="0" parTransId="{6DE5A631-5722-44A2-B742-D4F1EE6B3CA1}" sibTransId="{183441F1-8342-4E72-AD87-397E526E6BC7}"/>
    <dgm:cxn modelId="{2C1AD636-B2A8-4B7C-BABE-E3BFB896C23B}" srcId="{CEA01738-8476-4A82-9606-9F119511C541}" destId="{138DD471-47DD-4643-BB0B-3437B1555DC6}" srcOrd="0" destOrd="0" parTransId="{C36EF4F6-1CE2-44E2-A410-2D581FB33FD5}" sibTransId="{D21B81BC-5067-4029-B753-06346B1975F7}"/>
    <dgm:cxn modelId="{51534AAC-B550-4816-AC87-B940D83CB245}" type="presOf" srcId="{49BB6FDD-578A-4612-A88F-F21A9D16CF8A}" destId="{36B77228-C69B-42CA-B35F-D396520CF083}" srcOrd="0" destOrd="0" presId="urn:microsoft.com/office/officeart/2005/8/layout/hierarchy3"/>
    <dgm:cxn modelId="{51575B6D-96B7-4735-871E-BDD525E2F0E6}" type="presOf" srcId="{43700A01-210B-4CC8-9AEF-A4B9FDBE9C4E}" destId="{31EB3797-5A98-42A4-AFC6-39F3337E0457}" srcOrd="0" destOrd="0" presId="urn:microsoft.com/office/officeart/2005/8/layout/hierarchy3"/>
    <dgm:cxn modelId="{86D2F354-599F-45CE-AE12-6E267918060D}" type="presOf" srcId="{66E2AFB7-970B-473E-B092-0723418E73F8}" destId="{0360C496-9260-4D72-94EA-F436C886D314}" srcOrd="0" destOrd="0" presId="urn:microsoft.com/office/officeart/2005/8/layout/hierarchy3"/>
    <dgm:cxn modelId="{79192D54-39D1-4D99-8938-C9B996766EF4}" srcId="{8A334A44-61C5-4AFD-B86C-52FE51040D02}" destId="{66E2AFB7-970B-473E-B092-0723418E73F8}" srcOrd="6" destOrd="0" parTransId="{FB7A09AE-8D18-4C57-89EB-4B7A2B3345BD}" sibTransId="{9DB31B81-9C58-40D6-82F7-03CD934A077F}"/>
    <dgm:cxn modelId="{066A80E7-DE04-4C0A-8ED6-D66B53202201}" type="presOf" srcId="{138DD471-47DD-4643-BB0B-3437B1555DC6}" destId="{0DBAD10B-9BC9-43E9-ACAC-2D2DBFFDEF56}" srcOrd="0" destOrd="0" presId="urn:microsoft.com/office/officeart/2005/8/layout/hierarchy3"/>
    <dgm:cxn modelId="{56FB00DB-AC43-4181-AF12-288C236E057C}" type="presOf" srcId="{702AA87A-9398-4D5C-A8EA-6B1B5D9636AC}" destId="{2A779F1C-5E8A-469A-8802-170E89804E8F}" srcOrd="0" destOrd="0" presId="urn:microsoft.com/office/officeart/2005/8/layout/hierarchy3"/>
    <dgm:cxn modelId="{96D41D8E-73A6-439A-A032-D20C76038FEA}" type="presOf" srcId="{DEAFE5EE-C3C0-4CD3-98A5-B7E1821BA79B}" destId="{E7B9E307-947F-4274-8833-6D31D5DD136A}" srcOrd="0" destOrd="0" presId="urn:microsoft.com/office/officeart/2005/8/layout/hierarchy3"/>
    <dgm:cxn modelId="{CD1938D5-4C11-426A-81F2-2F25620998AA}" srcId="{CEA01738-8476-4A82-9606-9F119511C541}" destId="{FC084941-1230-4085-AA20-9A70D935D74F}" srcOrd="1" destOrd="0" parTransId="{6361623D-713C-460F-BDCA-7B193CD5BF48}" sibTransId="{A8445ED2-F003-43ED-BE90-4B561C0C705E}"/>
    <dgm:cxn modelId="{32980EA1-9939-4C29-BED2-FE01108B0962}" type="presOf" srcId="{CEA01738-8476-4A82-9606-9F119511C541}" destId="{33B0EABE-F0E8-4231-9600-0839C4F3AECE}" srcOrd="1" destOrd="0" presId="urn:microsoft.com/office/officeart/2005/8/layout/hierarchy3"/>
    <dgm:cxn modelId="{620D559B-00B7-4FBA-8A58-B35A237F3AF1}" type="presOf" srcId="{C36EF4F6-1CE2-44E2-A410-2D581FB33FD5}" destId="{2C2073AF-A28F-45FB-9D70-C537D0D93C11}" srcOrd="0" destOrd="0" presId="urn:microsoft.com/office/officeart/2005/8/layout/hierarchy3"/>
    <dgm:cxn modelId="{D586C1D3-2816-4F61-A444-F0A87CE4E9DE}" type="presOf" srcId="{01B5D39A-341F-4245-866B-57C89C079C37}" destId="{B365E888-0FA4-42A2-A34D-59C495857235}" srcOrd="0" destOrd="0" presId="urn:microsoft.com/office/officeart/2005/8/layout/hierarchy3"/>
    <dgm:cxn modelId="{980BFECC-7BAF-4163-B26C-696A270E80CA}" srcId="{7E0147A8-418C-4F59-94AC-29D44DBC8D98}" destId="{31462063-0E35-4C9F-A9DC-FB497783C572}" srcOrd="0" destOrd="0" parTransId="{21D8DC13-39E2-44E5-A2DE-8706DECEAE51}" sibTransId="{83BF4F37-F95C-456A-94EB-7BACD71A0923}"/>
    <dgm:cxn modelId="{1A1DA0C9-B2B7-4578-BE7A-88B6087A6D64}" type="presOf" srcId="{584A2C01-FF91-4D2C-83FE-BF7A2F6CE41E}" destId="{79A60F18-93DF-45AC-BE55-8765FA11A07E}" srcOrd="0" destOrd="0" presId="urn:microsoft.com/office/officeart/2005/8/layout/hierarchy3"/>
    <dgm:cxn modelId="{CE8ABEE2-5367-4AA4-9217-5A8664A30118}" type="presOf" srcId="{8A334A44-61C5-4AFD-B86C-52FE51040D02}" destId="{2D4AB9A6-29ED-438F-9B19-C9E17D4B606B}" srcOrd="0" destOrd="0" presId="urn:microsoft.com/office/officeart/2005/8/layout/hierarchy3"/>
    <dgm:cxn modelId="{404C9267-B855-4F00-81B4-FDBA5A6B84D3}" srcId="{31462063-0E35-4C9F-A9DC-FB497783C572}" destId="{DEAFE5EE-C3C0-4CD3-98A5-B7E1821BA79B}" srcOrd="0" destOrd="0" parTransId="{09F51724-B8BA-4DFB-BD16-B1EA8CB5058C}" sibTransId="{ED1775AD-96BE-44AF-9A49-F0F80F5145C0}"/>
    <dgm:cxn modelId="{0E074BD0-1394-43E1-910B-D00D84B4E6C5}" type="presOf" srcId="{6F3472E6-5E77-4F83-A391-0374FCE05567}" destId="{CC7AD292-9D7D-438B-A18B-48FF1EAB7D0D}" srcOrd="0" destOrd="0" presId="urn:microsoft.com/office/officeart/2005/8/layout/hierarchy3"/>
    <dgm:cxn modelId="{3789E961-6792-43F9-9C4B-2DC887D374BB}" type="presOf" srcId="{31462063-0E35-4C9F-A9DC-FB497783C572}" destId="{89726623-6587-4768-A2DD-495F7685CE25}" srcOrd="1" destOrd="0" presId="urn:microsoft.com/office/officeart/2005/8/layout/hierarchy3"/>
    <dgm:cxn modelId="{B89CB283-B49E-4F05-84A2-2CF5DEE38925}" type="presOf" srcId="{7E0147A8-418C-4F59-94AC-29D44DBC8D98}" destId="{95DD4461-57A4-42D8-8322-DB78FB4883FE}" srcOrd="0" destOrd="0" presId="urn:microsoft.com/office/officeart/2005/8/layout/hierarchy3"/>
    <dgm:cxn modelId="{DE4DFA4F-78D3-460C-B69A-FC1A466B964E}" type="presOf" srcId="{09F51724-B8BA-4DFB-BD16-B1EA8CB5058C}" destId="{23040F2F-EFDE-4D4D-A2C7-BCE89BEADFCE}" srcOrd="0" destOrd="0" presId="urn:microsoft.com/office/officeart/2005/8/layout/hierarchy3"/>
    <dgm:cxn modelId="{A8D8101A-4F9D-4FFF-A9C5-1E1CE1614463}" type="presOf" srcId="{6DE5A631-5722-44A2-B742-D4F1EE6B3CA1}" destId="{7CEC58B9-F5BF-469D-BA16-9DAD7A4B3785}" srcOrd="0" destOrd="0" presId="urn:microsoft.com/office/officeart/2005/8/layout/hierarchy3"/>
    <dgm:cxn modelId="{10CB8DD7-21A8-4325-98C7-528019ECE511}" srcId="{8A334A44-61C5-4AFD-B86C-52FE51040D02}" destId="{A1B5C0B3-B233-4209-A40D-2D53AC380272}" srcOrd="3" destOrd="0" parTransId="{4192398B-3941-48F7-ADA1-343C5EB9A7E9}" sibTransId="{45967BB1-FE75-47F0-B731-0A34526A5216}"/>
    <dgm:cxn modelId="{C9A7FB8B-1DF8-43EC-90C4-68A8F3A64B9F}" type="presOf" srcId="{CEA01738-8476-4A82-9606-9F119511C541}" destId="{C173DC5A-07AE-4D7E-8625-D6F00BC4F80D}" srcOrd="0" destOrd="0" presId="urn:microsoft.com/office/officeart/2005/8/layout/hierarchy3"/>
    <dgm:cxn modelId="{57C3A7AC-6355-44B0-B577-40CBE452FF0E}" type="presOf" srcId="{FB7A09AE-8D18-4C57-89EB-4B7A2B3345BD}" destId="{7B1DB143-8AFC-45F5-87E8-BB8FB73371D1}" srcOrd="0" destOrd="0" presId="urn:microsoft.com/office/officeart/2005/8/layout/hierarchy3"/>
    <dgm:cxn modelId="{4D242282-F67C-41B6-983D-FED3E8AA189A}" type="presOf" srcId="{AD28A6DE-7369-411F-BC18-58C528D9A9C1}" destId="{F2DCB3FF-9E20-4970-B298-33A0EA27D0FF}" srcOrd="1" destOrd="0" presId="urn:microsoft.com/office/officeart/2005/8/layout/hierarchy3"/>
    <dgm:cxn modelId="{D1073E07-48FA-4566-9062-2AD7945A44AD}" srcId="{CEA01738-8476-4A82-9606-9F119511C541}" destId="{702AA87A-9398-4D5C-A8EA-6B1B5D9636AC}" srcOrd="2" destOrd="0" parTransId="{4DC426BA-BFF8-4261-B32C-74D77D942D95}" sibTransId="{9D779E2D-3323-420D-B4EC-B6B98A39038A}"/>
    <dgm:cxn modelId="{C1204F5B-B9BB-4440-BF6D-94D1628BD8CF}" srcId="{7E0147A8-418C-4F59-94AC-29D44DBC8D98}" destId="{AD28A6DE-7369-411F-BC18-58C528D9A9C1}" srcOrd="2" destOrd="0" parTransId="{95277A82-6CA1-410B-BD2A-E28AE731ADA9}" sibTransId="{79685579-DCE7-47B8-A6CE-C971FBD03234}"/>
    <dgm:cxn modelId="{852D63FE-321F-446C-AA89-EF20E6C383A3}" type="presOf" srcId="{FC39FFD9-FE81-4D59-B85C-E9F61ADC59F5}" destId="{5CA13C0C-374D-46C8-8CB2-BFB9A9B40897}" srcOrd="0" destOrd="0" presId="urn:microsoft.com/office/officeart/2005/8/layout/hierarchy3"/>
    <dgm:cxn modelId="{881231CC-57BE-4C09-BD53-B823C701493B}" type="presOf" srcId="{4DC426BA-BFF8-4261-B32C-74D77D942D95}" destId="{0D6C998C-0A36-47D8-BCC7-E3B067584AC8}" srcOrd="0" destOrd="0" presId="urn:microsoft.com/office/officeart/2005/8/layout/hierarchy3"/>
    <dgm:cxn modelId="{AAF331AC-34EE-4AE8-AEC4-1E2F544AD884}" srcId="{7E0147A8-418C-4F59-94AC-29D44DBC8D98}" destId="{E75FA87B-700E-4299-BBA9-71ABAD4B263C}" srcOrd="4" destOrd="0" parTransId="{C06F70D3-6440-46BE-BBAE-4C3D185600AD}" sibTransId="{AB005452-3EA2-4E62-94E1-6A58ED93D935}"/>
    <dgm:cxn modelId="{52F54065-C0FC-482A-A46C-B4A298B20F45}" type="presOf" srcId="{BB61C76C-8C7D-4608-9E65-58ADF7B13929}" destId="{CB68DCA1-4CCA-402A-BE96-86FC83C5382D}" srcOrd="0" destOrd="0" presId="urn:microsoft.com/office/officeart/2005/8/layout/hierarchy3"/>
    <dgm:cxn modelId="{E8187A65-568E-496F-BE7C-78BFFC378D46}" type="presOf" srcId="{6361623D-713C-460F-BDCA-7B193CD5BF48}" destId="{D35D4ACC-1427-4139-B32A-F36B9497D78B}" srcOrd="0" destOrd="0" presId="urn:microsoft.com/office/officeart/2005/8/layout/hierarchy3"/>
    <dgm:cxn modelId="{E3B7090B-199D-411D-A7E0-77128C3AE58D}" srcId="{8A334A44-61C5-4AFD-B86C-52FE51040D02}" destId="{584A2C01-FF91-4D2C-83FE-BF7A2F6CE41E}" srcOrd="2" destOrd="0" parTransId="{01B5D39A-341F-4245-866B-57C89C079C37}" sibTransId="{53A0FB06-C1E8-49DB-9186-F4F682112CF1}"/>
    <dgm:cxn modelId="{A468CD9F-4FF9-4FDF-8D98-9293B73B743D}" type="presOf" srcId="{220C7A75-A1C1-487D-A30F-46BC70E75157}" destId="{10B5E395-D60D-4CA4-B274-E49F50DD250B}" srcOrd="0" destOrd="0" presId="urn:microsoft.com/office/officeart/2005/8/layout/hierarchy3"/>
    <dgm:cxn modelId="{625C0857-7591-404E-A681-E1F226FEF107}" srcId="{8A334A44-61C5-4AFD-B86C-52FE51040D02}" destId="{6F3472E6-5E77-4F83-A391-0374FCE05567}" srcOrd="0" destOrd="0" parTransId="{FC39FFD9-FE81-4D59-B85C-E9F61ADC59F5}" sibTransId="{C5DD4B3A-196F-4249-A97B-9D41DF8D2F39}"/>
    <dgm:cxn modelId="{54BF33A9-F05C-4D74-BA12-6EDB028783F0}" type="presOf" srcId="{4192398B-3941-48F7-ADA1-343C5EB9A7E9}" destId="{673E3713-47A9-4FA9-9300-71AA70818F9D}" srcOrd="0" destOrd="0" presId="urn:microsoft.com/office/officeart/2005/8/layout/hierarchy3"/>
    <dgm:cxn modelId="{94D6DED2-8D08-4B04-B3D7-5C44B613144B}" type="presOf" srcId="{8A334A44-61C5-4AFD-B86C-52FE51040D02}" destId="{C4F8F916-CEA3-48BE-8ECC-14D294D52D77}" srcOrd="1" destOrd="0" presId="urn:microsoft.com/office/officeart/2005/8/layout/hierarchy3"/>
    <dgm:cxn modelId="{4D8347BF-7153-4951-93C6-10601F4277E3}" type="presOf" srcId="{AD28A6DE-7369-411F-BC18-58C528D9A9C1}" destId="{D1D71EBC-16ED-47DC-8A1A-C52A71C35154}" srcOrd="0" destOrd="0" presId="urn:microsoft.com/office/officeart/2005/8/layout/hierarchy3"/>
    <dgm:cxn modelId="{0F8E65E8-99B3-43C7-94B6-2AA5E47C426D}" type="presOf" srcId="{A1B5C0B3-B233-4209-A40D-2D53AC380272}" destId="{3AF92AA7-EE46-4166-BC0D-CB264DF86B33}" srcOrd="0" destOrd="0" presId="urn:microsoft.com/office/officeart/2005/8/layout/hierarchy3"/>
    <dgm:cxn modelId="{01E951C1-4159-43D1-8EA7-ACE5972DEFBD}" type="presParOf" srcId="{95DD4461-57A4-42D8-8322-DB78FB4883FE}" destId="{10BAE252-8CF3-42C0-A099-D94AA1CBD46C}" srcOrd="0" destOrd="0" presId="urn:microsoft.com/office/officeart/2005/8/layout/hierarchy3"/>
    <dgm:cxn modelId="{EA491AD5-A07E-4323-ACA7-88DFDE6230E3}" type="presParOf" srcId="{10BAE252-8CF3-42C0-A099-D94AA1CBD46C}" destId="{46A97065-227B-4E46-8307-828B8DCBE857}" srcOrd="0" destOrd="0" presId="urn:microsoft.com/office/officeart/2005/8/layout/hierarchy3"/>
    <dgm:cxn modelId="{DCCB84F4-2967-40AE-860C-9B3E95999771}" type="presParOf" srcId="{46A97065-227B-4E46-8307-828B8DCBE857}" destId="{E16C615A-81D2-4FAF-BA0C-A1245AEFA7CC}" srcOrd="0" destOrd="0" presId="urn:microsoft.com/office/officeart/2005/8/layout/hierarchy3"/>
    <dgm:cxn modelId="{C4EBCB50-B5CE-4710-BB56-813814A773CC}" type="presParOf" srcId="{46A97065-227B-4E46-8307-828B8DCBE857}" destId="{89726623-6587-4768-A2DD-495F7685CE25}" srcOrd="1" destOrd="0" presId="urn:microsoft.com/office/officeart/2005/8/layout/hierarchy3"/>
    <dgm:cxn modelId="{F064B82A-FC33-4480-85F5-398CD7615BE5}" type="presParOf" srcId="{10BAE252-8CF3-42C0-A099-D94AA1CBD46C}" destId="{A6BCF941-DEDF-4956-B1E9-368A0B03AD54}" srcOrd="1" destOrd="0" presId="urn:microsoft.com/office/officeart/2005/8/layout/hierarchy3"/>
    <dgm:cxn modelId="{9F568200-DBBC-445B-993F-F343FCCFD1D4}" type="presParOf" srcId="{A6BCF941-DEDF-4956-B1E9-368A0B03AD54}" destId="{23040F2F-EFDE-4D4D-A2C7-BCE89BEADFCE}" srcOrd="0" destOrd="0" presId="urn:microsoft.com/office/officeart/2005/8/layout/hierarchy3"/>
    <dgm:cxn modelId="{5899FFF5-3240-41C0-83FF-67278832C65F}" type="presParOf" srcId="{A6BCF941-DEDF-4956-B1E9-368A0B03AD54}" destId="{E7B9E307-947F-4274-8833-6D31D5DD136A}" srcOrd="1" destOrd="0" presId="urn:microsoft.com/office/officeart/2005/8/layout/hierarchy3"/>
    <dgm:cxn modelId="{1987AB18-97FA-4D79-843A-B1CFDCEEF58B}" type="presParOf" srcId="{95DD4461-57A4-42D8-8322-DB78FB4883FE}" destId="{D361B9BC-32A3-4139-8629-BDA78524F543}" srcOrd="1" destOrd="0" presId="urn:microsoft.com/office/officeart/2005/8/layout/hierarchy3"/>
    <dgm:cxn modelId="{427094A1-495D-4B6E-BC5A-7821F6C6E40B}" type="presParOf" srcId="{D361B9BC-32A3-4139-8629-BDA78524F543}" destId="{B2D4022E-3D3D-4632-9744-F78B778AB705}" srcOrd="0" destOrd="0" presId="urn:microsoft.com/office/officeart/2005/8/layout/hierarchy3"/>
    <dgm:cxn modelId="{5C7C669D-0732-4524-8113-3E85D68F4A34}" type="presParOf" srcId="{B2D4022E-3D3D-4632-9744-F78B778AB705}" destId="{2D4AB9A6-29ED-438F-9B19-C9E17D4B606B}" srcOrd="0" destOrd="0" presId="urn:microsoft.com/office/officeart/2005/8/layout/hierarchy3"/>
    <dgm:cxn modelId="{A355283D-74D7-4B0C-952D-691836A7F58E}" type="presParOf" srcId="{B2D4022E-3D3D-4632-9744-F78B778AB705}" destId="{C4F8F916-CEA3-48BE-8ECC-14D294D52D77}" srcOrd="1" destOrd="0" presId="urn:microsoft.com/office/officeart/2005/8/layout/hierarchy3"/>
    <dgm:cxn modelId="{11B15436-3076-4706-BE36-D9227A24FFE7}" type="presParOf" srcId="{D361B9BC-32A3-4139-8629-BDA78524F543}" destId="{AA8F4E08-4B95-43FE-8758-2BC6D2175016}" srcOrd="1" destOrd="0" presId="urn:microsoft.com/office/officeart/2005/8/layout/hierarchy3"/>
    <dgm:cxn modelId="{1D465279-6C2F-4AFF-B677-0EC3144E5D2B}" type="presParOf" srcId="{AA8F4E08-4B95-43FE-8758-2BC6D2175016}" destId="{5CA13C0C-374D-46C8-8CB2-BFB9A9B40897}" srcOrd="0" destOrd="0" presId="urn:microsoft.com/office/officeart/2005/8/layout/hierarchy3"/>
    <dgm:cxn modelId="{95F64F35-C065-4F07-9B0B-8A0A2291EAAD}" type="presParOf" srcId="{AA8F4E08-4B95-43FE-8758-2BC6D2175016}" destId="{CC7AD292-9D7D-438B-A18B-48FF1EAB7D0D}" srcOrd="1" destOrd="0" presId="urn:microsoft.com/office/officeart/2005/8/layout/hierarchy3"/>
    <dgm:cxn modelId="{22D024D9-DEC7-4AD7-A818-94A55C51901D}" type="presParOf" srcId="{AA8F4E08-4B95-43FE-8758-2BC6D2175016}" destId="{7CEC58B9-F5BF-469D-BA16-9DAD7A4B3785}" srcOrd="2" destOrd="0" presId="urn:microsoft.com/office/officeart/2005/8/layout/hierarchy3"/>
    <dgm:cxn modelId="{BA5A4079-4361-4BF3-A799-83F0FE2BB6B3}" type="presParOf" srcId="{AA8F4E08-4B95-43FE-8758-2BC6D2175016}" destId="{31EB3797-5A98-42A4-AFC6-39F3337E0457}" srcOrd="3" destOrd="0" presId="urn:microsoft.com/office/officeart/2005/8/layout/hierarchy3"/>
    <dgm:cxn modelId="{90C1732D-42D5-4A6C-B089-B7C9AD97CC72}" type="presParOf" srcId="{AA8F4E08-4B95-43FE-8758-2BC6D2175016}" destId="{B365E888-0FA4-42A2-A34D-59C495857235}" srcOrd="4" destOrd="0" presId="urn:microsoft.com/office/officeart/2005/8/layout/hierarchy3"/>
    <dgm:cxn modelId="{EA00965C-486F-4178-AB1B-3503C870ECED}" type="presParOf" srcId="{AA8F4E08-4B95-43FE-8758-2BC6D2175016}" destId="{79A60F18-93DF-45AC-BE55-8765FA11A07E}" srcOrd="5" destOrd="0" presId="urn:microsoft.com/office/officeart/2005/8/layout/hierarchy3"/>
    <dgm:cxn modelId="{79A934BF-C58D-4F0A-BE9F-60F7323FC3B9}" type="presParOf" srcId="{AA8F4E08-4B95-43FE-8758-2BC6D2175016}" destId="{673E3713-47A9-4FA9-9300-71AA70818F9D}" srcOrd="6" destOrd="0" presId="urn:microsoft.com/office/officeart/2005/8/layout/hierarchy3"/>
    <dgm:cxn modelId="{983BDDC7-34BB-453B-ADB7-5D659A848CA7}" type="presParOf" srcId="{AA8F4E08-4B95-43FE-8758-2BC6D2175016}" destId="{3AF92AA7-EE46-4166-BC0D-CB264DF86B33}" srcOrd="7" destOrd="0" presId="urn:microsoft.com/office/officeart/2005/8/layout/hierarchy3"/>
    <dgm:cxn modelId="{84B63E07-F417-4F61-AF07-D18AA14F976A}" type="presParOf" srcId="{AA8F4E08-4B95-43FE-8758-2BC6D2175016}" destId="{36B77228-C69B-42CA-B35F-D396520CF083}" srcOrd="8" destOrd="0" presId="urn:microsoft.com/office/officeart/2005/8/layout/hierarchy3"/>
    <dgm:cxn modelId="{DDD654C8-BFAA-4FEF-A492-B0D84C8EC7E4}" type="presParOf" srcId="{AA8F4E08-4B95-43FE-8758-2BC6D2175016}" destId="{10B5E395-D60D-4CA4-B274-E49F50DD250B}" srcOrd="9" destOrd="0" presId="urn:microsoft.com/office/officeart/2005/8/layout/hierarchy3"/>
    <dgm:cxn modelId="{58616EC9-8C94-4E36-AC5A-7885A6EF34F7}" type="presParOf" srcId="{AA8F4E08-4B95-43FE-8758-2BC6D2175016}" destId="{CB68DCA1-4CCA-402A-BE96-86FC83C5382D}" srcOrd="10" destOrd="0" presId="urn:microsoft.com/office/officeart/2005/8/layout/hierarchy3"/>
    <dgm:cxn modelId="{26E9E5AB-C3A2-4F26-AA5F-3E4EE084BB2A}" type="presParOf" srcId="{AA8F4E08-4B95-43FE-8758-2BC6D2175016}" destId="{19326494-C2EF-4B6B-9447-A729AF2A4EEF}" srcOrd="11" destOrd="0" presId="urn:microsoft.com/office/officeart/2005/8/layout/hierarchy3"/>
    <dgm:cxn modelId="{E970B8D5-C48D-4A0D-9F5D-8DEF6FF9A873}" type="presParOf" srcId="{AA8F4E08-4B95-43FE-8758-2BC6D2175016}" destId="{7B1DB143-8AFC-45F5-87E8-BB8FB73371D1}" srcOrd="12" destOrd="0" presId="urn:microsoft.com/office/officeart/2005/8/layout/hierarchy3"/>
    <dgm:cxn modelId="{A9FECD45-8C11-4127-93DA-C3151AA4DC52}" type="presParOf" srcId="{AA8F4E08-4B95-43FE-8758-2BC6D2175016}" destId="{0360C496-9260-4D72-94EA-F436C886D314}" srcOrd="13" destOrd="0" presId="urn:microsoft.com/office/officeart/2005/8/layout/hierarchy3"/>
    <dgm:cxn modelId="{C24DBA7C-715B-4DFD-B6B7-91BC7E11E0EF}" type="presParOf" srcId="{95DD4461-57A4-42D8-8322-DB78FB4883FE}" destId="{AB1DA687-1F0A-42F3-8098-F39C534A5B4C}" srcOrd="2" destOrd="0" presId="urn:microsoft.com/office/officeart/2005/8/layout/hierarchy3"/>
    <dgm:cxn modelId="{CF86358A-8034-4F9B-A241-892DA6DAAD49}" type="presParOf" srcId="{AB1DA687-1F0A-42F3-8098-F39C534A5B4C}" destId="{41A465FD-5B76-4E28-89E9-922B8293F400}" srcOrd="0" destOrd="0" presId="urn:microsoft.com/office/officeart/2005/8/layout/hierarchy3"/>
    <dgm:cxn modelId="{4568BCFB-4DF2-4A1F-99C0-C5CBE0B366FD}" type="presParOf" srcId="{41A465FD-5B76-4E28-89E9-922B8293F400}" destId="{D1D71EBC-16ED-47DC-8A1A-C52A71C35154}" srcOrd="0" destOrd="0" presId="urn:microsoft.com/office/officeart/2005/8/layout/hierarchy3"/>
    <dgm:cxn modelId="{A282FE3C-4A6C-423B-A358-D7B9B38B5EC7}" type="presParOf" srcId="{41A465FD-5B76-4E28-89E9-922B8293F400}" destId="{F2DCB3FF-9E20-4970-B298-33A0EA27D0FF}" srcOrd="1" destOrd="0" presId="urn:microsoft.com/office/officeart/2005/8/layout/hierarchy3"/>
    <dgm:cxn modelId="{8DDC6ABF-9B1B-4934-9AC4-75D98FFBFD55}" type="presParOf" srcId="{AB1DA687-1F0A-42F3-8098-F39C534A5B4C}" destId="{56074151-5446-4646-9E6F-A046F4DD8174}" srcOrd="1" destOrd="0" presId="urn:microsoft.com/office/officeart/2005/8/layout/hierarchy3"/>
    <dgm:cxn modelId="{21290F5B-BD09-460F-A50F-B93FB973F6DC}" type="presParOf" srcId="{95DD4461-57A4-42D8-8322-DB78FB4883FE}" destId="{DDC16CF5-44DA-4CBC-9CCE-FD7A9A369C55}" srcOrd="3" destOrd="0" presId="urn:microsoft.com/office/officeart/2005/8/layout/hierarchy3"/>
    <dgm:cxn modelId="{9113ED33-AB09-494C-8E7E-3DB617E44085}" type="presParOf" srcId="{DDC16CF5-44DA-4CBC-9CCE-FD7A9A369C55}" destId="{B7459CA6-223A-46FF-A9FE-80072B8BBF48}" srcOrd="0" destOrd="0" presId="urn:microsoft.com/office/officeart/2005/8/layout/hierarchy3"/>
    <dgm:cxn modelId="{24B8BF6C-92D0-4570-92CA-00DFC910A40B}" type="presParOf" srcId="{B7459CA6-223A-46FF-A9FE-80072B8BBF48}" destId="{C173DC5A-07AE-4D7E-8625-D6F00BC4F80D}" srcOrd="0" destOrd="0" presId="urn:microsoft.com/office/officeart/2005/8/layout/hierarchy3"/>
    <dgm:cxn modelId="{4EC80271-F142-43F7-8C77-A8CFC0F68834}" type="presParOf" srcId="{B7459CA6-223A-46FF-A9FE-80072B8BBF48}" destId="{33B0EABE-F0E8-4231-9600-0839C4F3AECE}" srcOrd="1" destOrd="0" presId="urn:microsoft.com/office/officeart/2005/8/layout/hierarchy3"/>
    <dgm:cxn modelId="{81E6CBB0-9E81-40F1-A401-7C451C4E14BB}" type="presParOf" srcId="{DDC16CF5-44DA-4CBC-9CCE-FD7A9A369C55}" destId="{08A7975E-4DE2-49C2-9DF9-78F834358414}" srcOrd="1" destOrd="0" presId="urn:microsoft.com/office/officeart/2005/8/layout/hierarchy3"/>
    <dgm:cxn modelId="{1D7E18AA-8F50-43FA-B290-67C92BF6C09B}" type="presParOf" srcId="{08A7975E-4DE2-49C2-9DF9-78F834358414}" destId="{2C2073AF-A28F-45FB-9D70-C537D0D93C11}" srcOrd="0" destOrd="0" presId="urn:microsoft.com/office/officeart/2005/8/layout/hierarchy3"/>
    <dgm:cxn modelId="{A26047B5-2362-4D66-9973-CE761EE57EB8}" type="presParOf" srcId="{08A7975E-4DE2-49C2-9DF9-78F834358414}" destId="{0DBAD10B-9BC9-43E9-ACAC-2D2DBFFDEF56}" srcOrd="1" destOrd="0" presId="urn:microsoft.com/office/officeart/2005/8/layout/hierarchy3"/>
    <dgm:cxn modelId="{80A58915-C0FA-4D81-84DB-05297651A8DC}" type="presParOf" srcId="{08A7975E-4DE2-49C2-9DF9-78F834358414}" destId="{D35D4ACC-1427-4139-B32A-F36B9497D78B}" srcOrd="2" destOrd="0" presId="urn:microsoft.com/office/officeart/2005/8/layout/hierarchy3"/>
    <dgm:cxn modelId="{57391FA3-E5A2-4463-8313-42D1A605B217}" type="presParOf" srcId="{08A7975E-4DE2-49C2-9DF9-78F834358414}" destId="{128DCF25-1D50-433C-BD81-AB89F885BA9A}" srcOrd="3" destOrd="0" presId="urn:microsoft.com/office/officeart/2005/8/layout/hierarchy3"/>
    <dgm:cxn modelId="{17FA476A-9753-4AC9-8666-6DF9D3E909E1}" type="presParOf" srcId="{08A7975E-4DE2-49C2-9DF9-78F834358414}" destId="{0D6C998C-0A36-47D8-BCC7-E3B067584AC8}" srcOrd="4" destOrd="0" presId="urn:microsoft.com/office/officeart/2005/8/layout/hierarchy3"/>
    <dgm:cxn modelId="{B7CDE0C8-5BF0-44C9-B848-C1465EAA08A8}" type="presParOf" srcId="{08A7975E-4DE2-49C2-9DF9-78F834358414}" destId="{2A779F1C-5E8A-469A-8802-170E89804E8F}" srcOrd="5" destOrd="0" presId="urn:microsoft.com/office/officeart/2005/8/layout/hierarchy3"/>
    <dgm:cxn modelId="{C2A4F2A4-B9C5-4897-ACC9-AB6176F6EF25}" type="presParOf" srcId="{95DD4461-57A4-42D8-8322-DB78FB4883FE}" destId="{E97AF86F-4CF3-442D-BF11-2C421E02C54F}" srcOrd="4" destOrd="0" presId="urn:microsoft.com/office/officeart/2005/8/layout/hierarchy3"/>
    <dgm:cxn modelId="{E76BC13D-E2FA-42F4-AF28-2E24F36DA913}" type="presParOf" srcId="{E97AF86F-4CF3-442D-BF11-2C421E02C54F}" destId="{DCD032B3-B26E-415D-891D-C5F636BDADFC}" srcOrd="0" destOrd="0" presId="urn:microsoft.com/office/officeart/2005/8/layout/hierarchy3"/>
    <dgm:cxn modelId="{303E2C7F-A48D-465B-949F-D7F7C4FEA2E6}" type="presParOf" srcId="{DCD032B3-B26E-415D-891D-C5F636BDADFC}" destId="{924C5D39-1B45-4EED-9B97-4DEC9547BB18}" srcOrd="0" destOrd="0" presId="urn:microsoft.com/office/officeart/2005/8/layout/hierarchy3"/>
    <dgm:cxn modelId="{5C38931B-C66F-477D-8037-4C1D46C51018}" type="presParOf" srcId="{DCD032B3-B26E-415D-891D-C5F636BDADFC}" destId="{E231C5EF-A619-4EFF-B181-6BE5A56CFAB0}" srcOrd="1" destOrd="0" presId="urn:microsoft.com/office/officeart/2005/8/layout/hierarchy3"/>
    <dgm:cxn modelId="{84641A3A-F832-40D0-8510-0465FFCEE301}" type="presParOf" srcId="{E97AF86F-4CF3-442D-BF11-2C421E02C54F}" destId="{0F62D681-6957-4A3C-802C-55537E4C8F7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F100-922F-44E8-962D-9623431697BA}">
      <dsp:nvSpPr>
        <dsp:cNvPr id="0" name=""/>
        <dsp:cNvSpPr/>
      </dsp:nvSpPr>
      <dsp:spPr>
        <a:xfrm>
          <a:off x="5357" y="1551582"/>
          <a:ext cx="1601390" cy="9608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BE" sz="2500" kern="1200" dirty="0"/>
            <a:t>Lokaal bestuur</a:t>
          </a:r>
        </a:p>
      </dsp:txBody>
      <dsp:txXfrm>
        <a:off x="33499" y="1579724"/>
        <a:ext cx="1545106" cy="904550"/>
      </dsp:txXfrm>
    </dsp:sp>
    <dsp:sp modelId="{13F48E30-5701-42B0-9D83-9FC8AED89BB0}">
      <dsp:nvSpPr>
        <dsp:cNvPr id="0" name=""/>
        <dsp:cNvSpPr/>
      </dsp:nvSpPr>
      <dsp:spPr>
        <a:xfrm>
          <a:off x="1766887" y="1833427"/>
          <a:ext cx="339494" cy="39714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nl-BE" sz="1700" kern="1200"/>
        </a:p>
      </dsp:txBody>
      <dsp:txXfrm>
        <a:off x="1766887" y="1912856"/>
        <a:ext cx="237646" cy="238286"/>
      </dsp:txXfrm>
    </dsp:sp>
    <dsp:sp modelId="{A33D0641-D8C6-4CF4-968F-00AE6C9FC580}">
      <dsp:nvSpPr>
        <dsp:cNvPr id="0" name=""/>
        <dsp:cNvSpPr/>
      </dsp:nvSpPr>
      <dsp:spPr>
        <a:xfrm>
          <a:off x="2247304" y="1551582"/>
          <a:ext cx="1601390" cy="960834"/>
        </a:xfrm>
        <a:prstGeom prst="roundRect">
          <a:avLst>
            <a:gd name="adj" fmla="val 10000"/>
          </a:avLst>
        </a:prstGeom>
        <a:solidFill>
          <a:schemeClr val="accent2">
            <a:hueOff val="-9045654"/>
            <a:satOff val="15839"/>
            <a:lumOff val="-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BE" sz="2500" kern="1200" dirty="0"/>
            <a:t>OVAM</a:t>
          </a:r>
        </a:p>
      </dsp:txBody>
      <dsp:txXfrm>
        <a:off x="2275446" y="1579724"/>
        <a:ext cx="1545106" cy="904550"/>
      </dsp:txXfrm>
    </dsp:sp>
    <dsp:sp modelId="{9C45A951-51C5-4C49-A429-2079100E008C}">
      <dsp:nvSpPr>
        <dsp:cNvPr id="0" name=""/>
        <dsp:cNvSpPr/>
      </dsp:nvSpPr>
      <dsp:spPr>
        <a:xfrm>
          <a:off x="4008834" y="1833427"/>
          <a:ext cx="339494" cy="397144"/>
        </a:xfrm>
        <a:prstGeom prst="rightArrow">
          <a:avLst>
            <a:gd name="adj1" fmla="val 60000"/>
            <a:gd name="adj2" fmla="val 50000"/>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nl-BE" sz="1700" kern="1200"/>
        </a:p>
      </dsp:txBody>
      <dsp:txXfrm>
        <a:off x="4008834" y="1912856"/>
        <a:ext cx="237646" cy="238286"/>
      </dsp:txXfrm>
    </dsp:sp>
    <dsp:sp modelId="{869CD3CB-49FE-4F5F-85FD-F3D687B9EDD9}">
      <dsp:nvSpPr>
        <dsp:cNvPr id="0" name=""/>
        <dsp:cNvSpPr/>
      </dsp:nvSpPr>
      <dsp:spPr>
        <a:xfrm>
          <a:off x="4489251" y="1551582"/>
          <a:ext cx="1601390" cy="960834"/>
        </a:xfrm>
        <a:prstGeom prst="roundRect">
          <a:avLst>
            <a:gd name="adj" fmla="val 10000"/>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BE" sz="2500" kern="1200" dirty="0"/>
            <a:t>Europa</a:t>
          </a:r>
        </a:p>
      </dsp:txBody>
      <dsp:txXfrm>
        <a:off x="4517393" y="1579724"/>
        <a:ext cx="1545106" cy="904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615A-81D2-4FAF-BA0C-A1245AEFA7CC}">
      <dsp:nvSpPr>
        <dsp:cNvPr id="0" name=""/>
        <dsp:cNvSpPr/>
      </dsp:nvSpPr>
      <dsp:spPr>
        <a:xfrm>
          <a:off x="2638" y="486530"/>
          <a:ext cx="2546209" cy="47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nl-BE" sz="1900" b="1" kern="1200" dirty="0"/>
            <a:t>Grondverzet</a:t>
          </a:r>
        </a:p>
      </dsp:txBody>
      <dsp:txXfrm>
        <a:off x="16549" y="500441"/>
        <a:ext cx="2518387" cy="447118"/>
      </dsp:txXfrm>
    </dsp:sp>
    <dsp:sp modelId="{23040F2F-EFDE-4D4D-A2C7-BCE89BEADFCE}">
      <dsp:nvSpPr>
        <dsp:cNvPr id="0" name=""/>
        <dsp:cNvSpPr/>
      </dsp:nvSpPr>
      <dsp:spPr>
        <a:xfrm>
          <a:off x="257259" y="961470"/>
          <a:ext cx="254620" cy="536736"/>
        </a:xfrm>
        <a:custGeom>
          <a:avLst/>
          <a:gdLst/>
          <a:ahLst/>
          <a:cxnLst/>
          <a:rect l="0" t="0" r="0" b="0"/>
          <a:pathLst>
            <a:path>
              <a:moveTo>
                <a:pt x="0" y="0"/>
              </a:moveTo>
              <a:lnTo>
                <a:pt x="0" y="536736"/>
              </a:lnTo>
              <a:lnTo>
                <a:pt x="254620" y="536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9E307-947F-4274-8833-6D31D5DD136A}">
      <dsp:nvSpPr>
        <dsp:cNvPr id="0" name=""/>
        <dsp:cNvSpPr/>
      </dsp:nvSpPr>
      <dsp:spPr>
        <a:xfrm>
          <a:off x="511880" y="1126313"/>
          <a:ext cx="1489603" cy="7437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err="1"/>
            <a:t>TOP’s</a:t>
          </a:r>
          <a:r>
            <a:rPr lang="nl-BE" sz="1400" kern="1200" dirty="0"/>
            <a:t> </a:t>
          </a:r>
          <a:br>
            <a:rPr lang="nl-BE" sz="1400" kern="1200" dirty="0"/>
          </a:br>
          <a:r>
            <a:rPr lang="nl-BE" sz="800" kern="1200" dirty="0"/>
            <a:t> </a:t>
          </a:r>
          <a:r>
            <a:rPr lang="nl-BE" sz="1400" kern="1200" dirty="0"/>
            <a:t/>
          </a:r>
          <a:br>
            <a:rPr lang="nl-BE" sz="1400" kern="1200" dirty="0"/>
          </a:br>
          <a:r>
            <a:rPr lang="nl-BE" sz="900" kern="1200" dirty="0"/>
            <a:t>(Tussentijdse opslagplaatsen)</a:t>
          </a:r>
        </a:p>
      </dsp:txBody>
      <dsp:txXfrm>
        <a:off x="533665" y="1148098"/>
        <a:ext cx="1446033" cy="700216"/>
      </dsp:txXfrm>
    </dsp:sp>
    <dsp:sp modelId="{970B6D34-5B95-4378-8085-455A1AA638C3}">
      <dsp:nvSpPr>
        <dsp:cNvPr id="0" name=""/>
        <dsp:cNvSpPr/>
      </dsp:nvSpPr>
      <dsp:spPr>
        <a:xfrm>
          <a:off x="257259" y="961470"/>
          <a:ext cx="284783" cy="1395616"/>
        </a:xfrm>
        <a:custGeom>
          <a:avLst/>
          <a:gdLst/>
          <a:ahLst/>
          <a:cxnLst/>
          <a:rect l="0" t="0" r="0" b="0"/>
          <a:pathLst>
            <a:path>
              <a:moveTo>
                <a:pt x="0" y="0"/>
              </a:moveTo>
              <a:lnTo>
                <a:pt x="0" y="1395616"/>
              </a:lnTo>
              <a:lnTo>
                <a:pt x="284783" y="13956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F68E61-0FBE-446C-A7A7-126BE06ED1EA}">
      <dsp:nvSpPr>
        <dsp:cNvPr id="0" name=""/>
        <dsp:cNvSpPr/>
      </dsp:nvSpPr>
      <dsp:spPr>
        <a:xfrm>
          <a:off x="542042" y="2027400"/>
          <a:ext cx="1491164" cy="659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Algemene traceerbaarheid</a:t>
          </a:r>
        </a:p>
      </dsp:txBody>
      <dsp:txXfrm>
        <a:off x="561354" y="2046712"/>
        <a:ext cx="1452540" cy="620749"/>
      </dsp:txXfrm>
    </dsp:sp>
    <dsp:sp modelId="{03DCC8F0-1C95-4A45-BAA5-B5C9A9371184}">
      <dsp:nvSpPr>
        <dsp:cNvPr id="0" name=""/>
        <dsp:cNvSpPr/>
      </dsp:nvSpPr>
      <dsp:spPr>
        <a:xfrm>
          <a:off x="257259" y="961470"/>
          <a:ext cx="254620" cy="2119262"/>
        </a:xfrm>
        <a:custGeom>
          <a:avLst/>
          <a:gdLst/>
          <a:ahLst/>
          <a:cxnLst/>
          <a:rect l="0" t="0" r="0" b="0"/>
          <a:pathLst>
            <a:path>
              <a:moveTo>
                <a:pt x="0" y="0"/>
              </a:moveTo>
              <a:lnTo>
                <a:pt x="0" y="2119262"/>
              </a:lnTo>
              <a:lnTo>
                <a:pt x="254620" y="21192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4A3F0B-1F3D-44D7-BAB1-225C2C21F1D9}">
      <dsp:nvSpPr>
        <dsp:cNvPr id="0" name=""/>
        <dsp:cNvSpPr/>
      </dsp:nvSpPr>
      <dsp:spPr>
        <a:xfrm>
          <a:off x="511880" y="2859160"/>
          <a:ext cx="1500955" cy="4431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Transport-controle</a:t>
          </a:r>
        </a:p>
      </dsp:txBody>
      <dsp:txXfrm>
        <a:off x="524859" y="2872139"/>
        <a:ext cx="1474997" cy="417187"/>
      </dsp:txXfrm>
    </dsp:sp>
    <dsp:sp modelId="{2D4AB9A6-29ED-438F-9B19-C9E17D4B606B}">
      <dsp:nvSpPr>
        <dsp:cNvPr id="0" name=""/>
        <dsp:cNvSpPr/>
      </dsp:nvSpPr>
      <dsp:spPr>
        <a:xfrm>
          <a:off x="2900004" y="513043"/>
          <a:ext cx="2318765" cy="463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nl-BE" sz="1900" b="1" kern="1200" dirty="0"/>
            <a:t>Aanvaardingsplichten</a:t>
          </a:r>
        </a:p>
      </dsp:txBody>
      <dsp:txXfrm>
        <a:off x="2913572" y="526611"/>
        <a:ext cx="2291629" cy="436113"/>
      </dsp:txXfrm>
    </dsp:sp>
    <dsp:sp modelId="{7CEC58B9-F5BF-469D-BA16-9DAD7A4B3785}">
      <dsp:nvSpPr>
        <dsp:cNvPr id="0" name=""/>
        <dsp:cNvSpPr/>
      </dsp:nvSpPr>
      <dsp:spPr>
        <a:xfrm>
          <a:off x="3131880" y="976293"/>
          <a:ext cx="210407" cy="338776"/>
        </a:xfrm>
        <a:custGeom>
          <a:avLst/>
          <a:gdLst/>
          <a:ahLst/>
          <a:cxnLst/>
          <a:rect l="0" t="0" r="0" b="0"/>
          <a:pathLst>
            <a:path>
              <a:moveTo>
                <a:pt x="0" y="0"/>
              </a:moveTo>
              <a:lnTo>
                <a:pt x="0" y="338776"/>
              </a:lnTo>
              <a:lnTo>
                <a:pt x="210407" y="338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EB3797-5A98-42A4-AFC6-39F3337E0457}">
      <dsp:nvSpPr>
        <dsp:cNvPr id="0" name=""/>
        <dsp:cNvSpPr/>
      </dsp:nvSpPr>
      <dsp:spPr>
        <a:xfrm>
          <a:off x="3342288" y="1114623"/>
          <a:ext cx="1480541" cy="400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NL" sz="1400" kern="1200" dirty="0"/>
            <a:t>Afgedankte voertuigen</a:t>
          </a:r>
          <a:endParaRPr lang="nl-BE" sz="1400" kern="1200" dirty="0"/>
        </a:p>
      </dsp:txBody>
      <dsp:txXfrm>
        <a:off x="3354030" y="1126365"/>
        <a:ext cx="1457057" cy="377408"/>
      </dsp:txXfrm>
    </dsp:sp>
    <dsp:sp modelId="{B365E888-0FA4-42A2-A34D-59C495857235}">
      <dsp:nvSpPr>
        <dsp:cNvPr id="0" name=""/>
        <dsp:cNvSpPr/>
      </dsp:nvSpPr>
      <dsp:spPr>
        <a:xfrm>
          <a:off x="3131880" y="976293"/>
          <a:ext cx="210407" cy="869627"/>
        </a:xfrm>
        <a:custGeom>
          <a:avLst/>
          <a:gdLst/>
          <a:ahLst/>
          <a:cxnLst/>
          <a:rect l="0" t="0" r="0" b="0"/>
          <a:pathLst>
            <a:path>
              <a:moveTo>
                <a:pt x="0" y="0"/>
              </a:moveTo>
              <a:lnTo>
                <a:pt x="0" y="869627"/>
              </a:lnTo>
              <a:lnTo>
                <a:pt x="210407" y="8696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A60F18-93DF-45AC-BE55-8765FA11A07E}">
      <dsp:nvSpPr>
        <dsp:cNvPr id="0" name=""/>
        <dsp:cNvSpPr/>
      </dsp:nvSpPr>
      <dsp:spPr>
        <a:xfrm>
          <a:off x="3342288" y="1680359"/>
          <a:ext cx="1468535" cy="3311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NL" sz="1400" kern="1200" dirty="0"/>
            <a:t>Afvalbanden</a:t>
          </a:r>
          <a:endParaRPr lang="nl-BE" sz="1400" kern="1200" dirty="0"/>
        </a:p>
      </dsp:txBody>
      <dsp:txXfrm>
        <a:off x="3351986" y="1690057"/>
        <a:ext cx="1449139" cy="311728"/>
      </dsp:txXfrm>
    </dsp:sp>
    <dsp:sp modelId="{673E3713-47A9-4FA9-9300-71AA70818F9D}">
      <dsp:nvSpPr>
        <dsp:cNvPr id="0" name=""/>
        <dsp:cNvSpPr/>
      </dsp:nvSpPr>
      <dsp:spPr>
        <a:xfrm>
          <a:off x="3131880" y="976293"/>
          <a:ext cx="210407" cy="1543138"/>
        </a:xfrm>
        <a:custGeom>
          <a:avLst/>
          <a:gdLst/>
          <a:ahLst/>
          <a:cxnLst/>
          <a:rect l="0" t="0" r="0" b="0"/>
          <a:pathLst>
            <a:path>
              <a:moveTo>
                <a:pt x="0" y="0"/>
              </a:moveTo>
              <a:lnTo>
                <a:pt x="0" y="1543138"/>
              </a:lnTo>
              <a:lnTo>
                <a:pt x="210407" y="15431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92AA7-EE46-4166-BC0D-CB264DF86B33}">
      <dsp:nvSpPr>
        <dsp:cNvPr id="0" name=""/>
        <dsp:cNvSpPr/>
      </dsp:nvSpPr>
      <dsp:spPr>
        <a:xfrm>
          <a:off x="3342288" y="2176326"/>
          <a:ext cx="1485109" cy="686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solidFill>
                <a:schemeClr val="tx1"/>
              </a:solidFill>
            </a:rPr>
            <a:t>AEEA</a:t>
          </a:r>
          <a:br>
            <a:rPr lang="nl-BE" sz="1400" kern="1200" dirty="0">
              <a:solidFill>
                <a:schemeClr val="tx1"/>
              </a:solidFill>
            </a:rPr>
          </a:br>
          <a:r>
            <a:rPr lang="nl-BE" sz="800" kern="1200" dirty="0">
              <a:solidFill>
                <a:schemeClr val="tx1"/>
              </a:solidFill>
            </a:rPr>
            <a:t> </a:t>
          </a:r>
          <a:r>
            <a:rPr lang="nl-BE" sz="1400" kern="1200" dirty="0">
              <a:solidFill>
                <a:schemeClr val="tx1"/>
              </a:solidFill>
            </a:rPr>
            <a:t/>
          </a:r>
          <a:br>
            <a:rPr lang="nl-BE" sz="1400" kern="1200" dirty="0">
              <a:solidFill>
                <a:schemeClr val="tx1"/>
              </a:solidFill>
            </a:rPr>
          </a:br>
          <a:r>
            <a:rPr lang="nl-BE" sz="900" kern="1200" dirty="0">
              <a:solidFill>
                <a:schemeClr val="tx1"/>
              </a:solidFill>
            </a:rPr>
            <a:t>(Afgedankte elektrische en elektronische apparatuur)  </a:t>
          </a:r>
        </a:p>
      </dsp:txBody>
      <dsp:txXfrm>
        <a:off x="3362386" y="2196424"/>
        <a:ext cx="1444913" cy="646013"/>
      </dsp:txXfrm>
    </dsp:sp>
    <dsp:sp modelId="{36B77228-C69B-42CA-B35F-D396520CF083}">
      <dsp:nvSpPr>
        <dsp:cNvPr id="0" name=""/>
        <dsp:cNvSpPr/>
      </dsp:nvSpPr>
      <dsp:spPr>
        <a:xfrm>
          <a:off x="3131880" y="976293"/>
          <a:ext cx="210407" cy="2249416"/>
        </a:xfrm>
        <a:custGeom>
          <a:avLst/>
          <a:gdLst/>
          <a:ahLst/>
          <a:cxnLst/>
          <a:rect l="0" t="0" r="0" b="0"/>
          <a:pathLst>
            <a:path>
              <a:moveTo>
                <a:pt x="0" y="0"/>
              </a:moveTo>
              <a:lnTo>
                <a:pt x="0" y="2249416"/>
              </a:lnTo>
              <a:lnTo>
                <a:pt x="210407" y="22494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E395-D60D-4CA4-B274-E49F50DD250B}">
      <dsp:nvSpPr>
        <dsp:cNvPr id="0" name=""/>
        <dsp:cNvSpPr/>
      </dsp:nvSpPr>
      <dsp:spPr>
        <a:xfrm>
          <a:off x="3342288" y="3027379"/>
          <a:ext cx="1453195" cy="3966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NL" sz="1400" kern="1200" dirty="0"/>
            <a:t>Batterijen en accu’s</a:t>
          </a:r>
          <a:endParaRPr lang="nl-BE" sz="1400" kern="1200" dirty="0">
            <a:solidFill>
              <a:srgbClr val="FF0000"/>
            </a:solidFill>
          </a:endParaRPr>
        </a:p>
      </dsp:txBody>
      <dsp:txXfrm>
        <a:off x="3353906" y="3038997"/>
        <a:ext cx="1429959" cy="373423"/>
      </dsp:txXfrm>
    </dsp:sp>
    <dsp:sp modelId="{135B07D2-F734-46A7-A218-24E1A06280AB}">
      <dsp:nvSpPr>
        <dsp:cNvPr id="0" name=""/>
        <dsp:cNvSpPr/>
      </dsp:nvSpPr>
      <dsp:spPr>
        <a:xfrm>
          <a:off x="3131880" y="976293"/>
          <a:ext cx="210407" cy="2778151"/>
        </a:xfrm>
        <a:custGeom>
          <a:avLst/>
          <a:gdLst/>
          <a:ahLst/>
          <a:cxnLst/>
          <a:rect l="0" t="0" r="0" b="0"/>
          <a:pathLst>
            <a:path>
              <a:moveTo>
                <a:pt x="0" y="0"/>
              </a:moveTo>
              <a:lnTo>
                <a:pt x="0" y="2778151"/>
              </a:lnTo>
              <a:lnTo>
                <a:pt x="210407" y="27781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E8809-7E94-42CB-8F4A-A42D213DD0F0}">
      <dsp:nvSpPr>
        <dsp:cNvPr id="0" name=""/>
        <dsp:cNvSpPr/>
      </dsp:nvSpPr>
      <dsp:spPr>
        <a:xfrm>
          <a:off x="3342288" y="3588882"/>
          <a:ext cx="1453195" cy="3311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i="0" kern="1200" dirty="0"/>
            <a:t>Afgewerkte olie</a:t>
          </a:r>
        </a:p>
      </dsp:txBody>
      <dsp:txXfrm>
        <a:off x="3351986" y="3598580"/>
        <a:ext cx="1433799" cy="311728"/>
      </dsp:txXfrm>
    </dsp:sp>
    <dsp:sp modelId="{D1D71EBC-16ED-47DC-8A1A-C52A71C35154}">
      <dsp:nvSpPr>
        <dsp:cNvPr id="0" name=""/>
        <dsp:cNvSpPr/>
      </dsp:nvSpPr>
      <dsp:spPr>
        <a:xfrm>
          <a:off x="5344103" y="512654"/>
          <a:ext cx="2378992" cy="464851"/>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nl-BE" sz="1900" b="1" kern="1200" baseline="0" dirty="0"/>
            <a:t>Scheepsafvalstoffen</a:t>
          </a:r>
        </a:p>
      </dsp:txBody>
      <dsp:txXfrm>
        <a:off x="5357718" y="526269"/>
        <a:ext cx="2351762" cy="437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615A-81D2-4FAF-BA0C-A1245AEFA7CC}">
      <dsp:nvSpPr>
        <dsp:cNvPr id="0" name=""/>
        <dsp:cNvSpPr/>
      </dsp:nvSpPr>
      <dsp:spPr>
        <a:xfrm>
          <a:off x="6212" y="38422"/>
          <a:ext cx="2459310" cy="495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b="1" kern="1200" dirty="0"/>
            <a:t>Bodem met afval</a:t>
          </a:r>
        </a:p>
      </dsp:txBody>
      <dsp:txXfrm>
        <a:off x="20736" y="52946"/>
        <a:ext cx="2430262" cy="466847"/>
      </dsp:txXfrm>
    </dsp:sp>
    <dsp:sp modelId="{23040F2F-EFDE-4D4D-A2C7-BCE89BEADFCE}">
      <dsp:nvSpPr>
        <dsp:cNvPr id="0" name=""/>
        <dsp:cNvSpPr/>
      </dsp:nvSpPr>
      <dsp:spPr>
        <a:xfrm>
          <a:off x="252143" y="534317"/>
          <a:ext cx="245931" cy="393609"/>
        </a:xfrm>
        <a:custGeom>
          <a:avLst/>
          <a:gdLst/>
          <a:ahLst/>
          <a:cxnLst/>
          <a:rect l="0" t="0" r="0" b="0"/>
          <a:pathLst>
            <a:path>
              <a:moveTo>
                <a:pt x="0" y="0"/>
              </a:moveTo>
              <a:lnTo>
                <a:pt x="0" y="393609"/>
              </a:lnTo>
              <a:lnTo>
                <a:pt x="245931" y="393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9E307-947F-4274-8833-6D31D5DD136A}">
      <dsp:nvSpPr>
        <dsp:cNvPr id="0" name=""/>
        <dsp:cNvSpPr/>
      </dsp:nvSpPr>
      <dsp:spPr>
        <a:xfrm>
          <a:off x="498074" y="706433"/>
          <a:ext cx="1913714" cy="4429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Stenen in de bodem</a:t>
          </a:r>
        </a:p>
      </dsp:txBody>
      <dsp:txXfrm>
        <a:off x="511049" y="719408"/>
        <a:ext cx="1887764" cy="417036"/>
      </dsp:txXfrm>
    </dsp:sp>
    <dsp:sp modelId="{2D4AB9A6-29ED-438F-9B19-C9E17D4B606B}">
      <dsp:nvSpPr>
        <dsp:cNvPr id="0" name=""/>
        <dsp:cNvSpPr/>
      </dsp:nvSpPr>
      <dsp:spPr>
        <a:xfrm>
          <a:off x="2867738" y="38422"/>
          <a:ext cx="2541388" cy="4836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b="1" kern="1200" dirty="0"/>
            <a:t>Afval</a:t>
          </a:r>
        </a:p>
      </dsp:txBody>
      <dsp:txXfrm>
        <a:off x="2881905" y="52589"/>
        <a:ext cx="2513054" cy="455354"/>
      </dsp:txXfrm>
    </dsp:sp>
    <dsp:sp modelId="{5CA13C0C-374D-46C8-8CB2-BFB9A9B40897}">
      <dsp:nvSpPr>
        <dsp:cNvPr id="0" name=""/>
        <dsp:cNvSpPr/>
      </dsp:nvSpPr>
      <dsp:spPr>
        <a:xfrm>
          <a:off x="3121877" y="522110"/>
          <a:ext cx="196156" cy="344983"/>
        </a:xfrm>
        <a:custGeom>
          <a:avLst/>
          <a:gdLst/>
          <a:ahLst/>
          <a:cxnLst/>
          <a:rect l="0" t="0" r="0" b="0"/>
          <a:pathLst>
            <a:path>
              <a:moveTo>
                <a:pt x="0" y="0"/>
              </a:moveTo>
              <a:lnTo>
                <a:pt x="0" y="344983"/>
              </a:lnTo>
              <a:lnTo>
                <a:pt x="196156" y="344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AD292-9D7D-438B-A18B-48FF1EAB7D0D}">
      <dsp:nvSpPr>
        <dsp:cNvPr id="0" name=""/>
        <dsp:cNvSpPr/>
      </dsp:nvSpPr>
      <dsp:spPr>
        <a:xfrm>
          <a:off x="3318033" y="694227"/>
          <a:ext cx="2098895" cy="3457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Sluikstort</a:t>
          </a:r>
        </a:p>
      </dsp:txBody>
      <dsp:txXfrm>
        <a:off x="3328159" y="704353"/>
        <a:ext cx="2078643" cy="325481"/>
      </dsp:txXfrm>
    </dsp:sp>
    <dsp:sp modelId="{7CEC58B9-F5BF-469D-BA16-9DAD7A4B3785}">
      <dsp:nvSpPr>
        <dsp:cNvPr id="0" name=""/>
        <dsp:cNvSpPr/>
      </dsp:nvSpPr>
      <dsp:spPr>
        <a:xfrm>
          <a:off x="3121877" y="522110"/>
          <a:ext cx="196156" cy="899256"/>
        </a:xfrm>
        <a:custGeom>
          <a:avLst/>
          <a:gdLst/>
          <a:ahLst/>
          <a:cxnLst/>
          <a:rect l="0" t="0" r="0" b="0"/>
          <a:pathLst>
            <a:path>
              <a:moveTo>
                <a:pt x="0" y="0"/>
              </a:moveTo>
              <a:lnTo>
                <a:pt x="0" y="899256"/>
              </a:lnTo>
              <a:lnTo>
                <a:pt x="196156" y="8992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EB3797-5A98-42A4-AFC6-39F3337E0457}">
      <dsp:nvSpPr>
        <dsp:cNvPr id="0" name=""/>
        <dsp:cNvSpPr/>
      </dsp:nvSpPr>
      <dsp:spPr>
        <a:xfrm>
          <a:off x="3318033" y="1212077"/>
          <a:ext cx="2057818" cy="4185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Bedrijfsafval</a:t>
          </a:r>
        </a:p>
      </dsp:txBody>
      <dsp:txXfrm>
        <a:off x="3330293" y="1224337"/>
        <a:ext cx="2033298" cy="394060"/>
      </dsp:txXfrm>
    </dsp:sp>
    <dsp:sp modelId="{B365E888-0FA4-42A2-A34D-59C495857235}">
      <dsp:nvSpPr>
        <dsp:cNvPr id="0" name=""/>
        <dsp:cNvSpPr/>
      </dsp:nvSpPr>
      <dsp:spPr>
        <a:xfrm>
          <a:off x="3121877" y="522110"/>
          <a:ext cx="196156" cy="1453530"/>
        </a:xfrm>
        <a:custGeom>
          <a:avLst/>
          <a:gdLst/>
          <a:ahLst/>
          <a:cxnLst/>
          <a:rect l="0" t="0" r="0" b="0"/>
          <a:pathLst>
            <a:path>
              <a:moveTo>
                <a:pt x="0" y="0"/>
              </a:moveTo>
              <a:lnTo>
                <a:pt x="0" y="1453530"/>
              </a:lnTo>
              <a:lnTo>
                <a:pt x="196156" y="14535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A60F18-93DF-45AC-BE55-8765FA11A07E}">
      <dsp:nvSpPr>
        <dsp:cNvPr id="0" name=""/>
        <dsp:cNvSpPr/>
      </dsp:nvSpPr>
      <dsp:spPr>
        <a:xfrm>
          <a:off x="3318033" y="1802774"/>
          <a:ext cx="2037275" cy="3457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NL" sz="1400" kern="1200" dirty="0"/>
            <a:t>Puingranulaten</a:t>
          </a:r>
          <a:endParaRPr lang="nl-BE" sz="1400" kern="1200" dirty="0"/>
        </a:p>
      </dsp:txBody>
      <dsp:txXfrm>
        <a:off x="3328159" y="1812900"/>
        <a:ext cx="2017023" cy="325481"/>
      </dsp:txXfrm>
    </dsp:sp>
    <dsp:sp modelId="{673E3713-47A9-4FA9-9300-71AA70818F9D}">
      <dsp:nvSpPr>
        <dsp:cNvPr id="0" name=""/>
        <dsp:cNvSpPr/>
      </dsp:nvSpPr>
      <dsp:spPr>
        <a:xfrm>
          <a:off x="3121877" y="522110"/>
          <a:ext cx="196156" cy="1975879"/>
        </a:xfrm>
        <a:custGeom>
          <a:avLst/>
          <a:gdLst/>
          <a:ahLst/>
          <a:cxnLst/>
          <a:rect l="0" t="0" r="0" b="0"/>
          <a:pathLst>
            <a:path>
              <a:moveTo>
                <a:pt x="0" y="0"/>
              </a:moveTo>
              <a:lnTo>
                <a:pt x="0" y="1975879"/>
              </a:lnTo>
              <a:lnTo>
                <a:pt x="196156" y="19758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92AA7-EE46-4166-BC0D-CB264DF86B33}">
      <dsp:nvSpPr>
        <dsp:cNvPr id="0" name=""/>
        <dsp:cNvSpPr/>
      </dsp:nvSpPr>
      <dsp:spPr>
        <a:xfrm>
          <a:off x="3318033" y="2320624"/>
          <a:ext cx="2008062" cy="3547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Bouw- en sloopafval</a:t>
          </a:r>
        </a:p>
      </dsp:txBody>
      <dsp:txXfrm>
        <a:off x="3328423" y="2331014"/>
        <a:ext cx="1987282" cy="333952"/>
      </dsp:txXfrm>
    </dsp:sp>
    <dsp:sp modelId="{36B77228-C69B-42CA-B35F-D396520CF083}">
      <dsp:nvSpPr>
        <dsp:cNvPr id="0" name=""/>
        <dsp:cNvSpPr/>
      </dsp:nvSpPr>
      <dsp:spPr>
        <a:xfrm>
          <a:off x="3121877" y="522110"/>
          <a:ext cx="224377" cy="2504053"/>
        </a:xfrm>
        <a:custGeom>
          <a:avLst/>
          <a:gdLst/>
          <a:ahLst/>
          <a:cxnLst/>
          <a:rect l="0" t="0" r="0" b="0"/>
          <a:pathLst>
            <a:path>
              <a:moveTo>
                <a:pt x="0" y="0"/>
              </a:moveTo>
              <a:lnTo>
                <a:pt x="0" y="2504053"/>
              </a:lnTo>
              <a:lnTo>
                <a:pt x="224377" y="25040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E395-D60D-4CA4-B274-E49F50DD250B}">
      <dsp:nvSpPr>
        <dsp:cNvPr id="0" name=""/>
        <dsp:cNvSpPr/>
      </dsp:nvSpPr>
      <dsp:spPr>
        <a:xfrm>
          <a:off x="3346255" y="2847472"/>
          <a:ext cx="2006696" cy="3573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Asbest</a:t>
          </a:r>
        </a:p>
      </dsp:txBody>
      <dsp:txXfrm>
        <a:off x="3356722" y="2857939"/>
        <a:ext cx="1985762" cy="336448"/>
      </dsp:txXfrm>
    </dsp:sp>
    <dsp:sp modelId="{CB68DCA1-4CCA-402A-BE96-86FC83C5382D}">
      <dsp:nvSpPr>
        <dsp:cNvPr id="0" name=""/>
        <dsp:cNvSpPr/>
      </dsp:nvSpPr>
      <dsp:spPr>
        <a:xfrm>
          <a:off x="3121877" y="522110"/>
          <a:ext cx="196156" cy="3071817"/>
        </a:xfrm>
        <a:custGeom>
          <a:avLst/>
          <a:gdLst/>
          <a:ahLst/>
          <a:cxnLst/>
          <a:rect l="0" t="0" r="0" b="0"/>
          <a:pathLst>
            <a:path>
              <a:moveTo>
                <a:pt x="0" y="0"/>
              </a:moveTo>
              <a:lnTo>
                <a:pt x="0" y="3071817"/>
              </a:lnTo>
              <a:lnTo>
                <a:pt x="196156" y="30718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326494-C2EF-4B6B-9447-A729AF2A4EEF}">
      <dsp:nvSpPr>
        <dsp:cNvPr id="0" name=""/>
        <dsp:cNvSpPr/>
      </dsp:nvSpPr>
      <dsp:spPr>
        <a:xfrm>
          <a:off x="3318033" y="3376971"/>
          <a:ext cx="2062963" cy="4339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Illegale inzameling</a:t>
          </a:r>
        </a:p>
      </dsp:txBody>
      <dsp:txXfrm>
        <a:off x="3330742" y="3389680"/>
        <a:ext cx="2037545" cy="408494"/>
      </dsp:txXfrm>
    </dsp:sp>
    <dsp:sp modelId="{7B1DB143-8AFC-45F5-87E8-BB8FB73371D1}">
      <dsp:nvSpPr>
        <dsp:cNvPr id="0" name=""/>
        <dsp:cNvSpPr/>
      </dsp:nvSpPr>
      <dsp:spPr>
        <a:xfrm>
          <a:off x="3121877" y="522110"/>
          <a:ext cx="196156" cy="3653447"/>
        </a:xfrm>
        <a:custGeom>
          <a:avLst/>
          <a:gdLst/>
          <a:ahLst/>
          <a:cxnLst/>
          <a:rect l="0" t="0" r="0" b="0"/>
          <a:pathLst>
            <a:path>
              <a:moveTo>
                <a:pt x="0" y="0"/>
              </a:moveTo>
              <a:lnTo>
                <a:pt x="0" y="3653447"/>
              </a:lnTo>
              <a:lnTo>
                <a:pt x="196156" y="36534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60C496-9260-4D72-94EA-F436C886D314}">
      <dsp:nvSpPr>
        <dsp:cNvPr id="0" name=""/>
        <dsp:cNvSpPr/>
      </dsp:nvSpPr>
      <dsp:spPr>
        <a:xfrm>
          <a:off x="3318033" y="3983000"/>
          <a:ext cx="2035314" cy="3851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nl-BE" sz="2100" kern="1200" dirty="0"/>
            <a:t>…</a:t>
          </a:r>
        </a:p>
      </dsp:txBody>
      <dsp:txXfrm>
        <a:off x="3329313" y="3994280"/>
        <a:ext cx="2012754" cy="362554"/>
      </dsp:txXfrm>
    </dsp:sp>
    <dsp:sp modelId="{D1D71EBC-16ED-47DC-8A1A-C52A71C35154}">
      <dsp:nvSpPr>
        <dsp:cNvPr id="0" name=""/>
        <dsp:cNvSpPr/>
      </dsp:nvSpPr>
      <dsp:spPr>
        <a:xfrm>
          <a:off x="5761161" y="38422"/>
          <a:ext cx="2483957" cy="678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b="1" kern="1200" dirty="0"/>
            <a:t>Uitbating zonder (correcte) vergunning</a:t>
          </a:r>
        </a:p>
      </dsp:txBody>
      <dsp:txXfrm>
        <a:off x="5781022" y="58283"/>
        <a:ext cx="2444235" cy="638389"/>
      </dsp:txXfrm>
    </dsp:sp>
    <dsp:sp modelId="{C173DC5A-07AE-4D7E-8625-D6F00BC4F80D}">
      <dsp:nvSpPr>
        <dsp:cNvPr id="0" name=""/>
        <dsp:cNvSpPr/>
      </dsp:nvSpPr>
      <dsp:spPr>
        <a:xfrm>
          <a:off x="0" y="1356152"/>
          <a:ext cx="2470421" cy="6412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b="1" kern="1200" dirty="0"/>
            <a:t>Vlarem exploitatievoorwaarden </a:t>
          </a:r>
        </a:p>
      </dsp:txBody>
      <dsp:txXfrm>
        <a:off x="18781" y="1374933"/>
        <a:ext cx="2432859" cy="603661"/>
      </dsp:txXfrm>
    </dsp:sp>
    <dsp:sp modelId="{2C2073AF-A28F-45FB-9D70-C537D0D93C11}">
      <dsp:nvSpPr>
        <dsp:cNvPr id="0" name=""/>
        <dsp:cNvSpPr/>
      </dsp:nvSpPr>
      <dsp:spPr>
        <a:xfrm>
          <a:off x="247042" y="1997375"/>
          <a:ext cx="242523" cy="324560"/>
        </a:xfrm>
        <a:custGeom>
          <a:avLst/>
          <a:gdLst/>
          <a:ahLst/>
          <a:cxnLst/>
          <a:rect l="0" t="0" r="0" b="0"/>
          <a:pathLst>
            <a:path>
              <a:moveTo>
                <a:pt x="0" y="0"/>
              </a:moveTo>
              <a:lnTo>
                <a:pt x="0" y="324560"/>
              </a:lnTo>
              <a:lnTo>
                <a:pt x="242523" y="3245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AD10B-9BC9-43E9-ACAC-2D2DBFFDEF56}">
      <dsp:nvSpPr>
        <dsp:cNvPr id="0" name=""/>
        <dsp:cNvSpPr/>
      </dsp:nvSpPr>
      <dsp:spPr>
        <a:xfrm>
          <a:off x="489565" y="2081010"/>
          <a:ext cx="2053699" cy="4818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Vloeistofdichte vloer</a:t>
          </a:r>
        </a:p>
      </dsp:txBody>
      <dsp:txXfrm>
        <a:off x="503678" y="2095123"/>
        <a:ext cx="2025473" cy="453624"/>
      </dsp:txXfrm>
    </dsp:sp>
    <dsp:sp modelId="{D35D4ACC-1427-4139-B32A-F36B9497D78B}">
      <dsp:nvSpPr>
        <dsp:cNvPr id="0" name=""/>
        <dsp:cNvSpPr/>
      </dsp:nvSpPr>
      <dsp:spPr>
        <a:xfrm>
          <a:off x="247042" y="1997375"/>
          <a:ext cx="235858" cy="953776"/>
        </a:xfrm>
        <a:custGeom>
          <a:avLst/>
          <a:gdLst/>
          <a:ahLst/>
          <a:cxnLst/>
          <a:rect l="0" t="0" r="0" b="0"/>
          <a:pathLst>
            <a:path>
              <a:moveTo>
                <a:pt x="0" y="0"/>
              </a:moveTo>
              <a:lnTo>
                <a:pt x="0" y="953776"/>
              </a:lnTo>
              <a:lnTo>
                <a:pt x="235858" y="953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8DCF25-1D50-433C-BD81-AB89F885BA9A}">
      <dsp:nvSpPr>
        <dsp:cNvPr id="0" name=""/>
        <dsp:cNvSpPr/>
      </dsp:nvSpPr>
      <dsp:spPr>
        <a:xfrm>
          <a:off x="482900" y="2723335"/>
          <a:ext cx="2019914" cy="4556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kern="1200" dirty="0"/>
            <a:t>Olievaten op lekbakken</a:t>
          </a:r>
        </a:p>
      </dsp:txBody>
      <dsp:txXfrm>
        <a:off x="496245" y="2736680"/>
        <a:ext cx="1993224" cy="428943"/>
      </dsp:txXfrm>
    </dsp:sp>
    <dsp:sp modelId="{0D6C998C-0A36-47D8-BCC7-E3B067584AC8}">
      <dsp:nvSpPr>
        <dsp:cNvPr id="0" name=""/>
        <dsp:cNvSpPr/>
      </dsp:nvSpPr>
      <dsp:spPr>
        <a:xfrm>
          <a:off x="247042" y="1997375"/>
          <a:ext cx="228841" cy="1585973"/>
        </a:xfrm>
        <a:custGeom>
          <a:avLst/>
          <a:gdLst/>
          <a:ahLst/>
          <a:cxnLst/>
          <a:rect l="0" t="0" r="0" b="0"/>
          <a:pathLst>
            <a:path>
              <a:moveTo>
                <a:pt x="0" y="0"/>
              </a:moveTo>
              <a:lnTo>
                <a:pt x="0" y="1585973"/>
              </a:lnTo>
              <a:lnTo>
                <a:pt x="228841" y="15859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779F1C-5E8A-469A-8802-170E89804E8F}">
      <dsp:nvSpPr>
        <dsp:cNvPr id="0" name=""/>
        <dsp:cNvSpPr/>
      </dsp:nvSpPr>
      <dsp:spPr>
        <a:xfrm>
          <a:off x="475884" y="3328297"/>
          <a:ext cx="2033430" cy="5101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nl-BE" sz="2100" kern="1200" dirty="0"/>
            <a:t>…</a:t>
          </a:r>
        </a:p>
      </dsp:txBody>
      <dsp:txXfrm>
        <a:off x="490824" y="3343237"/>
        <a:ext cx="2003550" cy="480224"/>
      </dsp:txXfrm>
    </dsp:sp>
    <dsp:sp modelId="{924C5D39-1B45-4EED-9B97-4DEC9547BB18}">
      <dsp:nvSpPr>
        <dsp:cNvPr id="0" name=""/>
        <dsp:cNvSpPr/>
      </dsp:nvSpPr>
      <dsp:spPr>
        <a:xfrm>
          <a:off x="5793230" y="1012201"/>
          <a:ext cx="2481189" cy="4478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nl-BE" sz="1400" b="1" kern="1200" dirty="0"/>
            <a:t>Export afval</a:t>
          </a:r>
        </a:p>
      </dsp:txBody>
      <dsp:txXfrm>
        <a:off x="5806348" y="1025319"/>
        <a:ext cx="2454953" cy="4216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A3715EE7-CC4C-46C7-B8F5-1B6F28DE5462}" type="datetimeFigureOut">
              <a:rPr lang="nl-BE" smtClean="0"/>
              <a:t>13/12/2019</a:t>
            </a:fld>
            <a:endParaRPr lang="nl-BE"/>
          </a:p>
        </p:txBody>
      </p:sp>
      <p:sp>
        <p:nvSpPr>
          <p:cNvPr id="4" name="Tijdelijke aanduiding voor voettekst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4C44001B-C92A-4E2E-B726-2B39443EA38E}" type="slidenum">
              <a:rPr lang="nl-BE" smtClean="0"/>
              <a:t>‹nr.›</a:t>
            </a:fld>
            <a:endParaRPr lang="nl-BE"/>
          </a:p>
        </p:txBody>
      </p:sp>
    </p:spTree>
    <p:extLst>
      <p:ext uri="{BB962C8B-B14F-4D97-AF65-F5344CB8AC3E}">
        <p14:creationId xmlns:p14="http://schemas.microsoft.com/office/powerpoint/2010/main" val="124884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C7CA898F-5C07-4F97-BD2A-13D389FF96CF}" type="datetimeFigureOut">
              <a:rPr lang="nl-BE" smtClean="0"/>
              <a:t>13/12/2019</a:t>
            </a:fld>
            <a:endParaRPr lang="nl-BE"/>
          </a:p>
        </p:txBody>
      </p:sp>
      <p:sp>
        <p:nvSpPr>
          <p:cNvPr id="4" name="Tijdelijke aanduiding voor dia-afbeelding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614C1FCA-DAF0-407A-85C0-4767EB17A5B5}" type="slidenum">
              <a:rPr lang="nl-BE" smtClean="0"/>
              <a:t>‹nr.›</a:t>
            </a:fld>
            <a:endParaRPr lang="nl-BE"/>
          </a:p>
        </p:txBody>
      </p:sp>
    </p:spTree>
    <p:extLst>
      <p:ext uri="{BB962C8B-B14F-4D97-AF65-F5344CB8AC3E}">
        <p14:creationId xmlns:p14="http://schemas.microsoft.com/office/powerpoint/2010/main" val="17791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1</a:t>
            </a:fld>
            <a:endParaRPr lang="nl-BE"/>
          </a:p>
        </p:txBody>
      </p:sp>
    </p:spTree>
    <p:extLst>
      <p:ext uri="{BB962C8B-B14F-4D97-AF65-F5344CB8AC3E}">
        <p14:creationId xmlns:p14="http://schemas.microsoft.com/office/powerpoint/2010/main" val="3588144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“Mijn benchmark”</a:t>
            </a:r>
          </a:p>
          <a:p>
            <a:r>
              <a:rPr lang="nl-BE" b="0" dirty="0"/>
              <a:t>Structuur stemt overeen met “Mijn gemeente”.</a:t>
            </a:r>
          </a:p>
          <a:p>
            <a:pPr marL="171450" indent="-171450">
              <a:buFont typeface="Arial" panose="020B0604020202020204" pitchFamily="34" charset="0"/>
              <a:buChar char="•"/>
            </a:pPr>
            <a:r>
              <a:rPr lang="nl-BE" dirty="0"/>
              <a:t>Links: vergelijkingsgroep selecteren</a:t>
            </a:r>
          </a:p>
          <a:p>
            <a:pPr marL="171450" indent="-171450">
              <a:buFont typeface="Arial" panose="020B0604020202020204" pitchFamily="34" charset="0"/>
              <a:buChar char="•"/>
            </a:pPr>
            <a:r>
              <a:rPr lang="nl-BE" dirty="0"/>
              <a:t>Rechts boven: prestatie-indicatoren</a:t>
            </a:r>
          </a:p>
          <a:p>
            <a:pPr marL="171450" indent="-171450">
              <a:buFont typeface="Arial" panose="020B0604020202020204" pitchFamily="34" charset="0"/>
              <a:buChar char="•"/>
            </a:pPr>
            <a:r>
              <a:rPr lang="nl-BE" dirty="0"/>
              <a:t>Rechts onder: context- en beleidsindicatoren</a:t>
            </a: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16</a:t>
            </a:fld>
            <a:endParaRPr lang="nl-BE"/>
          </a:p>
        </p:txBody>
      </p:sp>
    </p:spTree>
    <p:extLst>
      <p:ext uri="{BB962C8B-B14F-4D97-AF65-F5344CB8AC3E}">
        <p14:creationId xmlns:p14="http://schemas.microsoft.com/office/powerpoint/2010/main" val="383857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“Mijn benchmark”</a:t>
            </a:r>
          </a:p>
          <a:p>
            <a:r>
              <a:rPr lang="nl-BE" b="0" dirty="0"/>
              <a:t>Structuur stemt overeen met “Mijn gemeente”.</a:t>
            </a:r>
          </a:p>
          <a:p>
            <a:pPr marL="171450" indent="-171450">
              <a:buFont typeface="Arial" panose="020B0604020202020204" pitchFamily="34" charset="0"/>
              <a:buChar char="•"/>
            </a:pPr>
            <a:r>
              <a:rPr lang="nl-BE" dirty="0"/>
              <a:t>Links: vergelijkingsgroep selecteren</a:t>
            </a:r>
          </a:p>
          <a:p>
            <a:pPr marL="171450" indent="-171450">
              <a:buFont typeface="Arial" panose="020B0604020202020204" pitchFamily="34" charset="0"/>
              <a:buChar char="•"/>
            </a:pPr>
            <a:r>
              <a:rPr lang="nl-BE" dirty="0"/>
              <a:t>Rechts boven: prestatie-indicatoren</a:t>
            </a:r>
          </a:p>
          <a:p>
            <a:pPr marL="171450" indent="-171450">
              <a:buFont typeface="Arial" panose="020B0604020202020204" pitchFamily="34" charset="0"/>
              <a:buChar char="•"/>
            </a:pPr>
            <a:r>
              <a:rPr lang="nl-BE" dirty="0"/>
              <a:t>Rechts onder: context- en beleidsindicatoren</a:t>
            </a: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17</a:t>
            </a:fld>
            <a:endParaRPr lang="nl-BE"/>
          </a:p>
        </p:txBody>
      </p:sp>
    </p:spTree>
    <p:extLst>
      <p:ext uri="{BB962C8B-B14F-4D97-AF65-F5344CB8AC3E}">
        <p14:creationId xmlns:p14="http://schemas.microsoft.com/office/powerpoint/2010/main" val="149523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vergelijkingsgroep </a:t>
            </a:r>
            <a:r>
              <a:rPr lang="nl-BE" i="1" dirty="0"/>
              <a:t>Opslaan</a:t>
            </a:r>
            <a:r>
              <a:rPr lang="nl-BE" dirty="0"/>
              <a:t> is </a:t>
            </a:r>
            <a:r>
              <a:rPr lang="nl-BE" b="1" dirty="0"/>
              <a:t>mogelijk</a:t>
            </a:r>
            <a:r>
              <a:rPr lang="nl-BE" b="0" i="0" dirty="0"/>
              <a:t>, maar uiteraard </a:t>
            </a:r>
            <a:r>
              <a:rPr lang="nl-BE" b="1" i="0" dirty="0"/>
              <a:t>niet verplicht</a:t>
            </a:r>
            <a:r>
              <a:rPr lang="nl-BE" b="0" i="0" dirty="0"/>
              <a:t>.</a:t>
            </a:r>
            <a:endParaRPr lang="nl-BE" i="0"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solidFill>
                  <a:prstClr val="black"/>
                </a:solidFill>
              </a:rPr>
              <a:pPr/>
              <a:t>18</a:t>
            </a:fld>
            <a:endParaRPr lang="nl-BE">
              <a:solidFill>
                <a:prstClr val="black"/>
              </a:solidFill>
            </a:endParaRPr>
          </a:p>
        </p:txBody>
      </p:sp>
    </p:spTree>
    <p:extLst>
      <p:ext uri="{BB962C8B-B14F-4D97-AF65-F5344CB8AC3E}">
        <p14:creationId xmlns:p14="http://schemas.microsoft.com/office/powerpoint/2010/main" val="367513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Vraagteken (?) = meer uitleg over deze indicator.</a:t>
            </a:r>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19</a:t>
            </a:fld>
            <a:endParaRPr lang="nl-BE"/>
          </a:p>
        </p:txBody>
      </p:sp>
    </p:spTree>
    <p:extLst>
      <p:ext uri="{BB962C8B-B14F-4D97-AF65-F5344CB8AC3E}">
        <p14:creationId xmlns:p14="http://schemas.microsoft.com/office/powerpoint/2010/main" val="127579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Nieuwe VLAREMA wet vanaf 1/1/2020:</a:t>
            </a:r>
          </a:p>
          <a:p>
            <a:endParaRPr lang="nl-BE" dirty="0"/>
          </a:p>
          <a:p>
            <a:r>
              <a:rPr lang="nl-BE" dirty="0"/>
              <a:t>1. EVENEMENTEN NIET GEORGANISEERD DOOR DE OVERHEID:</a:t>
            </a:r>
          </a:p>
          <a:p>
            <a:r>
              <a:rPr lang="nl-BE" dirty="0"/>
              <a:t>Het </a:t>
            </a:r>
            <a:r>
              <a:rPr lang="nl-BE" b="1" dirty="0"/>
              <a:t>serveren van drank in </a:t>
            </a:r>
            <a:r>
              <a:rPr lang="nl-BE" b="1" dirty="0" err="1"/>
              <a:t>recipiënten</a:t>
            </a:r>
            <a:r>
              <a:rPr lang="nl-BE" b="1" dirty="0"/>
              <a:t> voor eenmalig gebruik</a:t>
            </a:r>
            <a:r>
              <a:rPr lang="nl-BE" dirty="0"/>
              <a:t> bij </a:t>
            </a:r>
            <a:r>
              <a:rPr lang="nl-BE" b="1" dirty="0"/>
              <a:t>evenementen</a:t>
            </a:r>
            <a:r>
              <a:rPr lang="nl-BE" dirty="0"/>
              <a:t> verboden, </a:t>
            </a:r>
            <a:r>
              <a:rPr lang="nl-BE" b="1" dirty="0"/>
              <a:t>tenzij</a:t>
            </a:r>
            <a:r>
              <a:rPr lang="nl-BE" dirty="0"/>
              <a:t> de eventorganisator een systeem voorziet dat garandeert dat </a:t>
            </a:r>
            <a:r>
              <a:rPr lang="nl-BE" b="1" dirty="0"/>
              <a:t>minstens 90%</a:t>
            </a:r>
            <a:r>
              <a:rPr lang="nl-BE" dirty="0"/>
              <a:t> van de eenmalige verpakkingen </a:t>
            </a:r>
            <a:r>
              <a:rPr lang="nl-BE" b="1" dirty="0"/>
              <a:t>gescheiden</a:t>
            </a:r>
            <a:r>
              <a:rPr lang="nl-BE" dirty="0"/>
              <a:t> wordt ingezameld voor recyclage. </a:t>
            </a:r>
          </a:p>
          <a:p>
            <a:endParaRPr lang="nl-BE" dirty="0"/>
          </a:p>
          <a:p>
            <a:pPr>
              <a:defRPr/>
            </a:pPr>
            <a:r>
              <a:rPr lang="nl-BE" dirty="0"/>
              <a:t>2. EVENEMENTEN GEORGANISEERD DOOR DE OVERHEID:</a:t>
            </a:r>
          </a:p>
          <a:p>
            <a:r>
              <a:rPr lang="nl-BE" b="1" dirty="0"/>
              <a:t>de 90%-regel geldt niet. </a:t>
            </a:r>
          </a:p>
          <a:p>
            <a:endParaRPr lang="nl-BE" b="1" dirty="0"/>
          </a:p>
          <a:p>
            <a:r>
              <a:rPr lang="nl-BE" dirty="0"/>
              <a:t>3,OVERHEDEN IN EIGEN WERKING:</a:t>
            </a:r>
          </a:p>
          <a:p>
            <a:r>
              <a:rPr lang="nl-BE" b="1" dirty="0"/>
              <a:t>Overheden </a:t>
            </a:r>
            <a:r>
              <a:rPr lang="nl-BE" dirty="0"/>
              <a:t>moeten ook in hun </a:t>
            </a:r>
            <a:r>
              <a:rPr lang="nl-BE" b="1" dirty="0"/>
              <a:t>eigen werking </a:t>
            </a:r>
            <a:r>
              <a:rPr lang="nl-BE" dirty="0"/>
              <a:t>voorzien dat dranken in herbruikbare </a:t>
            </a:r>
            <a:r>
              <a:rPr lang="nl-BE" dirty="0" err="1"/>
              <a:t>recipiënten</a:t>
            </a:r>
            <a:r>
              <a:rPr lang="nl-BE" dirty="0"/>
              <a:t> komen, </a:t>
            </a:r>
            <a:r>
              <a:rPr lang="nl-BE" b="1" dirty="0"/>
              <a:t>tenzij </a:t>
            </a:r>
            <a:r>
              <a:rPr lang="nl-BE" dirty="0"/>
              <a:t>het gaat over drankautomaten op voorwaarde dat er voldoende gescheiden afvalmogelijkheden zijn, bij de automaat én waar gedronken wordt. (vuilbakken </a:t>
            </a:r>
            <a:r>
              <a:rPr lang="nl-BE" dirty="0" err="1"/>
              <a:t>pmd</a:t>
            </a:r>
            <a:r>
              <a:rPr lang="nl-BE" dirty="0"/>
              <a:t>)</a:t>
            </a:r>
          </a:p>
          <a:p>
            <a:endParaRPr lang="nl-BE" dirty="0"/>
          </a:p>
          <a:p>
            <a:r>
              <a:rPr lang="nl-BE" dirty="0"/>
              <a:t>VERANTWOORDELIJKHEID:</a:t>
            </a:r>
          </a:p>
          <a:p>
            <a:pPr>
              <a:defRPr/>
            </a:pPr>
            <a:r>
              <a:rPr lang="nl-BE" dirty="0"/>
              <a:t>De verantwoordelijkheid om aan de wetgeving te voldoen ligt bij de eventorganisator</a:t>
            </a:r>
          </a:p>
          <a:p>
            <a:pPr>
              <a:defRPr/>
            </a:pPr>
            <a:r>
              <a:rPr lang="nl-BE" dirty="0">
                <a:solidFill>
                  <a:srgbClr val="FF0000"/>
                </a:solidFill>
              </a:rPr>
              <a:t>“Het is aan de eventorganisator om ervoor te zorgen dat de nodige afspraken zijn gemaakt met alle aanbieders van dranken die binnen een afgebakende evenementenzone zitten. De eventorganisator is de eindverantwoordelijke voor de naleving van bovenstaande regels over bekers en drankverpakkingen."</a:t>
            </a:r>
          </a:p>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39</a:t>
            </a:fld>
            <a:endParaRPr lang="nl-BE"/>
          </a:p>
        </p:txBody>
      </p:sp>
    </p:spTree>
    <p:extLst>
      <p:ext uri="{BB962C8B-B14F-4D97-AF65-F5344CB8AC3E}">
        <p14:creationId xmlns:p14="http://schemas.microsoft.com/office/powerpoint/2010/main" val="3337841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a:t>eigen werking van de overheid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 bedoelen we dranken die hoofdzakelijk worden aangeboden aan het </a:t>
            </a:r>
            <a:r>
              <a:rPr lang="nl-BE" b="1" dirty="0"/>
              <a:t>eigen personeel </a:t>
            </a:r>
            <a:r>
              <a:rPr lang="nl-BE" dirty="0"/>
              <a:t>(bv. in kantines, in koffieruimtes, in vergaderruimtes...).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NIET: dranken die hoofzakelijk worden aangeboden aan </a:t>
            </a:r>
            <a:r>
              <a:rPr lang="nl-BE" b="1" dirty="0"/>
              <a:t>bezoekers</a:t>
            </a:r>
            <a:r>
              <a:rPr lang="nl-BE" dirty="0"/>
              <a:t> die niets met de overheidswerking te maken hebben, bv. Dranken aangeboden op een provinciaal recreatiedomein met cafetariavoorzieningen, vallen hier niet onder. </a:t>
            </a:r>
          </a:p>
          <a:p>
            <a:pPr marL="0" marR="0" indent="0" algn="l" defTabSz="914400" rtl="0" eaLnBrk="1" fontAlgn="auto" latinLnBrk="0" hangingPunct="1">
              <a:lnSpc>
                <a:spcPct val="100000"/>
              </a:lnSpc>
              <a:spcBef>
                <a:spcPts val="0"/>
              </a:spcBef>
              <a:spcAft>
                <a:spcPts val="0"/>
              </a:spcAft>
              <a:buClrTx/>
              <a:buSzTx/>
              <a:buFontTx/>
              <a:buNone/>
              <a:tabLst/>
              <a:defRPr/>
            </a:pPr>
            <a:endParaRPr lang="nl-BE" b="1" dirty="0"/>
          </a:p>
          <a:p>
            <a:pPr marL="0" marR="0" indent="0" algn="l" defTabSz="914400" rtl="0" eaLnBrk="1" fontAlgn="auto" latinLnBrk="0" hangingPunct="1">
              <a:lnSpc>
                <a:spcPct val="100000"/>
              </a:lnSpc>
              <a:spcBef>
                <a:spcPts val="0"/>
              </a:spcBef>
              <a:spcAft>
                <a:spcPts val="0"/>
              </a:spcAft>
              <a:buClrTx/>
              <a:buSzTx/>
              <a:buFontTx/>
              <a:buNone/>
              <a:tabLst/>
              <a:defRPr/>
            </a:pPr>
            <a:r>
              <a:rPr lang="nl-BE" b="0" dirty="0"/>
              <a:t>Definitie overheid: zie interpretatiedocument op website groenevent</a:t>
            </a:r>
          </a:p>
          <a:p>
            <a:endParaRPr lang="nl-BE" dirty="0"/>
          </a:p>
          <a:p>
            <a:r>
              <a:rPr lang="nl-BE" sz="1200" kern="1200" dirty="0">
                <a:solidFill>
                  <a:schemeClr val="tx1"/>
                </a:solidFill>
                <a:effectLst/>
                <a:latin typeface="+mn-lt"/>
                <a:ea typeface="+mn-ea"/>
                <a:cs typeface="+mn-cs"/>
              </a:rPr>
              <a:t>Regel</a:t>
            </a:r>
          </a:p>
          <a:p>
            <a:r>
              <a:rPr lang="nl-BE" sz="1200" kern="1200" dirty="0">
                <a:solidFill>
                  <a:schemeClr val="tx1"/>
                </a:solidFill>
                <a:effectLst/>
                <a:latin typeface="+mn-lt"/>
                <a:ea typeface="+mn-ea"/>
                <a:cs typeface="+mn-cs"/>
              </a:rPr>
              <a:t>= géén wegwerpbekers of eenmalige drankverpakkingen. </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waterfonteintjes of koffieautomaten: herbruikbare glazen of tassen</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Vergaderruimtes: herbruikbare bekers, glazen, karaffen of drankverpakkingen</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a:t>
            </a:r>
            <a:r>
              <a:rPr lang="nl-BE" sz="1200" u="sng" kern="1200" dirty="0">
                <a:solidFill>
                  <a:schemeClr val="tx1"/>
                </a:solidFill>
                <a:effectLst/>
                <a:latin typeface="+mn-lt"/>
                <a:ea typeface="+mn-ea"/>
                <a:cs typeface="+mn-cs"/>
              </a:rPr>
              <a:t> uitzondering</a:t>
            </a:r>
            <a:r>
              <a:rPr lang="nl-BE" sz="1200" kern="1200" dirty="0">
                <a:solidFill>
                  <a:schemeClr val="tx1"/>
                </a:solidFill>
                <a:effectLst/>
                <a:latin typeface="+mn-lt"/>
                <a:ea typeface="+mn-ea"/>
                <a:cs typeface="+mn-cs"/>
              </a:rPr>
              <a:t>: </a:t>
            </a:r>
          </a:p>
          <a:p>
            <a:pPr marL="0" indent="0">
              <a:buFont typeface="Wingdings" panose="05000000000000000000" pitchFamily="2" charset="2"/>
              <a:buNone/>
            </a:pPr>
            <a:r>
              <a:rPr lang="nl-BE" sz="1200" kern="1200" dirty="0">
                <a:solidFill>
                  <a:schemeClr val="tx1"/>
                </a:solidFill>
                <a:effectLst/>
                <a:latin typeface="+mn-lt"/>
                <a:ea typeface="+mn-ea"/>
                <a:cs typeface="+mn-cs"/>
              </a:rPr>
              <a:t>1.wel toegelaten dat een cateraar die de drank uitschenkt (bv. aan de toog of in een kantine), gebruik maakt van eenmalige drankverpakkingen op voorwaarde dat deze drankverpakkingen volledig apart ingezameld worden (conform de wettelijke sorteerregels) om te recycleren. Bijvoorbeeld, een drank uit een eenmalige verpakking (pet, glas, brik, blik...) inschenken in een herbruikbare beker of glas mag, de drank meegeven aan de consument in een eenmalige drankverpakking </a:t>
            </a:r>
            <a:r>
              <a:rPr lang="nl-BE" sz="1200" kern="1200" dirty="0" err="1">
                <a:solidFill>
                  <a:schemeClr val="tx1"/>
                </a:solidFill>
                <a:effectLst/>
                <a:latin typeface="+mn-lt"/>
                <a:ea typeface="+mn-ea"/>
                <a:cs typeface="+mn-cs"/>
              </a:rPr>
              <a:t>ofwegwerpbeker</a:t>
            </a:r>
            <a:r>
              <a:rPr lang="nl-BE" sz="1200" kern="1200" dirty="0">
                <a:solidFill>
                  <a:schemeClr val="tx1"/>
                </a:solidFill>
                <a:effectLst/>
                <a:latin typeface="+mn-lt"/>
                <a:ea typeface="+mn-ea"/>
                <a:cs typeface="+mn-cs"/>
              </a:rPr>
              <a:t> mag niet. Zo garanderen we dat eenmalige drankverpakkingen correct worden ingezameld en niet achteraf in het restafval belanden of als zwerfvuil achterblijven.</a:t>
            </a:r>
          </a:p>
          <a:p>
            <a:pPr marL="0" indent="0">
              <a:buFont typeface="Wingdings" panose="05000000000000000000" pitchFamily="2" charset="2"/>
              <a:buNone/>
            </a:pPr>
            <a:r>
              <a:rPr lang="nl-BE" sz="1200" kern="1200" dirty="0">
                <a:solidFill>
                  <a:schemeClr val="tx1"/>
                </a:solidFill>
                <a:effectLst/>
                <a:latin typeface="+mn-lt"/>
                <a:ea typeface="+mn-ea"/>
                <a:cs typeface="+mn-cs"/>
              </a:rPr>
              <a:t>2. Het gebruik van drankautomaten met voorverpakte dranken mag, ook als die verpakkingen niet herbruikbaar zijn. Wel moeten in de onmiddellijke nabijheid van de automaten en op alle plaatsen waar dranken genuttigd worden, vuilnisbakken opgesteld staan voor de gescheiden inzameling van het </a:t>
            </a:r>
            <a:r>
              <a:rPr lang="nl-BE" sz="1200" kern="1200" dirty="0" err="1">
                <a:solidFill>
                  <a:schemeClr val="tx1"/>
                </a:solidFill>
                <a:effectLst/>
                <a:latin typeface="+mn-lt"/>
                <a:ea typeface="+mn-ea"/>
                <a:cs typeface="+mn-cs"/>
              </a:rPr>
              <a:t>pmd</a:t>
            </a:r>
            <a:r>
              <a:rPr lang="nl-BE" sz="1200" kern="1200" dirty="0">
                <a:solidFill>
                  <a:schemeClr val="tx1"/>
                </a:solidFill>
                <a:effectLst/>
                <a:latin typeface="+mn-lt"/>
                <a:ea typeface="+mn-ea"/>
                <a:cs typeface="+mn-cs"/>
              </a:rPr>
              <a:t> en ervoor worden gezorgd dat die effectief worden ingezameld voor recyclage. </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40</a:t>
            </a:fld>
            <a:endParaRPr lang="nl-BE"/>
          </a:p>
        </p:txBody>
      </p:sp>
    </p:spTree>
    <p:extLst>
      <p:ext uri="{BB962C8B-B14F-4D97-AF65-F5344CB8AC3E}">
        <p14:creationId xmlns:p14="http://schemas.microsoft.com/office/powerpoint/2010/main" val="207325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a:t>eigen werking van de overheid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 bedoelen we dranken die hoofdzakelijk worden aangeboden aan het </a:t>
            </a:r>
            <a:r>
              <a:rPr lang="nl-BE" b="1" dirty="0"/>
              <a:t>eigen personeel </a:t>
            </a:r>
            <a:r>
              <a:rPr lang="nl-BE" dirty="0"/>
              <a:t>(bv. in kantines, in koffieruimtes, in vergaderruimtes...).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NIET: dranken die hoofzakelijk worden aangeboden aan </a:t>
            </a:r>
            <a:r>
              <a:rPr lang="nl-BE" b="1" dirty="0"/>
              <a:t>bezoekers</a:t>
            </a:r>
            <a:r>
              <a:rPr lang="nl-BE" dirty="0"/>
              <a:t> die niets met de overheidswerking te maken hebben, bv. Dranken aangeboden op een provinciaal recreatiedomein met cafetariavoorzieningen, vallen hier niet onder. </a:t>
            </a:r>
            <a:endParaRPr lang="nl-BE" b="1" dirty="0"/>
          </a:p>
          <a:p>
            <a:endParaRPr lang="nl-BE" dirty="0"/>
          </a:p>
          <a:p>
            <a:r>
              <a:rPr lang="nl-BE" sz="1200" kern="1200" dirty="0">
                <a:solidFill>
                  <a:schemeClr val="tx1"/>
                </a:solidFill>
                <a:effectLst/>
                <a:latin typeface="+mn-lt"/>
                <a:ea typeface="+mn-ea"/>
                <a:cs typeface="+mn-cs"/>
              </a:rPr>
              <a:t>Regel</a:t>
            </a:r>
          </a:p>
          <a:p>
            <a:r>
              <a:rPr lang="nl-BE" sz="1200" kern="1200" dirty="0">
                <a:solidFill>
                  <a:schemeClr val="tx1"/>
                </a:solidFill>
                <a:effectLst/>
                <a:latin typeface="+mn-lt"/>
                <a:ea typeface="+mn-ea"/>
                <a:cs typeface="+mn-cs"/>
              </a:rPr>
              <a:t>= géén wegwerpbekers of eenmalige drankverpakkingen. </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waterfonteintjes of koffieautomaten: herbruikbare glazen of tassen</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Vergaderruimtes: herbruikbare bekers, glazen, karaffen of drankverpakkingen</a:t>
            </a:r>
          </a:p>
          <a:p>
            <a:pPr marL="171450" indent="-171450">
              <a:buFont typeface="Wingdings" panose="05000000000000000000" pitchFamily="2" charset="2"/>
              <a:buChar char="è"/>
            </a:pPr>
            <a:r>
              <a:rPr lang="nl-BE" sz="1200" kern="1200" dirty="0">
                <a:solidFill>
                  <a:schemeClr val="tx1"/>
                </a:solidFill>
                <a:effectLst/>
                <a:latin typeface="+mn-lt"/>
                <a:ea typeface="+mn-ea"/>
                <a:cs typeface="+mn-cs"/>
              </a:rPr>
              <a:t>;</a:t>
            </a:r>
            <a:r>
              <a:rPr lang="nl-BE" sz="1200" u="sng" kern="1200" dirty="0">
                <a:solidFill>
                  <a:schemeClr val="tx1"/>
                </a:solidFill>
                <a:effectLst/>
                <a:latin typeface="+mn-lt"/>
                <a:ea typeface="+mn-ea"/>
                <a:cs typeface="+mn-cs"/>
              </a:rPr>
              <a:t> uitzondering</a:t>
            </a:r>
            <a:r>
              <a:rPr lang="nl-BE" sz="1200" kern="1200" dirty="0">
                <a:solidFill>
                  <a:schemeClr val="tx1"/>
                </a:solidFill>
                <a:effectLst/>
                <a:latin typeface="+mn-lt"/>
                <a:ea typeface="+mn-ea"/>
                <a:cs typeface="+mn-cs"/>
              </a:rPr>
              <a:t>: wel toegelaten dat een cateraar die de drank uitschenkt (bv. aan de toog of in een kantine), gebruik maakt van eenmalige drankverpakkingen op voorwaarde dat deze drankverpakkingen volledig apart ingezameld worden (conform de wettelijke sorteerregels) om te recycleren. Bijvoorbeeld, een drank uit een eenmalige verpakking (pet, glas, brik, blik...) inschenken in een herbruikbare beker of glas mag, de drank meegeven aan de consument in een eenmalige drankverpakking </a:t>
            </a:r>
            <a:r>
              <a:rPr lang="nl-BE" sz="1200" kern="1200" dirty="0" err="1">
                <a:solidFill>
                  <a:schemeClr val="tx1"/>
                </a:solidFill>
                <a:effectLst/>
                <a:latin typeface="+mn-lt"/>
                <a:ea typeface="+mn-ea"/>
                <a:cs typeface="+mn-cs"/>
              </a:rPr>
              <a:t>ofwegwerpbeker</a:t>
            </a:r>
            <a:r>
              <a:rPr lang="nl-BE" sz="1200" kern="1200" dirty="0">
                <a:solidFill>
                  <a:schemeClr val="tx1"/>
                </a:solidFill>
                <a:effectLst/>
                <a:latin typeface="+mn-lt"/>
                <a:ea typeface="+mn-ea"/>
                <a:cs typeface="+mn-cs"/>
              </a:rPr>
              <a:t> mag niet. Zo garanderen we dat eenmalige drankverpakkingen correct worden ingezameld en niet achteraf in het restafval belanden of als zwerfvuil achterblijven.</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41</a:t>
            </a:fld>
            <a:endParaRPr lang="nl-BE"/>
          </a:p>
        </p:txBody>
      </p:sp>
    </p:spTree>
    <p:extLst>
      <p:ext uri="{BB962C8B-B14F-4D97-AF65-F5344CB8AC3E}">
        <p14:creationId xmlns:p14="http://schemas.microsoft.com/office/powerpoint/2010/main" val="3936578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Handhaving en controle,</a:t>
            </a:r>
          </a:p>
          <a:p>
            <a:r>
              <a:rPr lang="nl-BE" dirty="0"/>
              <a:t>-</a:t>
            </a:r>
            <a:r>
              <a:rPr lang="nl-BE" dirty="0" err="1"/>
              <a:t>Vlaremplichtige</a:t>
            </a:r>
            <a:r>
              <a:rPr lang="nl-BE" dirty="0"/>
              <a:t> bedrijven (lees TML, Pukkelpop, ...): door de </a:t>
            </a:r>
            <a:r>
              <a:rPr lang="nl-BE" dirty="0" err="1"/>
              <a:t>Milieuinspectie</a:t>
            </a:r>
            <a:r>
              <a:rPr lang="nl-BE" dirty="0"/>
              <a:t/>
            </a:r>
            <a:br>
              <a:rPr lang="nl-BE" dirty="0"/>
            </a:br>
            <a:endParaRPr lang="nl-BE" dirty="0"/>
          </a:p>
          <a:p>
            <a:r>
              <a:rPr lang="nl-BE" dirty="0"/>
              <a:t>-</a:t>
            </a:r>
            <a:r>
              <a:rPr lang="nl-BE" dirty="0" err="1"/>
              <a:t>chirofuiven</a:t>
            </a:r>
            <a:r>
              <a:rPr lang="nl-BE" dirty="0"/>
              <a:t>, wijkfeesten,...: door de gemeentes  (</a:t>
            </a:r>
            <a:r>
              <a:rPr lang="nl-BE" dirty="0" err="1"/>
              <a:t>Vlaremabepalingen</a:t>
            </a:r>
            <a:r>
              <a:rPr lang="nl-BE" dirty="0"/>
              <a:t> w automatisch  bevoegdheid </a:t>
            </a:r>
            <a:r>
              <a:rPr lang="nl-BE" dirty="0" err="1"/>
              <a:t>vd</a:t>
            </a:r>
            <a:r>
              <a:rPr lang="nl-BE" dirty="0"/>
              <a:t> gemeenten)</a:t>
            </a:r>
            <a:br>
              <a:rPr lang="nl-BE" dirty="0"/>
            </a:br>
            <a:endParaRPr lang="nl-BE" dirty="0"/>
          </a:p>
          <a:p>
            <a:r>
              <a:rPr lang="nl-BE" dirty="0"/>
              <a:t>-gemeentelijke evenementen: w momenteel geen controle voorzien. Wij </a:t>
            </a:r>
            <a:r>
              <a:rPr lang="nl-BE" dirty="0" err="1"/>
              <a:t>vewachten</a:t>
            </a:r>
            <a:r>
              <a:rPr lang="nl-BE" dirty="0"/>
              <a:t> dat de gemeenten als lokale overheid zelf het goeie voorbeeld geven</a:t>
            </a:r>
          </a:p>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42</a:t>
            </a:fld>
            <a:endParaRPr lang="nl-BE"/>
          </a:p>
        </p:txBody>
      </p:sp>
    </p:spTree>
    <p:extLst>
      <p:ext uri="{BB962C8B-B14F-4D97-AF65-F5344CB8AC3E}">
        <p14:creationId xmlns:p14="http://schemas.microsoft.com/office/powerpoint/2010/main" val="1954917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2442A9D-E28E-451C-9108-F0EAE165EDDF}" type="slidenum">
              <a:rPr lang="nl-NL" altLang="nl-BE" sz="1400" smtClean="0"/>
              <a:pPr>
                <a:spcBef>
                  <a:spcPct val="0"/>
                </a:spcBef>
              </a:pPr>
              <a:t>55</a:t>
            </a:fld>
            <a:endParaRPr lang="nl-NL" altLang="nl-BE" sz="1400"/>
          </a:p>
        </p:txBody>
      </p:sp>
      <p:sp>
        <p:nvSpPr>
          <p:cNvPr id="28675" name="Rectangle 1"/>
          <p:cNvSpPr>
            <a:spLocks noGrp="1" noRot="1" noChangeAspect="1" noChangeArrowheads="1" noTextEdit="1"/>
          </p:cNvSpPr>
          <p:nvPr>
            <p:ph type="sldImg"/>
          </p:nvPr>
        </p:nvSpPr>
        <p:spPr>
          <a:xfrm>
            <a:off x="790575" y="877888"/>
            <a:ext cx="5768975" cy="4327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734835" y="5483099"/>
            <a:ext cx="5881765" cy="519514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68011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31D1F01-2349-46ED-A7C9-631EB531800D}" type="slidenum">
              <a:rPr lang="nl-NL" altLang="nl-BE" sz="1400" smtClean="0"/>
              <a:pPr>
                <a:spcBef>
                  <a:spcPct val="0"/>
                </a:spcBef>
              </a:pPr>
              <a:t>56</a:t>
            </a:fld>
            <a:endParaRPr lang="nl-NL" altLang="nl-BE" sz="1400"/>
          </a:p>
        </p:txBody>
      </p:sp>
      <p:sp>
        <p:nvSpPr>
          <p:cNvPr id="30723" name="Rectangle 1"/>
          <p:cNvSpPr>
            <a:spLocks noGrp="1" noRot="1" noChangeAspect="1" noChangeArrowheads="1" noTextEdit="1"/>
          </p:cNvSpPr>
          <p:nvPr>
            <p:ph type="sldImg"/>
          </p:nvPr>
        </p:nvSpPr>
        <p:spPr>
          <a:xfrm>
            <a:off x="790575" y="877888"/>
            <a:ext cx="5768975" cy="4327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734835" y="5483099"/>
            <a:ext cx="5881765" cy="519514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407368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Doel van deze presentatie: “</a:t>
            </a:r>
            <a:r>
              <a:rPr lang="nl-BE" b="1" dirty="0" err="1"/>
              <a:t>teaser</a:t>
            </a:r>
            <a:r>
              <a:rPr lang="nl-BE" b="1" dirty="0"/>
              <a:t>”/voorsmaakje,</a:t>
            </a:r>
            <a:r>
              <a:rPr lang="nl-BE" b="0" dirty="0"/>
              <a:t> dus </a:t>
            </a:r>
            <a:r>
              <a:rPr lang="nl-BE" dirty="0"/>
              <a:t>enkel een kort, algemeen overzicht</a:t>
            </a:r>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5</a:t>
            </a:fld>
            <a:endParaRPr lang="nl-BE"/>
          </a:p>
        </p:txBody>
      </p:sp>
    </p:spTree>
    <p:extLst>
      <p:ext uri="{BB962C8B-B14F-4D97-AF65-F5344CB8AC3E}">
        <p14:creationId xmlns:p14="http://schemas.microsoft.com/office/powerpoint/2010/main" val="1235237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FBC48A1-44D0-4A79-AE15-521FAB5081B1}" type="slidenum">
              <a:rPr lang="nl-NL" altLang="nl-BE" sz="1400" smtClean="0"/>
              <a:pPr>
                <a:spcBef>
                  <a:spcPct val="0"/>
                </a:spcBef>
              </a:pPr>
              <a:t>59</a:t>
            </a:fld>
            <a:endParaRPr lang="nl-NL" altLang="nl-BE" sz="1400"/>
          </a:p>
        </p:txBody>
      </p:sp>
      <p:sp>
        <p:nvSpPr>
          <p:cNvPr id="67587" name="Rectangle 1"/>
          <p:cNvSpPr>
            <a:spLocks noGrp="1" noRot="1" noChangeAspect="1" noChangeArrowheads="1" noTextEdit="1"/>
          </p:cNvSpPr>
          <p:nvPr>
            <p:ph type="sldImg"/>
          </p:nvPr>
        </p:nvSpPr>
        <p:spPr>
          <a:xfrm>
            <a:off x="790575" y="877888"/>
            <a:ext cx="5768975" cy="4327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a:spLocks noGrp="1" noChangeArrowheads="1"/>
          </p:cNvSpPr>
          <p:nvPr>
            <p:ph type="body" idx="1"/>
          </p:nvPr>
        </p:nvSpPr>
        <p:spPr>
          <a:xfrm>
            <a:off x="734835" y="5483099"/>
            <a:ext cx="5881765" cy="519514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399052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4A0B175-9913-4D90-A3EB-F4FCF3BCFF0F}" type="slidenum">
              <a:rPr lang="nl-NL" altLang="nl-BE" sz="1400" smtClean="0"/>
              <a:pPr>
                <a:spcBef>
                  <a:spcPct val="0"/>
                </a:spcBef>
              </a:pPr>
              <a:t>61</a:t>
            </a:fld>
            <a:endParaRPr lang="nl-NL" altLang="nl-BE" sz="1400"/>
          </a:p>
        </p:txBody>
      </p:sp>
      <p:sp>
        <p:nvSpPr>
          <p:cNvPr id="32771" name="Rectangle 1"/>
          <p:cNvSpPr>
            <a:spLocks noGrp="1" noRot="1" noChangeAspect="1" noChangeArrowheads="1" noTextEdit="1"/>
          </p:cNvSpPr>
          <p:nvPr>
            <p:ph type="sldImg"/>
          </p:nvPr>
        </p:nvSpPr>
        <p:spPr>
          <a:xfrm>
            <a:off x="790575" y="877888"/>
            <a:ext cx="5768975" cy="4327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734835" y="5483099"/>
            <a:ext cx="5881765" cy="519514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3575528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4A31CC4-14B5-4C3B-A0B0-8DF9926FDBED}" type="slidenum">
              <a:rPr lang="nl-NL" altLang="nl-BE" sz="1400" smtClean="0"/>
              <a:pPr>
                <a:spcBef>
                  <a:spcPct val="0"/>
                </a:spcBef>
              </a:pPr>
              <a:t>63</a:t>
            </a:fld>
            <a:endParaRPr lang="nl-NL" altLang="nl-BE" sz="1400"/>
          </a:p>
        </p:txBody>
      </p:sp>
      <p:sp>
        <p:nvSpPr>
          <p:cNvPr id="36867" name="Rectangle 1"/>
          <p:cNvSpPr>
            <a:spLocks noGrp="1" noRot="1" noChangeAspect="1" noChangeArrowheads="1" noTextEdit="1"/>
          </p:cNvSpPr>
          <p:nvPr>
            <p:ph type="sldImg"/>
          </p:nvPr>
        </p:nvSpPr>
        <p:spPr>
          <a:xfrm>
            <a:off x="790575" y="877888"/>
            <a:ext cx="5768975" cy="4327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a:xfrm>
            <a:off x="734835" y="5483099"/>
            <a:ext cx="5881765" cy="519514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33645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p:cNvSpPr>
            <a:spLocks noGrp="1" noRot="1" noChangeAspect="1" noTextEdit="1"/>
          </p:cNvSpPr>
          <p:nvPr>
            <p:ph type="sldImg"/>
          </p:nvPr>
        </p:nvSpPr>
        <p:spPr/>
      </p:sp>
      <p:sp>
        <p:nvSpPr>
          <p:cNvPr id="34819" name="Tijdelijke aanduiding voor notiti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p>
        </p:txBody>
      </p:sp>
      <p:sp>
        <p:nvSpPr>
          <p:cNvPr id="34820" name="Tijdelijke aanduiding voor dianummer 3"/>
          <p:cNvSpPr>
            <a:spLocks noGrp="1"/>
          </p:cNvSpPr>
          <p:nvPr>
            <p:ph type="sldNum" sz="quarter"/>
          </p:nvPr>
        </p:nvSpPr>
        <p:spPr>
          <a:noFill/>
        </p:spPr>
        <p:txBody>
          <a:bodyPr/>
          <a:lstStyle>
            <a:lvl1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fld id="{FB723F53-2CE1-4249-AD8C-75CEC9A5F796}" type="slidenum">
              <a:rPr lang="nl-NL" altLang="nl-BE" smtClean="0">
                <a:solidFill>
                  <a:srgbClr val="000000"/>
                </a:solidFill>
                <a:latin typeface="Times New Roman" panose="02020603050405020304" pitchFamily="18" charset="0"/>
              </a:rPr>
              <a:pPr/>
              <a:t>64</a:t>
            </a:fld>
            <a:endParaRPr lang="nl-NL"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6225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p:cNvSpPr>
            <a:spLocks noGrp="1" noRot="1" noChangeAspect="1" noTextEdit="1"/>
          </p:cNvSpPr>
          <p:nvPr>
            <p:ph type="sldImg"/>
          </p:nvPr>
        </p:nvSpPr>
        <p:spPr/>
      </p:sp>
      <p:sp>
        <p:nvSpPr>
          <p:cNvPr id="34819" name="Tijdelijke aanduiding voor notiti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p>
        </p:txBody>
      </p:sp>
      <p:sp>
        <p:nvSpPr>
          <p:cNvPr id="34820" name="Tijdelijke aanduiding voor dianummer 3"/>
          <p:cNvSpPr>
            <a:spLocks noGrp="1"/>
          </p:cNvSpPr>
          <p:nvPr>
            <p:ph type="sldNum" sz="quarter"/>
          </p:nvPr>
        </p:nvSpPr>
        <p:spPr>
          <a:noFill/>
        </p:spPr>
        <p:txBody>
          <a:bodyPr/>
          <a:lstStyle>
            <a:lvl1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fld id="{FB723F53-2CE1-4249-AD8C-75CEC9A5F796}" type="slidenum">
              <a:rPr lang="nl-NL" altLang="nl-BE" smtClean="0">
                <a:solidFill>
                  <a:srgbClr val="000000"/>
                </a:solidFill>
                <a:latin typeface="Times New Roman" panose="02020603050405020304" pitchFamily="18" charset="0"/>
              </a:rPr>
              <a:pPr/>
              <a:t>65</a:t>
            </a:fld>
            <a:endParaRPr lang="nl-NL"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64245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76</a:t>
            </a:fld>
            <a:endParaRPr lang="nl-BE"/>
          </a:p>
        </p:txBody>
      </p:sp>
    </p:spTree>
    <p:extLst>
      <p:ext uri="{BB962C8B-B14F-4D97-AF65-F5344CB8AC3E}">
        <p14:creationId xmlns:p14="http://schemas.microsoft.com/office/powerpoint/2010/main" val="4250679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Gemiddelde</a:t>
            </a:r>
            <a:r>
              <a:rPr lang="nl-BE" baseline="0" dirty="0"/>
              <a:t> doorstroomcijfers =&gt; focus 2028</a:t>
            </a:r>
          </a:p>
          <a:p>
            <a:r>
              <a:rPr lang="nl-BE" baseline="0" dirty="0"/>
              <a:t>Ambitieus activeringsbeleid</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77</a:t>
            </a:fld>
            <a:endParaRPr lang="nl-BE"/>
          </a:p>
        </p:txBody>
      </p:sp>
    </p:spTree>
    <p:extLst>
      <p:ext uri="{BB962C8B-B14F-4D97-AF65-F5344CB8AC3E}">
        <p14:creationId xmlns:p14="http://schemas.microsoft.com/office/powerpoint/2010/main" val="2041294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Zwaar handhavingstraject vermijden &amp; instrumenten optimaal</a:t>
            </a:r>
            <a:r>
              <a:rPr lang="nl-BE" baseline="0" dirty="0"/>
              <a:t> inzetten</a:t>
            </a:r>
            <a:r>
              <a:rPr lang="nl-BE" dirty="0"/>
              <a:t>=&gt; instrumenten</a:t>
            </a:r>
            <a:r>
              <a:rPr lang="nl-BE" baseline="0" dirty="0"/>
              <a:t> op maat van verschillende doelgroepen zodat tijdig actie genomen wordt</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78</a:t>
            </a:fld>
            <a:endParaRPr lang="nl-BE"/>
          </a:p>
        </p:txBody>
      </p:sp>
    </p:spTree>
    <p:extLst>
      <p:ext uri="{BB962C8B-B14F-4D97-AF65-F5344CB8AC3E}">
        <p14:creationId xmlns:p14="http://schemas.microsoft.com/office/powerpoint/2010/main" val="1330798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Doelstelling: tijdig op de hoogte brengen van 1malige </a:t>
            </a:r>
            <a:r>
              <a:rPr lang="nl-BE" dirty="0" err="1"/>
              <a:t>onderzoeksplicht</a:t>
            </a:r>
            <a:endParaRPr lang="nl-BE" dirty="0"/>
          </a:p>
          <a:p>
            <a:endParaRPr lang="nl-BE" dirty="0"/>
          </a:p>
          <a:p>
            <a:r>
              <a:rPr lang="nl-BE" dirty="0" err="1"/>
              <a:t>OVAMcommunicatie</a:t>
            </a:r>
            <a:endParaRPr lang="nl-BE" dirty="0"/>
          </a:p>
          <a:p>
            <a:r>
              <a:rPr lang="nl-BE" dirty="0"/>
              <a:t>= pakket van wat OVAM doet</a:t>
            </a:r>
          </a:p>
          <a:p>
            <a:r>
              <a:rPr lang="nl-BE" dirty="0"/>
              <a:t>= webpagina’s</a:t>
            </a:r>
          </a:p>
          <a:p>
            <a:r>
              <a:rPr lang="nl-BE" dirty="0"/>
              <a:t>Bestaande folders</a:t>
            </a:r>
          </a:p>
          <a:p>
            <a:endParaRPr lang="nl-BE" dirty="0"/>
          </a:p>
          <a:p>
            <a:r>
              <a:rPr lang="nl-BE" dirty="0"/>
              <a:t>Grote grondvraag =&gt; +++</a:t>
            </a:r>
          </a:p>
          <a:p>
            <a:r>
              <a:rPr lang="nl-BE" dirty="0"/>
              <a:t>Decreet gewijzigd =&gt; nauwelijks</a:t>
            </a:r>
            <a:r>
              <a:rPr lang="nl-BE" baseline="0" dirty="0"/>
              <a:t> vragen</a:t>
            </a:r>
          </a:p>
          <a:p>
            <a:endParaRPr lang="nl-BE" dirty="0"/>
          </a:p>
          <a:p>
            <a:r>
              <a:rPr lang="nl-BE" dirty="0"/>
              <a:t>Extra effect</a:t>
            </a:r>
            <a:r>
              <a:rPr lang="nl-BE" baseline="0" dirty="0"/>
              <a:t> &amp; sensibilisering</a:t>
            </a:r>
          </a:p>
          <a:p>
            <a:r>
              <a:rPr lang="nl-BE" baseline="0" dirty="0"/>
              <a:t>Media voor aandacht</a:t>
            </a:r>
          </a:p>
          <a:p>
            <a:r>
              <a:rPr lang="nl-BE" baseline="0" dirty="0"/>
              <a:t>Lokale materiaal</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80</a:t>
            </a:fld>
            <a:endParaRPr lang="nl-BE"/>
          </a:p>
        </p:txBody>
      </p:sp>
    </p:spTree>
    <p:extLst>
      <p:ext uri="{BB962C8B-B14F-4D97-AF65-F5344CB8AC3E}">
        <p14:creationId xmlns:p14="http://schemas.microsoft.com/office/powerpoint/2010/main" val="1361262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61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Prestatie-indicatoren</a:t>
            </a:r>
            <a:r>
              <a:rPr lang="nl-BE" dirty="0"/>
              <a:t> geven een </a:t>
            </a:r>
            <a:r>
              <a:rPr lang="nl-BE" b="1" dirty="0"/>
              <a:t>kwantitatieve indicatie</a:t>
            </a:r>
            <a:r>
              <a:rPr lang="nl-BE" dirty="0"/>
              <a:t> van het afval- en bodembeleid van de gemeenten.</a:t>
            </a:r>
          </a:p>
          <a:p>
            <a:endParaRPr lang="nl-BE" dirty="0"/>
          </a:p>
          <a:p>
            <a:r>
              <a:rPr lang="nl-BE" b="1" dirty="0"/>
              <a:t>Contextindicatoren</a:t>
            </a:r>
            <a:r>
              <a:rPr lang="nl-BE" dirty="0"/>
              <a:t> zijn indicatoren die de afvalgegevens in uw gemeente kunnen beïnvloeden.</a:t>
            </a:r>
          </a:p>
          <a:p>
            <a:endParaRPr lang="nl-BE" dirty="0"/>
          </a:p>
          <a:p>
            <a:r>
              <a:rPr lang="nl-BE" b="1" dirty="0"/>
              <a:t>Beleidsindicatoren</a:t>
            </a:r>
            <a:r>
              <a:rPr lang="nl-BE" dirty="0"/>
              <a:t> zijn indicatoren over het afval- of bodembeleid in een gemeente. Gebruik de beleidsindicatoren om </a:t>
            </a:r>
            <a:r>
              <a:rPr lang="nl-BE" b="1" dirty="0"/>
              <a:t>verklaringen</a:t>
            </a:r>
            <a:r>
              <a:rPr lang="nl-BE" dirty="0"/>
              <a:t> te vinden voor de verschillen in afval- of bodemcijfers tussen gemeenten.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7</a:t>
            </a:fld>
            <a:endParaRPr lang="nl-BE"/>
          </a:p>
        </p:txBody>
      </p:sp>
    </p:spTree>
    <p:extLst>
      <p:ext uri="{BB962C8B-B14F-4D97-AF65-F5344CB8AC3E}">
        <p14:creationId xmlns:p14="http://schemas.microsoft.com/office/powerpoint/2010/main" val="64074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995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828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84</a:t>
            </a:fld>
            <a:endParaRPr lang="nl-BE"/>
          </a:p>
        </p:txBody>
      </p:sp>
    </p:spTree>
    <p:extLst>
      <p:ext uri="{BB962C8B-B14F-4D97-AF65-F5344CB8AC3E}">
        <p14:creationId xmlns:p14="http://schemas.microsoft.com/office/powerpoint/2010/main" val="2376395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045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404120223_2_62: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404120223_2_62: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53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886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08d711d39_0_11:notes"/>
          <p:cNvSpPr>
            <a:spLocks noGrp="1" noRot="1" noChangeAspect="1"/>
          </p:cNvSpPr>
          <p:nvPr>
            <p:ph type="sldImg" idx="2"/>
          </p:nvPr>
        </p:nvSpPr>
        <p:spPr>
          <a:xfrm>
            <a:off x="577850" y="798513"/>
            <a:ext cx="5329238" cy="3998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08d711d39_0_11:notes"/>
          <p:cNvSpPr txBox="1">
            <a:spLocks noGrp="1"/>
          </p:cNvSpPr>
          <p:nvPr>
            <p:ph type="body" idx="1"/>
          </p:nvPr>
        </p:nvSpPr>
        <p:spPr>
          <a:xfrm>
            <a:off x="648538" y="5063211"/>
            <a:ext cx="5188303" cy="47967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267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89</a:t>
            </a:fld>
            <a:endParaRPr lang="nl-BE"/>
          </a:p>
        </p:txBody>
      </p:sp>
    </p:spTree>
    <p:extLst>
      <p:ext uri="{BB962C8B-B14F-4D97-AF65-F5344CB8AC3E}">
        <p14:creationId xmlns:p14="http://schemas.microsoft.com/office/powerpoint/2010/main" val="63338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90</a:t>
            </a:fld>
            <a:endParaRPr lang="nl-BE"/>
          </a:p>
        </p:txBody>
      </p:sp>
    </p:spTree>
    <p:extLst>
      <p:ext uri="{BB962C8B-B14F-4D97-AF65-F5344CB8AC3E}">
        <p14:creationId xmlns:p14="http://schemas.microsoft.com/office/powerpoint/2010/main" val="2991673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91</a:t>
            </a:fld>
            <a:endParaRPr lang="nl-BE"/>
          </a:p>
        </p:txBody>
      </p:sp>
    </p:spTree>
    <p:extLst>
      <p:ext uri="{BB962C8B-B14F-4D97-AF65-F5344CB8AC3E}">
        <p14:creationId xmlns:p14="http://schemas.microsoft.com/office/powerpoint/2010/main" val="419457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Prestatie-indicatoren</a:t>
            </a:r>
            <a:r>
              <a:rPr lang="nl-BE" dirty="0"/>
              <a:t> geven een </a:t>
            </a:r>
            <a:r>
              <a:rPr lang="nl-BE" b="1" dirty="0"/>
              <a:t>kwantitatieve indicatie</a:t>
            </a:r>
            <a:r>
              <a:rPr lang="nl-BE" dirty="0"/>
              <a:t> van het afval- en bodembeleid van de gemeenten.</a:t>
            </a:r>
          </a:p>
          <a:p>
            <a:endParaRPr lang="nl-BE" dirty="0"/>
          </a:p>
          <a:p>
            <a:r>
              <a:rPr lang="nl-BE" b="1" dirty="0"/>
              <a:t>Contextindicatoren</a:t>
            </a:r>
            <a:r>
              <a:rPr lang="nl-BE" dirty="0"/>
              <a:t> zijn indicatoren die de afvalgegevens in uw gemeente kunnen beïnvloeden.</a:t>
            </a:r>
          </a:p>
          <a:p>
            <a:endParaRPr lang="nl-BE" dirty="0"/>
          </a:p>
          <a:p>
            <a:r>
              <a:rPr lang="nl-BE" b="1" dirty="0"/>
              <a:t>Beleidsindicatoren</a:t>
            </a:r>
            <a:r>
              <a:rPr lang="nl-BE" dirty="0"/>
              <a:t> zijn indicatoren over het afval- of bodembeleid in een gemeente. Gebruik de beleidsindicatoren om </a:t>
            </a:r>
            <a:r>
              <a:rPr lang="nl-BE" b="1" dirty="0"/>
              <a:t>verklaringen</a:t>
            </a:r>
            <a:r>
              <a:rPr lang="nl-BE" dirty="0"/>
              <a:t> te vinden voor de verschillen in afval- of bodemcijfers tussen gemeenten.</a:t>
            </a: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8</a:t>
            </a:fld>
            <a:endParaRPr lang="nl-BE"/>
          </a:p>
        </p:txBody>
      </p:sp>
    </p:spTree>
    <p:extLst>
      <p:ext uri="{BB962C8B-B14F-4D97-AF65-F5344CB8AC3E}">
        <p14:creationId xmlns:p14="http://schemas.microsoft.com/office/powerpoint/2010/main" val="2073151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92</a:t>
            </a:fld>
            <a:endParaRPr lang="nl-BE"/>
          </a:p>
        </p:txBody>
      </p:sp>
    </p:spTree>
    <p:extLst>
      <p:ext uri="{BB962C8B-B14F-4D97-AF65-F5344CB8AC3E}">
        <p14:creationId xmlns:p14="http://schemas.microsoft.com/office/powerpoint/2010/main" val="1493932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Gemiddelde</a:t>
            </a:r>
            <a:r>
              <a:rPr lang="nl-BE" baseline="0" dirty="0"/>
              <a:t> doorstroomcijfers =&gt; focus 2028</a:t>
            </a:r>
          </a:p>
          <a:p>
            <a:r>
              <a:rPr lang="nl-BE" baseline="0" dirty="0"/>
              <a:t>Ambitieus activeringsbeleid</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93</a:t>
            </a:fld>
            <a:endParaRPr lang="nl-BE"/>
          </a:p>
        </p:txBody>
      </p:sp>
    </p:spTree>
    <p:extLst>
      <p:ext uri="{BB962C8B-B14F-4D97-AF65-F5344CB8AC3E}">
        <p14:creationId xmlns:p14="http://schemas.microsoft.com/office/powerpoint/2010/main" val="2026301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Ruwe data verfijnen =&gt;</a:t>
            </a:r>
            <a:r>
              <a:rPr lang="nl-BE" b="1" baseline="0" dirty="0"/>
              <a:t> klaarmaken voor activering</a:t>
            </a:r>
            <a:endParaRPr lang="nl-BE" b="1" dirty="0"/>
          </a:p>
          <a:p>
            <a:endParaRPr lang="nl-BE" b="1" dirty="0"/>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Ons activeringsbeleid is gericht op een geïntegreerde en duurzame sanering en herontwikkeling op maat van elke doelgroep. Dit betekent een overname van de </a:t>
            </a:r>
            <a:r>
              <a:rPr lang="nl-BE" sz="1200" kern="1200" dirty="0" err="1">
                <a:solidFill>
                  <a:schemeClr val="tx1"/>
                </a:solidFill>
                <a:effectLst/>
                <a:latin typeface="+mn-lt"/>
                <a:ea typeface="+mn-ea"/>
                <a:cs typeface="+mn-cs"/>
              </a:rPr>
              <a:t>onderzoeksplicht</a:t>
            </a:r>
            <a:r>
              <a:rPr lang="nl-BE" sz="1200" kern="1200" dirty="0">
                <a:solidFill>
                  <a:schemeClr val="tx1"/>
                </a:solidFill>
                <a:effectLst/>
                <a:latin typeface="+mn-lt"/>
                <a:ea typeface="+mn-ea"/>
                <a:cs typeface="+mn-cs"/>
              </a:rPr>
              <a:t> bij vrijgestelde particulieren. Voor bedrijven impliceert dit het faciliteren van een sectorale aanpak en de verdere uitbouw van een </a:t>
            </a:r>
            <a:r>
              <a:rPr lang="nl-BE" sz="1200" kern="1200" dirty="0" err="1">
                <a:solidFill>
                  <a:schemeClr val="tx1"/>
                </a:solidFill>
                <a:effectLst/>
                <a:latin typeface="+mn-lt"/>
                <a:ea typeface="+mn-ea"/>
                <a:cs typeface="+mn-cs"/>
              </a:rPr>
              <a:t>brown</a:t>
            </a:r>
            <a:r>
              <a:rPr lang="nl-BE" sz="1200" kern="1200" dirty="0">
                <a:solidFill>
                  <a:schemeClr val="tx1"/>
                </a:solidFill>
                <a:effectLst/>
                <a:latin typeface="+mn-lt"/>
                <a:ea typeface="+mn-ea"/>
                <a:cs typeface="+mn-cs"/>
              </a:rPr>
              <a:t>- en </a:t>
            </a:r>
            <a:r>
              <a:rPr lang="nl-BE" sz="1200" kern="1200" dirty="0" err="1">
                <a:solidFill>
                  <a:schemeClr val="tx1"/>
                </a:solidFill>
                <a:effectLst/>
                <a:latin typeface="+mn-lt"/>
                <a:ea typeface="+mn-ea"/>
                <a:cs typeface="+mn-cs"/>
              </a:rPr>
              <a:t>blackfieldbeleid</a:t>
            </a:r>
            <a:r>
              <a:rPr lang="nl-BE" sz="1200" kern="1200" dirty="0">
                <a:solidFill>
                  <a:schemeClr val="tx1"/>
                </a:solidFill>
                <a:effectLst/>
                <a:latin typeface="+mn-lt"/>
                <a:ea typeface="+mn-ea"/>
                <a:cs typeface="+mn-cs"/>
              </a:rPr>
              <a:t> gericht op herontwikkeling. Voor de Vlaamse en lokale overheden is de OVAM huissaneerder, o.m. via opdrachtencentrale.</a:t>
            </a:r>
          </a:p>
          <a:p>
            <a:endParaRPr lang="nl-BE" b="1" dirty="0"/>
          </a:p>
          <a:p>
            <a:endParaRPr lang="nl-BE" dirty="0"/>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a:p>
          <a:p>
            <a:endParaRPr lang="nl-BE" baseline="0" dirty="0"/>
          </a:p>
          <a:p>
            <a:endParaRPr lang="nl-BE" baseline="0"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94</a:t>
            </a:fld>
            <a:endParaRPr lang="nl-BE"/>
          </a:p>
        </p:txBody>
      </p:sp>
    </p:spTree>
    <p:extLst>
      <p:ext uri="{BB962C8B-B14F-4D97-AF65-F5344CB8AC3E}">
        <p14:creationId xmlns:p14="http://schemas.microsoft.com/office/powerpoint/2010/main" val="1680243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OVAM als huissaneerder voor de Vlaams overheid</a:t>
            </a:r>
            <a:endParaRPr lang="nl-BE" dirty="0"/>
          </a:p>
          <a:p>
            <a:r>
              <a:rPr lang="nl-BE" b="1" i="1" dirty="0"/>
              <a:t> </a:t>
            </a:r>
            <a:endParaRPr lang="nl-BE" dirty="0"/>
          </a:p>
          <a:p>
            <a:r>
              <a:rPr lang="nl-BE" dirty="0"/>
              <a:t>In het kader van OVAM als huissaneerder helpt team Publieke Instellingen de Vlaamse </a:t>
            </a:r>
            <a:r>
              <a:rPr lang="nl-BE" dirty="0" err="1"/>
              <a:t>overhedenbij</a:t>
            </a:r>
            <a:r>
              <a:rPr lang="nl-BE" dirty="0"/>
              <a:t> de aanpak van nog niet-onderzochte risicogronden.</a:t>
            </a:r>
          </a:p>
          <a:p>
            <a:r>
              <a:rPr lang="nl-BE" dirty="0"/>
              <a:t/>
            </a:r>
            <a:br>
              <a:rPr lang="nl-BE" dirty="0"/>
            </a:br>
            <a:endParaRPr lang="nl-BE" dirty="0"/>
          </a:p>
          <a:p>
            <a:r>
              <a:rPr lang="nl-BE" dirty="0"/>
              <a:t>We hebben een volledige </a:t>
            </a:r>
            <a:r>
              <a:rPr lang="nl-BE" dirty="0" err="1"/>
              <a:t>oplijsting</a:t>
            </a:r>
            <a:r>
              <a:rPr lang="nl-BE" dirty="0"/>
              <a:t> van deze niet-onderzochte risicogronden in eigendom van Vlaamse overheden.</a:t>
            </a:r>
          </a:p>
          <a:p>
            <a:r>
              <a:rPr lang="nl-BE" dirty="0"/>
              <a:t>Dit zijn, verspreid over Vlaanderen, 3500 percelen (waarvan 52 percelen in Kortrijk gelegen zijn).</a:t>
            </a:r>
          </a:p>
          <a:p>
            <a:r>
              <a:rPr lang="nl-BE" dirty="0"/>
              <a:t>Hiervan zijn er een groot aantal te schrappen, minstens 990,</a:t>
            </a:r>
          </a:p>
          <a:p>
            <a:r>
              <a:rPr lang="nl-BE" dirty="0"/>
              <a:t>waarvan we dit jaar de schrapping wensen te realiseren.</a:t>
            </a:r>
          </a:p>
          <a:p>
            <a:r>
              <a:rPr lang="nl-BE" dirty="0"/>
              <a:t/>
            </a:r>
            <a:br>
              <a:rPr lang="nl-BE" dirty="0"/>
            </a:br>
            <a:endParaRPr lang="nl-BE" dirty="0"/>
          </a:p>
          <a:p>
            <a:r>
              <a:rPr lang="nl-BE" dirty="0"/>
              <a:t>Deze schrappingsaanvraag wordt gecoördineerd door de bodemsaneringsdeskundige Arcadis</a:t>
            </a:r>
          </a:p>
          <a:p>
            <a:r>
              <a:rPr lang="nl-BE" dirty="0"/>
              <a:t>en team inventarisatie van de OVAM.</a:t>
            </a:r>
          </a:p>
          <a:p>
            <a:r>
              <a:rPr lang="nl-BE" dirty="0"/>
              <a:t>Ongetwijfeld zullen er een aantal schrappingsaanvragen in </a:t>
            </a:r>
            <a:r>
              <a:rPr lang="nl-BE" dirty="0" err="1"/>
              <a:t>Kortijk</a:t>
            </a:r>
            <a:r>
              <a:rPr lang="nl-BE" dirty="0"/>
              <a:t> zijn.</a:t>
            </a:r>
          </a:p>
          <a:p>
            <a:r>
              <a:rPr lang="nl-BE" dirty="0"/>
              <a:t>De overige risicogronden zullen onderzocht worden in een oriënterend bodemonderzoek</a:t>
            </a:r>
          </a:p>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95</a:t>
            </a:fld>
            <a:endParaRPr lang="nl-BE"/>
          </a:p>
        </p:txBody>
      </p:sp>
    </p:spTree>
    <p:extLst>
      <p:ext uri="{BB962C8B-B14F-4D97-AF65-F5344CB8AC3E}">
        <p14:creationId xmlns:p14="http://schemas.microsoft.com/office/powerpoint/2010/main" val="1579144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Vanaf volgend jaar ook niet opgekuiste smartsheet zal een brief ontvangen met melding welke </a:t>
            </a:r>
            <a:r>
              <a:rPr lang="nl-BE" dirty="0" err="1"/>
              <a:t>onderzoeksplicht</a:t>
            </a:r>
            <a:r>
              <a:rPr lang="nl-BE" dirty="0"/>
              <a:t> de gemeente moeten uitvoeren.</a:t>
            </a:r>
          </a:p>
          <a:p>
            <a:endParaRPr lang="nl-BE" dirty="0"/>
          </a:p>
          <a:p>
            <a:pPr marL="171450" indent="-171450">
              <a:buFontTx/>
              <a:buChar char="-"/>
            </a:pPr>
            <a:r>
              <a:rPr lang="nl-BE" dirty="0"/>
              <a:t>Als je van mening bent dat we , als </a:t>
            </a:r>
            <a:r>
              <a:rPr lang="nl-BE" dirty="0" err="1"/>
              <a:t>ovam</a:t>
            </a:r>
            <a:r>
              <a:rPr lang="nl-BE" dirty="0"/>
              <a:t> beter onmiddellijk een brief sturen naar het gemeentebestuur zodat de </a:t>
            </a:r>
            <a:r>
              <a:rPr lang="nl-BE" dirty="0" err="1"/>
              <a:t>workload</a:t>
            </a:r>
            <a:r>
              <a:rPr lang="nl-BE" dirty="0"/>
              <a:t> hierbij zichtbaar wordt, dan kan je dit ook vragen per mail.</a:t>
            </a:r>
          </a:p>
          <a:p>
            <a:pPr marL="171450" indent="-171450">
              <a:buFontTx/>
              <a:buChar char="-"/>
            </a:pPr>
            <a:r>
              <a:rPr lang="nl-BE" dirty="0"/>
              <a:t>West – </a:t>
            </a:r>
            <a:r>
              <a:rPr lang="nl-BE" dirty="0" err="1"/>
              <a:t>vlaanderen</a:t>
            </a:r>
            <a:r>
              <a:rPr lang="nl-BE" dirty="0"/>
              <a:t>: enkel gebruik v</a:t>
            </a:r>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96</a:t>
            </a:fld>
            <a:endParaRPr lang="nl-BE"/>
          </a:p>
        </p:txBody>
      </p:sp>
    </p:spTree>
    <p:extLst>
      <p:ext uri="{BB962C8B-B14F-4D97-AF65-F5344CB8AC3E}">
        <p14:creationId xmlns:p14="http://schemas.microsoft.com/office/powerpoint/2010/main" val="2951467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Met ambtshalve =  OVAM financiert en voert uit, of eerder voert de coördinerende rol uit en volgt daarbij de erkende </a:t>
            </a:r>
            <a:r>
              <a:rPr lang="nl-BE" dirty="0" err="1"/>
              <a:t>studiebureau’s</a:t>
            </a:r>
            <a:r>
              <a:rPr lang="nl-BE" dirty="0"/>
              <a:t> op  </a:t>
            </a:r>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99</a:t>
            </a:fld>
            <a:endParaRPr lang="nl-BE"/>
          </a:p>
        </p:txBody>
      </p:sp>
    </p:spTree>
    <p:extLst>
      <p:ext uri="{BB962C8B-B14F-4D97-AF65-F5344CB8AC3E}">
        <p14:creationId xmlns:p14="http://schemas.microsoft.com/office/powerpoint/2010/main" val="2852836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103</a:t>
            </a:fld>
            <a:endParaRPr lang="nl-BE"/>
          </a:p>
        </p:txBody>
      </p:sp>
    </p:spTree>
    <p:extLst>
      <p:ext uri="{BB962C8B-B14F-4D97-AF65-F5344CB8AC3E}">
        <p14:creationId xmlns:p14="http://schemas.microsoft.com/office/powerpoint/2010/main" val="404660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Prognose </a:t>
            </a:r>
            <a:r>
              <a:rPr lang="nl-BE" dirty="0" err="1"/>
              <a:t>obv</a:t>
            </a:r>
            <a:r>
              <a:rPr lang="nl-BE" dirty="0"/>
              <a:t> Q1&amp;Q2</a:t>
            </a:r>
          </a:p>
          <a:p>
            <a:r>
              <a:rPr lang="nl-BE" dirty="0"/>
              <a:t>Overlopen resultaten: informeren =&gt;</a:t>
            </a:r>
            <a:r>
              <a:rPr lang="nl-BE" baseline="0" dirty="0"/>
              <a:t> meteen resultaat in schrappingen + </a:t>
            </a:r>
            <a:r>
              <a:rPr lang="nl-BE" baseline="0" dirty="0" err="1"/>
              <a:t>onderzoekstempo</a:t>
            </a:r>
            <a:r>
              <a:rPr lang="nl-BE" baseline="0" dirty="0"/>
              <a:t> blijft behouden</a:t>
            </a:r>
            <a:endParaRPr lang="nl-BE" dirty="0"/>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104</a:t>
            </a:fld>
            <a:endParaRPr lang="nl-BE"/>
          </a:p>
        </p:txBody>
      </p:sp>
    </p:spTree>
    <p:extLst>
      <p:ext uri="{BB962C8B-B14F-4D97-AF65-F5344CB8AC3E}">
        <p14:creationId xmlns:p14="http://schemas.microsoft.com/office/powerpoint/2010/main" val="3395559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solidFill>
                  <a:prstClr val="black"/>
                </a:solidFill>
              </a:rPr>
              <a:pPr/>
              <a:t>106</a:t>
            </a:fld>
            <a:endParaRPr lang="nl-BE">
              <a:solidFill>
                <a:prstClr val="black"/>
              </a:solidFill>
            </a:endParaRPr>
          </a:p>
        </p:txBody>
      </p:sp>
    </p:spTree>
    <p:extLst>
      <p:ext uri="{BB962C8B-B14F-4D97-AF65-F5344CB8AC3E}">
        <p14:creationId xmlns:p14="http://schemas.microsoft.com/office/powerpoint/2010/main" val="19410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9</a:t>
            </a:fld>
            <a:endParaRPr lang="nl-BE"/>
          </a:p>
        </p:txBody>
      </p:sp>
    </p:spTree>
    <p:extLst>
      <p:ext uri="{BB962C8B-B14F-4D97-AF65-F5344CB8AC3E}">
        <p14:creationId xmlns:p14="http://schemas.microsoft.com/office/powerpoint/2010/main" val="261763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latin typeface="Calibri" panose="020F0502020204030204" pitchFamily="34" charset="0"/>
              </a:rPr>
              <a:t>Lokaal bestuur speelt een essentiël</a:t>
            </a:r>
            <a:r>
              <a:rPr lang="nl-BE" b="1" dirty="0"/>
              <a:t>e rol</a:t>
            </a:r>
          </a:p>
          <a:p>
            <a:pPr marL="171450" lvl="0" indent="-171450">
              <a:buFont typeface="Arial" panose="020B0604020202020204" pitchFamily="34" charset="0"/>
              <a:buChar char="•"/>
            </a:pPr>
            <a:r>
              <a:rPr lang="nl-BE" dirty="0"/>
              <a:t>Gegevens overmaken</a:t>
            </a:r>
          </a:p>
          <a:p>
            <a:pPr marL="171450" lvl="0" indent="-171450">
              <a:buFont typeface="Arial" panose="020B0604020202020204" pitchFamily="34" charset="0"/>
              <a:buChar char="•"/>
            </a:pPr>
            <a:r>
              <a:rPr lang="nl-BE" dirty="0"/>
              <a:t>Gegevens controleren</a:t>
            </a:r>
          </a:p>
          <a:p>
            <a:endParaRPr lang="nl-BE" dirty="0">
              <a:latin typeface="Calibri" panose="020F0502020204030204" pitchFamily="34" charset="0"/>
            </a:endParaRPr>
          </a:p>
          <a:p>
            <a:r>
              <a:rPr lang="nl-BE" b="1" dirty="0">
                <a:latin typeface="Calibri" panose="020F0502020204030204" pitchFamily="34" charset="0"/>
              </a:rPr>
              <a:t>Gegevens (opnieuw) aanbieden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Eenvoudig vergelijken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Extra functionaliteit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Valorisatie</a:t>
            </a:r>
          </a:p>
          <a:p>
            <a:pPr marL="171450" lvl="0" indent="-171450">
              <a:buFont typeface="Arial" panose="020B0604020202020204" pitchFamily="34" charset="0"/>
              <a:buChar char="•"/>
            </a:pPr>
            <a:r>
              <a:rPr lang="nl-BE" dirty="0"/>
              <a:t>Inspiratie voor lokaal beleid</a:t>
            </a:r>
          </a:p>
          <a:p>
            <a:pPr marL="171450" lvl="0" indent="-171450">
              <a:buFont typeface="Arial" panose="020B0604020202020204" pitchFamily="34" charset="0"/>
              <a:buChar char="•"/>
            </a:pPr>
            <a:r>
              <a:rPr lang="nl-BE" dirty="0"/>
              <a:t>Minder “één richting”</a:t>
            </a: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10</a:t>
            </a:fld>
            <a:endParaRPr lang="nl-BE"/>
          </a:p>
        </p:txBody>
      </p:sp>
    </p:spTree>
    <p:extLst>
      <p:ext uri="{BB962C8B-B14F-4D97-AF65-F5344CB8AC3E}">
        <p14:creationId xmlns:p14="http://schemas.microsoft.com/office/powerpoint/2010/main" val="112258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“Mijn gemeente”</a:t>
            </a:r>
          </a:p>
          <a:p>
            <a:pPr marL="171450" indent="-171450">
              <a:buFont typeface="Arial" panose="020B0604020202020204" pitchFamily="34" charset="0"/>
              <a:buChar char="•"/>
            </a:pPr>
            <a:r>
              <a:rPr lang="nl-BE" dirty="0"/>
              <a:t>Links: infokader</a:t>
            </a:r>
          </a:p>
          <a:p>
            <a:pPr marL="171450" indent="-171450">
              <a:buFont typeface="Arial" panose="020B0604020202020204" pitchFamily="34" charset="0"/>
              <a:buChar char="•"/>
            </a:pPr>
            <a:r>
              <a:rPr lang="nl-BE" dirty="0"/>
              <a:t>Rechts boven: prestatie-indicatoren</a:t>
            </a:r>
          </a:p>
          <a:p>
            <a:pPr marL="171450" indent="-171450">
              <a:buFont typeface="Arial" panose="020B0604020202020204" pitchFamily="34" charset="0"/>
              <a:buChar char="•"/>
            </a:pPr>
            <a:r>
              <a:rPr lang="nl-BE" dirty="0"/>
              <a:t>Rechts onder: context- en beleidsindicatoren</a:t>
            </a:r>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13</a:t>
            </a:fld>
            <a:endParaRPr lang="nl-BE"/>
          </a:p>
        </p:txBody>
      </p:sp>
    </p:spTree>
    <p:extLst>
      <p:ext uri="{BB962C8B-B14F-4D97-AF65-F5344CB8AC3E}">
        <p14:creationId xmlns:p14="http://schemas.microsoft.com/office/powerpoint/2010/main" val="273734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“Mijn benchmark”</a:t>
            </a:r>
          </a:p>
          <a:p>
            <a:r>
              <a:rPr lang="nl-BE" b="0" dirty="0"/>
              <a:t>Structuur stemt overeen met “Mijn gemeente”.</a:t>
            </a:r>
          </a:p>
          <a:p>
            <a:pPr marL="171450" indent="-171450">
              <a:buFont typeface="Arial" panose="020B0604020202020204" pitchFamily="34" charset="0"/>
              <a:buChar char="•"/>
            </a:pPr>
            <a:r>
              <a:rPr lang="nl-BE" dirty="0"/>
              <a:t>Links: vergelijkingsgroep selecteren</a:t>
            </a:r>
          </a:p>
          <a:p>
            <a:pPr marL="171450" indent="-171450">
              <a:buFont typeface="Arial" panose="020B0604020202020204" pitchFamily="34" charset="0"/>
              <a:buChar char="•"/>
            </a:pPr>
            <a:r>
              <a:rPr lang="nl-BE" dirty="0"/>
              <a:t>Rechts boven: prestatie-indicatoren</a:t>
            </a:r>
          </a:p>
          <a:p>
            <a:pPr marL="171450" indent="-171450">
              <a:buFont typeface="Arial" panose="020B0604020202020204" pitchFamily="34" charset="0"/>
              <a:buChar char="•"/>
            </a:pPr>
            <a:r>
              <a:rPr lang="nl-BE" dirty="0"/>
              <a:t>Rechts onder: context- en beleidsindicatoren</a:t>
            </a: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14</a:t>
            </a:fld>
            <a:endParaRPr lang="nl-BE"/>
          </a:p>
        </p:txBody>
      </p:sp>
    </p:spTree>
    <p:extLst>
      <p:ext uri="{BB962C8B-B14F-4D97-AF65-F5344CB8AC3E}">
        <p14:creationId xmlns:p14="http://schemas.microsoft.com/office/powerpoint/2010/main" val="40951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15</a:t>
            </a:fld>
            <a:endParaRPr lang="nl-BE"/>
          </a:p>
        </p:txBody>
      </p:sp>
    </p:spTree>
    <p:extLst>
      <p:ext uri="{BB962C8B-B14F-4D97-AF65-F5344CB8AC3E}">
        <p14:creationId xmlns:p14="http://schemas.microsoft.com/office/powerpoint/2010/main" val="3302910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3601" y="1193817"/>
            <a:ext cx="7993062" cy="2088000"/>
          </a:xfrm>
        </p:spPr>
        <p:txBody>
          <a:bodyPr anchor="b"/>
          <a:lstStyle>
            <a:lvl1pPr algn="l">
              <a:defRPr sz="6000">
                <a:solidFill>
                  <a:schemeClr val="bg2"/>
                </a:solidFill>
              </a:defRPr>
            </a:lvl1pPr>
          </a:lstStyle>
          <a:p>
            <a:r>
              <a:rPr lang="nl-NL"/>
              <a:t>Klik om de stijl te bewerken</a:t>
            </a:r>
            <a:endParaRPr lang="en-US" dirty="0"/>
          </a:p>
        </p:txBody>
      </p:sp>
      <p:sp>
        <p:nvSpPr>
          <p:cNvPr id="3" name="Subtitle 2"/>
          <p:cNvSpPr>
            <a:spLocks noGrp="1"/>
          </p:cNvSpPr>
          <p:nvPr>
            <p:ph type="subTitle" idx="1"/>
          </p:nvPr>
        </p:nvSpPr>
        <p:spPr>
          <a:xfrm>
            <a:off x="863601" y="3626770"/>
            <a:ext cx="7993061"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0" name="Tijdelijke aanduiding voor tekst 7"/>
          <p:cNvSpPr>
            <a:spLocks noGrp="1"/>
          </p:cNvSpPr>
          <p:nvPr>
            <p:ph type="body" sz="quarter" idx="13" hasCustomPrompt="1"/>
          </p:nvPr>
        </p:nvSpPr>
        <p:spPr>
          <a:xfrm>
            <a:off x="3033136" y="5583238"/>
            <a:ext cx="5823526" cy="506412"/>
          </a:xfrm>
        </p:spPr>
        <p:txBody>
          <a:bodyPr/>
          <a:lstStyle>
            <a:lvl1pPr marL="0" indent="0" algn="r">
              <a:buNone/>
              <a:defRPr>
                <a:solidFill>
                  <a:schemeClr val="bg1"/>
                </a:solidFill>
                <a:latin typeface="FlandersArtSans-Regular" panose="00000500000000000000" pitchFamily="2"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3601" y="5627485"/>
            <a:ext cx="1640604" cy="929406"/>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53689" y="288122"/>
            <a:ext cx="2090311" cy="814606"/>
          </a:xfrm>
          <a:prstGeom prst="rect">
            <a:avLst/>
          </a:prstGeom>
        </p:spPr>
      </p:pic>
    </p:spTree>
    <p:extLst>
      <p:ext uri="{BB962C8B-B14F-4D97-AF65-F5344CB8AC3E}">
        <p14:creationId xmlns:p14="http://schemas.microsoft.com/office/powerpoint/2010/main" val="3035433736"/>
      </p:ext>
    </p:extLst>
  </p:cSld>
  <p:clrMapOvr>
    <a:masterClrMapping/>
  </p:clrMapOvr>
  <p:extLst mod="1">
    <p:ext uri="{DCECCB84-F9BA-43D5-87BE-67443E8EF086}">
      <p15:sldGuideLst xmlns:p15="http://schemas.microsoft.com/office/powerpoint/2012/main">
        <p15:guide id="0" orient="horz" pos="187" userDrawn="1">
          <p15:clr>
            <a:srgbClr val="FBAE40"/>
          </p15:clr>
        </p15:guide>
        <p15:guide id="1" pos="55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2969" y="178594"/>
            <a:ext cx="7358063" cy="1714500"/>
          </a:xfrm>
          <a:prstGeom prst="rect">
            <a:avLst/>
          </a:prstGeom>
        </p:spPr>
        <p:txBody>
          <a:bodyPr/>
          <a:lstStyle/>
          <a:p>
            <a:r>
              <a:rPr lang="nl-BE"/>
              <a:t>Click to edit Master title style</a:t>
            </a:r>
            <a:endParaRPr lang="en-US"/>
          </a:p>
        </p:txBody>
      </p:sp>
      <p:sp>
        <p:nvSpPr>
          <p:cNvPr id="3" name="Content Placeholder 2"/>
          <p:cNvSpPr>
            <a:spLocks noGrp="1"/>
          </p:cNvSpPr>
          <p:nvPr>
            <p:ph idx="1"/>
          </p:nvPr>
        </p:nvSpPr>
        <p:spPr>
          <a:xfrm>
            <a:off x="892969" y="1946672"/>
            <a:ext cx="7358063" cy="4018359"/>
          </a:xfrm>
          <a:prstGeom prst="rect">
            <a:avLst/>
          </a:prstGeo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22833129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tel 2"/>
          <p:cNvSpPr>
            <a:spLocks noGrp="1"/>
          </p:cNvSpPr>
          <p:nvPr>
            <p:ph type="title"/>
          </p:nvPr>
        </p:nvSpPr>
        <p:spPr>
          <a:xfrm>
            <a:off x="576263" y="313200"/>
            <a:ext cx="8280138" cy="1325563"/>
          </a:xfrm>
        </p:spPr>
        <p:txBody>
          <a:bodyPr/>
          <a:lstStyle/>
          <a:p>
            <a:r>
              <a:rPr lang="nl-NL"/>
              <a:t>Klik om de stijl te bewerken</a:t>
            </a:r>
            <a:endParaRPr lang="nl-BE"/>
          </a:p>
        </p:txBody>
      </p:sp>
      <p:sp>
        <p:nvSpPr>
          <p:cNvPr id="10" name="Tijdelijke aanduiding voor inhoud 7"/>
          <p:cNvSpPr>
            <a:spLocks noGrp="1"/>
          </p:cNvSpPr>
          <p:nvPr>
            <p:ph sz="quarter" idx="15"/>
          </p:nvPr>
        </p:nvSpPr>
        <p:spPr>
          <a:xfrm>
            <a:off x="576262" y="1799999"/>
            <a:ext cx="8280139" cy="3780000"/>
          </a:xfrm>
        </p:spPr>
        <p:txBody>
          <a:bodyPr/>
          <a:lstStyle>
            <a:lvl1pPr marL="288000" indent="-288000">
              <a:buClr>
                <a:schemeClr val="tx2"/>
              </a:buClr>
              <a:buSzPct val="90000"/>
              <a:buFont typeface="Webdings" panose="05030102010509060703" pitchFamily="18" charset="2"/>
              <a:buChar char="4"/>
              <a:defRPr/>
            </a:lvl1pPr>
            <a:lvl2pPr marL="576000" indent="-288000">
              <a:spcBef>
                <a:spcPts val="300"/>
              </a:spcBef>
              <a:buClr>
                <a:schemeClr val="accent1"/>
              </a:buClr>
              <a:buSzPct val="75000"/>
              <a:buFont typeface="Wingdings" panose="05000000000000000000" pitchFamily="2" charset="2"/>
              <a:buChar char="à"/>
              <a:defRPr/>
            </a:lvl2pPr>
            <a:lvl3pPr marL="864000" indent="-288000">
              <a:spcBef>
                <a:spcPts val="300"/>
              </a:spcBef>
              <a:buClr>
                <a:schemeClr val="tx2"/>
              </a:buClr>
              <a:buSzPct val="90000"/>
              <a:buFont typeface="Wingdings 2" panose="05020102010507070707" pitchFamily="18" charset="2"/>
              <a:buChar char="Ï"/>
              <a:defRPr/>
            </a:lvl3pPr>
            <a:lvl4pPr marL="1152000" indent="-288000">
              <a:spcBef>
                <a:spcPts val="300"/>
              </a:spcBef>
              <a:buClr>
                <a:schemeClr val="accent1"/>
              </a:buClr>
              <a:buSzPct val="75000"/>
              <a:buFont typeface="Wingdings" panose="05000000000000000000" pitchFamily="2" charset="2"/>
              <a:buChar char="à"/>
              <a:defRPr/>
            </a:lvl4pPr>
            <a:lvl5pPr marL="1440000" indent="-288000">
              <a:spcBef>
                <a:spcPts val="300"/>
              </a:spcBef>
              <a:buClr>
                <a:schemeClr val="tx2"/>
              </a:buClr>
              <a:buSzPct val="90000"/>
              <a:buFont typeface="Webdings" panose="05030102010509060703" pitchFamily="18" charset="2"/>
              <a:buChar char="4"/>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 t="4698" r="6694" b="8955"/>
          <a:stretch/>
        </p:blipFill>
        <p:spPr>
          <a:xfrm>
            <a:off x="7599876" y="5734948"/>
            <a:ext cx="1296000" cy="875676"/>
          </a:xfrm>
          <a:prstGeom prst="rect">
            <a:avLst/>
          </a:prstGeom>
        </p:spPr>
      </p:pic>
      <p:pic>
        <p:nvPicPr>
          <p:cNvPr id="13" name="Afbeelding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896" y="5838214"/>
            <a:ext cx="1846588" cy="720000"/>
          </a:xfrm>
          <a:prstGeom prst="rect">
            <a:avLst/>
          </a:prstGeom>
        </p:spPr>
      </p:pic>
      <p:sp>
        <p:nvSpPr>
          <p:cNvPr id="12"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FlandersArtSans-Regular" panose="00000500000000000000" pitchFamily="2" charset="0"/>
              </a:defRPr>
            </a:lvl1pPr>
          </a:lstStyle>
          <a:p>
            <a:fld id="{7DAD7678-3C6F-4DE1-A59F-12BC40F05B4C}" type="datetime1">
              <a:rPr lang="nl-BE" smtClean="0"/>
              <a:pPr/>
              <a:t>13/12/2019</a:t>
            </a:fld>
            <a:r>
              <a:rPr lang="nl-BE" dirty="0"/>
              <a:t> | </a:t>
            </a:r>
            <a:fld id="{4FEC29A6-96D2-4855-B02C-489BA0EAE082}" type="slidenum">
              <a:rPr lang="nl-BE" smtClean="0"/>
              <a:pPr/>
              <a:t>‹nr.›</a:t>
            </a:fld>
            <a:endParaRPr lang="nl-BE" dirty="0"/>
          </a:p>
        </p:txBody>
      </p:sp>
    </p:spTree>
    <p:extLst>
      <p:ext uri="{BB962C8B-B14F-4D97-AF65-F5344CB8AC3E}">
        <p14:creationId xmlns:p14="http://schemas.microsoft.com/office/powerpoint/2010/main" val="50776126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 t="4698" r="6694" b="8955"/>
          <a:stretch/>
        </p:blipFill>
        <p:spPr>
          <a:xfrm>
            <a:off x="7599876" y="5734948"/>
            <a:ext cx="1296000" cy="875676"/>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896" y="5838214"/>
            <a:ext cx="1846588" cy="720000"/>
          </a:xfrm>
          <a:prstGeom prst="rect">
            <a:avLst/>
          </a:prstGeom>
        </p:spPr>
      </p:pic>
      <p:sp>
        <p:nvSpPr>
          <p:cNvPr id="6"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FlandersArtSans-Regular" panose="00000500000000000000" pitchFamily="2" charset="0"/>
              </a:defRPr>
            </a:lvl1pPr>
          </a:lstStyle>
          <a:p>
            <a:fld id="{7DAD7678-3C6F-4DE1-A59F-12BC40F05B4C}" type="datetime1">
              <a:rPr lang="nl-BE" smtClean="0"/>
              <a:pPr/>
              <a:t>13/12/2019</a:t>
            </a:fld>
            <a:r>
              <a:rPr lang="nl-BE" dirty="0"/>
              <a:t> | </a:t>
            </a:r>
            <a:fld id="{4FEC29A6-96D2-4855-B02C-489BA0EAE082}" type="slidenum">
              <a:rPr lang="nl-BE" smtClean="0"/>
              <a:pPr/>
              <a:t>‹nr.›</a:t>
            </a:fld>
            <a:endParaRPr lang="nl-BE" dirty="0"/>
          </a:p>
        </p:txBody>
      </p:sp>
    </p:spTree>
    <p:extLst>
      <p:ext uri="{BB962C8B-B14F-4D97-AF65-F5344CB8AC3E}">
        <p14:creationId xmlns:p14="http://schemas.microsoft.com/office/powerpoint/2010/main" val="251155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lternatieve Titeldia 2">
    <p:bg>
      <p:bgPr>
        <a:pattFill prst="ltUpDiag">
          <a:fgClr>
            <a:schemeClr val="bg2"/>
          </a:fgClr>
          <a:bgClr>
            <a:schemeClr val="bg1"/>
          </a:bgClr>
        </a:pattFill>
        <a:effectLst/>
      </p:bgPr>
    </p:bg>
    <p:spTree>
      <p:nvGrpSpPr>
        <p:cNvPr id="1" name=""/>
        <p:cNvGrpSpPr/>
        <p:nvPr/>
      </p:nvGrpSpPr>
      <p:grpSpPr>
        <a:xfrm>
          <a:off x="0" y="0"/>
          <a:ext cx="0" cy="0"/>
          <a:chOff x="0" y="0"/>
          <a:chExt cx="0" cy="0"/>
        </a:xfrm>
      </p:grpSpPr>
      <p:sp>
        <p:nvSpPr>
          <p:cNvPr id="12" name="Rechthoek 11"/>
          <p:cNvSpPr/>
          <p:nvPr/>
        </p:nvSpPr>
        <p:spPr>
          <a:xfrm>
            <a:off x="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rapezium 12"/>
          <p:cNvSpPr>
            <a:spLocks noChangeAspect="1"/>
          </p:cNvSpPr>
          <p:nvPr/>
        </p:nvSpPr>
        <p:spPr>
          <a:xfrm>
            <a:off x="0" y="0"/>
            <a:ext cx="7548959" cy="6858000"/>
          </a:xfrm>
          <a:prstGeom prst="trapezoid">
            <a:avLst>
              <a:gd name="adj" fmla="val 3489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576000" y="1193817"/>
            <a:ext cx="4871489" cy="2088000"/>
          </a:xfrm>
        </p:spPr>
        <p:txBody>
          <a:bodyPr lIns="0" tIns="0" rIns="0" bIns="0" anchor="b"/>
          <a:lstStyle>
            <a:lvl1pPr algn="l">
              <a:defRPr sz="6000" b="1">
                <a:solidFill>
                  <a:schemeClr val="bg1"/>
                </a:solidFill>
                <a:latin typeface="Calibri" panose="020F0502020204030204" pitchFamily="34" charset="0"/>
              </a:defRPr>
            </a:lvl1pPr>
          </a:lstStyle>
          <a:p>
            <a:r>
              <a:rPr lang="nl-NL"/>
              <a:t>Klik om de stijl te bewerken</a:t>
            </a:r>
            <a:endParaRPr lang="en-US" dirty="0"/>
          </a:p>
        </p:txBody>
      </p:sp>
      <p:sp>
        <p:nvSpPr>
          <p:cNvPr id="3" name="Subtitle 2"/>
          <p:cNvSpPr>
            <a:spLocks noGrp="1"/>
          </p:cNvSpPr>
          <p:nvPr>
            <p:ph type="subTitle" idx="1"/>
          </p:nvPr>
        </p:nvSpPr>
        <p:spPr>
          <a:xfrm>
            <a:off x="576000" y="3626770"/>
            <a:ext cx="5578508" cy="1655762"/>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0" name="Tijdelijke aanduiding voor tekst 7"/>
          <p:cNvSpPr>
            <a:spLocks noGrp="1"/>
          </p:cNvSpPr>
          <p:nvPr>
            <p:ph type="body" sz="quarter" idx="13" hasCustomPrompt="1"/>
          </p:nvPr>
        </p:nvSpPr>
        <p:spPr>
          <a:xfrm>
            <a:off x="576000" y="5282532"/>
            <a:ext cx="6055709" cy="506412"/>
          </a:xfrm>
          <a:prstGeom prst="rect">
            <a:avLst/>
          </a:prstGeom>
        </p:spPr>
        <p:txBody>
          <a:bodyPr lIns="0" tIns="0" rIns="0" bIns="0"/>
          <a:lstStyle>
            <a:lvl1pPr marL="0" indent="0">
              <a:buNone/>
              <a:defRPr>
                <a:solidFill>
                  <a:schemeClr val="bg1"/>
                </a:solidFill>
                <a:latin typeface="Calibri" panose="020F0502020204030204" pitchFamily="34"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624" y="5833556"/>
            <a:ext cx="1319354" cy="746993"/>
          </a:xfrm>
          <a:prstGeom prst="rect">
            <a:avLst/>
          </a:prstGeom>
        </p:spPr>
      </p:pic>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3689" y="288122"/>
            <a:ext cx="2090311" cy="814606"/>
          </a:xfrm>
          <a:prstGeom prst="rect">
            <a:avLst/>
          </a:prstGeom>
        </p:spPr>
      </p:pic>
    </p:spTree>
    <p:extLst>
      <p:ext uri="{BB962C8B-B14F-4D97-AF65-F5344CB8AC3E}">
        <p14:creationId xmlns:p14="http://schemas.microsoft.com/office/powerpoint/2010/main" val="423785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ternatieve Titeldia 6">
    <p:bg>
      <p:bgPr>
        <a:solidFill>
          <a:schemeClr val="bg1"/>
        </a:solidFill>
        <a:effectLst/>
      </p:bgPr>
    </p:bg>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cstate="print">
            <a:extLst>
              <a:ext uri="{28A0092B-C50C-407E-A947-70E740481C1C}">
                <a14:useLocalDpi xmlns:a14="http://schemas.microsoft.com/office/drawing/2010/main" val="0"/>
              </a:ext>
            </a:extLst>
          </a:blip>
          <a:srcRect r="14194" b="14483"/>
          <a:stretch/>
        </p:blipFill>
        <p:spPr>
          <a:xfrm>
            <a:off x="4438892" y="-1"/>
            <a:ext cx="4710896" cy="6860245"/>
          </a:xfrm>
          <a:prstGeom prst="rect">
            <a:avLst/>
          </a:prstGeom>
        </p:spPr>
      </p:pic>
      <p:sp>
        <p:nvSpPr>
          <p:cNvPr id="12" name="Rechthoek 11"/>
          <p:cNvSpPr/>
          <p:nvPr/>
        </p:nvSpPr>
        <p:spPr>
          <a:xfrm>
            <a:off x="0" y="0"/>
            <a:ext cx="6826492"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ctrTitle"/>
          </p:nvPr>
        </p:nvSpPr>
        <p:spPr>
          <a:xfrm>
            <a:off x="576000" y="1080001"/>
            <a:ext cx="4871489" cy="1358400"/>
          </a:xfrm>
        </p:spPr>
        <p:txBody>
          <a:bodyPr lIns="0" tIns="0" rIns="0" bIns="0" anchor="t">
            <a:normAutofit/>
          </a:bodyPr>
          <a:lstStyle>
            <a:lvl1pPr algn="l">
              <a:defRPr sz="3600" b="1">
                <a:solidFill>
                  <a:schemeClr val="bg1"/>
                </a:solidFill>
                <a:latin typeface="Calibri" panose="020F0502020204030204" pitchFamily="34" charset="0"/>
              </a:defRPr>
            </a:lvl1pPr>
          </a:lstStyle>
          <a:p>
            <a:r>
              <a:rPr lang="nl-NL"/>
              <a:t>Klik om de stijl te bewerken</a:t>
            </a:r>
            <a:endParaRPr lang="en-US" dirty="0"/>
          </a:p>
        </p:txBody>
      </p:sp>
      <p:sp>
        <p:nvSpPr>
          <p:cNvPr id="3" name="Subtitle 2"/>
          <p:cNvSpPr>
            <a:spLocks noGrp="1"/>
          </p:cNvSpPr>
          <p:nvPr>
            <p:ph type="subTitle" idx="1"/>
          </p:nvPr>
        </p:nvSpPr>
        <p:spPr>
          <a:xfrm>
            <a:off x="570955" y="2705102"/>
            <a:ext cx="4413094" cy="2566284"/>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1" name="Tijdelijke aanduiding voor tekst 7"/>
          <p:cNvSpPr>
            <a:spLocks noGrp="1"/>
          </p:cNvSpPr>
          <p:nvPr>
            <p:ph type="body" sz="quarter" idx="13" hasCustomPrompt="1"/>
          </p:nvPr>
        </p:nvSpPr>
        <p:spPr>
          <a:xfrm>
            <a:off x="576000" y="5073938"/>
            <a:ext cx="4116073" cy="506412"/>
          </a:xfrm>
          <a:prstGeom prst="rect">
            <a:avLst/>
          </a:prstGeom>
        </p:spPr>
        <p:txBody>
          <a:bodyPr lIns="0" tIns="0" rIns="0" bIns="0"/>
          <a:lstStyle>
            <a:lvl1pPr marL="0" indent="0">
              <a:buNone/>
              <a:defRPr>
                <a:solidFill>
                  <a:schemeClr val="bg1"/>
                </a:solidFill>
                <a:latin typeface="Calibri" panose="020F0502020204030204" pitchFamily="34" charset="0"/>
              </a:defRPr>
            </a:lvl1pPr>
          </a:lstStyle>
          <a:p>
            <a:pPr lvl="0"/>
            <a:r>
              <a:rPr lang="nl-NL" dirty="0"/>
              <a:t>Klik om de naam van de spreker te bewerken</a:t>
            </a:r>
            <a:endParaRPr lang="nl-BE" dirty="0"/>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624" y="5833556"/>
            <a:ext cx="1319354" cy="746993"/>
          </a:xfrm>
          <a:prstGeom prst="rect">
            <a:avLst/>
          </a:prstGeom>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53689" y="288122"/>
            <a:ext cx="2090311" cy="814606"/>
          </a:xfrm>
          <a:prstGeom prst="rect">
            <a:avLst/>
          </a:prstGeom>
        </p:spPr>
      </p:pic>
    </p:spTree>
    <p:extLst>
      <p:ext uri="{BB962C8B-B14F-4D97-AF65-F5344CB8AC3E}">
        <p14:creationId xmlns:p14="http://schemas.microsoft.com/office/powerpoint/2010/main" val="212709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3600" y="1440000"/>
            <a:ext cx="7992188" cy="2088000"/>
          </a:xfrm>
        </p:spPr>
        <p:txBody>
          <a:bodyPr anchor="b"/>
          <a:lstStyle>
            <a:lvl1pPr algn="l">
              <a:defRPr sz="6000">
                <a:solidFill>
                  <a:schemeClr val="tx2"/>
                </a:solidFill>
              </a:defRPr>
            </a:lvl1pPr>
          </a:lstStyle>
          <a:p>
            <a:r>
              <a:rPr lang="nl-NL"/>
              <a:t>Klik om de stijl te bewerken</a:t>
            </a:r>
            <a:endParaRPr lang="en-US" dirty="0"/>
          </a:p>
        </p:txBody>
      </p:sp>
      <p:sp>
        <p:nvSpPr>
          <p:cNvPr id="3" name="Subtitle 2"/>
          <p:cNvSpPr>
            <a:spLocks noGrp="1"/>
          </p:cNvSpPr>
          <p:nvPr>
            <p:ph type="subTitle" idx="1"/>
          </p:nvPr>
        </p:nvSpPr>
        <p:spPr>
          <a:xfrm>
            <a:off x="863600" y="3744000"/>
            <a:ext cx="7992188"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1" name="Tijdelijke aanduiding voor tekst 7"/>
          <p:cNvSpPr>
            <a:spLocks noGrp="1"/>
          </p:cNvSpPr>
          <p:nvPr>
            <p:ph type="body" sz="quarter" idx="13" hasCustomPrompt="1"/>
          </p:nvPr>
        </p:nvSpPr>
        <p:spPr>
          <a:xfrm>
            <a:off x="863601" y="5042026"/>
            <a:ext cx="5823526" cy="506412"/>
          </a:xfrm>
        </p:spPr>
        <p:txBody>
          <a:bodyPr/>
          <a:lstStyle>
            <a:lvl1pPr marL="0" indent="0">
              <a:buNone/>
              <a:defRPr>
                <a:solidFill>
                  <a:schemeClr val="bg2"/>
                </a:solidFill>
                <a:latin typeface="FlandersArtSans-Regular" panose="00000500000000000000" pitchFamily="2"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261753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nl-NL"/>
              <a:t>Klik om de stijl te bewerken</a:t>
            </a:r>
            <a:endParaRPr lang="nl-BE" dirty="0"/>
          </a:p>
        </p:txBody>
      </p:sp>
      <p:sp>
        <p:nvSpPr>
          <p:cNvPr id="4" name="Tijdelijke aanduiding voor tekst 3"/>
          <p:cNvSpPr>
            <a:spLocks noGrp="1"/>
          </p:cNvSpPr>
          <p:nvPr>
            <p:ph type="body" sz="quarter" idx="10"/>
          </p:nvPr>
        </p:nvSpPr>
        <p:spPr>
          <a:xfrm>
            <a:off x="576263" y="1808163"/>
            <a:ext cx="8280400"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151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65629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168158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3CC00"/>
                </a:solidFill>
              </a:defRPr>
            </a:lvl1pPr>
          </a:lstStyle>
          <a:p>
            <a:r>
              <a:rPr lang="nl-NL"/>
              <a:t>Klik om de stijl te bewerken</a:t>
            </a:r>
            <a:endParaRPr lang="en-US" dirty="0"/>
          </a:p>
        </p:txBody>
      </p:sp>
      <p:sp>
        <p:nvSpPr>
          <p:cNvPr id="11" name="Tijdelijke aanduiding voor inhoud 7"/>
          <p:cNvSpPr>
            <a:spLocks noGrp="1"/>
          </p:cNvSpPr>
          <p:nvPr>
            <p:ph sz="quarter" idx="15"/>
          </p:nvPr>
        </p:nvSpPr>
        <p:spPr>
          <a:xfrm>
            <a:off x="576000" y="1841242"/>
            <a:ext cx="4068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8"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6"/>
          </p:nvPr>
        </p:nvSpPr>
        <p:spPr>
          <a:xfrm>
            <a:off x="4787788" y="1841242"/>
            <a:ext cx="4068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38425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8190879" cy="1260000"/>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4068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4752000" y="1681163"/>
            <a:ext cx="4068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1"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sp>
        <p:nvSpPr>
          <p:cNvPr id="12" name="Tijdelijke aanduiding voor inhoud 7"/>
          <p:cNvSpPr>
            <a:spLocks noGrp="1"/>
          </p:cNvSpPr>
          <p:nvPr>
            <p:ph sz="quarter" idx="15"/>
          </p:nvPr>
        </p:nvSpPr>
        <p:spPr>
          <a:xfrm>
            <a:off x="629840" y="2556000"/>
            <a:ext cx="4068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3" name="Tijdelijke aanduiding voor inhoud 7"/>
          <p:cNvSpPr>
            <a:spLocks noGrp="1"/>
          </p:cNvSpPr>
          <p:nvPr>
            <p:ph sz="quarter" idx="16"/>
          </p:nvPr>
        </p:nvSpPr>
        <p:spPr>
          <a:xfrm>
            <a:off x="4752000" y="2556001"/>
            <a:ext cx="4068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8805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7"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24772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0104" y="457200"/>
            <a:ext cx="2949178" cy="1600200"/>
          </a:xfrm>
        </p:spPr>
        <p:txBody>
          <a:bodyPr anchor="b"/>
          <a:lstStyle>
            <a:lvl1pPr>
              <a:defRPr sz="3200"/>
            </a:lvl1pPr>
          </a:lstStyle>
          <a:p>
            <a:r>
              <a:rPr lang="nl-NL"/>
              <a:t>Klik om de stijl te bewerken</a:t>
            </a:r>
            <a:endParaRPr lang="en-US" dirty="0"/>
          </a:p>
        </p:txBody>
      </p:sp>
      <p:sp>
        <p:nvSpPr>
          <p:cNvPr id="4" name="Text Placeholder 3"/>
          <p:cNvSpPr>
            <a:spLocks noGrp="1"/>
          </p:cNvSpPr>
          <p:nvPr>
            <p:ph type="body" sz="half" idx="2"/>
          </p:nvPr>
        </p:nvSpPr>
        <p:spPr>
          <a:xfrm>
            <a:off x="600104" y="2057400"/>
            <a:ext cx="2949178"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8"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5"/>
          </p:nvPr>
        </p:nvSpPr>
        <p:spPr>
          <a:xfrm>
            <a:off x="3718526" y="457200"/>
            <a:ext cx="5095596"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94203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0104"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2" y="720001"/>
            <a:ext cx="4933328" cy="4932000"/>
          </a:xfrm>
        </p:spPr>
        <p:txBody>
          <a:bodyPr anchor="t"/>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00104" y="2057400"/>
            <a:ext cx="2949178"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Slide Number Placeholder 5"/>
          <p:cNvSpPr>
            <a:spLocks noGrp="1"/>
          </p:cNvSpPr>
          <p:nvPr>
            <p:ph type="sldNum" sz="quarter" idx="12"/>
          </p:nvPr>
        </p:nvSpPr>
        <p:spPr>
          <a:xfrm>
            <a:off x="3519276" y="6057534"/>
            <a:ext cx="2102583"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13/12/2019</a:t>
            </a:fld>
            <a:r>
              <a:rPr lang="nl-BE"/>
              <a:t> | </a:t>
            </a:r>
            <a:fld id="{4FEC29A6-96D2-4855-B02C-489BA0EAE082}" type="slidenum">
              <a:rPr lang="nl-BE" smtClean="0"/>
              <a:pPr/>
              <a:t>‹nr.›</a:t>
            </a:fld>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535" y="5857370"/>
            <a:ext cx="1682929"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9884" y="5780901"/>
            <a:ext cx="1395904" cy="790438"/>
          </a:xfrm>
          <a:prstGeom prst="rect">
            <a:avLst/>
          </a:prstGeom>
        </p:spPr>
      </p:pic>
    </p:spTree>
    <p:extLst>
      <p:ext uri="{BB962C8B-B14F-4D97-AF65-F5344CB8AC3E}">
        <p14:creationId xmlns:p14="http://schemas.microsoft.com/office/powerpoint/2010/main" val="3923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2" y="288000"/>
            <a:ext cx="8280401" cy="1325563"/>
          </a:xfrm>
          <a:prstGeom prst="rect">
            <a:avLst/>
          </a:prstGeom>
        </p:spPr>
        <p:txBody>
          <a:bodyPr vert="horz" lIns="0" tIns="0" rIns="0" bIns="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576262" y="1825625"/>
            <a:ext cx="8280401"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4"/>
              </a:buBlip>
            </a:pPr>
            <a:r>
              <a:rPr lang="nl-NL" dirty="0"/>
              <a:t>Klik om de modelstijlen te bewerken</a:t>
            </a:r>
          </a:p>
          <a:p>
            <a:pPr marL="576000" lvl="1" indent="-288000" algn="l" defTabSz="914400" rtl="0" eaLnBrk="1" latinLnBrk="0" hangingPunct="1">
              <a:lnSpc>
                <a:spcPct val="90000"/>
              </a:lnSpc>
              <a:spcBef>
                <a:spcPts val="300"/>
              </a:spcBef>
              <a:buSzPct val="70000"/>
              <a:buFontTx/>
              <a:buBlip>
                <a:blip r:embed="rId15"/>
              </a:buBlip>
            </a:pPr>
            <a:r>
              <a:rPr lang="nl-NL" dirty="0"/>
              <a:t>Tweede niveau</a:t>
            </a:r>
          </a:p>
          <a:p>
            <a:pPr marL="864000" lvl="2" indent="-288000" algn="l" defTabSz="914400" rtl="0" eaLnBrk="1" latinLnBrk="0" hangingPunct="1">
              <a:lnSpc>
                <a:spcPct val="90000"/>
              </a:lnSpc>
              <a:spcBef>
                <a:spcPts val="300"/>
              </a:spcBef>
              <a:buSzPct val="90000"/>
              <a:buFontTx/>
              <a:buBlip>
                <a:blip r:embed="rId16"/>
              </a:buBlip>
            </a:pPr>
            <a:r>
              <a:rPr lang="nl-NL" dirty="0"/>
              <a:t>Derde niveau</a:t>
            </a:r>
          </a:p>
          <a:p>
            <a:pPr marL="1152000" lvl="3" indent="-288000" algn="l" defTabSz="914400" rtl="0" eaLnBrk="1" latinLnBrk="0" hangingPunct="1">
              <a:lnSpc>
                <a:spcPct val="90000"/>
              </a:lnSpc>
              <a:spcBef>
                <a:spcPts val="300"/>
              </a:spcBef>
              <a:buSzPct val="75000"/>
              <a:buFontTx/>
              <a:buBlip>
                <a:blip r:embed="rId17"/>
              </a:buBlip>
            </a:pPr>
            <a:r>
              <a:rPr lang="nl-NL" dirty="0"/>
              <a:t>Vierde niveau</a:t>
            </a:r>
          </a:p>
          <a:p>
            <a:pPr marL="1440000" lvl="4" indent="-288000" algn="l" defTabSz="914400" rtl="0" eaLnBrk="1" latinLnBrk="0" hangingPunct="1">
              <a:lnSpc>
                <a:spcPct val="90000"/>
              </a:lnSpc>
              <a:spcBef>
                <a:spcPts val="300"/>
              </a:spcBef>
              <a:buSzPct val="90000"/>
              <a:buFontTx/>
              <a:buBlip>
                <a:blip r:embed="rId14"/>
              </a:buBlip>
            </a:pPr>
            <a:r>
              <a:rPr lang="nl-NL" dirty="0"/>
              <a:t>Vijfde niveau</a:t>
            </a:r>
            <a:endParaRPr lang="en-US" dirty="0"/>
          </a:p>
        </p:txBody>
      </p:sp>
      <p:sp>
        <p:nvSpPr>
          <p:cNvPr id="7" name="Rechthoek 6"/>
          <p:cNvSpPr/>
          <p:nvPr/>
        </p:nvSpPr>
        <p:spPr>
          <a:xfrm>
            <a:off x="0" y="0"/>
            <a:ext cx="288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p:cNvSpPr/>
          <p:nvPr userDrawn="1"/>
        </p:nvSpPr>
        <p:spPr>
          <a:xfrm>
            <a:off x="0" y="0"/>
            <a:ext cx="288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32153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5" r:id="rId10"/>
    <p:sldLayoutId id="2147483716" r:id="rId11"/>
    <p:sldLayoutId id="2147483717" r:id="rId12"/>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187" userDrawn="1">
          <p15:clr>
            <a:srgbClr val="F26B43"/>
          </p15:clr>
        </p15:guide>
        <p15:guide id="1" pos="5579" userDrawn="1">
          <p15:clr>
            <a:srgbClr val="F26B43"/>
          </p15:clr>
        </p15:guide>
        <p15:guide id="2" pos="363" userDrawn="1">
          <p15:clr>
            <a:srgbClr val="F26B43"/>
          </p15:clr>
        </p15:guide>
        <p15:guide id="3" orient="horz" pos="4133" userDrawn="1">
          <p15:clr>
            <a:srgbClr val="F26B43"/>
          </p15:clr>
        </p15:guide>
        <p15:guide id="4" pos="544" userDrawn="1">
          <p15:clr>
            <a:srgbClr val="F26B43"/>
          </p15:clr>
        </p15:guide>
        <p15:guide id="5" orient="horz" pos="1139" userDrawn="1">
          <p15:clr>
            <a:srgbClr val="F26B43"/>
          </p15:clr>
        </p15:guide>
        <p15:guide id="6" orient="horz" pos="35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3" y="317498"/>
            <a:ext cx="8280400" cy="1325563"/>
          </a:xfrm>
          <a:prstGeom prst="rect">
            <a:avLst/>
          </a:prstGeom>
        </p:spPr>
        <p:txBody>
          <a:bodyPr vert="horz" lIns="0" tIns="0" rIns="0" bIns="0" rtlCol="0" anchor="ctr">
            <a:normAutofit/>
          </a:bodyPr>
          <a:lstStyle/>
          <a:p>
            <a:r>
              <a:rPr lang="nl-NL" dirty="0"/>
              <a:t>Klik om de stijl te bewerken</a:t>
            </a:r>
            <a:endParaRPr lang="en-US" dirty="0"/>
          </a:p>
        </p:txBody>
      </p:sp>
      <p:sp>
        <p:nvSpPr>
          <p:cNvPr id="4" name="Date Placeholder 3"/>
          <p:cNvSpPr>
            <a:spLocks noGrp="1"/>
          </p:cNvSpPr>
          <p:nvPr>
            <p:ph type="dt" sz="half" idx="2"/>
          </p:nvPr>
        </p:nvSpPr>
        <p:spPr>
          <a:xfrm>
            <a:off x="2442425" y="6359527"/>
            <a:ext cx="1085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Footer Placeholder 4"/>
          <p:cNvSpPr>
            <a:spLocks noGrp="1"/>
          </p:cNvSpPr>
          <p:nvPr>
            <p:ph type="ftr" sz="quarter" idx="3"/>
          </p:nvPr>
        </p:nvSpPr>
        <p:spPr>
          <a:xfrm>
            <a:off x="3860800" y="6356351"/>
            <a:ext cx="14097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5682700" y="6337302"/>
            <a:ext cx="1009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B78A0-EAE8-43DC-8AB4-56AB459EB521}" type="slidenum">
              <a:rPr lang="nl-BE" smtClean="0"/>
              <a:t>‹nr.›</a:t>
            </a:fld>
            <a:endParaRPr lang="nl-BE"/>
          </a:p>
        </p:txBody>
      </p:sp>
      <p:sp>
        <p:nvSpPr>
          <p:cNvPr id="7" name="Tijdelijke aanduiding voor inhoud 7"/>
          <p:cNvSpPr txBox="1">
            <a:spLocks/>
          </p:cNvSpPr>
          <p:nvPr/>
        </p:nvSpPr>
        <p:spPr>
          <a:xfrm>
            <a:off x="575999" y="1841242"/>
            <a:ext cx="8280663" cy="3789091"/>
          </a:xfrm>
          <a:prstGeom prst="rect">
            <a:avLst/>
          </a:prstGeom>
        </p:spPr>
        <p:txBody>
          <a:bodyPr lIns="0" tIns="0" rIns="0" bIns="0"/>
          <a:lstStyle>
            <a:lvl1pPr marL="288000" indent="-288000" algn="l" defTabSz="914400" rtl="0" eaLnBrk="1" latinLnBrk="0" hangingPunct="1">
              <a:lnSpc>
                <a:spcPct val="90000"/>
              </a:lnSpc>
              <a:spcBef>
                <a:spcPts val="1000"/>
              </a:spcBef>
              <a:buClr>
                <a:schemeClr val="tx1">
                  <a:lumMod val="95000"/>
                  <a:lumOff val="5000"/>
                </a:schemeClr>
              </a:buClr>
              <a:buSzPct val="90000"/>
              <a:buFont typeface="Webdings" panose="05030102010509060703" pitchFamily="18" charset="2"/>
              <a:buChar char="4"/>
              <a:defRPr lang="nl-NL" sz="2200" kern="1200" spc="0">
                <a:solidFill>
                  <a:schemeClr val="tx1">
                    <a:lumMod val="95000"/>
                    <a:lumOff val="5000"/>
                  </a:schemeClr>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bg1">
                  <a:lumMod val="50000"/>
                </a:schemeClr>
              </a:buClr>
              <a:buSzPct val="75000"/>
              <a:buFont typeface="Wingdings" panose="05000000000000000000" pitchFamily="2" charset="2"/>
              <a:buChar char="§"/>
              <a:defRPr lang="nl-NL"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Klik om de modelstijlen te bewerken</a:t>
            </a:r>
          </a:p>
          <a:p>
            <a:pPr lvl="1"/>
            <a:r>
              <a:rPr lang="nl-BE"/>
              <a:t>Tweede niveau</a:t>
            </a:r>
          </a:p>
          <a:p>
            <a:pPr lvl="2"/>
            <a:r>
              <a:rPr lang="nl-BE"/>
              <a:t>Derde niveau</a:t>
            </a:r>
          </a:p>
          <a:p>
            <a:pPr lvl="3"/>
            <a:r>
              <a:rPr lang="nl-BE"/>
              <a:t>Vierde niveau</a:t>
            </a:r>
          </a:p>
          <a:p>
            <a:pPr lvl="4"/>
            <a:r>
              <a:rPr lang="nl-BE"/>
              <a:t>Vijfde niveau</a:t>
            </a:r>
          </a:p>
          <a:p>
            <a:endParaRPr lang="nl-BE" dirty="0"/>
          </a:p>
        </p:txBody>
      </p:sp>
    </p:spTree>
    <p:extLst>
      <p:ext uri="{BB962C8B-B14F-4D97-AF65-F5344CB8AC3E}">
        <p14:creationId xmlns:p14="http://schemas.microsoft.com/office/powerpoint/2010/main" val="31213438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914400" rtl="0" eaLnBrk="1" latinLnBrk="0" hangingPunct="1">
        <a:lnSpc>
          <a:spcPct val="90000"/>
        </a:lnSpc>
        <a:spcBef>
          <a:spcPct val="0"/>
        </a:spcBef>
        <a:buNone/>
        <a:defRPr lang="en-US" sz="3700" b="0" i="0" kern="1200" dirty="0">
          <a:solidFill>
            <a:schemeClr val="tx1"/>
          </a:solidFill>
          <a:latin typeface="FlandersArtSans-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kern="1200" spc="0" dirty="0" smtClean="0">
          <a:solidFill>
            <a:schemeClr val="tx1"/>
          </a:solidFill>
          <a:latin typeface="FlandersArtSans-Bold" panose="00000800000000000000" pitchFamily="2" charset="0"/>
          <a:ea typeface="+mn-ea"/>
          <a:cs typeface="+mn-cs"/>
        </a:defRPr>
      </a:lvl1pPr>
      <a:lvl2pPr marL="630900" indent="-342900" algn="l" defTabSz="914400" rtl="0" eaLnBrk="1" latinLnBrk="0" hangingPunct="1">
        <a:lnSpc>
          <a:spcPct val="90000"/>
        </a:lnSpc>
        <a:spcBef>
          <a:spcPts val="500"/>
        </a:spcBef>
        <a:buFont typeface="Arial" panose="020B0604020202020204" pitchFamily="34" charset="0"/>
        <a:buChar char="•"/>
        <a:defRPr lang="nl-NL" sz="2200" kern="1200" spc="0" dirty="0" smtClean="0">
          <a:solidFill>
            <a:schemeClr val="bg1">
              <a:lumMod val="50000"/>
            </a:schemeClr>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500"/>
        </a:spcBef>
        <a:buFont typeface="Arial" panose="020B0604020202020204" pitchFamily="34" charset="0"/>
        <a:buChar char="•"/>
        <a:defRPr lang="nl-NL" sz="2000" kern="1200" spc="0" dirty="0" smtClean="0">
          <a:solidFill>
            <a:schemeClr val="tx1"/>
          </a:solidFill>
          <a:latin typeface="FlandersArtSans-Regular" panose="00000500000000000000" pitchFamily="2"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tx1"/>
          </a:solidFill>
          <a:latin typeface="FlandersArtSans-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181">
          <p15:clr>
            <a:srgbClr val="F26B43"/>
          </p15:clr>
        </p15:guide>
        <p15:guide id="3" pos="363">
          <p15:clr>
            <a:srgbClr val="F26B43"/>
          </p15:clr>
        </p15:guide>
        <p15:guide id="4" pos="5579">
          <p15:clr>
            <a:srgbClr val="F26B43"/>
          </p15:clr>
        </p15:guide>
        <p15:guide id="5" orient="horz" pos="41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262" y="288000"/>
            <a:ext cx="8280401" cy="1325563"/>
          </a:xfrm>
          <a:prstGeom prst="rect">
            <a:avLst/>
          </a:prstGeom>
        </p:spPr>
        <p:txBody>
          <a:bodyPr vert="horz" lIns="0" tIns="0" rIns="0" bIns="0" rtlCol="0" anchor="ctr">
            <a:normAutofit/>
          </a:bodyPr>
          <a:lstStyle/>
          <a:p>
            <a:r>
              <a:rPr lang="nl-NL" dirty="0" smtClean="0"/>
              <a:t>Klik om de stijl te bewerken</a:t>
            </a:r>
            <a:endParaRPr lang="en-US" dirty="0"/>
          </a:p>
        </p:txBody>
      </p:sp>
      <p:sp>
        <p:nvSpPr>
          <p:cNvPr id="3" name="Text Placeholder 2"/>
          <p:cNvSpPr>
            <a:spLocks noGrp="1"/>
          </p:cNvSpPr>
          <p:nvPr>
            <p:ph type="body" idx="1"/>
          </p:nvPr>
        </p:nvSpPr>
        <p:spPr>
          <a:xfrm>
            <a:off x="576262" y="1825625"/>
            <a:ext cx="8280401"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2"/>
              </a:buBlip>
            </a:pPr>
            <a:r>
              <a:rPr lang="nl-NL" dirty="0" smtClean="0"/>
              <a:t>Klik om de modelstijlen te bewerken</a:t>
            </a:r>
          </a:p>
          <a:p>
            <a:pPr marL="576000" lvl="1" indent="-288000" algn="l" defTabSz="914400" rtl="0" eaLnBrk="1" latinLnBrk="0" hangingPunct="1">
              <a:lnSpc>
                <a:spcPct val="90000"/>
              </a:lnSpc>
              <a:spcBef>
                <a:spcPts val="300"/>
              </a:spcBef>
              <a:buSzPct val="70000"/>
              <a:buFontTx/>
              <a:buBlip>
                <a:blip r:embed="rId3"/>
              </a:buBlip>
            </a:pPr>
            <a:r>
              <a:rPr lang="nl-NL" dirty="0" smtClean="0"/>
              <a:t>Tweede niveau</a:t>
            </a:r>
          </a:p>
          <a:p>
            <a:pPr marL="864000" lvl="2" indent="-288000" algn="l" defTabSz="914400" rtl="0" eaLnBrk="1" latinLnBrk="0" hangingPunct="1">
              <a:lnSpc>
                <a:spcPct val="90000"/>
              </a:lnSpc>
              <a:spcBef>
                <a:spcPts val="300"/>
              </a:spcBef>
              <a:buSzPct val="90000"/>
              <a:buFontTx/>
              <a:buBlip>
                <a:blip r:embed="rId4"/>
              </a:buBlip>
            </a:pPr>
            <a:r>
              <a:rPr lang="nl-NL" dirty="0" smtClean="0"/>
              <a:t>Derde niveau</a:t>
            </a:r>
          </a:p>
          <a:p>
            <a:pPr marL="1152000" lvl="3" indent="-288000" algn="l" defTabSz="914400" rtl="0" eaLnBrk="1" latinLnBrk="0" hangingPunct="1">
              <a:lnSpc>
                <a:spcPct val="90000"/>
              </a:lnSpc>
              <a:spcBef>
                <a:spcPts val="300"/>
              </a:spcBef>
              <a:buSzPct val="75000"/>
              <a:buFontTx/>
              <a:buBlip>
                <a:blip r:embed="rId5"/>
              </a:buBlip>
            </a:pPr>
            <a:r>
              <a:rPr lang="nl-NL" dirty="0" smtClean="0"/>
              <a:t>Vierde niveau</a:t>
            </a:r>
          </a:p>
          <a:p>
            <a:pPr marL="1440000" lvl="4" indent="-288000" algn="l" defTabSz="914400" rtl="0" eaLnBrk="1" latinLnBrk="0" hangingPunct="1">
              <a:lnSpc>
                <a:spcPct val="90000"/>
              </a:lnSpc>
              <a:spcBef>
                <a:spcPts val="300"/>
              </a:spcBef>
              <a:buSzPct val="90000"/>
              <a:buFontTx/>
              <a:buBlip>
                <a:blip r:embed="rId2"/>
              </a:buBlip>
            </a:pPr>
            <a:r>
              <a:rPr lang="nl-NL" dirty="0" smtClean="0"/>
              <a:t>Vijfde niveau</a:t>
            </a:r>
            <a:endParaRPr lang="en-US" dirty="0"/>
          </a:p>
        </p:txBody>
      </p:sp>
      <p:sp>
        <p:nvSpPr>
          <p:cNvPr id="7" name="Rechthoek 6"/>
          <p:cNvSpPr/>
          <p:nvPr/>
        </p:nvSpPr>
        <p:spPr>
          <a:xfrm>
            <a:off x="0" y="0"/>
            <a:ext cx="288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5" name="Rechthoek 4"/>
          <p:cNvSpPr/>
          <p:nvPr userDrawn="1"/>
        </p:nvSpPr>
        <p:spPr>
          <a:xfrm>
            <a:off x="0" y="0"/>
            <a:ext cx="28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292864819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5579">
          <p15:clr>
            <a:srgbClr val="F26B43"/>
          </p15:clr>
        </p15:guide>
        <p15:guide id="3" pos="363">
          <p15:clr>
            <a:srgbClr val="F26B43"/>
          </p15:clr>
        </p15:guide>
        <p15:guide id="4" orient="horz" pos="4133">
          <p15:clr>
            <a:srgbClr val="F26B43"/>
          </p15:clr>
        </p15:guide>
        <p15:guide id="5" pos="544">
          <p15:clr>
            <a:srgbClr val="F26B43"/>
          </p15:clr>
        </p15:guide>
        <p15:guide id="6" orient="horz" pos="1139">
          <p15:clr>
            <a:srgbClr val="F26B43"/>
          </p15:clr>
        </p15:guide>
        <p15:guide id="7" orient="horz" pos="35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mailto:lokalebesturen@ovam.be" TargetMode="External"/><Relationship Id="rId2" Type="http://schemas.openxmlformats.org/officeDocument/2006/relationships/hyperlink" Target="http://www.ovam.be/brownfields" TargetMode="Externa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30.jpeg"/><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21.tmp"/></Relationships>
</file>

<file path=ppt/slides/_rels/slide1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tmp"/><Relationship Id="rId5" Type="http://schemas.openxmlformats.org/officeDocument/2006/relationships/image" Target="../media/image26.tmp"/><Relationship Id="rId4" Type="http://schemas.openxmlformats.org/officeDocument/2006/relationships/image" Target="../media/image25.tmp"/></Relationships>
</file>

<file path=ppt/slides/_rels/slide1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tmp"/><Relationship Id="rId4" Type="http://schemas.openxmlformats.org/officeDocument/2006/relationships/image" Target="../media/image28.tmp"/></Relationships>
</file>

<file path=ppt/slides/_rels/slide1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tmp"/></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tm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tmp"/></Relationships>
</file>

<file path=ppt/slides/_rels/slide1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tmp"/><Relationship Id="rId4" Type="http://schemas.openxmlformats.org/officeDocument/2006/relationships/image" Target="../media/image32.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24.tmp"/><Relationship Id="rId1" Type="http://schemas.openxmlformats.org/officeDocument/2006/relationships/slideLayout" Target="../slideLayouts/slideLayout3.xml"/><Relationship Id="rId4" Type="http://schemas.openxmlformats.org/officeDocument/2006/relationships/image" Target="../media/image35.tmp"/></Relationships>
</file>

<file path=ppt/slides/_rels/slide21.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benchmark@ovam.be"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subsidies@ovam.be"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subsidies@ovam.be" TargetMode="External"/><Relationship Id="rId2" Type="http://schemas.openxmlformats.org/officeDocument/2006/relationships/hyperlink" Target="https://www.ovam.be/subsidies-voor-lokale-besturen" TargetMode="Externa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mailto:asbest@ovam.b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groenevent@ovam.be" TargetMode="External"/><Relationship Id="rId2" Type="http://schemas.openxmlformats.org/officeDocument/2006/relationships/hyperlink" Target="http://www.groenevent.be/"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ovam.be/model-politiereglement-en-handhaving"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benchmark.ovam.be/"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 Id="rId5" Type="http://schemas.openxmlformats.org/officeDocument/2006/relationships/image" Target="../media/image91.jpe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3.xml"/><Relationship Id="rId5" Type="http://schemas.openxmlformats.org/officeDocument/2006/relationships/image" Target="../media/image95.jpeg"/><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3.xml"/><Relationship Id="rId5" Type="http://schemas.openxmlformats.org/officeDocument/2006/relationships/image" Target="../media/image99.JP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hyperlink" Target="http://www.degrotegrondvraag.be/"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107.png"/><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02.jpeg"/></Relationships>
</file>

<file path=ppt/slides/_rels/slide9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mailto:lokalebesturen@ovam.be"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mailto:An.Pastuer@abo-group.eu"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Ontmoetingsdag </a:t>
            </a:r>
            <a:r>
              <a:rPr lang="nl-BE" dirty="0" smtClean="0"/>
              <a:t/>
            </a:r>
            <a:br>
              <a:rPr lang="nl-BE" dirty="0" smtClean="0"/>
            </a:br>
            <a:r>
              <a:rPr lang="nl-BE" sz="2200" dirty="0" smtClean="0"/>
              <a:t>Antwerpen	21 november 2019</a:t>
            </a:r>
            <a:endParaRPr lang="nl-BE" sz="2200" dirty="0"/>
          </a:p>
        </p:txBody>
      </p:sp>
    </p:spTree>
    <p:extLst>
      <p:ext uri="{BB962C8B-B14F-4D97-AF65-F5344CB8AC3E}">
        <p14:creationId xmlns:p14="http://schemas.microsoft.com/office/powerpoint/2010/main" val="206148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Minder “één richting”</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10</a:t>
            </a:fld>
            <a:endParaRPr lang="nl-BE" dirty="0">
              <a:latin typeface="Calibri Light" panose="020F0302020204030204" pitchFamily="34" charset="0"/>
            </a:endParaRPr>
          </a:p>
        </p:txBody>
      </p:sp>
      <p:graphicFrame>
        <p:nvGraphicFramePr>
          <p:cNvPr id="7" name="Diagram 6">
            <a:extLst>
              <a:ext uri="{FF2B5EF4-FFF2-40B4-BE49-F238E27FC236}">
                <a16:creationId xmlns:a16="http://schemas.microsoft.com/office/drawing/2014/main" id="{515E4AA2-ADA7-4503-B184-0358BED03E64}"/>
              </a:ext>
            </a:extLst>
          </p:cNvPr>
          <p:cNvGraphicFramePr/>
          <p:nvPr>
            <p:extLst/>
          </p:nvPr>
        </p:nvGraphicFramePr>
        <p:xfrm>
          <a:off x="1522567" y="8942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Pijl: U-vormig 11">
            <a:extLst>
              <a:ext uri="{FF2B5EF4-FFF2-40B4-BE49-F238E27FC236}">
                <a16:creationId xmlns:a16="http://schemas.microsoft.com/office/drawing/2014/main" id="{D0FD3DB6-063F-460F-A299-C7B831C794EA}"/>
              </a:ext>
            </a:extLst>
          </p:cNvPr>
          <p:cNvSpPr/>
          <p:nvPr/>
        </p:nvSpPr>
        <p:spPr>
          <a:xfrm rot="10800000">
            <a:off x="1993475" y="3512745"/>
            <a:ext cx="2722987" cy="1081460"/>
          </a:xfrm>
          <a:prstGeom prst="uturnArrow">
            <a:avLst>
              <a:gd name="adj1" fmla="val 19092"/>
              <a:gd name="adj2" fmla="val 20156"/>
              <a:gd name="adj3" fmla="val 30565"/>
              <a:gd name="adj4" fmla="val 43213"/>
              <a:gd name="adj5" fmla="val 9916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dirty="0">
              <a:solidFill>
                <a:schemeClr val="tx1"/>
              </a:solidFill>
            </a:endParaRPr>
          </a:p>
        </p:txBody>
      </p:sp>
      <p:sp>
        <p:nvSpPr>
          <p:cNvPr id="17" name="Tekstvak 16">
            <a:extLst>
              <a:ext uri="{FF2B5EF4-FFF2-40B4-BE49-F238E27FC236}">
                <a16:creationId xmlns:a16="http://schemas.microsoft.com/office/drawing/2014/main" id="{01F18CE6-7F60-4595-81C1-57B1DD6E2768}"/>
              </a:ext>
            </a:extLst>
          </p:cNvPr>
          <p:cNvSpPr txBox="1"/>
          <p:nvPr/>
        </p:nvSpPr>
        <p:spPr>
          <a:xfrm>
            <a:off x="2546990" y="4613657"/>
            <a:ext cx="1615955" cy="369332"/>
          </a:xfrm>
          <a:prstGeom prst="rect">
            <a:avLst/>
          </a:prstGeom>
          <a:noFill/>
        </p:spPr>
        <p:txBody>
          <a:bodyPr wrap="none" rtlCol="0">
            <a:spAutoFit/>
          </a:bodyPr>
          <a:lstStyle/>
          <a:p>
            <a:r>
              <a:rPr lang="nl-BE" dirty="0"/>
              <a:t>Benchmarktool</a:t>
            </a:r>
          </a:p>
        </p:txBody>
      </p:sp>
    </p:spTree>
    <p:extLst>
      <p:ext uri="{BB962C8B-B14F-4D97-AF65-F5344CB8AC3E}">
        <p14:creationId xmlns:p14="http://schemas.microsoft.com/office/powerpoint/2010/main" val="18363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Site onderzoek in voorbereiding: </a:t>
            </a:r>
            <a:endParaRPr lang="nl-BE" dirty="0">
              <a:solidFill>
                <a:schemeClr val="bg2"/>
              </a:solidFill>
              <a:latin typeface="Flanders Art Sans Bold" panose="00000800000000000000" pitchFamily="50"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100</a:t>
            </a:fld>
            <a:endParaRPr lang="nl-BE" dirty="0">
              <a:latin typeface="Calibri Light" panose="020F0302020204030204" pitchFamily="34" charset="0"/>
            </a:endParaRPr>
          </a:p>
        </p:txBody>
      </p:sp>
      <p:sp>
        <p:nvSpPr>
          <p:cNvPr id="7" name="Tijdelijke aanduiding voor tekst 2"/>
          <p:cNvSpPr>
            <a:spLocks noGrp="1"/>
          </p:cNvSpPr>
          <p:nvPr>
            <p:ph type="body" sz="quarter" idx="10"/>
          </p:nvPr>
        </p:nvSpPr>
        <p:spPr>
          <a:xfrm>
            <a:off x="583936" y="1431872"/>
            <a:ext cx="8280400" cy="3781425"/>
          </a:xfrm>
        </p:spPr>
        <p:txBody>
          <a:bodyPr>
            <a:normAutofit/>
          </a:bodyPr>
          <a:lstStyle/>
          <a:p>
            <a:pPr lvl="0"/>
            <a:r>
              <a:rPr lang="nl-BE" dirty="0">
                <a:latin typeface="Calibri" panose="020F0502020204030204" pitchFamily="34" charset="0"/>
              </a:rPr>
              <a:t>Opstartfase:</a:t>
            </a:r>
          </a:p>
          <a:p>
            <a:pPr marL="0" lvl="0" indent="0">
              <a:buNone/>
            </a:pPr>
            <a:r>
              <a:rPr lang="nl-BE" dirty="0"/>
              <a:t>	- Aanstellen deskundige door OVAM;</a:t>
            </a:r>
          </a:p>
          <a:p>
            <a:pPr marL="0" lvl="0" indent="0">
              <a:buNone/>
            </a:pPr>
            <a:r>
              <a:rPr lang="nl-BE" dirty="0">
                <a:latin typeface="Calibri" panose="020F0502020204030204" pitchFamily="34" charset="0"/>
              </a:rPr>
              <a:t>	- Deskundige vraagt vergunningen op bij gemeente;</a:t>
            </a:r>
          </a:p>
          <a:p>
            <a:pPr marL="0" lvl="0" indent="0">
              <a:buNone/>
            </a:pPr>
            <a:r>
              <a:rPr lang="nl-BE" dirty="0"/>
              <a:t>	- Administratieve voorbereiding = opname diverse percelen;</a:t>
            </a:r>
            <a:endParaRPr lang="nl-BE" dirty="0">
              <a:latin typeface="Calibri" panose="020F0502020204030204" pitchFamily="34" charset="0"/>
            </a:endParaRPr>
          </a:p>
          <a:p>
            <a:pPr marL="0" lvl="0" indent="0">
              <a:buNone/>
            </a:pPr>
            <a:r>
              <a:rPr lang="nl-BE" dirty="0"/>
              <a:t>	- Sitebesluit wordt gepubliceerd in staatsblad </a:t>
            </a:r>
          </a:p>
          <a:p>
            <a:pPr marL="0" lvl="0" indent="0">
              <a:buNone/>
            </a:pPr>
            <a:r>
              <a:rPr lang="nl-BE" dirty="0"/>
              <a:t>                    =&gt; aanvraag vrijstelling </a:t>
            </a:r>
            <a:r>
              <a:rPr lang="nl-BE" dirty="0" err="1"/>
              <a:t>onderzoeksplicht</a:t>
            </a:r>
            <a:r>
              <a:rPr lang="nl-BE" dirty="0"/>
              <a:t> niet meer nodig </a:t>
            </a:r>
          </a:p>
        </p:txBody>
      </p:sp>
    </p:spTree>
    <p:extLst>
      <p:ext uri="{BB962C8B-B14F-4D97-AF65-F5344CB8AC3E}">
        <p14:creationId xmlns:p14="http://schemas.microsoft.com/office/powerpoint/2010/main" val="538817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1"/>
            <a:ext cx="8280401" cy="898774"/>
          </a:xfrm>
        </p:spPr>
        <p:txBody>
          <a:bodyPr>
            <a:normAutofit fontScale="90000"/>
          </a:bodyPr>
          <a:lstStyle/>
          <a:p>
            <a:r>
              <a:rPr lang="nl-BE" dirty="0" smtClean="0"/>
              <a:t>         Binnenkort op te starten sites:</a:t>
            </a:r>
            <a:r>
              <a:rPr lang="nl-BE" b="0" dirty="0"/>
              <a:t/>
            </a:r>
            <a:br>
              <a:rPr lang="nl-BE" b="0" dirty="0"/>
            </a:br>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101</a:t>
            </a:fld>
            <a:endParaRPr lang="nl-BE" dirty="0"/>
          </a:p>
        </p:txBody>
      </p:sp>
      <p:graphicFrame>
        <p:nvGraphicFramePr>
          <p:cNvPr id="5" name="Tabel 4"/>
          <p:cNvGraphicFramePr>
            <a:graphicFrameLocks noGrp="1"/>
          </p:cNvGraphicFramePr>
          <p:nvPr>
            <p:extLst/>
          </p:nvPr>
        </p:nvGraphicFramePr>
        <p:xfrm>
          <a:off x="716604" y="1527243"/>
          <a:ext cx="7162800" cy="2843826"/>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473971">
                <a:tc>
                  <a:txBody>
                    <a:bodyPr/>
                    <a:lstStyle/>
                    <a:p>
                      <a:r>
                        <a:rPr lang="nl-BE" dirty="0" smtClean="0"/>
                        <a:t>Najaar 2019</a:t>
                      </a:r>
                      <a:endParaRPr lang="nl-BE" dirty="0"/>
                    </a:p>
                  </a:txBody>
                  <a:tcPr/>
                </a:tc>
                <a:tc>
                  <a:txBody>
                    <a:bodyPr/>
                    <a:lstStyle/>
                    <a:p>
                      <a:r>
                        <a:rPr lang="nl-BE" dirty="0" smtClean="0"/>
                        <a:t>Voorjaar</a:t>
                      </a:r>
                      <a:r>
                        <a:rPr lang="nl-BE" baseline="0" dirty="0" smtClean="0"/>
                        <a:t> 2020</a:t>
                      </a:r>
                      <a:endParaRPr lang="nl-BE" dirty="0"/>
                    </a:p>
                  </a:txBody>
                  <a:tcPr/>
                </a:tc>
                <a:extLst>
                  <a:ext uri="{0D108BD9-81ED-4DB2-BD59-A6C34878D82A}">
                    <a16:rowId xmlns:a16="http://schemas.microsoft.com/office/drawing/2014/main" val="10000"/>
                  </a:ext>
                </a:extLst>
              </a:tr>
              <a:tr h="473971">
                <a:tc>
                  <a:txBody>
                    <a:bodyPr/>
                    <a:lstStyle/>
                    <a:p>
                      <a:r>
                        <a:rPr lang="nl-BE" dirty="0" smtClean="0"/>
                        <a:t>Brecht</a:t>
                      </a:r>
                      <a:endParaRPr lang="nl-BE" dirty="0"/>
                    </a:p>
                  </a:txBody>
                  <a:tcPr/>
                </a:tc>
                <a:tc>
                  <a:txBody>
                    <a:bodyPr/>
                    <a:lstStyle/>
                    <a:p>
                      <a:r>
                        <a:rPr lang="nl-BE" dirty="0" err="1" smtClean="0"/>
                        <a:t>Laakdal</a:t>
                      </a:r>
                      <a:endParaRPr lang="nl-BE" dirty="0"/>
                    </a:p>
                  </a:txBody>
                  <a:tcPr/>
                </a:tc>
                <a:extLst>
                  <a:ext uri="{0D108BD9-81ED-4DB2-BD59-A6C34878D82A}">
                    <a16:rowId xmlns:a16="http://schemas.microsoft.com/office/drawing/2014/main" val="10001"/>
                  </a:ext>
                </a:extLst>
              </a:tr>
              <a:tr h="473971">
                <a:tc>
                  <a:txBody>
                    <a:bodyPr/>
                    <a:lstStyle/>
                    <a:p>
                      <a:r>
                        <a:rPr lang="nl-BE" dirty="0" smtClean="0"/>
                        <a:t>Kasterlee</a:t>
                      </a:r>
                      <a:endParaRPr lang="nl-BE" dirty="0"/>
                    </a:p>
                  </a:txBody>
                  <a:tcPr/>
                </a:tc>
                <a:tc>
                  <a:txBody>
                    <a:bodyPr/>
                    <a:lstStyle/>
                    <a:p>
                      <a:r>
                        <a:rPr lang="nl-BE" dirty="0" err="1" smtClean="0"/>
                        <a:t>Olen</a:t>
                      </a:r>
                      <a:endParaRPr lang="nl-BE" dirty="0"/>
                    </a:p>
                  </a:txBody>
                  <a:tcPr/>
                </a:tc>
                <a:extLst>
                  <a:ext uri="{0D108BD9-81ED-4DB2-BD59-A6C34878D82A}">
                    <a16:rowId xmlns:a16="http://schemas.microsoft.com/office/drawing/2014/main" val="10002"/>
                  </a:ext>
                </a:extLst>
              </a:tr>
              <a:tr h="473971">
                <a:tc>
                  <a:txBody>
                    <a:bodyPr/>
                    <a:lstStyle/>
                    <a:p>
                      <a:r>
                        <a:rPr lang="nl-BE" dirty="0" smtClean="0"/>
                        <a:t>Turnhout</a:t>
                      </a:r>
                      <a:endParaRPr lang="nl-BE" dirty="0"/>
                    </a:p>
                  </a:txBody>
                  <a:tcPr/>
                </a:tc>
                <a:tc>
                  <a:txBody>
                    <a:bodyPr/>
                    <a:lstStyle/>
                    <a:p>
                      <a:r>
                        <a:rPr lang="nl-BE" dirty="0" err="1" smtClean="0"/>
                        <a:t>Grobbendonck</a:t>
                      </a:r>
                      <a:endParaRPr lang="nl-BE" dirty="0"/>
                    </a:p>
                  </a:txBody>
                  <a:tcPr/>
                </a:tc>
                <a:extLst>
                  <a:ext uri="{0D108BD9-81ED-4DB2-BD59-A6C34878D82A}">
                    <a16:rowId xmlns:a16="http://schemas.microsoft.com/office/drawing/2014/main" val="10003"/>
                  </a:ext>
                </a:extLst>
              </a:tr>
              <a:tr h="473971">
                <a:tc>
                  <a:txBody>
                    <a:bodyPr/>
                    <a:lstStyle/>
                    <a:p>
                      <a:endParaRPr lang="nl-BE" dirty="0"/>
                    </a:p>
                  </a:txBody>
                  <a:tcPr/>
                </a:tc>
                <a:tc>
                  <a:txBody>
                    <a:bodyPr/>
                    <a:lstStyle/>
                    <a:p>
                      <a:r>
                        <a:rPr lang="nl-BE" dirty="0" smtClean="0"/>
                        <a:t>Schilde</a:t>
                      </a:r>
                      <a:endParaRPr lang="nl-BE" dirty="0"/>
                    </a:p>
                  </a:txBody>
                  <a:tcPr/>
                </a:tc>
                <a:extLst>
                  <a:ext uri="{0D108BD9-81ED-4DB2-BD59-A6C34878D82A}">
                    <a16:rowId xmlns:a16="http://schemas.microsoft.com/office/drawing/2014/main" val="10004"/>
                  </a:ext>
                </a:extLst>
              </a:tr>
              <a:tr h="473971">
                <a:tc>
                  <a:txBody>
                    <a:bodyPr/>
                    <a:lstStyle/>
                    <a:p>
                      <a:endParaRPr lang="nl-BE" dirty="0"/>
                    </a:p>
                  </a:txBody>
                  <a:tcPr/>
                </a:tc>
                <a:tc>
                  <a:txBody>
                    <a:bodyPr/>
                    <a:lstStyle/>
                    <a:p>
                      <a:r>
                        <a:rPr lang="nl-BE" dirty="0" err="1" smtClean="0"/>
                        <a:t>Wuustwezel</a:t>
                      </a:r>
                      <a:endParaRPr lang="nl-BE"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33417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Te onderzoeken/verontreinigd terrein met  her-ontwikkelingspotentieel ?</a:t>
            </a:r>
            <a:br>
              <a:rPr lang="nl-BE" dirty="0"/>
            </a:br>
            <a:endParaRPr lang="nl-BE" dirty="0"/>
          </a:p>
        </p:txBody>
      </p:sp>
      <p:sp>
        <p:nvSpPr>
          <p:cNvPr id="5" name="Tijdelijke aanduiding voor dianummer 4"/>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102</a:t>
            </a:fld>
            <a:endParaRPr lang="nl-BE" dirty="0"/>
          </a:p>
        </p:txBody>
      </p:sp>
      <p:sp>
        <p:nvSpPr>
          <p:cNvPr id="6" name="Tijdelijke aanduiding voor inhoud 5"/>
          <p:cNvSpPr>
            <a:spLocks noGrp="1"/>
          </p:cNvSpPr>
          <p:nvPr>
            <p:ph sz="quarter" idx="15"/>
          </p:nvPr>
        </p:nvSpPr>
        <p:spPr>
          <a:xfrm>
            <a:off x="629841" y="2159190"/>
            <a:ext cx="4068001" cy="3132000"/>
          </a:xfrm>
        </p:spPr>
        <p:txBody>
          <a:bodyPr>
            <a:normAutofit lnSpcReduction="10000"/>
          </a:bodyPr>
          <a:lstStyle/>
          <a:p>
            <a:endParaRPr lang="nl-BE" dirty="0"/>
          </a:p>
          <a:p>
            <a:r>
              <a:rPr lang="nl-BE" dirty="0" smtClean="0">
                <a:hlinkClick r:id="rId2"/>
              </a:rPr>
              <a:t>www.ovam.be/brownfields</a:t>
            </a:r>
            <a:endParaRPr lang="nl-BE" dirty="0" smtClean="0"/>
          </a:p>
          <a:p>
            <a:pPr marL="0" indent="0">
              <a:buNone/>
            </a:pPr>
            <a:endParaRPr lang="nl-BE" dirty="0" smtClean="0"/>
          </a:p>
          <a:p>
            <a:r>
              <a:rPr lang="nl-BE" dirty="0" smtClean="0"/>
              <a:t>E-mail</a:t>
            </a:r>
            <a:r>
              <a:rPr lang="nl-BE" dirty="0"/>
              <a:t>: </a:t>
            </a:r>
            <a:r>
              <a:rPr lang="nl-BE" dirty="0">
                <a:hlinkClick r:id="rId3"/>
              </a:rPr>
              <a:t>lokalebesturen@ovam.be</a:t>
            </a:r>
            <a:r>
              <a:rPr lang="nl-BE" dirty="0"/>
              <a:t> </a:t>
            </a:r>
          </a:p>
          <a:p>
            <a:pPr marL="0" indent="0">
              <a:buNone/>
            </a:pPr>
            <a:endParaRPr lang="nl-BE" dirty="0"/>
          </a:p>
          <a:p>
            <a:r>
              <a:rPr lang="nl-BE" dirty="0"/>
              <a:t>Contacteer: Dirk </a:t>
            </a:r>
            <a:r>
              <a:rPr lang="nl-BE" dirty="0" err="1"/>
              <a:t>Henckens</a:t>
            </a:r>
            <a:endParaRPr lang="nl-BE" dirty="0"/>
          </a:p>
          <a:p>
            <a:pPr marL="0" indent="0">
              <a:buNone/>
            </a:pPr>
            <a:r>
              <a:rPr lang="nl-BE" dirty="0"/>
              <a:t>     015/284 278 </a:t>
            </a:r>
            <a:endParaRPr lang="nl-BE" dirty="0" smtClean="0"/>
          </a:p>
          <a:p>
            <a:pPr marL="0" indent="0">
              <a:buNone/>
            </a:pPr>
            <a:endParaRPr lang="nl-BE" dirty="0"/>
          </a:p>
          <a:p>
            <a:pPr marL="0" indent="0">
              <a:buNone/>
            </a:pPr>
            <a:endParaRPr lang="nl-BE" dirty="0" smtClean="0"/>
          </a:p>
          <a:p>
            <a:pPr marL="0" indent="0">
              <a:buNone/>
            </a:pPr>
            <a:endParaRPr lang="nl-BE" dirty="0"/>
          </a:p>
          <a:p>
            <a:pPr marL="0" indent="0">
              <a:buNone/>
            </a:pPr>
            <a:endParaRPr lang="nl-BE" dirty="0"/>
          </a:p>
        </p:txBody>
      </p:sp>
      <p:pic>
        <p:nvPicPr>
          <p:cNvPr id="3" name="Afbeelding 2"/>
          <p:cNvPicPr>
            <a:picLocks noChangeAspect="1"/>
          </p:cNvPicPr>
          <p:nvPr/>
        </p:nvPicPr>
        <p:blipFill>
          <a:blip r:embed="rId4"/>
          <a:stretch>
            <a:fillRect/>
          </a:stretch>
        </p:blipFill>
        <p:spPr>
          <a:xfrm>
            <a:off x="4829488" y="1532238"/>
            <a:ext cx="3991232" cy="3991232"/>
          </a:xfrm>
          <a:prstGeom prst="rect">
            <a:avLst/>
          </a:prstGeom>
        </p:spPr>
      </p:pic>
    </p:spTree>
    <p:extLst>
      <p:ext uri="{BB962C8B-B14F-4D97-AF65-F5344CB8AC3E}">
        <p14:creationId xmlns:p14="http://schemas.microsoft.com/office/powerpoint/2010/main" val="1504278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1774" y="49381"/>
            <a:ext cx="8280401" cy="1325563"/>
          </a:xfrm>
        </p:spPr>
        <p:txBody>
          <a:bodyPr/>
          <a:lstStyle/>
          <a:p>
            <a:r>
              <a:rPr lang="nl-BE" dirty="0"/>
              <a:t/>
            </a:r>
            <a:br>
              <a:rPr lang="nl-BE" dirty="0"/>
            </a:br>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103</a:t>
            </a:fld>
            <a:endParaRPr lang="nl-BE" dirty="0"/>
          </a:p>
        </p:txBody>
      </p:sp>
      <p:grpSp>
        <p:nvGrpSpPr>
          <p:cNvPr id="48" name="Groep 47"/>
          <p:cNvGrpSpPr/>
          <p:nvPr/>
        </p:nvGrpSpPr>
        <p:grpSpPr>
          <a:xfrm>
            <a:off x="504137" y="1015631"/>
            <a:ext cx="8141982" cy="1250324"/>
            <a:chOff x="507175" y="2227740"/>
            <a:chExt cx="8474140" cy="1383336"/>
          </a:xfrm>
        </p:grpSpPr>
        <p:cxnSp>
          <p:nvCxnSpPr>
            <p:cNvPr id="6" name="Rechte verbindingslijn 5"/>
            <p:cNvCxnSpPr/>
            <p:nvPr/>
          </p:nvCxnSpPr>
          <p:spPr>
            <a:xfrm flipV="1">
              <a:off x="786384" y="2853787"/>
              <a:ext cx="7857222" cy="1093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11" name="Tekstvak 10"/>
            <p:cNvSpPr txBox="1"/>
            <p:nvPr/>
          </p:nvSpPr>
          <p:spPr>
            <a:xfrm>
              <a:off x="507175" y="2241460"/>
              <a:ext cx="587020" cy="369332"/>
            </a:xfrm>
            <a:prstGeom prst="rect">
              <a:avLst/>
            </a:prstGeom>
            <a:noFill/>
          </p:spPr>
          <p:txBody>
            <a:bodyPr wrap="none" rtlCol="0">
              <a:spAutoFit/>
            </a:bodyPr>
            <a:lstStyle/>
            <a:p>
              <a:r>
                <a:rPr lang="nl-BE" dirty="0"/>
                <a:t>2017</a:t>
              </a:r>
            </a:p>
          </p:txBody>
        </p:sp>
        <p:cxnSp>
          <p:nvCxnSpPr>
            <p:cNvPr id="21" name="Rechte verbindingslijn 20"/>
            <p:cNvCxnSpPr/>
            <p:nvPr/>
          </p:nvCxnSpPr>
          <p:spPr>
            <a:xfrm>
              <a:off x="786384"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2" name="Rechte verbindingslijn 21"/>
            <p:cNvCxnSpPr/>
            <p:nvPr/>
          </p:nvCxnSpPr>
          <p:spPr>
            <a:xfrm>
              <a:off x="5163200"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4" name="Rechte verbindingslijn 23"/>
            <p:cNvCxnSpPr/>
            <p:nvPr/>
          </p:nvCxnSpPr>
          <p:spPr>
            <a:xfrm>
              <a:off x="8640672"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3" name="Rechte verbindingslijn 22"/>
            <p:cNvCxnSpPr/>
            <p:nvPr/>
          </p:nvCxnSpPr>
          <p:spPr>
            <a:xfrm>
              <a:off x="1742659" y="2696523"/>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grpSp>
          <p:nvGrpSpPr>
            <p:cNvPr id="41" name="Groep 40"/>
            <p:cNvGrpSpPr/>
            <p:nvPr/>
          </p:nvGrpSpPr>
          <p:grpSpPr>
            <a:xfrm>
              <a:off x="6616400" y="2227740"/>
              <a:ext cx="1586576" cy="1383336"/>
              <a:chOff x="6616400" y="2227740"/>
              <a:chExt cx="1586576" cy="1383336"/>
            </a:xfrm>
          </p:grpSpPr>
          <p:cxnSp>
            <p:nvCxnSpPr>
              <p:cNvPr id="27" name="Rechte verbindingslijn 26"/>
              <p:cNvCxnSpPr/>
              <p:nvPr/>
            </p:nvCxnSpPr>
            <p:spPr>
              <a:xfrm>
                <a:off x="7409688"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28" name="Tekstvak 27"/>
              <p:cNvSpPr txBox="1"/>
              <p:nvPr/>
            </p:nvSpPr>
            <p:spPr>
              <a:xfrm>
                <a:off x="6947119" y="2227740"/>
                <a:ext cx="962674" cy="510778"/>
              </a:xfrm>
              <a:prstGeom prst="rect">
                <a:avLst/>
              </a:prstGeom>
              <a:noFill/>
            </p:spPr>
            <p:txBody>
              <a:bodyPr wrap="square" rtlCol="0">
                <a:spAutoFit/>
              </a:bodyPr>
              <a:lstStyle/>
              <a:p>
                <a:r>
                  <a:rPr lang="nl-BE" sz="2400" b="1" dirty="0"/>
                  <a:t>2036</a:t>
                </a:r>
              </a:p>
            </p:txBody>
          </p:sp>
          <p:sp>
            <p:nvSpPr>
              <p:cNvPr id="29" name="Tekstvak 28"/>
              <p:cNvSpPr txBox="1"/>
              <p:nvPr/>
            </p:nvSpPr>
            <p:spPr>
              <a:xfrm>
                <a:off x="6616400" y="3032195"/>
                <a:ext cx="1586576" cy="578881"/>
              </a:xfrm>
              <a:prstGeom prst="rect">
                <a:avLst/>
              </a:prstGeom>
              <a:noFill/>
            </p:spPr>
            <p:txBody>
              <a:bodyPr wrap="square" rtlCol="0">
                <a:spAutoFit/>
              </a:bodyPr>
              <a:lstStyle/>
              <a:p>
                <a:pPr algn="ctr"/>
                <a:r>
                  <a:rPr lang="nl-BE" sz="1400" dirty="0" err="1">
                    <a:solidFill>
                      <a:schemeClr val="accent1">
                        <a:lumMod val="75000"/>
                      </a:schemeClr>
                    </a:solidFill>
                  </a:rPr>
                  <a:t>BSP’s</a:t>
                </a:r>
                <a:r>
                  <a:rPr lang="nl-BE" sz="1400" dirty="0">
                    <a:solidFill>
                      <a:schemeClr val="accent1">
                        <a:lumMod val="75000"/>
                      </a:schemeClr>
                    </a:solidFill>
                  </a:rPr>
                  <a:t> </a:t>
                </a:r>
              </a:p>
              <a:p>
                <a:pPr algn="ctr"/>
                <a:r>
                  <a:rPr lang="nl-BE" sz="1400" dirty="0">
                    <a:solidFill>
                      <a:schemeClr val="accent1">
                        <a:lumMod val="75000"/>
                      </a:schemeClr>
                    </a:solidFill>
                  </a:rPr>
                  <a:t>conform</a:t>
                </a:r>
              </a:p>
            </p:txBody>
          </p:sp>
        </p:grpSp>
        <p:sp>
          <p:nvSpPr>
            <p:cNvPr id="10" name="Tekstvak 9"/>
            <p:cNvSpPr txBox="1"/>
            <p:nvPr/>
          </p:nvSpPr>
          <p:spPr>
            <a:xfrm>
              <a:off x="8323763" y="2232171"/>
              <a:ext cx="657552" cy="369332"/>
            </a:xfrm>
            <a:prstGeom prst="rect">
              <a:avLst/>
            </a:prstGeom>
            <a:noFill/>
          </p:spPr>
          <p:txBody>
            <a:bodyPr wrap="none" rtlCol="0">
              <a:spAutoFit/>
            </a:bodyPr>
            <a:lstStyle/>
            <a:p>
              <a:r>
                <a:rPr lang="nl-BE" dirty="0"/>
                <a:t>2040</a:t>
              </a:r>
            </a:p>
          </p:txBody>
        </p:sp>
        <p:grpSp>
          <p:nvGrpSpPr>
            <p:cNvPr id="38" name="Groep 37"/>
            <p:cNvGrpSpPr/>
            <p:nvPr/>
          </p:nvGrpSpPr>
          <p:grpSpPr>
            <a:xfrm>
              <a:off x="3991268" y="2262107"/>
              <a:ext cx="920252" cy="1329624"/>
              <a:chOff x="3863224" y="2272208"/>
              <a:chExt cx="920252" cy="1329624"/>
            </a:xfrm>
          </p:grpSpPr>
          <p:cxnSp>
            <p:nvCxnSpPr>
              <p:cNvPr id="31" name="Rechte verbindingslijn 30"/>
              <p:cNvCxnSpPr/>
              <p:nvPr/>
            </p:nvCxnSpPr>
            <p:spPr>
              <a:xfrm>
                <a:off x="4328160"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2" name="Tekstvak 31"/>
              <p:cNvSpPr txBox="1"/>
              <p:nvPr/>
            </p:nvSpPr>
            <p:spPr>
              <a:xfrm>
                <a:off x="3999384" y="2272208"/>
                <a:ext cx="647934" cy="369333"/>
              </a:xfrm>
              <a:prstGeom prst="rect">
                <a:avLst/>
              </a:prstGeom>
              <a:noFill/>
            </p:spPr>
            <p:txBody>
              <a:bodyPr wrap="none" rtlCol="0">
                <a:spAutoFit/>
              </a:bodyPr>
              <a:lstStyle/>
              <a:p>
                <a:r>
                  <a:rPr lang="nl-BE" dirty="0"/>
                  <a:t>2028</a:t>
                </a:r>
              </a:p>
            </p:txBody>
          </p:sp>
          <p:sp>
            <p:nvSpPr>
              <p:cNvPr id="33" name="Tekstvak 32"/>
              <p:cNvSpPr txBox="1"/>
              <p:nvPr/>
            </p:nvSpPr>
            <p:spPr>
              <a:xfrm>
                <a:off x="3863224" y="3078612"/>
                <a:ext cx="920252" cy="523220"/>
              </a:xfrm>
              <a:prstGeom prst="rect">
                <a:avLst/>
              </a:prstGeom>
              <a:noFill/>
            </p:spPr>
            <p:txBody>
              <a:bodyPr wrap="none" rtlCol="0">
                <a:spAutoFit/>
              </a:bodyPr>
              <a:lstStyle/>
              <a:p>
                <a:pPr algn="ctr"/>
                <a:r>
                  <a:rPr lang="nl-BE" sz="1400" dirty="0" err="1">
                    <a:solidFill>
                      <a:schemeClr val="accent1">
                        <a:lumMod val="75000"/>
                      </a:schemeClr>
                    </a:solidFill>
                  </a:rPr>
                  <a:t>OBO’s</a:t>
                </a:r>
                <a:r>
                  <a:rPr lang="nl-BE" sz="1400" dirty="0">
                    <a:solidFill>
                      <a:schemeClr val="accent1">
                        <a:lumMod val="75000"/>
                      </a:schemeClr>
                    </a:solidFill>
                  </a:rPr>
                  <a:t> </a:t>
                </a:r>
              </a:p>
              <a:p>
                <a:pPr algn="ctr"/>
                <a:r>
                  <a:rPr lang="nl-BE" sz="1400" dirty="0">
                    <a:solidFill>
                      <a:schemeClr val="accent1">
                        <a:lumMod val="75000"/>
                      </a:schemeClr>
                    </a:solidFill>
                  </a:rPr>
                  <a:t>ingediend</a:t>
                </a:r>
              </a:p>
            </p:txBody>
          </p:sp>
        </p:grpSp>
        <p:grpSp>
          <p:nvGrpSpPr>
            <p:cNvPr id="40" name="Groep 39"/>
            <p:cNvGrpSpPr/>
            <p:nvPr/>
          </p:nvGrpSpPr>
          <p:grpSpPr>
            <a:xfrm>
              <a:off x="5904592" y="2287900"/>
              <a:ext cx="920252" cy="1313616"/>
              <a:chOff x="5904592" y="2287900"/>
              <a:chExt cx="920252" cy="1313616"/>
            </a:xfrm>
          </p:grpSpPr>
          <p:sp>
            <p:nvSpPr>
              <p:cNvPr id="26" name="Tekstvak 25"/>
              <p:cNvSpPr txBox="1"/>
              <p:nvPr/>
            </p:nvSpPr>
            <p:spPr>
              <a:xfrm>
                <a:off x="6011116" y="2287900"/>
                <a:ext cx="667693" cy="408622"/>
              </a:xfrm>
              <a:prstGeom prst="rect">
                <a:avLst/>
              </a:prstGeom>
              <a:noFill/>
            </p:spPr>
            <p:txBody>
              <a:bodyPr wrap="none" rtlCol="0">
                <a:spAutoFit/>
              </a:bodyPr>
              <a:lstStyle/>
              <a:p>
                <a:r>
                  <a:rPr lang="nl-BE" dirty="0"/>
                  <a:t>2033</a:t>
                </a:r>
              </a:p>
            </p:txBody>
          </p:sp>
          <p:cxnSp>
            <p:nvCxnSpPr>
              <p:cNvPr id="34" name="Rechte verbindingslijn 33"/>
              <p:cNvCxnSpPr/>
              <p:nvPr/>
            </p:nvCxnSpPr>
            <p:spPr>
              <a:xfrm>
                <a:off x="6356066"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5" name="Tekstvak 34"/>
              <p:cNvSpPr txBox="1"/>
              <p:nvPr/>
            </p:nvSpPr>
            <p:spPr>
              <a:xfrm>
                <a:off x="5904592" y="3078296"/>
                <a:ext cx="920252" cy="523220"/>
              </a:xfrm>
              <a:prstGeom prst="rect">
                <a:avLst/>
              </a:prstGeom>
              <a:noFill/>
            </p:spPr>
            <p:txBody>
              <a:bodyPr wrap="none" rtlCol="0">
                <a:spAutoFit/>
              </a:bodyPr>
              <a:lstStyle/>
              <a:p>
                <a:pPr algn="ctr"/>
                <a:r>
                  <a:rPr lang="nl-BE" sz="1400" dirty="0" err="1">
                    <a:solidFill>
                      <a:schemeClr val="accent1">
                        <a:lumMod val="75000"/>
                      </a:schemeClr>
                    </a:solidFill>
                  </a:rPr>
                  <a:t>BBO’s</a:t>
                </a:r>
                <a:r>
                  <a:rPr lang="nl-BE" sz="1400" dirty="0">
                    <a:solidFill>
                      <a:schemeClr val="accent1">
                        <a:lumMod val="75000"/>
                      </a:schemeClr>
                    </a:solidFill>
                  </a:rPr>
                  <a:t> </a:t>
                </a:r>
              </a:p>
              <a:p>
                <a:pPr algn="ctr"/>
                <a:r>
                  <a:rPr lang="nl-BE" sz="1400" dirty="0">
                    <a:solidFill>
                      <a:schemeClr val="accent1">
                        <a:lumMod val="75000"/>
                      </a:schemeClr>
                    </a:solidFill>
                  </a:rPr>
                  <a:t>ingediend</a:t>
                </a:r>
              </a:p>
            </p:txBody>
          </p:sp>
        </p:grpSp>
      </p:grpSp>
      <p:sp>
        <p:nvSpPr>
          <p:cNvPr id="36" name="Tekstvak 35"/>
          <p:cNvSpPr txBox="1"/>
          <p:nvPr/>
        </p:nvSpPr>
        <p:spPr>
          <a:xfrm>
            <a:off x="497501" y="1804778"/>
            <a:ext cx="556563" cy="523220"/>
          </a:xfrm>
          <a:prstGeom prst="rect">
            <a:avLst/>
          </a:prstGeom>
          <a:noFill/>
        </p:spPr>
        <p:txBody>
          <a:bodyPr wrap="none" rtlCol="0">
            <a:spAutoFit/>
          </a:bodyPr>
          <a:lstStyle/>
          <a:p>
            <a:pPr algn="ctr"/>
            <a:r>
              <a:rPr lang="nl-BE" sz="1400" dirty="0">
                <a:solidFill>
                  <a:schemeClr val="accent1">
                    <a:lumMod val="75000"/>
                  </a:schemeClr>
                </a:solidFill>
              </a:rPr>
              <a:t>GI </a:t>
            </a:r>
          </a:p>
          <a:p>
            <a:pPr algn="ctr"/>
            <a:r>
              <a:rPr lang="nl-BE" sz="1400" dirty="0">
                <a:solidFill>
                  <a:schemeClr val="accent1">
                    <a:lumMod val="75000"/>
                  </a:schemeClr>
                </a:solidFill>
              </a:rPr>
              <a:t>klaar</a:t>
            </a:r>
          </a:p>
        </p:txBody>
      </p:sp>
      <p:sp>
        <p:nvSpPr>
          <p:cNvPr id="43" name="Tekstvak 42"/>
          <p:cNvSpPr txBox="1"/>
          <p:nvPr/>
        </p:nvSpPr>
        <p:spPr>
          <a:xfrm>
            <a:off x="1210037" y="1804539"/>
            <a:ext cx="953210" cy="523220"/>
          </a:xfrm>
          <a:prstGeom prst="rect">
            <a:avLst/>
          </a:prstGeom>
          <a:noFill/>
        </p:spPr>
        <p:txBody>
          <a:bodyPr wrap="none" rtlCol="0">
            <a:spAutoFit/>
          </a:bodyPr>
          <a:lstStyle/>
          <a:p>
            <a:pPr algn="ctr"/>
            <a:r>
              <a:rPr lang="nl-BE" sz="1400" dirty="0">
                <a:solidFill>
                  <a:schemeClr val="accent1">
                    <a:lumMod val="75000"/>
                  </a:schemeClr>
                </a:solidFill>
              </a:rPr>
              <a:t>Screening </a:t>
            </a:r>
          </a:p>
          <a:p>
            <a:pPr algn="ctr"/>
            <a:r>
              <a:rPr lang="nl-BE" sz="1400" dirty="0">
                <a:solidFill>
                  <a:schemeClr val="accent1">
                    <a:lumMod val="75000"/>
                  </a:schemeClr>
                </a:solidFill>
              </a:rPr>
              <a:t>klaar</a:t>
            </a:r>
          </a:p>
        </p:txBody>
      </p:sp>
      <p:sp>
        <p:nvSpPr>
          <p:cNvPr id="45" name="Tekstvak 44"/>
          <p:cNvSpPr txBox="1"/>
          <p:nvPr/>
        </p:nvSpPr>
        <p:spPr>
          <a:xfrm>
            <a:off x="1352868" y="1040687"/>
            <a:ext cx="662361" cy="369332"/>
          </a:xfrm>
          <a:prstGeom prst="rect">
            <a:avLst/>
          </a:prstGeom>
          <a:noFill/>
        </p:spPr>
        <p:txBody>
          <a:bodyPr wrap="none" rtlCol="0">
            <a:spAutoFit/>
          </a:bodyPr>
          <a:lstStyle/>
          <a:p>
            <a:r>
              <a:rPr lang="nl-BE" dirty="0"/>
              <a:t>2020</a:t>
            </a:r>
          </a:p>
        </p:txBody>
      </p:sp>
      <p:sp>
        <p:nvSpPr>
          <p:cNvPr id="46" name="Tekstvak 45"/>
          <p:cNvSpPr txBox="1"/>
          <p:nvPr/>
        </p:nvSpPr>
        <p:spPr>
          <a:xfrm>
            <a:off x="4655893" y="1070007"/>
            <a:ext cx="657552" cy="369332"/>
          </a:xfrm>
          <a:prstGeom prst="rect">
            <a:avLst/>
          </a:prstGeom>
          <a:noFill/>
        </p:spPr>
        <p:txBody>
          <a:bodyPr wrap="none" rtlCol="0">
            <a:spAutoFit/>
          </a:bodyPr>
          <a:lstStyle/>
          <a:p>
            <a:r>
              <a:rPr lang="nl-BE" dirty="0"/>
              <a:t>2030</a:t>
            </a:r>
          </a:p>
        </p:txBody>
      </p:sp>
      <p:sp>
        <p:nvSpPr>
          <p:cNvPr id="52" name="Tekstvak 51"/>
          <p:cNvSpPr txBox="1"/>
          <p:nvPr/>
        </p:nvSpPr>
        <p:spPr>
          <a:xfrm>
            <a:off x="1734917" y="1324325"/>
            <a:ext cx="965329" cy="307777"/>
          </a:xfrm>
          <a:prstGeom prst="rect">
            <a:avLst/>
          </a:prstGeom>
          <a:noFill/>
        </p:spPr>
        <p:txBody>
          <a:bodyPr wrap="none" rtlCol="0">
            <a:spAutoFit/>
          </a:bodyPr>
          <a:lstStyle/>
          <a:p>
            <a:pPr algn="ctr"/>
            <a:r>
              <a:rPr lang="nl-BE" sz="1400" dirty="0"/>
              <a:t>Cat B 2021</a:t>
            </a:r>
          </a:p>
        </p:txBody>
      </p:sp>
      <p:sp>
        <p:nvSpPr>
          <p:cNvPr id="54" name="Tekstvak 53"/>
          <p:cNvSpPr txBox="1"/>
          <p:nvPr/>
        </p:nvSpPr>
        <p:spPr>
          <a:xfrm>
            <a:off x="2175122" y="1601584"/>
            <a:ext cx="1002197" cy="307777"/>
          </a:xfrm>
          <a:prstGeom prst="rect">
            <a:avLst/>
          </a:prstGeom>
          <a:noFill/>
        </p:spPr>
        <p:txBody>
          <a:bodyPr wrap="none" rtlCol="0">
            <a:spAutoFit/>
          </a:bodyPr>
          <a:lstStyle/>
          <a:p>
            <a:pPr algn="ctr"/>
            <a:r>
              <a:rPr lang="nl-BE" sz="1400" dirty="0"/>
              <a:t>Cat A 2023</a:t>
            </a:r>
          </a:p>
        </p:txBody>
      </p:sp>
      <p:sp>
        <p:nvSpPr>
          <p:cNvPr id="55" name="Tekstvak 54"/>
          <p:cNvSpPr txBox="1"/>
          <p:nvPr/>
        </p:nvSpPr>
        <p:spPr>
          <a:xfrm>
            <a:off x="3172043" y="1331339"/>
            <a:ext cx="1004954" cy="307777"/>
          </a:xfrm>
          <a:prstGeom prst="rect">
            <a:avLst/>
          </a:prstGeom>
          <a:noFill/>
        </p:spPr>
        <p:txBody>
          <a:bodyPr wrap="none" rtlCol="0">
            <a:spAutoFit/>
          </a:bodyPr>
          <a:lstStyle/>
          <a:p>
            <a:pPr algn="ctr"/>
            <a:r>
              <a:rPr lang="nl-BE" sz="1400" dirty="0"/>
              <a:t>Cat O 2027</a:t>
            </a:r>
          </a:p>
        </p:txBody>
      </p:sp>
      <p:sp>
        <p:nvSpPr>
          <p:cNvPr id="53" name="Titel 1"/>
          <p:cNvSpPr txBox="1">
            <a:spLocks/>
          </p:cNvSpPr>
          <p:nvPr/>
        </p:nvSpPr>
        <p:spPr>
          <a:xfrm>
            <a:off x="603197" y="-167436"/>
            <a:ext cx="8280401"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3700" b="1" i="0" kern="1200">
                <a:solidFill>
                  <a:schemeClr val="bg2"/>
                </a:solidFill>
                <a:latin typeface="Calibri" panose="020F0502020204030204" pitchFamily="34" charset="0"/>
                <a:ea typeface="+mj-ea"/>
                <a:cs typeface="+mj-cs"/>
              </a:defRPr>
            </a:lvl1pPr>
          </a:lstStyle>
          <a:p>
            <a:r>
              <a:rPr lang="nl-BE" dirty="0"/>
              <a:t>Plan</a:t>
            </a:r>
          </a:p>
        </p:txBody>
      </p:sp>
      <p:pic>
        <p:nvPicPr>
          <p:cNvPr id="47" name="Afbeelding 46"/>
          <p:cNvPicPr>
            <a:picLocks noChangeAspect="1"/>
          </p:cNvPicPr>
          <p:nvPr/>
        </p:nvPicPr>
        <p:blipFill rotWithShape="1">
          <a:blip r:embed="rId3">
            <a:extLst>
              <a:ext uri="{28A0092B-C50C-407E-A947-70E740481C1C}">
                <a14:useLocalDpi xmlns:a14="http://schemas.microsoft.com/office/drawing/2010/main" val="0"/>
              </a:ext>
            </a:extLst>
          </a:blip>
          <a:srcRect t="46025"/>
          <a:stretch/>
        </p:blipFill>
        <p:spPr>
          <a:xfrm>
            <a:off x="399021" y="2382477"/>
            <a:ext cx="8688752" cy="3304535"/>
          </a:xfrm>
          <a:prstGeom prst="rect">
            <a:avLst/>
          </a:prstGeom>
        </p:spPr>
      </p:pic>
      <p:pic>
        <p:nvPicPr>
          <p:cNvPr id="5" name="Afbeelding 4"/>
          <p:cNvPicPr>
            <a:picLocks noChangeAspect="1"/>
          </p:cNvPicPr>
          <p:nvPr/>
        </p:nvPicPr>
        <p:blipFill>
          <a:blip r:embed="rId4"/>
          <a:stretch>
            <a:fillRect/>
          </a:stretch>
        </p:blipFill>
        <p:spPr>
          <a:xfrm>
            <a:off x="6575972" y="223929"/>
            <a:ext cx="578155" cy="816758"/>
          </a:xfrm>
          <a:prstGeom prst="rect">
            <a:avLst/>
          </a:prstGeom>
        </p:spPr>
      </p:pic>
      <p:pic>
        <p:nvPicPr>
          <p:cNvPr id="37" name="Afbeelding 36">
            <a:extLst>
              <a:ext uri="{FF2B5EF4-FFF2-40B4-BE49-F238E27FC236}">
                <a16:creationId xmlns:a16="http://schemas.microsoft.com/office/drawing/2014/main" id="{635BD3CD-C0E6-D649-B3DC-CB9673A53D3B}"/>
              </a:ext>
            </a:extLst>
          </p:cNvPr>
          <p:cNvPicPr/>
          <p:nvPr/>
        </p:nvPicPr>
        <p:blipFill rotWithShape="1">
          <a:blip r:embed="rId5" cstate="screen">
            <a:clrChange>
              <a:clrFrom>
                <a:srgbClr val="F4F4F4"/>
              </a:clrFrom>
              <a:clrTo>
                <a:srgbClr val="F4F4F4">
                  <a:alpha val="0"/>
                </a:srgbClr>
              </a:clrTo>
            </a:clrChange>
            <a:extLst>
              <a:ext uri="{28A0092B-C50C-407E-A947-70E740481C1C}">
                <a14:useLocalDpi xmlns:a14="http://schemas.microsoft.com/office/drawing/2010/main"/>
              </a:ext>
            </a:extLst>
          </a:blip>
          <a:srcRect/>
          <a:stretch/>
        </p:blipFill>
        <p:spPr>
          <a:xfrm>
            <a:off x="1734917" y="2461765"/>
            <a:ext cx="1202181" cy="1083266"/>
          </a:xfrm>
          <a:prstGeom prst="rect">
            <a:avLst/>
          </a:prstGeom>
        </p:spPr>
      </p:pic>
    </p:spTree>
    <p:extLst>
      <p:ext uri="{BB962C8B-B14F-4D97-AF65-F5344CB8AC3E}">
        <p14:creationId xmlns:p14="http://schemas.microsoft.com/office/powerpoint/2010/main" val="3678651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104</a:t>
            </a:fld>
            <a:endParaRPr lang="nl-BE" dirty="0"/>
          </a:p>
        </p:txBody>
      </p:sp>
      <p:pic>
        <p:nvPicPr>
          <p:cNvPr id="2" name="Afbeelding 1"/>
          <p:cNvPicPr>
            <a:picLocks noChangeAspect="1"/>
          </p:cNvPicPr>
          <p:nvPr/>
        </p:nvPicPr>
        <p:blipFill>
          <a:blip r:embed="rId3"/>
          <a:stretch>
            <a:fillRect/>
          </a:stretch>
        </p:blipFill>
        <p:spPr>
          <a:xfrm>
            <a:off x="712141" y="896983"/>
            <a:ext cx="7908442" cy="4587147"/>
          </a:xfrm>
          <a:prstGeom prst="rect">
            <a:avLst/>
          </a:prstGeom>
        </p:spPr>
      </p:pic>
      <p:sp>
        <p:nvSpPr>
          <p:cNvPr id="6" name="Tekstvak 5"/>
          <p:cNvSpPr txBox="1"/>
          <p:nvPr/>
        </p:nvSpPr>
        <p:spPr>
          <a:xfrm>
            <a:off x="563285" y="146224"/>
            <a:ext cx="3307509" cy="661720"/>
          </a:xfrm>
          <a:prstGeom prst="rect">
            <a:avLst/>
          </a:prstGeom>
          <a:noFill/>
        </p:spPr>
        <p:txBody>
          <a:bodyPr wrap="none" rtlCol="0">
            <a:spAutoFit/>
          </a:bodyPr>
          <a:lstStyle/>
          <a:p>
            <a:r>
              <a:rPr lang="nl-BE" sz="3700" dirty="0">
                <a:solidFill>
                  <a:srgbClr val="6F8A00"/>
                </a:solidFill>
                <a:latin typeface="FlandersArtSans-Bold" panose="00000800000000000000" pitchFamily="2" charset="0"/>
                <a:ea typeface="+mj-ea"/>
                <a:cs typeface="+mj-cs"/>
              </a:rPr>
              <a:t>Prognose 2019</a:t>
            </a:r>
            <a:endParaRPr lang="nl-BE" dirty="0">
              <a:solidFill>
                <a:srgbClr val="6F8A00"/>
              </a:solidFill>
            </a:endParaRPr>
          </a:p>
        </p:txBody>
      </p:sp>
    </p:spTree>
    <p:extLst>
      <p:ext uri="{BB962C8B-B14F-4D97-AF65-F5344CB8AC3E}">
        <p14:creationId xmlns:p14="http://schemas.microsoft.com/office/powerpoint/2010/main" val="32067199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863599" y="2404969"/>
            <a:ext cx="2373612" cy="2461970"/>
          </a:xfrm>
          <a:prstGeom prst="ellipse">
            <a:avLst/>
          </a:prstGeom>
        </p:spPr>
      </p:pic>
      <p:sp>
        <p:nvSpPr>
          <p:cNvPr id="5" name="Titel 4"/>
          <p:cNvSpPr>
            <a:spLocks noGrp="1"/>
          </p:cNvSpPr>
          <p:nvPr>
            <p:ph type="ctrTitle"/>
          </p:nvPr>
        </p:nvSpPr>
        <p:spPr>
          <a:xfrm>
            <a:off x="863599" y="811908"/>
            <a:ext cx="7992188" cy="1006638"/>
          </a:xfrm>
        </p:spPr>
        <p:txBody>
          <a:bodyPr>
            <a:normAutofit fontScale="90000"/>
          </a:bodyPr>
          <a:lstStyle/>
          <a:p>
            <a:pPr algn="ctr"/>
            <a:r>
              <a:rPr lang="nl-BE" dirty="0"/>
              <a:t>Dank voor uw aandacht</a:t>
            </a:r>
            <a:br>
              <a:rPr lang="nl-BE" dirty="0"/>
            </a:br>
            <a:r>
              <a:rPr lang="nl-BE" dirty="0"/>
              <a:t>Zijn er nog vragen?</a:t>
            </a:r>
          </a:p>
        </p:txBody>
      </p:sp>
      <p:sp>
        <p:nvSpPr>
          <p:cNvPr id="4" name="Rechthoek 3"/>
          <p:cNvSpPr/>
          <p:nvPr/>
        </p:nvSpPr>
        <p:spPr>
          <a:xfrm>
            <a:off x="4020065" y="3245708"/>
            <a:ext cx="4160108" cy="523220"/>
          </a:xfrm>
          <a:prstGeom prst="rect">
            <a:avLst/>
          </a:prstGeom>
        </p:spPr>
        <p:txBody>
          <a:bodyPr wrap="square">
            <a:spAutoFit/>
          </a:bodyPr>
          <a:lstStyle/>
          <a:p>
            <a:r>
              <a:rPr lang="nl-BE" sz="2800" b="1" dirty="0">
                <a:solidFill>
                  <a:srgbClr val="6F8A00"/>
                </a:solidFill>
                <a:latin typeface="Calibri" panose="020F0502020204030204" pitchFamily="34" charset="0"/>
              </a:rPr>
              <a:t>lokalebesturen@ovam.be</a:t>
            </a:r>
            <a:endParaRPr lang="nl-BE" sz="2800" dirty="0">
              <a:solidFill>
                <a:srgbClr val="6F8A00"/>
              </a:solidFill>
            </a:endParaRPr>
          </a:p>
        </p:txBody>
      </p:sp>
    </p:spTree>
    <p:extLst>
      <p:ext uri="{BB962C8B-B14F-4D97-AF65-F5344CB8AC3E}">
        <p14:creationId xmlns:p14="http://schemas.microsoft.com/office/powerpoint/2010/main" val="20917991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smtClean="0"/>
              <a:t>Bedankt!</a:t>
            </a:r>
            <a:r>
              <a:rPr lang="nl-BE" dirty="0"/>
              <a:t/>
            </a:r>
            <a:br>
              <a:rPr lang="nl-BE" dirty="0"/>
            </a:br>
            <a:r>
              <a:rPr lang="nl-BE" sz="2200" smtClean="0"/>
              <a:t>Antwerpen</a:t>
            </a:r>
            <a:endParaRPr lang="nl-BE" sz="2200" dirty="0"/>
          </a:p>
        </p:txBody>
      </p:sp>
    </p:spTree>
    <p:extLst>
      <p:ext uri="{BB962C8B-B14F-4D97-AF65-F5344CB8AC3E}">
        <p14:creationId xmlns:p14="http://schemas.microsoft.com/office/powerpoint/2010/main" val="374959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Inloggen?</a:t>
            </a:r>
          </a:p>
        </p:txBody>
      </p:sp>
      <p:sp>
        <p:nvSpPr>
          <p:cNvPr id="3" name="Tijdelijke aanduiding voor tekst 2"/>
          <p:cNvSpPr>
            <a:spLocks noGrp="1"/>
          </p:cNvSpPr>
          <p:nvPr>
            <p:ph type="body" sz="quarter" idx="10"/>
          </p:nvPr>
        </p:nvSpPr>
        <p:spPr/>
        <p:txBody>
          <a:bodyPr/>
          <a:lstStyle/>
          <a:p>
            <a:r>
              <a:rPr lang="nl-BE" dirty="0"/>
              <a:t>benchmark.ovam.be</a:t>
            </a:r>
            <a:endParaRPr lang="nl-BE" dirty="0">
              <a:latin typeface="Calibri" panose="020F0502020204030204" pitchFamily="34" charset="0"/>
            </a:endParaRPr>
          </a:p>
          <a:p>
            <a:r>
              <a:rPr lang="nl-BE" dirty="0">
                <a:latin typeface="Calibri" panose="020F0502020204030204" pitchFamily="34" charset="0"/>
              </a:rPr>
              <a:t>OVAM-gebruikersbeheer</a:t>
            </a:r>
          </a:p>
          <a:p>
            <a:pPr lvl="1"/>
            <a:r>
              <a:rPr lang="nl-BE" dirty="0">
                <a:latin typeface="Calibri" panose="020F0502020204030204" pitchFamily="34" charset="0"/>
              </a:rPr>
              <a:t>Automatisch toegang voor bestaande </a:t>
            </a:r>
            <a:r>
              <a:rPr lang="nl-BE" dirty="0" err="1">
                <a:latin typeface="Calibri" panose="020F0502020204030204" pitchFamily="34" charset="0"/>
              </a:rPr>
              <a:t>logins</a:t>
            </a:r>
            <a:endParaRPr lang="nl-BE" dirty="0">
              <a:latin typeface="Calibri" panose="020F0502020204030204" pitchFamily="34" charset="0"/>
            </a:endParaRPr>
          </a:p>
          <a:p>
            <a:pPr lvl="1"/>
            <a:r>
              <a:rPr lang="nl-BE" dirty="0"/>
              <a:t>Nog geen login? Contacteer je beheerder</a:t>
            </a:r>
          </a:p>
          <a:p>
            <a:pPr marL="0" indent="0">
              <a:buNone/>
            </a:pPr>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11</a:t>
            </a:fld>
            <a:endParaRPr lang="nl-BE" dirty="0">
              <a:latin typeface="Calibri Light" panose="020F0302020204030204" pitchFamily="34" charset="0"/>
            </a:endParaRPr>
          </a:p>
        </p:txBody>
      </p:sp>
      <p:pic>
        <p:nvPicPr>
          <p:cNvPr id="8" name="Afbeelding 7">
            <a:extLst>
              <a:ext uri="{FF2B5EF4-FFF2-40B4-BE49-F238E27FC236}">
                <a16:creationId xmlns:a16="http://schemas.microsoft.com/office/drawing/2014/main" id="{C8ACB1AF-A168-4313-81C4-D68464916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862" y="3575050"/>
            <a:ext cx="3591426" cy="1867161"/>
          </a:xfrm>
          <a:prstGeom prst="rect">
            <a:avLst/>
          </a:prstGeom>
        </p:spPr>
      </p:pic>
    </p:spTree>
    <p:extLst>
      <p:ext uri="{BB962C8B-B14F-4D97-AF65-F5344CB8AC3E}">
        <p14:creationId xmlns:p14="http://schemas.microsoft.com/office/powerpoint/2010/main" val="3145991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Menu</a:t>
            </a:r>
          </a:p>
        </p:txBody>
      </p:sp>
      <p:sp>
        <p:nvSpPr>
          <p:cNvPr id="3" name="Tijdelijke aanduiding voor tekst 2"/>
          <p:cNvSpPr>
            <a:spLocks noGrp="1"/>
          </p:cNvSpPr>
          <p:nvPr>
            <p:ph type="body" sz="quarter" idx="10"/>
          </p:nvPr>
        </p:nvSpPr>
        <p:spPr/>
        <p:txBody>
          <a:bodyPr/>
          <a:lstStyle/>
          <a:p>
            <a:pPr marL="0" indent="0">
              <a:buNone/>
            </a:pPr>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12</a:t>
            </a:fld>
            <a:endParaRPr lang="nl-BE" dirty="0">
              <a:latin typeface="Calibri Light" panose="020F0302020204030204" pitchFamily="34" charset="0"/>
            </a:endParaRPr>
          </a:p>
        </p:txBody>
      </p:sp>
      <p:pic>
        <p:nvPicPr>
          <p:cNvPr id="6" name="Afbeelding 5">
            <a:extLst>
              <a:ext uri="{FF2B5EF4-FFF2-40B4-BE49-F238E27FC236}">
                <a16:creationId xmlns:a16="http://schemas.microsoft.com/office/drawing/2014/main" id="{5929975D-2E9F-40CB-8FA4-A7672756E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20" y="2224052"/>
            <a:ext cx="5858693" cy="504895"/>
          </a:xfrm>
          <a:prstGeom prst="rect">
            <a:avLst/>
          </a:prstGeom>
        </p:spPr>
      </p:pic>
      <p:sp>
        <p:nvSpPr>
          <p:cNvPr id="11" name="Bijschrift: pijl-omhoog 10">
            <a:extLst>
              <a:ext uri="{FF2B5EF4-FFF2-40B4-BE49-F238E27FC236}">
                <a16:creationId xmlns:a16="http://schemas.microsoft.com/office/drawing/2014/main" id="{1CC6B6FE-BF8F-4CEC-9EF5-F3C6CF98D2E3}"/>
              </a:ext>
            </a:extLst>
          </p:cNvPr>
          <p:cNvSpPr/>
          <p:nvPr/>
        </p:nvSpPr>
        <p:spPr>
          <a:xfrm>
            <a:off x="1828800" y="2832100"/>
            <a:ext cx="1519026" cy="1562100"/>
          </a:xfrm>
          <a:prstGeom prst="upArrowCallout">
            <a:avLst>
              <a:gd name="adj1" fmla="val 9146"/>
              <a:gd name="adj2" fmla="val 10976"/>
              <a:gd name="adj3" fmla="val 2195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“dashboard”</a:t>
            </a:r>
          </a:p>
        </p:txBody>
      </p:sp>
      <p:sp>
        <p:nvSpPr>
          <p:cNvPr id="12" name="Bijschrift: pijl-omhoog 11">
            <a:extLst>
              <a:ext uri="{FF2B5EF4-FFF2-40B4-BE49-F238E27FC236}">
                <a16:creationId xmlns:a16="http://schemas.microsoft.com/office/drawing/2014/main" id="{A0465A88-899A-444D-BF23-EC2F03B2BE16}"/>
              </a:ext>
            </a:extLst>
          </p:cNvPr>
          <p:cNvSpPr/>
          <p:nvPr/>
        </p:nvSpPr>
        <p:spPr>
          <a:xfrm>
            <a:off x="3811053" y="2832100"/>
            <a:ext cx="1519026" cy="1562100"/>
          </a:xfrm>
          <a:prstGeom prst="upArrowCallout">
            <a:avLst>
              <a:gd name="adj1" fmla="val 9146"/>
              <a:gd name="adj2" fmla="val 10976"/>
              <a:gd name="adj3" fmla="val 2195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vergelijken</a:t>
            </a:r>
          </a:p>
        </p:txBody>
      </p:sp>
      <p:sp>
        <p:nvSpPr>
          <p:cNvPr id="13" name="Bijschrift: pijl-omhoog 12">
            <a:extLst>
              <a:ext uri="{FF2B5EF4-FFF2-40B4-BE49-F238E27FC236}">
                <a16:creationId xmlns:a16="http://schemas.microsoft.com/office/drawing/2014/main" id="{90F01D43-C77D-4B17-AB88-B0F8ACB090E5}"/>
              </a:ext>
            </a:extLst>
          </p:cNvPr>
          <p:cNvSpPr/>
          <p:nvPr/>
        </p:nvSpPr>
        <p:spPr>
          <a:xfrm>
            <a:off x="5793306" y="2832100"/>
            <a:ext cx="1519026" cy="1562100"/>
          </a:xfrm>
          <a:prstGeom prst="upArrowCallout">
            <a:avLst>
              <a:gd name="adj1" fmla="val 9146"/>
              <a:gd name="adj2" fmla="val 10976"/>
              <a:gd name="adj3" fmla="val 2195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achtergrond-informatie</a:t>
            </a:r>
            <a:endParaRPr lang="nl-BE" dirty="0"/>
          </a:p>
        </p:txBody>
      </p:sp>
    </p:spTree>
    <p:extLst>
      <p:ext uri="{BB962C8B-B14F-4D97-AF65-F5344CB8AC3E}">
        <p14:creationId xmlns:p14="http://schemas.microsoft.com/office/powerpoint/2010/main" val="410249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13</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8" name="Afbeelding 7">
            <a:extLst>
              <a:ext uri="{FF2B5EF4-FFF2-40B4-BE49-F238E27FC236}">
                <a16:creationId xmlns:a16="http://schemas.microsoft.com/office/drawing/2014/main" id="{D65EE293-9A01-4D05-A8AD-3416D64CC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 y="245598"/>
            <a:ext cx="8182792" cy="705183"/>
          </a:xfrm>
          <a:prstGeom prst="rect">
            <a:avLst/>
          </a:prstGeom>
        </p:spPr>
      </p:pic>
      <p:pic>
        <p:nvPicPr>
          <p:cNvPr id="12" name="Afbeelding 11">
            <a:extLst>
              <a:ext uri="{FF2B5EF4-FFF2-40B4-BE49-F238E27FC236}">
                <a16:creationId xmlns:a16="http://schemas.microsoft.com/office/drawing/2014/main" id="{569A2A81-B0BB-4B94-B3A1-55C0D41FE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2" y="1268412"/>
            <a:ext cx="2380453" cy="1620837"/>
          </a:xfrm>
          <a:prstGeom prst="rect">
            <a:avLst/>
          </a:prstGeom>
        </p:spPr>
      </p:pic>
      <p:pic>
        <p:nvPicPr>
          <p:cNvPr id="15" name="Afbeelding 14">
            <a:extLst>
              <a:ext uri="{FF2B5EF4-FFF2-40B4-BE49-F238E27FC236}">
                <a16:creationId xmlns:a16="http://schemas.microsoft.com/office/drawing/2014/main" id="{F18630A8-2C28-4976-A75A-01EA53ECA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235" y="1268412"/>
            <a:ext cx="6655765" cy="2700890"/>
          </a:xfrm>
          <a:prstGeom prst="rect">
            <a:avLst/>
          </a:prstGeom>
        </p:spPr>
      </p:pic>
      <p:pic>
        <p:nvPicPr>
          <p:cNvPr id="17" name="Afbeelding 16">
            <a:extLst>
              <a:ext uri="{FF2B5EF4-FFF2-40B4-BE49-F238E27FC236}">
                <a16:creationId xmlns:a16="http://schemas.microsoft.com/office/drawing/2014/main" id="{D28B5C03-B9F8-43F9-8F8A-F4B46C10B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8235" y="3968751"/>
            <a:ext cx="6627190" cy="2766973"/>
          </a:xfrm>
          <a:prstGeom prst="rect">
            <a:avLst/>
          </a:prstGeom>
        </p:spPr>
      </p:pic>
    </p:spTree>
    <p:extLst>
      <p:ext uri="{BB962C8B-B14F-4D97-AF65-F5344CB8AC3E}">
        <p14:creationId xmlns:p14="http://schemas.microsoft.com/office/powerpoint/2010/main" val="424725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14</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6" name="Afbeelding 5">
            <a:extLst>
              <a:ext uri="{FF2B5EF4-FFF2-40B4-BE49-F238E27FC236}">
                <a16:creationId xmlns:a16="http://schemas.microsoft.com/office/drawing/2014/main" id="{E1126B3E-87FD-4B73-89F3-522417841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62" y="1225656"/>
            <a:ext cx="2351314" cy="3600450"/>
          </a:xfrm>
          <a:prstGeom prst="rect">
            <a:avLst/>
          </a:prstGeom>
        </p:spPr>
      </p:pic>
      <p:pic>
        <p:nvPicPr>
          <p:cNvPr id="9" name="Afbeelding 8">
            <a:extLst>
              <a:ext uri="{FF2B5EF4-FFF2-40B4-BE49-F238E27FC236}">
                <a16:creationId xmlns:a16="http://schemas.microsoft.com/office/drawing/2014/main" id="{97322B22-5B1A-4C59-A610-4C7273FEC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1225656"/>
            <a:ext cx="5789613" cy="2262753"/>
          </a:xfrm>
          <a:prstGeom prst="rect">
            <a:avLst/>
          </a:prstGeom>
        </p:spPr>
      </p:pic>
      <p:pic>
        <p:nvPicPr>
          <p:cNvPr id="12" name="Afbeelding 11">
            <a:extLst>
              <a:ext uri="{FF2B5EF4-FFF2-40B4-BE49-F238E27FC236}">
                <a16:creationId xmlns:a16="http://schemas.microsoft.com/office/drawing/2014/main" id="{6BED8C8B-9088-44E0-B159-94418DAF7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50" y="3683009"/>
            <a:ext cx="5789613" cy="2830950"/>
          </a:xfrm>
          <a:prstGeom prst="rect">
            <a:avLst/>
          </a:prstGeom>
        </p:spPr>
      </p:pic>
    </p:spTree>
    <p:extLst>
      <p:ext uri="{BB962C8B-B14F-4D97-AF65-F5344CB8AC3E}">
        <p14:creationId xmlns:p14="http://schemas.microsoft.com/office/powerpoint/2010/main" val="3948763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15</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7" name="Afbeelding 6">
            <a:extLst>
              <a:ext uri="{FF2B5EF4-FFF2-40B4-BE49-F238E27FC236}">
                <a16:creationId xmlns:a16="http://schemas.microsoft.com/office/drawing/2014/main" id="{C23FBB27-E99F-4BE8-A53B-619FBCFE3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62" y="1225656"/>
            <a:ext cx="3753172" cy="4706974"/>
          </a:xfrm>
          <a:prstGeom prst="rect">
            <a:avLst/>
          </a:prstGeom>
        </p:spPr>
      </p:pic>
      <p:pic>
        <p:nvPicPr>
          <p:cNvPr id="16" name="Afbeelding 15">
            <a:extLst>
              <a:ext uri="{FF2B5EF4-FFF2-40B4-BE49-F238E27FC236}">
                <a16:creationId xmlns:a16="http://schemas.microsoft.com/office/drawing/2014/main" id="{C6971951-8739-4215-8DE9-96AC3AA5B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15" y="1225656"/>
            <a:ext cx="3611409" cy="5529971"/>
          </a:xfrm>
          <a:prstGeom prst="rect">
            <a:avLst/>
          </a:prstGeom>
        </p:spPr>
      </p:pic>
      <p:sp>
        <p:nvSpPr>
          <p:cNvPr id="13" name="Pijl: rechts 12">
            <a:extLst>
              <a:ext uri="{FF2B5EF4-FFF2-40B4-BE49-F238E27FC236}">
                <a16:creationId xmlns:a16="http://schemas.microsoft.com/office/drawing/2014/main" id="{08BE925B-9A44-443B-908C-6652A8216707}"/>
              </a:ext>
            </a:extLst>
          </p:cNvPr>
          <p:cNvSpPr/>
          <p:nvPr/>
        </p:nvSpPr>
        <p:spPr>
          <a:xfrm>
            <a:off x="4389598" y="3214687"/>
            <a:ext cx="863753" cy="4286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2916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16</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9" name="Afbeelding 8">
            <a:extLst>
              <a:ext uri="{FF2B5EF4-FFF2-40B4-BE49-F238E27FC236}">
                <a16:creationId xmlns:a16="http://schemas.microsoft.com/office/drawing/2014/main" id="{97322B22-5B1A-4C59-A610-4C7273FEC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65310"/>
            <a:ext cx="9144000" cy="3573747"/>
          </a:xfrm>
          <a:prstGeom prst="rect">
            <a:avLst/>
          </a:prstGeom>
        </p:spPr>
      </p:pic>
      <p:sp>
        <p:nvSpPr>
          <p:cNvPr id="11" name="Tekstballon: rechthoek met afgeronde hoeken 10">
            <a:extLst>
              <a:ext uri="{FF2B5EF4-FFF2-40B4-BE49-F238E27FC236}">
                <a16:creationId xmlns:a16="http://schemas.microsoft.com/office/drawing/2014/main" id="{0658803B-BA13-44FA-84EF-9E06B36B807A}"/>
              </a:ext>
            </a:extLst>
          </p:cNvPr>
          <p:cNvSpPr/>
          <p:nvPr/>
        </p:nvSpPr>
        <p:spPr>
          <a:xfrm>
            <a:off x="4390457" y="1693602"/>
            <a:ext cx="1231402" cy="681072"/>
          </a:xfrm>
          <a:prstGeom prst="wedgeRoundRectCallout">
            <a:avLst>
              <a:gd name="adj1" fmla="val -96165"/>
              <a:gd name="adj2" fmla="val -3003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indicator</a:t>
            </a:r>
          </a:p>
        </p:txBody>
      </p:sp>
      <p:sp>
        <p:nvSpPr>
          <p:cNvPr id="13" name="Tekstballon: rechthoek met afgeronde hoeken 12">
            <a:extLst>
              <a:ext uri="{FF2B5EF4-FFF2-40B4-BE49-F238E27FC236}">
                <a16:creationId xmlns:a16="http://schemas.microsoft.com/office/drawing/2014/main" id="{1E8A2E8A-E53C-4BEB-A70A-ABA06B4540AA}"/>
              </a:ext>
            </a:extLst>
          </p:cNvPr>
          <p:cNvSpPr/>
          <p:nvPr/>
        </p:nvSpPr>
        <p:spPr>
          <a:xfrm>
            <a:off x="1666307" y="1211925"/>
            <a:ext cx="1334068" cy="681072"/>
          </a:xfrm>
          <a:prstGeom prst="wedgeRoundRectCallout">
            <a:avLst>
              <a:gd name="adj1" fmla="val 26405"/>
              <a:gd name="adj2" fmla="val 7486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soms aanpasbaar</a:t>
            </a:r>
          </a:p>
        </p:txBody>
      </p:sp>
      <p:sp>
        <p:nvSpPr>
          <p:cNvPr id="2" name="Rechthoek: afgeronde hoeken 1">
            <a:extLst>
              <a:ext uri="{FF2B5EF4-FFF2-40B4-BE49-F238E27FC236}">
                <a16:creationId xmlns:a16="http://schemas.microsoft.com/office/drawing/2014/main" id="{D30CA2CB-B97D-42AA-9615-BC4E73D6ECF9}"/>
              </a:ext>
            </a:extLst>
          </p:cNvPr>
          <p:cNvSpPr/>
          <p:nvPr/>
        </p:nvSpPr>
        <p:spPr>
          <a:xfrm>
            <a:off x="380999" y="2790888"/>
            <a:ext cx="8620125" cy="190500"/>
          </a:xfrm>
          <a:prstGeom prst="roundRect">
            <a:avLst/>
          </a:prstGeom>
          <a:noFill/>
          <a:ln w="28575" cap="flat"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17" name="Tekstballon: rechthoek met afgeronde hoeken 16">
            <a:extLst>
              <a:ext uri="{FF2B5EF4-FFF2-40B4-BE49-F238E27FC236}">
                <a16:creationId xmlns:a16="http://schemas.microsoft.com/office/drawing/2014/main" id="{4F58C780-BB22-4EAB-AEB9-25AF2068D85F}"/>
              </a:ext>
            </a:extLst>
          </p:cNvPr>
          <p:cNvSpPr/>
          <p:nvPr/>
        </p:nvSpPr>
        <p:spPr>
          <a:xfrm>
            <a:off x="5939085" y="3095949"/>
            <a:ext cx="2166689" cy="681072"/>
          </a:xfrm>
          <a:prstGeom prst="wedgeRoundRectCallout">
            <a:avLst>
              <a:gd name="adj1" fmla="val -26549"/>
              <a:gd name="adj2" fmla="val -74783"/>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Waarde voor “mijn” gemeente</a:t>
            </a:r>
          </a:p>
        </p:txBody>
      </p:sp>
    </p:spTree>
    <p:extLst>
      <p:ext uri="{BB962C8B-B14F-4D97-AF65-F5344CB8AC3E}">
        <p14:creationId xmlns:p14="http://schemas.microsoft.com/office/powerpoint/2010/main" val="424281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17</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12" name="Afbeelding 11">
            <a:extLst>
              <a:ext uri="{FF2B5EF4-FFF2-40B4-BE49-F238E27FC236}">
                <a16:creationId xmlns:a16="http://schemas.microsoft.com/office/drawing/2014/main" id="{6BED8C8B-9088-44E0-B159-94418DAF7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2" y="1268412"/>
            <a:ext cx="9079928" cy="4439817"/>
          </a:xfrm>
          <a:prstGeom prst="rect">
            <a:avLst/>
          </a:prstGeom>
        </p:spPr>
      </p:pic>
    </p:spTree>
    <p:extLst>
      <p:ext uri="{BB962C8B-B14F-4D97-AF65-F5344CB8AC3E}">
        <p14:creationId xmlns:p14="http://schemas.microsoft.com/office/powerpoint/2010/main" val="129104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951F9967-ED66-43F1-8E25-3C71CE3B248A}"/>
              </a:ext>
            </a:extLst>
          </p:cNvPr>
          <p:cNvPicPr>
            <a:picLocks noChangeAspect="1"/>
          </p:cNvPicPr>
          <p:nvPr/>
        </p:nvPicPr>
        <p:blipFill>
          <a:blip r:embed="rId3"/>
          <a:stretch>
            <a:fillRect/>
          </a:stretch>
        </p:blipFill>
        <p:spPr>
          <a:xfrm>
            <a:off x="525725" y="1139579"/>
            <a:ext cx="3504963" cy="5344344"/>
          </a:xfrm>
          <a:prstGeom prst="rect">
            <a:avLst/>
          </a:prstGeom>
        </p:spPr>
      </p:pic>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dirty="0">
                <a:solidFill>
                  <a:srgbClr val="6F8B00"/>
                </a:solidFill>
              </a:rPr>
              <a:t> | </a:t>
            </a:r>
            <a:fld id="{4FEC29A6-96D2-4855-B02C-489BA0EAE082}" type="slidenum">
              <a:rPr lang="nl-BE" smtClean="0">
                <a:solidFill>
                  <a:srgbClr val="6F8B00"/>
                </a:solidFill>
              </a:rPr>
              <a:pPr/>
              <a:t>18</a:t>
            </a:fld>
            <a:endParaRPr lang="nl-BE" dirty="0">
              <a:solidFill>
                <a:srgbClr val="6F8B00"/>
              </a:solidFill>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sp>
        <p:nvSpPr>
          <p:cNvPr id="17" name="Pijl: rechts 16">
            <a:extLst>
              <a:ext uri="{FF2B5EF4-FFF2-40B4-BE49-F238E27FC236}">
                <a16:creationId xmlns:a16="http://schemas.microsoft.com/office/drawing/2014/main" id="{7E387FEF-F44F-42E0-AB87-DCB89BB39EEB}"/>
              </a:ext>
            </a:extLst>
          </p:cNvPr>
          <p:cNvSpPr/>
          <p:nvPr/>
        </p:nvSpPr>
        <p:spPr>
          <a:xfrm rot="19225929">
            <a:off x="1458464" y="5011019"/>
            <a:ext cx="1666875" cy="2736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rgbClr val="FFFFFF"/>
              </a:solidFill>
            </a:endParaRPr>
          </a:p>
        </p:txBody>
      </p:sp>
      <p:sp>
        <p:nvSpPr>
          <p:cNvPr id="18" name="Pijl: rechts 17">
            <a:extLst>
              <a:ext uri="{FF2B5EF4-FFF2-40B4-BE49-F238E27FC236}">
                <a16:creationId xmlns:a16="http://schemas.microsoft.com/office/drawing/2014/main" id="{EE5483C4-D763-4199-9229-ECD86E40D26F}"/>
              </a:ext>
            </a:extLst>
          </p:cNvPr>
          <p:cNvSpPr/>
          <p:nvPr/>
        </p:nvSpPr>
        <p:spPr>
          <a:xfrm>
            <a:off x="4098963" y="4564847"/>
            <a:ext cx="1666875" cy="2736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solidFill>
                <a:srgbClr val="FFFFFF"/>
              </a:solidFill>
            </a:endParaRPr>
          </a:p>
        </p:txBody>
      </p:sp>
      <p:pic>
        <p:nvPicPr>
          <p:cNvPr id="8" name="Afbeelding 7">
            <a:extLst>
              <a:ext uri="{FF2B5EF4-FFF2-40B4-BE49-F238E27FC236}">
                <a16:creationId xmlns:a16="http://schemas.microsoft.com/office/drawing/2014/main" id="{239B754A-1A10-4DEB-93F3-A7C392E47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6761" y="1139579"/>
            <a:ext cx="3255548" cy="5589588"/>
          </a:xfrm>
          <a:prstGeom prst="rect">
            <a:avLst/>
          </a:prstGeom>
        </p:spPr>
      </p:pic>
      <p:pic>
        <p:nvPicPr>
          <p:cNvPr id="11" name="Afbeelding 10">
            <a:extLst>
              <a:ext uri="{FF2B5EF4-FFF2-40B4-BE49-F238E27FC236}">
                <a16:creationId xmlns:a16="http://schemas.microsoft.com/office/drawing/2014/main" id="{3F31F0E6-C1A4-4AE6-9BF8-F6D370196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542" y="2692198"/>
            <a:ext cx="5541361" cy="18192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413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19</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11" name="Afbeelding 10">
            <a:extLst>
              <a:ext uri="{FF2B5EF4-FFF2-40B4-BE49-F238E27FC236}">
                <a16:creationId xmlns:a16="http://schemas.microsoft.com/office/drawing/2014/main" id="{149C0E24-4C08-45C0-9333-89C7B0717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4131"/>
            <a:ext cx="9144000" cy="3709737"/>
          </a:xfrm>
          <a:prstGeom prst="rect">
            <a:avLst/>
          </a:prstGeom>
        </p:spPr>
      </p:pic>
      <p:pic>
        <p:nvPicPr>
          <p:cNvPr id="13" name="Afbeelding 12">
            <a:extLst>
              <a:ext uri="{FF2B5EF4-FFF2-40B4-BE49-F238E27FC236}">
                <a16:creationId xmlns:a16="http://schemas.microsoft.com/office/drawing/2014/main" id="{9730A97F-3C2E-4D23-A5A2-9792912D5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762" y="2555705"/>
            <a:ext cx="1619476" cy="1219370"/>
          </a:xfrm>
          <a:prstGeom prst="rect">
            <a:avLst/>
          </a:prstGeom>
          <a:effectLst>
            <a:outerShdw blurRad="63500" sx="102000" sy="102000" algn="ctr" rotWithShape="0">
              <a:prstClr val="black">
                <a:alpha val="40000"/>
              </a:prstClr>
            </a:outerShdw>
          </a:effectLst>
        </p:spPr>
      </p:pic>
      <p:cxnSp>
        <p:nvCxnSpPr>
          <p:cNvPr id="15" name="Rechte verbindingslijn met pijl 14">
            <a:extLst>
              <a:ext uri="{FF2B5EF4-FFF2-40B4-BE49-F238E27FC236}">
                <a16:creationId xmlns:a16="http://schemas.microsoft.com/office/drawing/2014/main" id="{F56AC930-4FF2-4D45-8C6F-563E26DCCE3F}"/>
              </a:ext>
            </a:extLst>
          </p:cNvPr>
          <p:cNvCxnSpPr>
            <a:cxnSpLocks/>
          </p:cNvCxnSpPr>
          <p:nvPr/>
        </p:nvCxnSpPr>
        <p:spPr>
          <a:xfrm flipH="1">
            <a:off x="7932934" y="2326607"/>
            <a:ext cx="273560" cy="28230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Tekstballon: rechthoek met afgeronde hoeken 28">
            <a:extLst>
              <a:ext uri="{FF2B5EF4-FFF2-40B4-BE49-F238E27FC236}">
                <a16:creationId xmlns:a16="http://schemas.microsoft.com/office/drawing/2014/main" id="{BB08B8E5-2153-4DD7-A8EC-24BB726FA5DA}"/>
              </a:ext>
            </a:extLst>
          </p:cNvPr>
          <p:cNvSpPr/>
          <p:nvPr/>
        </p:nvSpPr>
        <p:spPr>
          <a:xfrm>
            <a:off x="6695507" y="1676668"/>
            <a:ext cx="1066800" cy="681072"/>
          </a:xfrm>
          <a:prstGeom prst="wedgeRoundRectCallout">
            <a:avLst>
              <a:gd name="adj1" fmla="val 24371"/>
              <a:gd name="adj2" fmla="val 10562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Meer uitleg</a:t>
            </a:r>
          </a:p>
        </p:txBody>
      </p:sp>
      <p:sp>
        <p:nvSpPr>
          <p:cNvPr id="30" name="Tekstballon: rechthoek met afgeronde hoeken 29">
            <a:extLst>
              <a:ext uri="{FF2B5EF4-FFF2-40B4-BE49-F238E27FC236}">
                <a16:creationId xmlns:a16="http://schemas.microsoft.com/office/drawing/2014/main" id="{73D5E387-9110-46B0-9827-A5C3A611AB83}"/>
              </a:ext>
            </a:extLst>
          </p:cNvPr>
          <p:cNvSpPr/>
          <p:nvPr/>
        </p:nvSpPr>
        <p:spPr>
          <a:xfrm>
            <a:off x="5417231" y="2020971"/>
            <a:ext cx="1066800" cy="681072"/>
          </a:xfrm>
          <a:prstGeom prst="wedgeRoundRectCallout">
            <a:avLst>
              <a:gd name="adj1" fmla="val 97585"/>
              <a:gd name="adj2" fmla="val 70664"/>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Export</a:t>
            </a:r>
          </a:p>
          <a:p>
            <a:pPr algn="ctr"/>
            <a:r>
              <a:rPr lang="nl-BE" dirty="0"/>
              <a:t>(</a:t>
            </a:r>
            <a:r>
              <a:rPr lang="nl-BE" dirty="0" err="1"/>
              <a:t>xlsx</a:t>
            </a:r>
            <a:r>
              <a:rPr lang="nl-BE" dirty="0"/>
              <a:t>)</a:t>
            </a:r>
          </a:p>
        </p:txBody>
      </p:sp>
      <p:sp>
        <p:nvSpPr>
          <p:cNvPr id="32" name="Tekstballon: rechthoek met afgeronde hoeken 31">
            <a:extLst>
              <a:ext uri="{FF2B5EF4-FFF2-40B4-BE49-F238E27FC236}">
                <a16:creationId xmlns:a16="http://schemas.microsoft.com/office/drawing/2014/main" id="{ED32472D-1F40-44FA-959D-6094F81F15D9}"/>
              </a:ext>
            </a:extLst>
          </p:cNvPr>
          <p:cNvSpPr/>
          <p:nvPr/>
        </p:nvSpPr>
        <p:spPr>
          <a:xfrm>
            <a:off x="4706937" y="2896643"/>
            <a:ext cx="1066800" cy="681072"/>
          </a:xfrm>
          <a:prstGeom prst="wedgeRoundRectCallout">
            <a:avLst>
              <a:gd name="adj1" fmla="val 110978"/>
              <a:gd name="adj2" fmla="val 18918"/>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Grafiek</a:t>
            </a:r>
          </a:p>
        </p:txBody>
      </p:sp>
      <p:sp>
        <p:nvSpPr>
          <p:cNvPr id="2" name="Rechthoek 1">
            <a:extLst>
              <a:ext uri="{FF2B5EF4-FFF2-40B4-BE49-F238E27FC236}">
                <a16:creationId xmlns:a16="http://schemas.microsoft.com/office/drawing/2014/main" id="{E2557C71-61D6-4C91-8083-E64800C41CE6}"/>
              </a:ext>
            </a:extLst>
          </p:cNvPr>
          <p:cNvSpPr/>
          <p:nvPr/>
        </p:nvSpPr>
        <p:spPr>
          <a:xfrm>
            <a:off x="8236461" y="1602189"/>
            <a:ext cx="861672" cy="706827"/>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17" name="Tekstballon: rechthoek met afgeronde hoeken 16">
            <a:extLst>
              <a:ext uri="{FF2B5EF4-FFF2-40B4-BE49-F238E27FC236}">
                <a16:creationId xmlns:a16="http://schemas.microsoft.com/office/drawing/2014/main" id="{D06204A5-F618-419E-8BF3-BED076BD96D1}"/>
              </a:ext>
            </a:extLst>
          </p:cNvPr>
          <p:cNvSpPr/>
          <p:nvPr/>
        </p:nvSpPr>
        <p:spPr>
          <a:xfrm>
            <a:off x="6402387" y="4038828"/>
            <a:ext cx="1066800" cy="681072"/>
          </a:xfrm>
          <a:prstGeom prst="wedgeRoundRectCallout">
            <a:avLst>
              <a:gd name="adj1" fmla="val 22585"/>
              <a:gd name="adj2" fmla="val -10974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dirty="0"/>
              <a:t>Tabel</a:t>
            </a:r>
          </a:p>
        </p:txBody>
      </p:sp>
    </p:spTree>
    <p:extLst>
      <p:ext uri="{BB962C8B-B14F-4D97-AF65-F5344CB8AC3E}">
        <p14:creationId xmlns:p14="http://schemas.microsoft.com/office/powerpoint/2010/main" val="223897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9" presetClass="emph" presetSubtype="0" nodeType="afterEffect">
                                  <p:stCondLst>
                                    <p:cond delay="0"/>
                                  </p:stCondLst>
                                  <p:childTnLst>
                                    <p:set>
                                      <p:cBhvr>
                                        <p:cTn id="13" dur="indefinite"/>
                                        <p:tgtEl>
                                          <p:spTgt spid="11"/>
                                        </p:tgtEl>
                                        <p:attrNameLst>
                                          <p:attrName>style.opacity</p:attrName>
                                        </p:attrNameLst>
                                      </p:cBhvr>
                                      <p:to>
                                        <p:strVal val="0.5"/>
                                      </p:to>
                                    </p:set>
                                    <p:animEffect filter="image" prLst="opacity: 0.5">
                                      <p:cBhvr rctx="IE">
                                        <p:cTn id="14" dur="indefinite"/>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OVAM-experten</a:t>
            </a:r>
          </a:p>
        </p:txBody>
      </p:sp>
      <p:sp>
        <p:nvSpPr>
          <p:cNvPr id="3" name="Tijdelijke aanduiding voor tekst 2"/>
          <p:cNvSpPr>
            <a:spLocks noGrp="1"/>
          </p:cNvSpPr>
          <p:nvPr>
            <p:ph type="body" sz="quarter" idx="10"/>
          </p:nvPr>
        </p:nvSpPr>
        <p:spPr>
          <a:xfrm>
            <a:off x="576262" y="1613563"/>
            <a:ext cx="8280400" cy="4700151"/>
          </a:xfrm>
        </p:spPr>
        <p:txBody>
          <a:bodyPr>
            <a:normAutofit/>
          </a:bodyPr>
          <a:lstStyle/>
          <a:p>
            <a:r>
              <a:rPr lang="nl-BE" dirty="0"/>
              <a:t>Benchmarktool </a:t>
            </a:r>
          </a:p>
          <a:p>
            <a:r>
              <a:rPr lang="nl-BE" dirty="0" smtClean="0"/>
              <a:t>Subsidiebeleid </a:t>
            </a:r>
            <a:r>
              <a:rPr lang="nl-BE" dirty="0"/>
              <a:t>afvalstoffenbeheer</a:t>
            </a:r>
          </a:p>
          <a:p>
            <a:r>
              <a:rPr lang="nl-BE" dirty="0"/>
              <a:t>Handhaving selectieve inzameling bij bedrijven</a:t>
            </a:r>
          </a:p>
          <a:p>
            <a:r>
              <a:rPr lang="nl-BE" sz="1700" dirty="0"/>
              <a:t>Cateringmateriaal</a:t>
            </a:r>
          </a:p>
          <a:p>
            <a:r>
              <a:rPr lang="nl-BE" sz="1700" dirty="0"/>
              <a:t>Model politiereglement</a:t>
            </a:r>
          </a:p>
          <a:p>
            <a:pPr lvl="1"/>
            <a:r>
              <a:rPr lang="nl-BE" dirty="0"/>
              <a:t>Maarten De </a:t>
            </a:r>
            <a:r>
              <a:rPr lang="nl-BE" dirty="0" err="1"/>
              <a:t>Groof</a:t>
            </a:r>
            <a:r>
              <a:rPr lang="nl-BE" dirty="0"/>
              <a:t> </a:t>
            </a:r>
            <a:r>
              <a:rPr lang="nl-BE" sz="1700" dirty="0" smtClean="0"/>
              <a:t>(</a:t>
            </a:r>
            <a:r>
              <a:rPr lang="nl-BE" sz="1700" dirty="0"/>
              <a:t>team Lokaal Materialenbeheer – AMB)</a:t>
            </a:r>
          </a:p>
          <a:p>
            <a:r>
              <a:rPr lang="nl-BE" dirty="0"/>
              <a:t>Handhaving bij terreincontroles</a:t>
            </a:r>
          </a:p>
          <a:p>
            <a:pPr lvl="1"/>
            <a:r>
              <a:rPr lang="nl-BE" dirty="0"/>
              <a:t>Bart De Wachter </a:t>
            </a:r>
            <a:r>
              <a:rPr lang="nl-BE" sz="1700" dirty="0"/>
              <a:t>(team Terreincontrole – AD</a:t>
            </a:r>
            <a:r>
              <a:rPr lang="nl-BE" sz="1700" dirty="0" smtClean="0"/>
              <a:t>)</a:t>
            </a:r>
          </a:p>
          <a:p>
            <a:pPr lvl="0">
              <a:buClr>
                <a:srgbClr val="373636"/>
              </a:buClr>
            </a:pPr>
            <a:r>
              <a:rPr lang="nl-BE" dirty="0">
                <a:solidFill>
                  <a:srgbClr val="373636"/>
                </a:solidFill>
              </a:rPr>
              <a:t>2036doelstelling Bodem </a:t>
            </a:r>
          </a:p>
          <a:p>
            <a:pPr lvl="0">
              <a:buClr>
                <a:srgbClr val="373636"/>
              </a:buClr>
            </a:pPr>
            <a:r>
              <a:rPr lang="nl-BE" sz="1400" dirty="0">
                <a:solidFill>
                  <a:srgbClr val="373636"/>
                </a:solidFill>
              </a:rPr>
              <a:t>Inventarisbeheer</a:t>
            </a:r>
            <a:endParaRPr lang="nl-BE" sz="1900" dirty="0">
              <a:solidFill>
                <a:srgbClr val="373636"/>
              </a:solidFill>
            </a:endParaRPr>
          </a:p>
          <a:p>
            <a:pPr lvl="1">
              <a:buClr>
                <a:srgbClr val="373636">
                  <a:lumMod val="50000"/>
                  <a:lumOff val="50000"/>
                </a:srgbClr>
              </a:buClr>
            </a:pPr>
            <a:r>
              <a:rPr lang="nl-BE" sz="1900" dirty="0">
                <a:solidFill>
                  <a:srgbClr val="373636">
                    <a:lumMod val="50000"/>
                    <a:lumOff val="50000"/>
                  </a:srgbClr>
                </a:solidFill>
              </a:rPr>
              <a:t>Inge De Vrieze - Kristel Declercq – Nathalie Van Trier</a:t>
            </a:r>
          </a:p>
          <a:p>
            <a:pPr marL="288000" lvl="1" indent="0">
              <a:buClr>
                <a:srgbClr val="373636">
                  <a:lumMod val="50000"/>
                  <a:lumOff val="50000"/>
                </a:srgbClr>
              </a:buClr>
              <a:buNone/>
            </a:pPr>
            <a:r>
              <a:rPr lang="nl-BE" sz="1800" dirty="0">
                <a:solidFill>
                  <a:srgbClr val="373636">
                    <a:lumMod val="50000"/>
                    <a:lumOff val="50000"/>
                  </a:srgbClr>
                </a:solidFill>
              </a:rPr>
              <a:t>     </a:t>
            </a:r>
            <a:r>
              <a:rPr lang="nl-BE" sz="1400" dirty="0">
                <a:solidFill>
                  <a:srgbClr val="373636">
                    <a:lumMod val="50000"/>
                    <a:lumOff val="50000"/>
                  </a:srgbClr>
                </a:solidFill>
              </a:rPr>
              <a:t>(team Lokale en Bovenlokale  besturen – BB</a:t>
            </a:r>
            <a:r>
              <a:rPr lang="nl-BE" sz="1400" dirty="0" smtClean="0">
                <a:solidFill>
                  <a:srgbClr val="373636">
                    <a:lumMod val="50000"/>
                    <a:lumOff val="50000"/>
                  </a:srgbClr>
                </a:solidFill>
              </a:rPr>
              <a:t>)</a:t>
            </a:r>
            <a:endParaRPr lang="nl-BE" sz="1700" dirty="0"/>
          </a:p>
          <a:p>
            <a:pPr marL="288000" lvl="1" indent="0">
              <a:buNone/>
            </a:pPr>
            <a:r>
              <a:rPr lang="nl-BE" dirty="0" smtClean="0"/>
              <a:t>     </a:t>
            </a:r>
            <a:endParaRPr lang="nl-BE" sz="1700" dirty="0"/>
          </a:p>
          <a:p>
            <a:pPr lvl="1"/>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smtClean="0"/>
              <a:t> </a:t>
            </a:r>
            <a:r>
              <a:rPr lang="nl-BE" dirty="0"/>
              <a:t>| </a:t>
            </a:r>
            <a:fld id="{4FEC29A6-96D2-4855-B02C-489BA0EAE082}" type="slidenum">
              <a:rPr lang="nl-BE" smtClean="0"/>
              <a:pPr/>
              <a:t>2</a:t>
            </a:fld>
            <a:endParaRPr lang="nl-BE" dirty="0"/>
          </a:p>
        </p:txBody>
      </p:sp>
    </p:spTree>
    <p:extLst>
      <p:ext uri="{BB962C8B-B14F-4D97-AF65-F5344CB8AC3E}">
        <p14:creationId xmlns:p14="http://schemas.microsoft.com/office/powerpoint/2010/main" val="2935521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20</a:t>
            </a:fld>
            <a:endParaRPr lang="nl-BE" dirty="0">
              <a:latin typeface="Calibri Light" panose="020F0302020204030204" pitchFamily="34" charset="0"/>
            </a:endParaRPr>
          </a:p>
        </p:txBody>
      </p:sp>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pic>
        <p:nvPicPr>
          <p:cNvPr id="5" name="Afbeelding 4">
            <a:extLst>
              <a:ext uri="{FF2B5EF4-FFF2-40B4-BE49-F238E27FC236}">
                <a16:creationId xmlns:a16="http://schemas.microsoft.com/office/drawing/2014/main" id="{90B52826-B057-4766-B447-C682E62FD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48" y="416292"/>
            <a:ext cx="7945837" cy="681072"/>
          </a:xfrm>
          <a:prstGeom prst="rect">
            <a:avLst/>
          </a:prstGeom>
        </p:spPr>
      </p:pic>
      <p:pic>
        <p:nvPicPr>
          <p:cNvPr id="6" name="Afbeelding 5">
            <a:extLst>
              <a:ext uri="{FF2B5EF4-FFF2-40B4-BE49-F238E27FC236}">
                <a16:creationId xmlns:a16="http://schemas.microsoft.com/office/drawing/2014/main" id="{D0097D2E-34B0-4EC9-B4DA-2CC9D880E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 y="1225656"/>
            <a:ext cx="9144000" cy="4211580"/>
          </a:xfrm>
          <a:prstGeom prst="rect">
            <a:avLst/>
          </a:prstGeom>
        </p:spPr>
      </p:pic>
      <p:sp>
        <p:nvSpPr>
          <p:cNvPr id="9" name="Rechthoek 8">
            <a:extLst>
              <a:ext uri="{FF2B5EF4-FFF2-40B4-BE49-F238E27FC236}">
                <a16:creationId xmlns:a16="http://schemas.microsoft.com/office/drawing/2014/main" id="{86F01734-6B17-46B2-8B20-452465EE794E}"/>
              </a:ext>
            </a:extLst>
          </p:cNvPr>
          <p:cNvSpPr/>
          <p:nvPr/>
        </p:nvSpPr>
        <p:spPr>
          <a:xfrm>
            <a:off x="8213101" y="1266966"/>
            <a:ext cx="861672" cy="706827"/>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pic>
        <p:nvPicPr>
          <p:cNvPr id="17" name="Afbeelding 16">
            <a:extLst>
              <a:ext uri="{FF2B5EF4-FFF2-40B4-BE49-F238E27FC236}">
                <a16:creationId xmlns:a16="http://schemas.microsoft.com/office/drawing/2014/main" id="{BCB59B83-54FF-4B36-92B9-8FB44FE16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 y="1254099"/>
            <a:ext cx="9144000" cy="3398833"/>
          </a:xfrm>
          <a:prstGeom prst="rect">
            <a:avLst/>
          </a:prstGeom>
        </p:spPr>
      </p:pic>
    </p:spTree>
    <p:extLst>
      <p:ext uri="{BB962C8B-B14F-4D97-AF65-F5344CB8AC3E}">
        <p14:creationId xmlns:p14="http://schemas.microsoft.com/office/powerpoint/2010/main" val="366807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3F9C60-7E55-499D-95C9-8B30AE132C9A}"/>
              </a:ext>
            </a:extLst>
          </p:cNvPr>
          <p:cNvSpPr>
            <a:spLocks noGrp="1"/>
          </p:cNvSpPr>
          <p:nvPr>
            <p:ph type="title"/>
          </p:nvPr>
        </p:nvSpPr>
        <p:spPr/>
        <p:txBody>
          <a:bodyPr/>
          <a:lstStyle/>
          <a:p>
            <a:endParaRPr lang="nl-BE" dirty="0"/>
          </a:p>
        </p:txBody>
      </p:sp>
      <p:sp>
        <p:nvSpPr>
          <p:cNvPr id="3" name="Tijdelijke aanduiding voor tekst 2"/>
          <p:cNvSpPr>
            <a:spLocks noGrp="1"/>
          </p:cNvSpPr>
          <p:nvPr>
            <p:ph type="body" sz="quarter" idx="10"/>
          </p:nvPr>
        </p:nvSpPr>
        <p:spPr/>
        <p:txBody>
          <a:bodyPr/>
          <a:lstStyle/>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21</a:t>
            </a:fld>
            <a:endParaRPr lang="nl-BE" dirty="0">
              <a:latin typeface="Calibri Light" panose="020F0302020204030204" pitchFamily="34" charset="0"/>
            </a:endParaRPr>
          </a:p>
        </p:txBody>
      </p:sp>
      <p:pic>
        <p:nvPicPr>
          <p:cNvPr id="5" name="Afbeelding 4">
            <a:extLst>
              <a:ext uri="{FF2B5EF4-FFF2-40B4-BE49-F238E27FC236}">
                <a16:creationId xmlns:a16="http://schemas.microsoft.com/office/drawing/2014/main" id="{FAED2711-9D39-49F9-91D7-247BB085B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20" y="531750"/>
            <a:ext cx="8045483" cy="694960"/>
          </a:xfrm>
          <a:prstGeom prst="rect">
            <a:avLst/>
          </a:prstGeom>
        </p:spPr>
      </p:pic>
      <p:pic>
        <p:nvPicPr>
          <p:cNvPr id="7" name="Afbeelding 6">
            <a:extLst>
              <a:ext uri="{FF2B5EF4-FFF2-40B4-BE49-F238E27FC236}">
                <a16:creationId xmlns:a16="http://schemas.microsoft.com/office/drawing/2014/main" id="{71BFFE58-53B3-49E4-9085-EFFE1FBD9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512" y="2412820"/>
            <a:ext cx="2934109" cy="2572109"/>
          </a:xfrm>
          <a:prstGeom prst="rect">
            <a:avLst/>
          </a:prstGeom>
        </p:spPr>
      </p:pic>
    </p:spTree>
    <p:extLst>
      <p:ext uri="{BB962C8B-B14F-4D97-AF65-F5344CB8AC3E}">
        <p14:creationId xmlns:p14="http://schemas.microsoft.com/office/powerpoint/2010/main" val="136121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Toekomst</a:t>
            </a:r>
          </a:p>
        </p:txBody>
      </p:sp>
      <p:sp>
        <p:nvSpPr>
          <p:cNvPr id="3" name="Tijdelijke aanduiding voor tekst 2"/>
          <p:cNvSpPr>
            <a:spLocks noGrp="1"/>
          </p:cNvSpPr>
          <p:nvPr>
            <p:ph type="body" sz="quarter" idx="10"/>
          </p:nvPr>
        </p:nvSpPr>
        <p:spPr/>
        <p:txBody>
          <a:bodyPr/>
          <a:lstStyle/>
          <a:p>
            <a:r>
              <a:rPr lang="nl-BE" dirty="0"/>
              <a:t>Andere jaren</a:t>
            </a:r>
          </a:p>
          <a:p>
            <a:pPr lvl="1"/>
            <a:r>
              <a:rPr lang="nl-BE" dirty="0"/>
              <a:t>Bijvoorbeeld 2018</a:t>
            </a:r>
          </a:p>
          <a:p>
            <a:endParaRPr lang="nl-BE" dirty="0"/>
          </a:p>
          <a:p>
            <a:r>
              <a:rPr lang="nl-BE" dirty="0"/>
              <a:t>Nieuwe indicatoren</a:t>
            </a:r>
          </a:p>
          <a:p>
            <a:endParaRPr lang="nl-BE" dirty="0"/>
          </a:p>
          <a:p>
            <a:r>
              <a:rPr lang="nl-BE" dirty="0"/>
              <a:t>Eventueel: uitbreiding functionaliteit</a:t>
            </a:r>
          </a:p>
          <a:p>
            <a:pPr lvl="1"/>
            <a:r>
              <a:rPr lang="nl-BE" dirty="0"/>
              <a:t>Nog te bekijken</a:t>
            </a:r>
          </a:p>
          <a:p>
            <a:pPr lvl="1"/>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22</a:t>
            </a:fld>
            <a:endParaRPr lang="nl-BE" dirty="0">
              <a:latin typeface="Calibri Light" panose="020F0302020204030204" pitchFamily="34" charset="0"/>
            </a:endParaRPr>
          </a:p>
        </p:txBody>
      </p:sp>
    </p:spTree>
    <p:extLst>
      <p:ext uri="{BB962C8B-B14F-4D97-AF65-F5344CB8AC3E}">
        <p14:creationId xmlns:p14="http://schemas.microsoft.com/office/powerpoint/2010/main" val="2308811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Tips</a:t>
            </a:r>
          </a:p>
        </p:txBody>
      </p:sp>
      <p:sp>
        <p:nvSpPr>
          <p:cNvPr id="3" name="Tijdelijke aanduiding voor tekst 2"/>
          <p:cNvSpPr>
            <a:spLocks noGrp="1"/>
          </p:cNvSpPr>
          <p:nvPr>
            <p:ph type="body" sz="quarter" idx="10"/>
          </p:nvPr>
        </p:nvSpPr>
        <p:spPr/>
        <p:txBody>
          <a:bodyPr/>
          <a:lstStyle/>
          <a:p>
            <a:r>
              <a:rPr lang="nl-BE" dirty="0"/>
              <a:t>Gebruik een recente browser</a:t>
            </a:r>
          </a:p>
          <a:p>
            <a:endParaRPr lang="nl-BE" dirty="0"/>
          </a:p>
          <a:p>
            <a:r>
              <a:rPr lang="nl-BE" dirty="0"/>
              <a:t>Foutje ontdekt? </a:t>
            </a:r>
            <a:r>
              <a:rPr lang="nl-BE" dirty="0">
                <a:hlinkClick r:id="rId2"/>
              </a:rPr>
              <a:t>benchmark@ovam.be</a:t>
            </a:r>
            <a:r>
              <a:rPr lang="nl-BE" dirty="0"/>
              <a:t> </a:t>
            </a:r>
          </a:p>
          <a:p>
            <a:endParaRPr lang="nl-BE" dirty="0"/>
          </a:p>
          <a:p>
            <a:endParaRPr lang="nl-BE" dirty="0"/>
          </a:p>
          <a:p>
            <a:endParaRPr lang="nl-BE" dirty="0"/>
          </a:p>
          <a:p>
            <a:r>
              <a:rPr lang="nl-BE" dirty="0"/>
              <a:t>Meer weten? https://ovam.be/gemeentelijke-benchmarktool</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23</a:t>
            </a:fld>
            <a:endParaRPr lang="nl-BE" dirty="0">
              <a:latin typeface="Calibri Light" panose="020F0302020204030204" pitchFamily="34" charset="0"/>
            </a:endParaRPr>
          </a:p>
        </p:txBody>
      </p:sp>
      <p:pic>
        <p:nvPicPr>
          <p:cNvPr id="5" name="Afbeelding 4"/>
          <p:cNvPicPr>
            <a:picLocks noChangeAspect="1"/>
          </p:cNvPicPr>
          <p:nvPr/>
        </p:nvPicPr>
        <p:blipFill>
          <a:blip r:embed="rId3"/>
          <a:stretch>
            <a:fillRect/>
          </a:stretch>
        </p:blipFill>
        <p:spPr>
          <a:xfrm>
            <a:off x="7113080" y="435692"/>
            <a:ext cx="1743583" cy="1809049"/>
          </a:xfrm>
          <a:prstGeom prst="rect">
            <a:avLst/>
          </a:prstGeom>
        </p:spPr>
      </p:pic>
    </p:spTree>
    <p:extLst>
      <p:ext uri="{BB962C8B-B14F-4D97-AF65-F5344CB8AC3E}">
        <p14:creationId xmlns:p14="http://schemas.microsoft.com/office/powerpoint/2010/main" val="2866885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Subsidiebeleid</a:t>
            </a:r>
            <a:br>
              <a:rPr lang="nl-BE" dirty="0"/>
            </a:br>
            <a:r>
              <a:rPr lang="nl-BE" sz="2200" dirty="0"/>
              <a:t>Financiële ondersteuning lokaal afval- en materialenbeleid: wat is nieuw?</a:t>
            </a:r>
          </a:p>
        </p:txBody>
      </p:sp>
    </p:spTree>
    <p:extLst>
      <p:ext uri="{BB962C8B-B14F-4D97-AF65-F5344CB8AC3E}">
        <p14:creationId xmlns:p14="http://schemas.microsoft.com/office/powerpoint/2010/main" val="3007676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Subsidiebesluit</a:t>
            </a:r>
          </a:p>
        </p:txBody>
      </p:sp>
      <p:sp>
        <p:nvSpPr>
          <p:cNvPr id="3" name="Tijdelijke aanduiding voor tekst 2"/>
          <p:cNvSpPr>
            <a:spLocks noGrp="1"/>
          </p:cNvSpPr>
          <p:nvPr>
            <p:ph type="body" sz="quarter" idx="10"/>
          </p:nvPr>
        </p:nvSpPr>
        <p:spPr/>
        <p:txBody>
          <a:bodyPr>
            <a:normAutofit fontScale="92500" lnSpcReduction="10000"/>
          </a:bodyPr>
          <a:lstStyle/>
          <a:p>
            <a:r>
              <a:rPr lang="nl-BE" dirty="0"/>
              <a:t>Nieuw subsidiebesluit</a:t>
            </a:r>
          </a:p>
          <a:p>
            <a:pPr lvl="1"/>
            <a:r>
              <a:rPr lang="nl-BE" dirty="0"/>
              <a:t>Besluit Vlaamse Regering : 12 mei 2017 </a:t>
            </a:r>
          </a:p>
          <a:p>
            <a:pPr lvl="1"/>
            <a:r>
              <a:rPr lang="nl-BE" dirty="0"/>
              <a:t>Nieuw MB en nieuwe algemene richtlijn 29 mei 2019</a:t>
            </a:r>
          </a:p>
          <a:p>
            <a:r>
              <a:rPr lang="nl-BE" sz="2000" dirty="0"/>
              <a:t>Tips bij opmaak subsidiedossier</a:t>
            </a:r>
          </a:p>
          <a:p>
            <a:pPr lvl="1"/>
            <a:r>
              <a:rPr lang="nl-BE" dirty="0"/>
              <a:t>Subsidiedossier digitaal overmaken aan </a:t>
            </a:r>
            <a:r>
              <a:rPr lang="nl-BE" dirty="0">
                <a:hlinkClick r:id="rId2"/>
              </a:rPr>
              <a:t>subsidies@ovam.be</a:t>
            </a:r>
            <a:endParaRPr lang="nl-BE" dirty="0"/>
          </a:p>
          <a:p>
            <a:pPr lvl="1"/>
            <a:r>
              <a:rPr lang="nl-BE" dirty="0"/>
              <a:t>Voorwaarde om subsidie te verkrijgen: </a:t>
            </a:r>
            <a:r>
              <a:rPr lang="nl-BE" dirty="0">
                <a:solidFill>
                  <a:srgbClr val="FF0000"/>
                </a:solidFill>
              </a:rPr>
              <a:t>voorafgaande goedkeuring </a:t>
            </a:r>
            <a:r>
              <a:rPr lang="nl-BE" dirty="0"/>
              <a:t>van de OVAM vooraleer:</a:t>
            </a:r>
          </a:p>
          <a:p>
            <a:pPr lvl="2"/>
            <a:r>
              <a:rPr lang="nl-BE" sz="1800" dirty="0"/>
              <a:t>1. de opdracht te publiceren</a:t>
            </a:r>
          </a:p>
          <a:p>
            <a:pPr lvl="2"/>
            <a:r>
              <a:rPr lang="nl-BE" sz="1800" dirty="0"/>
              <a:t>2. de opdracht te sluiten </a:t>
            </a:r>
          </a:p>
          <a:p>
            <a:pPr lvl="1"/>
            <a:r>
              <a:rPr lang="nl-BE" sz="2000" dirty="0"/>
              <a:t>Reeds gedane investeringen en/of aangekochte items worden </a:t>
            </a:r>
            <a:r>
              <a:rPr lang="nl-BE" sz="2000" dirty="0">
                <a:solidFill>
                  <a:srgbClr val="FF0000"/>
                </a:solidFill>
              </a:rPr>
              <a:t>NIET</a:t>
            </a:r>
            <a:r>
              <a:rPr lang="nl-BE" sz="2000" dirty="0"/>
              <a:t> gesubsidieerd</a:t>
            </a:r>
          </a:p>
          <a:p>
            <a:pPr lvl="1"/>
            <a:r>
              <a:rPr lang="nl-BE" sz="2000" dirty="0"/>
              <a:t>Steeds 50 % subsidies, soms max forfaitair bedrag</a:t>
            </a:r>
          </a:p>
          <a:p>
            <a:pPr lvl="1"/>
            <a:r>
              <a:rPr lang="nl-BE" sz="2000" dirty="0"/>
              <a:t>Exclusief BTW </a:t>
            </a:r>
          </a:p>
          <a:p>
            <a:pPr lvl="1"/>
            <a:r>
              <a:rPr lang="nl-BE" sz="2000" dirty="0"/>
              <a:t>Minimum investering 5000 euro per aanvraag</a:t>
            </a: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25</a:t>
            </a:fld>
            <a:endParaRPr lang="nl-BE" dirty="0"/>
          </a:p>
        </p:txBody>
      </p:sp>
    </p:spTree>
    <p:extLst>
      <p:ext uri="{BB962C8B-B14F-4D97-AF65-F5344CB8AC3E}">
        <p14:creationId xmlns:p14="http://schemas.microsoft.com/office/powerpoint/2010/main" val="3936027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Subsidies</a:t>
            </a:r>
            <a:endParaRPr lang="nl-BE" dirty="0"/>
          </a:p>
        </p:txBody>
      </p:sp>
      <p:sp>
        <p:nvSpPr>
          <p:cNvPr id="3" name="Tijdelijke aanduiding voor inhoud 2"/>
          <p:cNvSpPr>
            <a:spLocks noGrp="1"/>
          </p:cNvSpPr>
          <p:nvPr>
            <p:ph sz="quarter" idx="15"/>
          </p:nvPr>
        </p:nvSpPr>
        <p:spPr>
          <a:ln>
            <a:solidFill>
              <a:schemeClr val="accent1"/>
            </a:solidFill>
          </a:ln>
        </p:spPr>
        <p:txBody>
          <a:bodyPr>
            <a:normAutofit fontScale="92500"/>
          </a:bodyPr>
          <a:lstStyle/>
          <a:p>
            <a:r>
              <a:rPr lang="nl-BE" dirty="0" smtClean="0">
                <a:solidFill>
                  <a:schemeClr val="tx1"/>
                </a:solidFill>
              </a:rPr>
              <a:t>Compostvaten en –bakken</a:t>
            </a:r>
          </a:p>
          <a:p>
            <a:r>
              <a:rPr lang="nl-BE" dirty="0" smtClean="0">
                <a:solidFill>
                  <a:schemeClr val="tx1"/>
                </a:solidFill>
              </a:rPr>
              <a:t>Voorzieningen </a:t>
            </a:r>
            <a:r>
              <a:rPr lang="nl-BE" dirty="0">
                <a:solidFill>
                  <a:schemeClr val="tx1"/>
                </a:solidFill>
              </a:rPr>
              <a:t>voor huis-aan huis inzamelingen: containers en beladingssysteem op </a:t>
            </a:r>
            <a:r>
              <a:rPr lang="nl-BE" dirty="0" smtClean="0">
                <a:solidFill>
                  <a:schemeClr val="tx1"/>
                </a:solidFill>
              </a:rPr>
              <a:t>vrachtwagen</a:t>
            </a:r>
          </a:p>
          <a:p>
            <a:r>
              <a:rPr lang="nl-BE" dirty="0">
                <a:solidFill>
                  <a:schemeClr val="tx1"/>
                </a:solidFill>
              </a:rPr>
              <a:t>Ondergrondse </a:t>
            </a:r>
            <a:r>
              <a:rPr lang="nl-BE" dirty="0" smtClean="0">
                <a:solidFill>
                  <a:schemeClr val="tx1"/>
                </a:solidFill>
              </a:rPr>
              <a:t>afvalcontainers</a:t>
            </a:r>
          </a:p>
          <a:p>
            <a:r>
              <a:rPr lang="nl-BE" dirty="0" smtClean="0">
                <a:solidFill>
                  <a:schemeClr val="tx1"/>
                </a:solidFill>
              </a:rPr>
              <a:t>Starten </a:t>
            </a:r>
            <a:r>
              <a:rPr lang="nl-BE" dirty="0">
                <a:solidFill>
                  <a:schemeClr val="tx1"/>
                </a:solidFill>
              </a:rPr>
              <a:t>van een bijkomende selectieve inzameling van gft in een </a:t>
            </a:r>
            <a:r>
              <a:rPr lang="nl-BE" dirty="0" smtClean="0">
                <a:solidFill>
                  <a:schemeClr val="tx1"/>
                </a:solidFill>
              </a:rPr>
              <a:t>groenregio</a:t>
            </a:r>
          </a:p>
          <a:p>
            <a:r>
              <a:rPr lang="nl-BE" dirty="0" err="1">
                <a:solidFill>
                  <a:schemeClr val="tx1"/>
                </a:solidFill>
              </a:rPr>
              <a:t>Diftar</a:t>
            </a:r>
            <a:r>
              <a:rPr lang="nl-BE" dirty="0">
                <a:solidFill>
                  <a:schemeClr val="tx1"/>
                </a:solidFill>
              </a:rPr>
              <a:t>-recyclageparken en mini </a:t>
            </a:r>
            <a:r>
              <a:rPr lang="nl-BE" dirty="0" smtClean="0">
                <a:solidFill>
                  <a:schemeClr val="tx1"/>
                </a:solidFill>
              </a:rPr>
              <a:t>recyclageparken</a:t>
            </a:r>
          </a:p>
          <a:p>
            <a:r>
              <a:rPr lang="nl-BE" dirty="0" smtClean="0">
                <a:solidFill>
                  <a:srgbClr val="A3CC00"/>
                </a:solidFill>
              </a:rPr>
              <a:t>Sorteeranalyses </a:t>
            </a:r>
            <a:r>
              <a:rPr lang="nl-BE" dirty="0">
                <a:solidFill>
                  <a:srgbClr val="A3CC00"/>
                </a:solidFill>
              </a:rPr>
              <a:t>van huisvuil</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smtClean="0"/>
              <a:t> | </a:t>
            </a:r>
            <a:fld id="{4FEC29A6-96D2-4855-B02C-489BA0EAE082}" type="slidenum">
              <a:rPr lang="nl-BE" smtClean="0"/>
              <a:pPr/>
              <a:t>26</a:t>
            </a:fld>
            <a:endParaRPr lang="nl-BE" dirty="0"/>
          </a:p>
        </p:txBody>
      </p:sp>
      <p:sp>
        <p:nvSpPr>
          <p:cNvPr id="5" name="Tijdelijke aanduiding voor inhoud 4"/>
          <p:cNvSpPr>
            <a:spLocks noGrp="1"/>
          </p:cNvSpPr>
          <p:nvPr>
            <p:ph sz="quarter" idx="16"/>
          </p:nvPr>
        </p:nvSpPr>
        <p:spPr>
          <a:ln>
            <a:solidFill>
              <a:schemeClr val="accent1"/>
            </a:solidFill>
          </a:ln>
        </p:spPr>
        <p:txBody>
          <a:bodyPr>
            <a:normAutofit/>
          </a:bodyPr>
          <a:lstStyle/>
          <a:p>
            <a:r>
              <a:rPr lang="nl-BE" sz="2000" dirty="0" smtClean="0">
                <a:solidFill>
                  <a:srgbClr val="A3CC00"/>
                </a:solidFill>
                <a:latin typeface="+mj-lt"/>
              </a:rPr>
              <a:t>Projecten </a:t>
            </a:r>
            <a:r>
              <a:rPr lang="nl-BE" sz="2000" dirty="0" err="1" smtClean="0">
                <a:solidFill>
                  <a:srgbClr val="A3CC00"/>
                </a:solidFill>
                <a:latin typeface="+mj-lt"/>
              </a:rPr>
              <a:t>asbestafbouw</a:t>
            </a:r>
            <a:endParaRPr lang="nl-BE" sz="2000" dirty="0" smtClean="0">
              <a:solidFill>
                <a:srgbClr val="A3CC00"/>
              </a:solidFill>
              <a:latin typeface="+mj-lt"/>
            </a:endParaRPr>
          </a:p>
          <a:p>
            <a:r>
              <a:rPr lang="nl-BE" sz="2000" dirty="0" smtClean="0">
                <a:solidFill>
                  <a:srgbClr val="000000"/>
                </a:solidFill>
                <a:latin typeface="+mj-lt"/>
              </a:rPr>
              <a:t>Koelinstallaties dierenkrengen</a:t>
            </a:r>
            <a:endParaRPr lang="nl-BE" sz="2000" dirty="0">
              <a:solidFill>
                <a:srgbClr val="000000"/>
              </a:solidFill>
              <a:latin typeface="+mj-lt"/>
            </a:endParaRPr>
          </a:p>
          <a:p>
            <a:r>
              <a:rPr lang="nl-BE" sz="2000" dirty="0">
                <a:solidFill>
                  <a:srgbClr val="000000"/>
                </a:solidFill>
                <a:latin typeface="+mj-lt"/>
              </a:rPr>
              <a:t>T</a:t>
            </a:r>
            <a:r>
              <a:rPr lang="nl-BE" sz="2000" dirty="0" smtClean="0">
                <a:solidFill>
                  <a:srgbClr val="000000"/>
                </a:solidFill>
                <a:latin typeface="+mj-lt"/>
              </a:rPr>
              <a:t>ransportcontainers </a:t>
            </a:r>
            <a:r>
              <a:rPr lang="nl-BE" sz="2000" dirty="0">
                <a:solidFill>
                  <a:srgbClr val="000000"/>
                </a:solidFill>
                <a:latin typeface="+mj-lt"/>
              </a:rPr>
              <a:t>als alternatief voor </a:t>
            </a:r>
            <a:r>
              <a:rPr lang="nl-BE" sz="2000" dirty="0" smtClean="0">
                <a:solidFill>
                  <a:srgbClr val="000000"/>
                </a:solidFill>
                <a:latin typeface="+mj-lt"/>
              </a:rPr>
              <a:t>wegtransport</a:t>
            </a:r>
            <a:endParaRPr lang="nl-BE" sz="2000" dirty="0">
              <a:solidFill>
                <a:srgbClr val="000000"/>
              </a:solidFill>
              <a:latin typeface="+mj-lt"/>
            </a:endParaRPr>
          </a:p>
          <a:p>
            <a:r>
              <a:rPr lang="nl-BE" sz="2000" dirty="0">
                <a:solidFill>
                  <a:srgbClr val="000000"/>
                </a:solidFill>
                <a:latin typeface="+mj-lt"/>
              </a:rPr>
              <a:t>Z</a:t>
            </a:r>
            <a:r>
              <a:rPr lang="nl-BE" sz="2000" dirty="0" smtClean="0">
                <a:solidFill>
                  <a:srgbClr val="000000"/>
                </a:solidFill>
                <a:latin typeface="+mj-lt"/>
              </a:rPr>
              <a:t>werfvuil- </a:t>
            </a:r>
            <a:r>
              <a:rPr lang="nl-BE" sz="2000" dirty="0">
                <a:solidFill>
                  <a:srgbClr val="000000"/>
                </a:solidFill>
                <a:latin typeface="+mj-lt"/>
              </a:rPr>
              <a:t>en sluikstortbeleid: afvalbakken, camera's, kleine afvalzuigers (geen veegwagens</a:t>
            </a:r>
            <a:r>
              <a:rPr lang="nl-BE" sz="2000" dirty="0" smtClean="0">
                <a:solidFill>
                  <a:srgbClr val="000000"/>
                </a:solidFill>
                <a:latin typeface="+mj-lt"/>
              </a:rPr>
              <a:t>)</a:t>
            </a:r>
            <a:endParaRPr lang="nl-BE" sz="2000" dirty="0">
              <a:solidFill>
                <a:srgbClr val="000000"/>
              </a:solidFill>
              <a:latin typeface="+mj-lt"/>
            </a:endParaRPr>
          </a:p>
          <a:p>
            <a:r>
              <a:rPr lang="nl-BE" sz="2000" dirty="0" smtClean="0">
                <a:solidFill>
                  <a:srgbClr val="000000"/>
                </a:solidFill>
                <a:latin typeface="+mj-lt"/>
              </a:rPr>
              <a:t>Voorvergistingsinstallaties</a:t>
            </a:r>
            <a:endParaRPr lang="nl-BE" sz="2000" dirty="0">
              <a:solidFill>
                <a:srgbClr val="000000"/>
              </a:solidFill>
              <a:latin typeface="+mj-lt"/>
            </a:endParaRPr>
          </a:p>
          <a:p>
            <a:r>
              <a:rPr lang="nl-BE" sz="2000" dirty="0">
                <a:solidFill>
                  <a:srgbClr val="A3CC00"/>
                </a:solidFill>
                <a:latin typeface="+mj-lt"/>
              </a:rPr>
              <a:t>H</a:t>
            </a:r>
            <a:r>
              <a:rPr lang="nl-BE" sz="2000" dirty="0" smtClean="0">
                <a:solidFill>
                  <a:srgbClr val="A3CC00"/>
                </a:solidFill>
                <a:latin typeface="+mj-lt"/>
              </a:rPr>
              <a:t>erbruikbare </a:t>
            </a:r>
            <a:r>
              <a:rPr lang="nl-BE" sz="2000" dirty="0">
                <a:solidFill>
                  <a:srgbClr val="A3CC00"/>
                </a:solidFill>
                <a:latin typeface="+mj-lt"/>
              </a:rPr>
              <a:t>bekers en wasinstallaties</a:t>
            </a:r>
          </a:p>
          <a:p>
            <a:endParaRPr lang="nl-BE" dirty="0"/>
          </a:p>
        </p:txBody>
      </p:sp>
      <p:pic>
        <p:nvPicPr>
          <p:cNvPr id="6" name="Afbeelding 5"/>
          <p:cNvPicPr>
            <a:picLocks noChangeAspect="1"/>
          </p:cNvPicPr>
          <p:nvPr/>
        </p:nvPicPr>
        <p:blipFill>
          <a:blip r:embed="rId2"/>
          <a:stretch>
            <a:fillRect/>
          </a:stretch>
        </p:blipFill>
        <p:spPr>
          <a:xfrm>
            <a:off x="3785031" y="230110"/>
            <a:ext cx="3335221" cy="1611132"/>
          </a:xfrm>
          <a:prstGeom prst="rect">
            <a:avLst/>
          </a:prstGeom>
        </p:spPr>
      </p:pic>
      <p:pic>
        <p:nvPicPr>
          <p:cNvPr id="7" name="Afbeelding 6"/>
          <p:cNvPicPr>
            <a:picLocks noChangeAspect="1"/>
          </p:cNvPicPr>
          <p:nvPr/>
        </p:nvPicPr>
        <p:blipFill>
          <a:blip r:embed="rId3"/>
          <a:stretch>
            <a:fillRect/>
          </a:stretch>
        </p:blipFill>
        <p:spPr>
          <a:xfrm>
            <a:off x="7120012" y="230110"/>
            <a:ext cx="1735776" cy="1611132"/>
          </a:xfrm>
          <a:prstGeom prst="rect">
            <a:avLst/>
          </a:prstGeom>
        </p:spPr>
      </p:pic>
    </p:spTree>
    <p:extLst>
      <p:ext uri="{BB962C8B-B14F-4D97-AF65-F5344CB8AC3E}">
        <p14:creationId xmlns:p14="http://schemas.microsoft.com/office/powerpoint/2010/main" val="1012112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Subsidies via halve euro</a:t>
            </a:r>
          </a:p>
        </p:txBody>
      </p:sp>
      <p:sp>
        <p:nvSpPr>
          <p:cNvPr id="3" name="Tijdelijke aanduiding voor tekst 2"/>
          <p:cNvSpPr>
            <a:spLocks noGrp="1"/>
          </p:cNvSpPr>
          <p:nvPr>
            <p:ph type="body" sz="quarter" idx="10"/>
          </p:nvPr>
        </p:nvSpPr>
        <p:spPr/>
        <p:txBody>
          <a:bodyPr>
            <a:normAutofit fontScale="85000" lnSpcReduction="20000"/>
          </a:bodyPr>
          <a:lstStyle/>
          <a:p>
            <a:r>
              <a:rPr lang="nl-BE" dirty="0"/>
              <a:t>Vereisten</a:t>
            </a:r>
          </a:p>
          <a:p>
            <a:pPr lvl="1"/>
            <a:r>
              <a:rPr lang="nl-BE" dirty="0"/>
              <a:t>Optimalisatie sorteren verpakkingsafval</a:t>
            </a:r>
          </a:p>
          <a:p>
            <a:pPr lvl="1"/>
            <a:r>
              <a:rPr lang="nl-BE" dirty="0"/>
              <a:t>Innovatieve (proef)projecten</a:t>
            </a:r>
          </a:p>
          <a:p>
            <a:pPr lvl="1"/>
            <a:r>
              <a:rPr lang="nl-BE" dirty="0"/>
              <a:t>Duur : max. 2 jaar </a:t>
            </a:r>
          </a:p>
          <a:p>
            <a:pPr lvl="0">
              <a:buClr>
                <a:srgbClr val="373636"/>
              </a:buClr>
            </a:pPr>
            <a:r>
              <a:rPr lang="nl-BE" sz="2100" dirty="0">
                <a:solidFill>
                  <a:srgbClr val="373636"/>
                </a:solidFill>
              </a:rPr>
              <a:t>Max subsidie</a:t>
            </a:r>
          </a:p>
          <a:p>
            <a:pPr lvl="1">
              <a:buClr>
                <a:srgbClr val="373636">
                  <a:lumMod val="50000"/>
                  <a:lumOff val="50000"/>
                </a:srgbClr>
              </a:buClr>
            </a:pPr>
            <a:r>
              <a:rPr lang="nl-BE" sz="2100" dirty="0">
                <a:solidFill>
                  <a:srgbClr val="373636">
                    <a:lumMod val="50000"/>
                    <a:lumOff val="50000"/>
                  </a:srgbClr>
                </a:solidFill>
              </a:rPr>
              <a:t>€ 25.000/project voor gemeente; € 50.000/project voor IC </a:t>
            </a:r>
          </a:p>
          <a:p>
            <a:pPr lvl="1">
              <a:buClr>
                <a:srgbClr val="373636">
                  <a:lumMod val="50000"/>
                  <a:lumOff val="50000"/>
                </a:srgbClr>
              </a:buClr>
            </a:pPr>
            <a:r>
              <a:rPr lang="nl-BE" sz="2100" dirty="0">
                <a:solidFill>
                  <a:srgbClr val="373636">
                    <a:lumMod val="50000"/>
                    <a:lumOff val="50000"/>
                  </a:srgbClr>
                </a:solidFill>
              </a:rPr>
              <a:t>Investeringen 100 % subsidies, personeelskosten 50 % </a:t>
            </a:r>
            <a:r>
              <a:rPr lang="nl-BE" sz="2100" dirty="0" smtClean="0">
                <a:solidFill>
                  <a:srgbClr val="373636">
                    <a:lumMod val="50000"/>
                    <a:lumOff val="50000"/>
                  </a:srgbClr>
                </a:solidFill>
              </a:rPr>
              <a:t>subsidies</a:t>
            </a:r>
            <a:endParaRPr lang="nl-BE" dirty="0" smtClean="0"/>
          </a:p>
          <a:p>
            <a:r>
              <a:rPr lang="nl-BE" dirty="0" smtClean="0"/>
              <a:t>Wat </a:t>
            </a:r>
            <a:r>
              <a:rPr lang="nl-BE" dirty="0"/>
              <a:t>kan? </a:t>
            </a:r>
          </a:p>
          <a:p>
            <a:pPr lvl="1"/>
            <a:r>
              <a:rPr lang="nl-BE" dirty="0"/>
              <a:t>Verbetering selectieve inzameling</a:t>
            </a:r>
          </a:p>
          <a:p>
            <a:pPr lvl="1"/>
            <a:r>
              <a:rPr lang="nl-BE" dirty="0"/>
              <a:t>Specifieke communicatie naar doelgroepen, bv afvalstewards</a:t>
            </a:r>
          </a:p>
          <a:p>
            <a:pPr lvl="1"/>
            <a:r>
              <a:rPr lang="nl-BE" dirty="0"/>
              <a:t>Selectieve inzameling in openbare ruimte </a:t>
            </a:r>
          </a:p>
          <a:p>
            <a:pPr lvl="1"/>
            <a:r>
              <a:rPr lang="nl-BE" dirty="0"/>
              <a:t>Oplossingen voor hoogbouw</a:t>
            </a:r>
          </a:p>
          <a:p>
            <a:pPr lvl="1"/>
            <a:r>
              <a:rPr lang="nl-BE" dirty="0"/>
              <a:t>… </a:t>
            </a:r>
          </a:p>
          <a:p>
            <a:pPr lvl="1"/>
            <a:r>
              <a:rPr lang="nl-BE" dirty="0">
                <a:solidFill>
                  <a:srgbClr val="FF0000"/>
                </a:solidFill>
              </a:rPr>
              <a:t>NIET: </a:t>
            </a:r>
            <a:r>
              <a:rPr lang="nl-BE" dirty="0"/>
              <a:t>aankoop containers, straatvuilnisbakken -&gt; wel via subsidiebesluit</a:t>
            </a: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27</a:t>
            </a:fld>
            <a:endParaRPr lang="nl-BE" dirty="0"/>
          </a:p>
        </p:txBody>
      </p:sp>
    </p:spTree>
    <p:extLst>
      <p:ext uri="{BB962C8B-B14F-4D97-AF65-F5344CB8AC3E}">
        <p14:creationId xmlns:p14="http://schemas.microsoft.com/office/powerpoint/2010/main" val="352877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Meer info </a:t>
            </a:r>
            <a:r>
              <a:rPr lang="nl-BE" dirty="0" err="1"/>
              <a:t>ivm</a:t>
            </a:r>
            <a:r>
              <a:rPr lang="nl-BE" dirty="0"/>
              <a:t> subsidies</a:t>
            </a:r>
          </a:p>
        </p:txBody>
      </p:sp>
      <p:sp>
        <p:nvSpPr>
          <p:cNvPr id="3" name="Tijdelijke aanduiding voor tekst 2"/>
          <p:cNvSpPr>
            <a:spLocks noGrp="1"/>
          </p:cNvSpPr>
          <p:nvPr>
            <p:ph type="body" sz="quarter" idx="10"/>
          </p:nvPr>
        </p:nvSpPr>
        <p:spPr/>
        <p:txBody>
          <a:bodyPr/>
          <a:lstStyle/>
          <a:p>
            <a:r>
              <a:rPr lang="nl-BE" u="sng" dirty="0">
                <a:hlinkClick r:id="rId2"/>
              </a:rPr>
              <a:t>https://www.ovam.be/subsidies-voor-lokale-besturen</a:t>
            </a:r>
            <a:endParaRPr lang="nl-BE" dirty="0">
              <a:hlinkClick r:id="rId3"/>
            </a:endParaRPr>
          </a:p>
          <a:p>
            <a:r>
              <a:rPr lang="nl-BE" dirty="0">
                <a:hlinkClick r:id="rId3"/>
              </a:rPr>
              <a:t>subsidies@ovam.be</a:t>
            </a:r>
            <a:endParaRPr lang="nl-BE" dirty="0"/>
          </a:p>
          <a:p>
            <a:r>
              <a:rPr lang="nl-BE" dirty="0">
                <a:hlinkClick r:id="rId4"/>
              </a:rPr>
              <a:t>asbest@ovam.be</a:t>
            </a:r>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28</a:t>
            </a:fld>
            <a:endParaRPr lang="nl-BE" dirty="0"/>
          </a:p>
        </p:txBody>
      </p:sp>
      <p:pic>
        <p:nvPicPr>
          <p:cNvPr id="6" name="Afbeelding 5"/>
          <p:cNvPicPr>
            <a:picLocks noChangeAspect="1"/>
          </p:cNvPicPr>
          <p:nvPr/>
        </p:nvPicPr>
        <p:blipFill>
          <a:blip r:embed="rId5"/>
          <a:stretch>
            <a:fillRect/>
          </a:stretch>
        </p:blipFill>
        <p:spPr>
          <a:xfrm>
            <a:off x="3698775" y="3786028"/>
            <a:ext cx="1743583" cy="1809049"/>
          </a:xfrm>
          <a:prstGeom prst="rect">
            <a:avLst/>
          </a:prstGeom>
        </p:spPr>
      </p:pic>
    </p:spTree>
    <p:extLst>
      <p:ext uri="{BB962C8B-B14F-4D97-AF65-F5344CB8AC3E}">
        <p14:creationId xmlns:p14="http://schemas.microsoft.com/office/powerpoint/2010/main" val="2399907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Selectieve inzameling</a:t>
            </a:r>
            <a:br>
              <a:rPr lang="nl-BE" dirty="0"/>
            </a:br>
            <a:r>
              <a:rPr lang="nl-BE" sz="2200" dirty="0"/>
              <a:t>Handhaving bij bedrijven</a:t>
            </a:r>
          </a:p>
        </p:txBody>
      </p:sp>
    </p:spTree>
    <p:extLst>
      <p:ext uri="{BB962C8B-B14F-4D97-AF65-F5344CB8AC3E}">
        <p14:creationId xmlns:p14="http://schemas.microsoft.com/office/powerpoint/2010/main" val="1644152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OVAM-experten</a:t>
            </a:r>
          </a:p>
        </p:txBody>
      </p:sp>
      <p:sp>
        <p:nvSpPr>
          <p:cNvPr id="3" name="Tijdelijke aanduiding voor tekst 2"/>
          <p:cNvSpPr>
            <a:spLocks noGrp="1"/>
          </p:cNvSpPr>
          <p:nvPr>
            <p:ph type="body" sz="quarter" idx="10"/>
          </p:nvPr>
        </p:nvSpPr>
        <p:spPr/>
        <p:txBody>
          <a:bodyPr>
            <a:normAutofit/>
          </a:bodyPr>
          <a:lstStyle/>
          <a:p>
            <a:r>
              <a:rPr lang="nl-BE" dirty="0"/>
              <a:t>Asbestveilig Vlaanderen 2040</a:t>
            </a:r>
          </a:p>
          <a:p>
            <a:pPr lvl="1"/>
            <a:r>
              <a:rPr lang="nl-BE" dirty="0"/>
              <a:t>Jasmine Jacobs </a:t>
            </a:r>
            <a:r>
              <a:rPr lang="nl-BE" sz="1400" dirty="0"/>
              <a:t>(team </a:t>
            </a:r>
            <a:r>
              <a:rPr lang="nl-BE" sz="1400" dirty="0" err="1"/>
              <a:t>Asbestafbouw</a:t>
            </a:r>
            <a:r>
              <a:rPr lang="nl-BE" sz="1400" dirty="0"/>
              <a:t> – AMB)</a:t>
            </a:r>
          </a:p>
          <a:p>
            <a:r>
              <a:rPr lang="nl-BE" dirty="0" smtClean="0"/>
              <a:t>Werking </a:t>
            </a:r>
            <a:r>
              <a:rPr lang="nl-BE" dirty="0" err="1"/>
              <a:t>Mooimakers</a:t>
            </a:r>
            <a:endParaRPr lang="nl-BE" dirty="0"/>
          </a:p>
          <a:p>
            <a:pPr lvl="1"/>
            <a:r>
              <a:rPr lang="nl-BE" dirty="0"/>
              <a:t>Sara </a:t>
            </a:r>
            <a:r>
              <a:rPr lang="nl-BE" dirty="0" err="1"/>
              <a:t>Coessens</a:t>
            </a:r>
            <a:r>
              <a:rPr lang="nl-BE" dirty="0"/>
              <a:t> – Els </a:t>
            </a:r>
            <a:r>
              <a:rPr lang="nl-BE" dirty="0" err="1"/>
              <a:t>Gommeren</a:t>
            </a:r>
            <a:r>
              <a:rPr lang="nl-BE" dirty="0"/>
              <a:t> </a:t>
            </a:r>
            <a:r>
              <a:rPr lang="nl-BE" sz="1400" dirty="0"/>
              <a:t>(Vlaanderen Mooi – OVAM / VVSG / </a:t>
            </a:r>
            <a:r>
              <a:rPr lang="nl-BE" sz="1400" dirty="0" err="1"/>
              <a:t>Fost</a:t>
            </a:r>
            <a:r>
              <a:rPr lang="nl-BE" sz="1400" dirty="0"/>
              <a:t> Plus)</a:t>
            </a:r>
          </a:p>
          <a:p>
            <a:r>
              <a:rPr lang="nl-BE" dirty="0" smtClean="0"/>
              <a:t>Circulaire </a:t>
            </a:r>
            <a:r>
              <a:rPr lang="nl-BE" dirty="0"/>
              <a:t>inspiratie</a:t>
            </a:r>
          </a:p>
          <a:p>
            <a:pPr lvl="1"/>
            <a:r>
              <a:rPr lang="nl-BE" dirty="0"/>
              <a:t>Elmar Willems </a:t>
            </a:r>
            <a:r>
              <a:rPr lang="nl-BE" sz="1400" dirty="0"/>
              <a:t>(Vlaanderen Circulair – AMB</a:t>
            </a:r>
            <a:r>
              <a:rPr lang="nl-BE" sz="1400" dirty="0" smtClean="0"/>
              <a:t>)</a:t>
            </a:r>
          </a:p>
          <a:p>
            <a:pPr lvl="1"/>
            <a:endParaRPr lang="nl-BE" sz="1400" dirty="0"/>
          </a:p>
          <a:p>
            <a:pPr marL="288000" lvl="1" indent="0">
              <a:buNone/>
            </a:pPr>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smtClean="0"/>
              <a:t> </a:t>
            </a:r>
            <a:r>
              <a:rPr lang="nl-BE" dirty="0"/>
              <a:t>| </a:t>
            </a:r>
            <a:fld id="{4FEC29A6-96D2-4855-B02C-489BA0EAE082}" type="slidenum">
              <a:rPr lang="nl-BE" smtClean="0"/>
              <a:pPr/>
              <a:t>3</a:t>
            </a:fld>
            <a:endParaRPr lang="nl-BE" dirty="0"/>
          </a:p>
        </p:txBody>
      </p:sp>
    </p:spTree>
    <p:extLst>
      <p:ext uri="{BB962C8B-B14F-4D97-AF65-F5344CB8AC3E}">
        <p14:creationId xmlns:p14="http://schemas.microsoft.com/office/powerpoint/2010/main" val="309870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Praktijkvoorbeelden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a:solidFill>
                  <a:srgbClr val="6F8B00"/>
                </a:solidFill>
              </a:rPr>
              <a:t> | </a:t>
            </a:r>
            <a:fld id="{4FEC29A6-96D2-4855-B02C-489BA0EAE082}" type="slidenum">
              <a:rPr lang="nl-BE" smtClean="0">
                <a:solidFill>
                  <a:srgbClr val="6F8B00"/>
                </a:solidFill>
              </a:rPr>
              <a:pPr/>
              <a:t>30</a:t>
            </a:fld>
            <a:endParaRPr lang="nl-BE" dirty="0">
              <a:solidFill>
                <a:srgbClr val="6F8B00"/>
              </a:solidFill>
            </a:endParaRPr>
          </a:p>
        </p:txBody>
      </p:sp>
      <p:pic>
        <p:nvPicPr>
          <p:cNvPr id="5" name="Afbeelding 4" descr="Afbeelding met buiten, gebouw, grond, gras&#10;&#10;Beschrijving is gegenereerd met zeer hoge betrouwbaarheid">
            <a:extLst>
              <a:ext uri="{FF2B5EF4-FFF2-40B4-BE49-F238E27FC236}">
                <a16:creationId xmlns:a16="http://schemas.microsoft.com/office/drawing/2014/main" id="{6FE878A6-50AA-4AA9-B846-61AF3B4E3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7094" y="1613563"/>
            <a:ext cx="5388679" cy="4041510"/>
          </a:xfrm>
          <a:prstGeom prst="rect">
            <a:avLst/>
          </a:prstGeom>
        </p:spPr>
      </p:pic>
    </p:spTree>
    <p:extLst>
      <p:ext uri="{BB962C8B-B14F-4D97-AF65-F5344CB8AC3E}">
        <p14:creationId xmlns:p14="http://schemas.microsoft.com/office/powerpoint/2010/main" val="2060801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Praktijkvoorbeelden</a:t>
            </a:r>
          </a:p>
        </p:txBody>
      </p:sp>
      <p:pic>
        <p:nvPicPr>
          <p:cNvPr id="5" name="Afbeelding 4"/>
          <p:cNvPicPr>
            <a:picLocks noChangeAspect="1"/>
          </p:cNvPicPr>
          <p:nvPr/>
        </p:nvPicPr>
        <p:blipFill>
          <a:blip r:embed="rId2"/>
          <a:stretch>
            <a:fillRect/>
          </a:stretch>
        </p:blipFill>
        <p:spPr>
          <a:xfrm>
            <a:off x="1777746" y="1613563"/>
            <a:ext cx="5585641" cy="4185749"/>
          </a:xfrm>
          <a:prstGeom prst="rect">
            <a:avLst/>
          </a:prstGeom>
        </p:spPr>
      </p:pic>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a:solidFill>
                  <a:srgbClr val="6F8B00"/>
                </a:solidFill>
              </a:rPr>
              <a:t> | </a:t>
            </a:r>
            <a:fld id="{4FEC29A6-96D2-4855-B02C-489BA0EAE082}" type="slidenum">
              <a:rPr lang="nl-BE" smtClean="0">
                <a:solidFill>
                  <a:srgbClr val="6F8B00"/>
                </a:solidFill>
              </a:rPr>
              <a:pPr/>
              <a:t>31</a:t>
            </a:fld>
            <a:endParaRPr lang="nl-BE" dirty="0">
              <a:solidFill>
                <a:srgbClr val="6F8B00"/>
              </a:solidFill>
            </a:endParaRPr>
          </a:p>
        </p:txBody>
      </p:sp>
    </p:spTree>
    <p:extLst>
      <p:ext uri="{BB962C8B-B14F-4D97-AF65-F5344CB8AC3E}">
        <p14:creationId xmlns:p14="http://schemas.microsoft.com/office/powerpoint/2010/main" val="957432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8890" y="266310"/>
            <a:ext cx="8280401" cy="1325563"/>
          </a:xfrm>
        </p:spPr>
        <p:txBody>
          <a:bodyPr/>
          <a:lstStyle/>
          <a:p>
            <a:r>
              <a:rPr lang="nl-BE" dirty="0"/>
              <a:t>Praktijkvoorbeelden</a:t>
            </a:r>
          </a:p>
        </p:txBody>
      </p:sp>
      <p:pic>
        <p:nvPicPr>
          <p:cNvPr id="4" name="Afbeelding 3" descr="Afbeelding met hek, grond&#10;&#10;Beschrijving is gegenereerd met hoge betrouwbaarheid">
            <a:extLst>
              <a:ext uri="{FF2B5EF4-FFF2-40B4-BE49-F238E27FC236}">
                <a16:creationId xmlns:a16="http://schemas.microsoft.com/office/drawing/2014/main" id="{CF7CA255-154A-4C16-8982-33AA6035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605" y="1537342"/>
            <a:ext cx="5436972" cy="4077729"/>
          </a:xfrm>
          <a:prstGeom prst="rect">
            <a:avLst/>
          </a:prstGeom>
        </p:spPr>
      </p:pic>
    </p:spTree>
    <p:extLst>
      <p:ext uri="{BB962C8B-B14F-4D97-AF65-F5344CB8AC3E}">
        <p14:creationId xmlns:p14="http://schemas.microsoft.com/office/powerpoint/2010/main" val="347253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5068AD6B-25D9-494B-A592-493BFA9A95B8}"/>
              </a:ext>
            </a:extLst>
          </p:cNvPr>
          <p:cNvSpPr txBox="1">
            <a:spLocks/>
          </p:cNvSpPr>
          <p:nvPr/>
        </p:nvSpPr>
        <p:spPr>
          <a:xfrm>
            <a:off x="2190808" y="0"/>
            <a:ext cx="4983792" cy="781264"/>
          </a:xfrm>
          <a:prstGeom prst="rect">
            <a:avLst/>
          </a:prstGeom>
        </p:spPr>
        <p:txBody>
          <a:bodyPr vert="horz" lIns="0" tIns="0" rIns="0" bIns="0" rtlCol="0" anchor="b">
            <a:normAutofit fontScale="92500" lnSpcReduction="20000"/>
          </a:bodyPr>
          <a:lstStyle>
            <a:lvl1pPr algn="l" defTabSz="914400" rtl="0" eaLnBrk="1" latinLnBrk="0" hangingPunct="1">
              <a:lnSpc>
                <a:spcPct val="90000"/>
              </a:lnSpc>
              <a:spcBef>
                <a:spcPct val="0"/>
              </a:spcBef>
              <a:buNone/>
              <a:defRPr lang="en-US" sz="6000" b="1" i="0" kern="1200">
                <a:solidFill>
                  <a:schemeClr val="tx2"/>
                </a:solidFill>
                <a:latin typeface="Calibri" panose="020F0502020204030204" pitchFamily="34" charset="0"/>
                <a:ea typeface="+mj-ea"/>
                <a:cs typeface="+mj-cs"/>
              </a:defRPr>
            </a:lvl1pPr>
          </a:lstStyle>
          <a:p>
            <a:pPr algn="ctr"/>
            <a:r>
              <a:rPr lang="nl-BE" sz="3600" dirty="0">
                <a:solidFill>
                  <a:srgbClr val="6F8B00"/>
                </a:solidFill>
              </a:rPr>
              <a:t>Belang van controles bij bedrijven: rolcontainers</a:t>
            </a:r>
          </a:p>
        </p:txBody>
      </p:sp>
      <p:graphicFrame>
        <p:nvGraphicFramePr>
          <p:cNvPr id="4" name="Tabel 3"/>
          <p:cNvGraphicFramePr>
            <a:graphicFrameLocks noGrp="1"/>
          </p:cNvGraphicFramePr>
          <p:nvPr>
            <p:extLst>
              <p:ext uri="{D42A27DB-BD31-4B8C-83A1-F6EECF244321}">
                <p14:modId xmlns:p14="http://schemas.microsoft.com/office/powerpoint/2010/main" val="3161069982"/>
              </p:ext>
            </p:extLst>
          </p:nvPr>
        </p:nvGraphicFramePr>
        <p:xfrm>
          <a:off x="1944782" y="1018036"/>
          <a:ext cx="5475845" cy="5366951"/>
        </p:xfrm>
        <a:graphic>
          <a:graphicData uri="http://schemas.openxmlformats.org/drawingml/2006/table">
            <a:tbl>
              <a:tblPr/>
              <a:tblGrid>
                <a:gridCol w="1806695">
                  <a:extLst>
                    <a:ext uri="{9D8B030D-6E8A-4147-A177-3AD203B41FA5}">
                      <a16:colId xmlns:a16="http://schemas.microsoft.com/office/drawing/2014/main" val="20000"/>
                    </a:ext>
                  </a:extLst>
                </a:gridCol>
                <a:gridCol w="1806695">
                  <a:extLst>
                    <a:ext uri="{9D8B030D-6E8A-4147-A177-3AD203B41FA5}">
                      <a16:colId xmlns:a16="http://schemas.microsoft.com/office/drawing/2014/main" val="20001"/>
                    </a:ext>
                  </a:extLst>
                </a:gridCol>
                <a:gridCol w="881041">
                  <a:extLst>
                    <a:ext uri="{9D8B030D-6E8A-4147-A177-3AD203B41FA5}">
                      <a16:colId xmlns:a16="http://schemas.microsoft.com/office/drawing/2014/main" val="20002"/>
                    </a:ext>
                  </a:extLst>
                </a:gridCol>
                <a:gridCol w="981414">
                  <a:extLst>
                    <a:ext uri="{9D8B030D-6E8A-4147-A177-3AD203B41FA5}">
                      <a16:colId xmlns:a16="http://schemas.microsoft.com/office/drawing/2014/main" val="20003"/>
                    </a:ext>
                  </a:extLst>
                </a:gridCol>
              </a:tblGrid>
              <a:tr h="394893">
                <a:tc>
                  <a:txBody>
                    <a:bodyPr/>
                    <a:lstStyle/>
                    <a:p>
                      <a:pPr algn="ctr" rtl="0"/>
                      <a:r>
                        <a:rPr lang="nl-NL" sz="1200" dirty="0">
                          <a:solidFill>
                            <a:srgbClr val="FF0000"/>
                          </a:solidFill>
                          <a:effectLst/>
                          <a:latin typeface="Arial" panose="020B0604020202020204" pitchFamily="34" charset="0"/>
                        </a:rPr>
                        <a:t>Rolcontainers</a:t>
                      </a:r>
                      <a:r>
                        <a:rPr lang="nl-NL" sz="1200" dirty="0">
                          <a:effectLst/>
                          <a:latin typeface="Arial" panose="020B0604020202020204" pitchFamily="34" charset="0"/>
                        </a:rPr>
                        <a:t/>
                      </a:r>
                      <a:br>
                        <a:rPr lang="nl-NL" sz="1200" dirty="0">
                          <a:effectLst/>
                          <a:latin typeface="Arial" panose="020B0604020202020204" pitchFamily="34" charset="0"/>
                        </a:rPr>
                      </a:b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b="1" dirty="0">
                          <a:effectLst/>
                          <a:latin typeface="Calibri, sans-serif"/>
                        </a:rPr>
                        <a:t>Fractie</a:t>
                      </a: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b="1">
                          <a:effectLst/>
                          <a:latin typeface="Calibri, sans-serif"/>
                        </a:rPr>
                        <a:t>%</a:t>
                      </a:r>
                      <a:endParaRPr lang="nl-NL" sz="120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Som per groep</a:t>
                      </a: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1960">
                <a:tc rowSpan="12">
                  <a:txBody>
                    <a:bodyPr/>
                    <a:lstStyle/>
                    <a:p>
                      <a:pPr algn="ctr" rtl="0"/>
                      <a:r>
                        <a:rPr lang="nl-NL" sz="1200" dirty="0">
                          <a:effectLst/>
                          <a:latin typeface="Arial" panose="020B0604020202020204" pitchFamily="34" charset="0"/>
                        </a:rPr>
                        <a:t>Verplicht selectief in te zamelen + </a:t>
                      </a:r>
                      <a:r>
                        <a:rPr lang="nl-NL" sz="1200" dirty="0" err="1">
                          <a:effectLst/>
                          <a:latin typeface="Arial" panose="020B0604020202020204" pitchFamily="34" charset="0"/>
                        </a:rPr>
                        <a:t>recycleerbaar</a:t>
                      </a: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Recycleerbaar P/K</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10,08%</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2">
                  <a:txBody>
                    <a:bodyPr/>
                    <a:lstStyle/>
                    <a:p>
                      <a:pPr algn="ctr" rtl="0"/>
                      <a:r>
                        <a:rPr lang="nl-NL" sz="1200" b="1" dirty="0">
                          <a:effectLst/>
                          <a:latin typeface="Arial" panose="020B0604020202020204" pitchFamily="34" charset="0"/>
                        </a:rPr>
                        <a:t>28,60%</a:t>
                      </a: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1960">
                <a:tc vMerge="1">
                  <a:txBody>
                    <a:bodyPr/>
                    <a:lstStyle/>
                    <a:p>
                      <a:endParaRPr lang="nl-BE"/>
                    </a:p>
                  </a:txBody>
                  <a:tcPr/>
                </a:tc>
                <a:tc>
                  <a:txBody>
                    <a:bodyPr/>
                    <a:lstStyle/>
                    <a:p>
                      <a:pPr algn="ctr" rtl="0"/>
                      <a:r>
                        <a:rPr lang="nl-NL" sz="1200">
                          <a:effectLst/>
                          <a:latin typeface="Arial" panose="020B0604020202020204" pitchFamily="34" charset="0"/>
                        </a:rPr>
                        <a:t>Textiel</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2,78%</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2"/>
                  </a:ext>
                </a:extLst>
              </a:tr>
              <a:tr h="211960">
                <a:tc vMerge="1">
                  <a:txBody>
                    <a:bodyPr/>
                    <a:lstStyle/>
                    <a:p>
                      <a:endParaRPr lang="nl-BE"/>
                    </a:p>
                  </a:txBody>
                  <a:tcPr/>
                </a:tc>
                <a:tc>
                  <a:txBody>
                    <a:bodyPr/>
                    <a:lstStyle/>
                    <a:p>
                      <a:pPr algn="ctr" rtl="0"/>
                      <a:r>
                        <a:rPr lang="nl-NL" sz="1200">
                          <a:effectLst/>
                          <a:latin typeface="Arial" panose="020B0604020202020204" pitchFamily="34" charset="0"/>
                        </a:rPr>
                        <a:t>PMD</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2,77%</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3"/>
                  </a:ext>
                </a:extLst>
              </a:tr>
              <a:tr h="211960">
                <a:tc vMerge="1">
                  <a:txBody>
                    <a:bodyPr/>
                    <a:lstStyle/>
                    <a:p>
                      <a:endParaRPr lang="nl-BE"/>
                    </a:p>
                  </a:txBody>
                  <a:tcPr/>
                </a:tc>
                <a:tc>
                  <a:txBody>
                    <a:bodyPr/>
                    <a:lstStyle/>
                    <a:p>
                      <a:pPr algn="ctr" rtl="0"/>
                      <a:r>
                        <a:rPr lang="nl-NL" sz="1200">
                          <a:effectLst/>
                          <a:latin typeface="Arial" panose="020B0604020202020204" pitchFamily="34" charset="0"/>
                        </a:rPr>
                        <a:t>A-hout</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2,69%</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4"/>
                  </a:ext>
                </a:extLst>
              </a:tr>
              <a:tr h="211960">
                <a:tc vMerge="1">
                  <a:txBody>
                    <a:bodyPr/>
                    <a:lstStyle/>
                    <a:p>
                      <a:endParaRPr lang="nl-BE"/>
                    </a:p>
                  </a:txBody>
                  <a:tcPr/>
                </a:tc>
                <a:tc>
                  <a:txBody>
                    <a:bodyPr/>
                    <a:lstStyle/>
                    <a:p>
                      <a:pPr algn="ctr" rtl="0"/>
                      <a:r>
                        <a:rPr lang="nl-NL" sz="1200" dirty="0">
                          <a:effectLst/>
                          <a:latin typeface="Arial" panose="020B0604020202020204" pitchFamily="34" charset="0"/>
                        </a:rPr>
                        <a:t>Steenpuin</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2,13%</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5"/>
                  </a:ext>
                </a:extLst>
              </a:tr>
              <a:tr h="211960">
                <a:tc vMerge="1">
                  <a:txBody>
                    <a:bodyPr/>
                    <a:lstStyle/>
                    <a:p>
                      <a:endParaRPr lang="nl-BE"/>
                    </a:p>
                  </a:txBody>
                  <a:tcPr/>
                </a:tc>
                <a:tc>
                  <a:txBody>
                    <a:bodyPr/>
                    <a:lstStyle/>
                    <a:p>
                      <a:pPr algn="ctr" rtl="0"/>
                      <a:r>
                        <a:rPr lang="nl-NL" sz="1200">
                          <a:effectLst/>
                          <a:latin typeface="Arial" panose="020B0604020202020204" pitchFamily="34" charset="0"/>
                        </a:rPr>
                        <a:t>Spaanplaat</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1,75%</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6"/>
                  </a:ext>
                </a:extLst>
              </a:tr>
              <a:tr h="211960">
                <a:tc vMerge="1">
                  <a:txBody>
                    <a:bodyPr/>
                    <a:lstStyle/>
                    <a:p>
                      <a:endParaRPr lang="nl-BE"/>
                    </a:p>
                  </a:txBody>
                  <a:tcPr/>
                </a:tc>
                <a:tc>
                  <a:txBody>
                    <a:bodyPr/>
                    <a:lstStyle/>
                    <a:p>
                      <a:pPr algn="ctr" rtl="0"/>
                      <a:r>
                        <a:rPr lang="nl-NL" sz="1200">
                          <a:effectLst/>
                          <a:latin typeface="Arial" panose="020B0604020202020204" pitchFamily="34" charset="0"/>
                        </a:rPr>
                        <a:t>Groen/tuinafval</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1,48%</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7"/>
                  </a:ext>
                </a:extLst>
              </a:tr>
              <a:tr h="211960">
                <a:tc vMerge="1">
                  <a:txBody>
                    <a:bodyPr/>
                    <a:lstStyle/>
                    <a:p>
                      <a:endParaRPr lang="nl-BE"/>
                    </a:p>
                  </a:txBody>
                  <a:tcPr/>
                </a:tc>
                <a:tc>
                  <a:txBody>
                    <a:bodyPr/>
                    <a:lstStyle/>
                    <a:p>
                      <a:pPr algn="ctr" rtl="0"/>
                      <a:r>
                        <a:rPr lang="nl-NL" sz="1200">
                          <a:effectLst/>
                          <a:latin typeface="Arial" panose="020B0604020202020204" pitchFamily="34" charset="0"/>
                        </a:rPr>
                        <a:t>Regulier glas</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1,29%</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8"/>
                  </a:ext>
                </a:extLst>
              </a:tr>
              <a:tr h="211960">
                <a:tc vMerge="1">
                  <a:txBody>
                    <a:bodyPr/>
                    <a:lstStyle/>
                    <a:p>
                      <a:endParaRPr lang="nl-BE"/>
                    </a:p>
                  </a:txBody>
                  <a:tcPr/>
                </a:tc>
                <a:tc>
                  <a:txBody>
                    <a:bodyPr/>
                    <a:lstStyle/>
                    <a:p>
                      <a:pPr algn="ctr" rtl="0"/>
                      <a:r>
                        <a:rPr lang="nl-NL" sz="1200">
                          <a:effectLst/>
                          <a:latin typeface="Arial" panose="020B0604020202020204" pitchFamily="34" charset="0"/>
                        </a:rPr>
                        <a:t>B-hout</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1,26%</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09"/>
                  </a:ext>
                </a:extLst>
              </a:tr>
              <a:tr h="211960">
                <a:tc vMerge="1">
                  <a:txBody>
                    <a:bodyPr/>
                    <a:lstStyle/>
                    <a:p>
                      <a:endParaRPr lang="nl-BE"/>
                    </a:p>
                  </a:txBody>
                  <a:tcPr/>
                </a:tc>
                <a:tc>
                  <a:txBody>
                    <a:bodyPr/>
                    <a:lstStyle/>
                    <a:p>
                      <a:pPr algn="ctr" rtl="0"/>
                      <a:r>
                        <a:rPr lang="nl-NL" sz="1200">
                          <a:effectLst/>
                          <a:latin typeface="Arial" panose="020B0604020202020204" pitchFamily="34" charset="0"/>
                        </a:rPr>
                        <a:t>Metaal</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1,23%</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0"/>
                  </a:ext>
                </a:extLst>
              </a:tr>
              <a:tr h="211960">
                <a:tc vMerge="1">
                  <a:txBody>
                    <a:bodyPr/>
                    <a:lstStyle/>
                    <a:p>
                      <a:endParaRPr lang="nl-BE"/>
                    </a:p>
                  </a:txBody>
                  <a:tcPr/>
                </a:tc>
                <a:tc>
                  <a:txBody>
                    <a:bodyPr/>
                    <a:lstStyle/>
                    <a:p>
                      <a:pPr algn="ctr" rtl="0"/>
                      <a:r>
                        <a:rPr lang="nl-NL" sz="1200">
                          <a:effectLst/>
                          <a:latin typeface="Arial" panose="020B0604020202020204" pitchFamily="34" charset="0"/>
                        </a:rPr>
                        <a:t>AEEA</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0,76%</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1"/>
                  </a:ext>
                </a:extLst>
              </a:tr>
              <a:tr h="211960">
                <a:tc vMerge="1">
                  <a:txBody>
                    <a:bodyPr/>
                    <a:lstStyle/>
                    <a:p>
                      <a:endParaRPr lang="nl-BE"/>
                    </a:p>
                  </a:txBody>
                  <a:tcPr/>
                </a:tc>
                <a:tc>
                  <a:txBody>
                    <a:bodyPr/>
                    <a:lstStyle/>
                    <a:p>
                      <a:pPr algn="ctr" rtl="0"/>
                      <a:r>
                        <a:rPr lang="nl-NL" sz="1200">
                          <a:effectLst/>
                          <a:latin typeface="Arial" panose="020B0604020202020204" pitchFamily="34" charset="0"/>
                        </a:rPr>
                        <a:t>Autobanden</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0,38%</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2"/>
                  </a:ext>
                </a:extLst>
              </a:tr>
              <a:tr h="211960">
                <a:tc rowSpan="2">
                  <a:txBody>
                    <a:bodyPr/>
                    <a:lstStyle/>
                    <a:p>
                      <a:pPr algn="ctr" rtl="0"/>
                      <a:r>
                        <a:rPr lang="nl-NL" sz="1200">
                          <a:effectLst/>
                          <a:latin typeface="Arial" panose="020B0604020202020204" pitchFamily="34" charset="0"/>
                        </a:rPr>
                        <a:t>Verplicht selectief in te zamelen + niet-recycleerbaar</a:t>
                      </a: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KGA</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0,36%</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a:r>
                        <a:rPr lang="nl-NL" sz="1200" b="1">
                          <a:effectLst/>
                          <a:latin typeface="Arial" panose="020B0604020202020204" pitchFamily="34" charset="0"/>
                        </a:rPr>
                        <a:t>0,39%</a:t>
                      </a:r>
                      <a:endParaRPr lang="nl-NL" sz="120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66992">
                <a:tc vMerge="1">
                  <a:txBody>
                    <a:bodyPr/>
                    <a:lstStyle/>
                    <a:p>
                      <a:endParaRPr lang="nl-BE"/>
                    </a:p>
                  </a:txBody>
                  <a:tcPr/>
                </a:tc>
                <a:tc>
                  <a:txBody>
                    <a:bodyPr/>
                    <a:lstStyle/>
                    <a:p>
                      <a:pPr algn="ctr" rtl="0"/>
                      <a:r>
                        <a:rPr lang="nl-NL" sz="1200">
                          <a:effectLst/>
                          <a:latin typeface="Arial" panose="020B0604020202020204" pitchFamily="34" charset="0"/>
                        </a:rPr>
                        <a:t>Asbest</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dirty="0">
                          <a:effectLst/>
                          <a:latin typeface="Arial" panose="020B0604020202020204" pitchFamily="34" charset="0"/>
                        </a:rPr>
                        <a:t>0,04%</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4"/>
                  </a:ext>
                </a:extLst>
              </a:tr>
              <a:tr h="394893">
                <a:tc>
                  <a:txBody>
                    <a:bodyPr/>
                    <a:lstStyle/>
                    <a:p>
                      <a:pPr algn="ctr" rtl="0"/>
                      <a:r>
                        <a:rPr lang="nl-NL" sz="1200">
                          <a:effectLst/>
                          <a:latin typeface="Arial" panose="020B0604020202020204" pitchFamily="34" charset="0"/>
                        </a:rPr>
                        <a:t>Totaal verplicht in te zamelen</a:t>
                      </a: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algn="ctr" rtl="0"/>
                      <a:r>
                        <a:rPr lang="nl-NL" sz="1200">
                          <a:effectLst/>
                          <a:latin typeface="Arial" panose="020B0604020202020204" pitchFamily="34" charset="0"/>
                        </a:rPr>
                        <a:t/>
                      </a:r>
                      <a:br>
                        <a:rPr lang="nl-NL" sz="1200">
                          <a:effectLst/>
                          <a:latin typeface="Arial" panose="020B0604020202020204" pitchFamily="34" charset="0"/>
                        </a:rPr>
                      </a:br>
                      <a:endParaRPr lang="nl-NL" sz="1200">
                        <a:effectLst/>
                        <a:latin typeface="Arial" panose="020B0604020202020204" pitchFamily="34" charset="0"/>
                      </a:endParaRP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nl-BE"/>
                    </a:p>
                  </a:txBody>
                  <a:tcPr/>
                </a:tc>
                <a:tc>
                  <a:txBody>
                    <a:bodyPr/>
                    <a:lstStyle/>
                    <a:p>
                      <a:pPr algn="ctr" rtl="0"/>
                      <a:r>
                        <a:rPr lang="nl-NL" sz="1200" b="1" dirty="0">
                          <a:solidFill>
                            <a:srgbClr val="FF0000"/>
                          </a:solidFill>
                          <a:effectLst/>
                          <a:latin typeface="Arial" panose="020B0604020202020204" pitchFamily="34" charset="0"/>
                        </a:rPr>
                        <a:t>29,00%</a:t>
                      </a:r>
                      <a:endParaRPr lang="nl-NL" sz="1200" dirty="0">
                        <a:solidFill>
                          <a:srgbClr val="FF0000"/>
                        </a:solidFill>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015"/>
                  </a:ext>
                </a:extLst>
              </a:tr>
              <a:tr h="211960">
                <a:tc rowSpan="5">
                  <a:txBody>
                    <a:bodyPr/>
                    <a:lstStyle/>
                    <a:p>
                      <a:pPr algn="ctr" rtl="0"/>
                      <a:r>
                        <a:rPr lang="nl-NL" sz="1200" dirty="0">
                          <a:effectLst/>
                          <a:latin typeface="Arial" panose="020B0604020202020204" pitchFamily="34" charset="0"/>
                        </a:rPr>
                        <a:t>Niet verplicht selectief in te zamelen, wel </a:t>
                      </a:r>
                      <a:r>
                        <a:rPr lang="nl-NL" sz="1200" dirty="0" err="1">
                          <a:effectLst/>
                          <a:latin typeface="Arial" panose="020B0604020202020204" pitchFamily="34" charset="0"/>
                        </a:rPr>
                        <a:t>recycleerbaar</a:t>
                      </a: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Folies</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8,53%</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rtl="0"/>
                      <a:r>
                        <a:rPr lang="nl-NL" sz="1200" b="1" dirty="0">
                          <a:effectLst/>
                          <a:latin typeface="Arial" panose="020B0604020202020204" pitchFamily="34" charset="0"/>
                        </a:rPr>
                        <a:t>23,17%</a:t>
                      </a:r>
                      <a:endParaRPr lang="nl-NL" sz="1200" dirty="0">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11960">
                <a:tc vMerge="1">
                  <a:txBody>
                    <a:bodyPr/>
                    <a:lstStyle/>
                    <a:p>
                      <a:endParaRPr lang="nl-BE"/>
                    </a:p>
                  </a:txBody>
                  <a:tcPr/>
                </a:tc>
                <a:tc>
                  <a:txBody>
                    <a:bodyPr/>
                    <a:lstStyle/>
                    <a:p>
                      <a:pPr algn="ctr" rtl="0"/>
                      <a:r>
                        <a:rPr lang="nl-NL" sz="1200">
                          <a:effectLst/>
                          <a:latin typeface="Arial" panose="020B0604020202020204" pitchFamily="34" charset="0"/>
                        </a:rPr>
                        <a:t>Los/verpakt OBA</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8,10%</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7"/>
                  </a:ext>
                </a:extLst>
              </a:tr>
              <a:tr h="211960">
                <a:tc vMerge="1">
                  <a:txBody>
                    <a:bodyPr/>
                    <a:lstStyle/>
                    <a:p>
                      <a:endParaRPr lang="nl-BE"/>
                    </a:p>
                  </a:txBody>
                  <a:tcPr/>
                </a:tc>
                <a:tc>
                  <a:txBody>
                    <a:bodyPr/>
                    <a:lstStyle/>
                    <a:p>
                      <a:pPr algn="ctr" rtl="0"/>
                      <a:r>
                        <a:rPr lang="nl-NL" sz="1200">
                          <a:effectLst/>
                          <a:latin typeface="Arial" panose="020B0604020202020204" pitchFamily="34" charset="0"/>
                        </a:rPr>
                        <a:t>Harde plastics</a:t>
                      </a: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5,61%</a:t>
                      </a: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8"/>
                  </a:ext>
                </a:extLst>
              </a:tr>
              <a:tr h="211960">
                <a:tc vMerge="1">
                  <a:txBody>
                    <a:bodyPr/>
                    <a:lstStyle/>
                    <a:p>
                      <a:endParaRPr lang="nl-BE"/>
                    </a:p>
                  </a:txBody>
                  <a:tcPr/>
                </a:tc>
                <a:tc>
                  <a:txBody>
                    <a:bodyPr/>
                    <a:lstStyle/>
                    <a:p>
                      <a:pPr algn="ctr" rtl="0"/>
                      <a:r>
                        <a:rPr lang="nl-NL" sz="1200">
                          <a:effectLst/>
                          <a:latin typeface="Arial" panose="020B0604020202020204" pitchFamily="34" charset="0"/>
                        </a:rPr>
                        <a:t>Spanbanden</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0,61%</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19"/>
                  </a:ext>
                </a:extLst>
              </a:tr>
              <a:tr h="211960">
                <a:tc vMerge="1">
                  <a:txBody>
                    <a:bodyPr/>
                    <a:lstStyle/>
                    <a:p>
                      <a:endParaRPr lang="nl-BE"/>
                    </a:p>
                  </a:txBody>
                  <a:tcPr/>
                </a:tc>
                <a:tc>
                  <a:txBody>
                    <a:bodyPr/>
                    <a:lstStyle/>
                    <a:p>
                      <a:pPr algn="ctr" rtl="0"/>
                      <a:r>
                        <a:rPr lang="nl-NL" sz="1200">
                          <a:effectLst/>
                          <a:latin typeface="Arial" panose="020B0604020202020204" pitchFamily="34" charset="0"/>
                        </a:rPr>
                        <a:t>EPS</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r>
                        <a:rPr lang="nl-NL" sz="1200">
                          <a:effectLst/>
                          <a:latin typeface="Arial" panose="020B0604020202020204" pitchFamily="34" charset="0"/>
                        </a:rPr>
                        <a:t>0,32%</a:t>
                      </a: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10020"/>
                  </a:ext>
                </a:extLst>
              </a:tr>
              <a:tr h="394893">
                <a:tc>
                  <a:txBody>
                    <a:bodyPr/>
                    <a:lstStyle/>
                    <a:p>
                      <a:pPr algn="ctr" rtl="0"/>
                      <a:r>
                        <a:rPr lang="nl-NL" sz="1200" dirty="0">
                          <a:effectLst/>
                          <a:latin typeface="Arial" panose="020B0604020202020204" pitchFamily="34" charset="0"/>
                        </a:rPr>
                        <a:t>Totaal </a:t>
                      </a:r>
                      <a:r>
                        <a:rPr lang="nl-NL" sz="1200" dirty="0" err="1">
                          <a:effectLst/>
                          <a:latin typeface="Arial" panose="020B0604020202020204" pitchFamily="34" charset="0"/>
                        </a:rPr>
                        <a:t>recycleerbaar</a:t>
                      </a:r>
                      <a:endParaRPr lang="nl-NL" sz="1200" dirty="0">
                        <a:effectLst/>
                        <a:latin typeface="Arial" panose="020B0604020202020204" pitchFamily="34" charset="0"/>
                      </a:endParaRP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algn="ctr" rtl="0"/>
                      <a:r>
                        <a:rPr lang="nl-NL" sz="1200" dirty="0">
                          <a:effectLst/>
                          <a:latin typeface="Arial" panose="020B0604020202020204" pitchFamily="34" charset="0"/>
                        </a:rPr>
                        <a:t/>
                      </a:r>
                      <a:br>
                        <a:rPr lang="nl-NL" sz="1200" dirty="0">
                          <a:effectLst/>
                          <a:latin typeface="Arial" panose="020B0604020202020204" pitchFamily="34" charset="0"/>
                        </a:rPr>
                      </a:br>
                      <a:endParaRPr lang="nl-NL" sz="1200" dirty="0">
                        <a:effectLst/>
                        <a:latin typeface="Arial" panose="020B0604020202020204" pitchFamily="34" charset="0"/>
                      </a:endParaRPr>
                    </a:p>
                  </a:txBody>
                  <a:tcPr marL="14408" marR="14408" marT="14408" marB="1440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nl-BE"/>
                    </a:p>
                  </a:txBody>
                  <a:tcPr/>
                </a:tc>
                <a:tc>
                  <a:txBody>
                    <a:bodyPr/>
                    <a:lstStyle/>
                    <a:p>
                      <a:pPr algn="ctr" rtl="0"/>
                      <a:r>
                        <a:rPr lang="nl-NL" sz="1200" b="1" dirty="0">
                          <a:solidFill>
                            <a:srgbClr val="FF0000"/>
                          </a:solidFill>
                          <a:effectLst/>
                          <a:latin typeface="Arial" panose="020B0604020202020204" pitchFamily="34" charset="0"/>
                        </a:rPr>
                        <a:t>51,77%</a:t>
                      </a:r>
                      <a:endParaRPr lang="nl-NL" sz="1200" dirty="0">
                        <a:solidFill>
                          <a:srgbClr val="FF0000"/>
                        </a:solidFill>
                        <a:effectLst/>
                        <a:latin typeface="Arial" panose="020B0604020202020204" pitchFamily="34" charset="0"/>
                      </a:endParaRPr>
                    </a:p>
                  </a:txBody>
                  <a:tcPr marL="14408" marR="14408" marT="14408" marB="144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347299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Sorteerplicht bedrijven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34</a:t>
            </a:fld>
            <a:endParaRPr lang="nl-BE"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858" y="1613563"/>
            <a:ext cx="6278494" cy="4156678"/>
          </a:xfrm>
          <a:prstGeom prst="rect">
            <a:avLst/>
          </a:prstGeom>
        </p:spPr>
      </p:pic>
    </p:spTree>
    <p:extLst>
      <p:ext uri="{BB962C8B-B14F-4D97-AF65-F5344CB8AC3E}">
        <p14:creationId xmlns:p14="http://schemas.microsoft.com/office/powerpoint/2010/main" val="1352800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Lokale besturen: handhaving bij bedrijven</a:t>
            </a:r>
          </a:p>
        </p:txBody>
      </p:sp>
      <p:sp>
        <p:nvSpPr>
          <p:cNvPr id="3" name="Tijdelijke aanduiding voor tekst 2"/>
          <p:cNvSpPr>
            <a:spLocks noGrp="1"/>
          </p:cNvSpPr>
          <p:nvPr>
            <p:ph type="body" sz="quarter" idx="10"/>
          </p:nvPr>
        </p:nvSpPr>
        <p:spPr>
          <a:xfrm>
            <a:off x="576263" y="1808163"/>
            <a:ext cx="8280400" cy="3781425"/>
          </a:xfrm>
        </p:spPr>
        <p:txBody>
          <a:bodyPr/>
          <a:lstStyle/>
          <a:p>
            <a:r>
              <a:rPr lang="nl-BE" dirty="0"/>
              <a:t>Brochure</a:t>
            </a:r>
          </a:p>
          <a:p>
            <a:pPr marL="0" indent="0">
              <a:buNone/>
            </a:pPr>
            <a:endParaRPr lang="nl-BE" dirty="0"/>
          </a:p>
          <a:p>
            <a:r>
              <a:rPr lang="nl-BE" dirty="0"/>
              <a:t>Modelaanmaning</a:t>
            </a:r>
          </a:p>
          <a:p>
            <a:endParaRPr lang="nl-BE" dirty="0"/>
          </a:p>
          <a:p>
            <a:r>
              <a:rPr lang="nl-BE" dirty="0"/>
              <a:t>Online registratietool</a:t>
            </a:r>
          </a:p>
          <a:p>
            <a:endParaRPr lang="nl-BE" dirty="0"/>
          </a:p>
          <a:p>
            <a:r>
              <a:rPr lang="nl-BE" sz="2000" dirty="0"/>
              <a:t>https://www.ovam.be/handhaving-bedrijfsrestafval-op-lokaal-niveau</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35</a:t>
            </a:fld>
            <a:endParaRPr lang="nl-BE" dirty="0"/>
          </a:p>
        </p:txBody>
      </p:sp>
      <p:pic>
        <p:nvPicPr>
          <p:cNvPr id="5" name="Afbeelding 4"/>
          <p:cNvPicPr>
            <a:picLocks noChangeAspect="1"/>
          </p:cNvPicPr>
          <p:nvPr/>
        </p:nvPicPr>
        <p:blipFill>
          <a:blip r:embed="rId2"/>
          <a:stretch>
            <a:fillRect/>
          </a:stretch>
        </p:blipFill>
        <p:spPr>
          <a:xfrm>
            <a:off x="4658797" y="1808163"/>
            <a:ext cx="4012814" cy="2205716"/>
          </a:xfrm>
          <a:prstGeom prst="rect">
            <a:avLst/>
          </a:prstGeom>
        </p:spPr>
      </p:pic>
    </p:spTree>
    <p:extLst>
      <p:ext uri="{BB962C8B-B14F-4D97-AF65-F5344CB8AC3E}">
        <p14:creationId xmlns:p14="http://schemas.microsoft.com/office/powerpoint/2010/main" val="40760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Verloop van een controle</a:t>
            </a:r>
          </a:p>
        </p:txBody>
      </p:sp>
      <p:sp>
        <p:nvSpPr>
          <p:cNvPr id="3" name="Tijdelijke aanduiding voor tekst 2"/>
          <p:cNvSpPr>
            <a:spLocks noGrp="1"/>
          </p:cNvSpPr>
          <p:nvPr>
            <p:ph type="body" sz="quarter" idx="10"/>
          </p:nvPr>
        </p:nvSpPr>
        <p:spPr>
          <a:xfrm>
            <a:off x="576263" y="1808163"/>
            <a:ext cx="5939867" cy="3781425"/>
          </a:xfrm>
        </p:spPr>
        <p:txBody>
          <a:bodyPr/>
          <a:lstStyle/>
          <a:p>
            <a:r>
              <a:rPr lang="nl-BE" dirty="0"/>
              <a:t>Controle specifiek op correcte sortering of tijdens andere controle</a:t>
            </a:r>
          </a:p>
          <a:p>
            <a:r>
              <a:rPr lang="nl-BE" dirty="0"/>
              <a:t>Indien grove overtredingen van de sorteerplicht             -&gt; verder controleren</a:t>
            </a:r>
          </a:p>
          <a:p>
            <a:r>
              <a:rPr lang="nl-BE" dirty="0"/>
              <a:t>Aanmaning</a:t>
            </a:r>
          </a:p>
          <a:p>
            <a:pPr lvl="1"/>
            <a:r>
              <a:rPr lang="nl-BE" dirty="0"/>
              <a:t>Geen of niet correct “contract” met inzamelaar </a:t>
            </a:r>
          </a:p>
          <a:p>
            <a:pPr lvl="1"/>
            <a:r>
              <a:rPr lang="nl-BE" dirty="0"/>
              <a:t>Onvoldoende sortering</a:t>
            </a:r>
          </a:p>
          <a:p>
            <a:r>
              <a:rPr lang="nl-BE" dirty="0"/>
              <a:t>Proces-verbaal</a:t>
            </a:r>
          </a:p>
          <a:p>
            <a:pPr lvl="1"/>
            <a:r>
              <a:rPr lang="nl-BE" dirty="0"/>
              <a:t>Geen sortering</a:t>
            </a:r>
          </a:p>
          <a:p>
            <a:pPr lvl="1"/>
            <a:r>
              <a:rPr lang="nl-BE" dirty="0"/>
              <a:t>Gevaarlijke afvalstoffen bij restafval</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36</a:t>
            </a:fld>
            <a:endParaRPr lang="nl-BE" dirty="0"/>
          </a:p>
        </p:txBody>
      </p:sp>
      <p:pic>
        <p:nvPicPr>
          <p:cNvPr id="5" name="Afbeelding 4"/>
          <p:cNvPicPr>
            <a:picLocks noChangeAspect="1"/>
          </p:cNvPicPr>
          <p:nvPr/>
        </p:nvPicPr>
        <p:blipFill>
          <a:blip r:embed="rId2"/>
          <a:stretch>
            <a:fillRect/>
          </a:stretch>
        </p:blipFill>
        <p:spPr>
          <a:xfrm>
            <a:off x="6588753" y="1808163"/>
            <a:ext cx="2267909" cy="1694835"/>
          </a:xfrm>
          <a:prstGeom prst="rect">
            <a:avLst/>
          </a:prstGeom>
        </p:spPr>
      </p:pic>
      <p:pic>
        <p:nvPicPr>
          <p:cNvPr id="6" name="Afbeelding 5"/>
          <p:cNvPicPr>
            <a:picLocks noChangeAspect="1"/>
          </p:cNvPicPr>
          <p:nvPr/>
        </p:nvPicPr>
        <p:blipFill>
          <a:blip r:embed="rId3"/>
          <a:stretch>
            <a:fillRect/>
          </a:stretch>
        </p:blipFill>
        <p:spPr>
          <a:xfrm>
            <a:off x="6588752" y="3697598"/>
            <a:ext cx="2267909" cy="1694835"/>
          </a:xfrm>
          <a:prstGeom prst="rect">
            <a:avLst/>
          </a:prstGeom>
        </p:spPr>
      </p:pic>
    </p:spTree>
    <p:extLst>
      <p:ext uri="{BB962C8B-B14F-4D97-AF65-F5344CB8AC3E}">
        <p14:creationId xmlns:p14="http://schemas.microsoft.com/office/powerpoint/2010/main" val="443845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Meer info</a:t>
            </a:r>
          </a:p>
        </p:txBody>
      </p:sp>
      <p:sp>
        <p:nvSpPr>
          <p:cNvPr id="3" name="Tijdelijke aanduiding voor tekst 2"/>
          <p:cNvSpPr>
            <a:spLocks noGrp="1"/>
          </p:cNvSpPr>
          <p:nvPr>
            <p:ph type="body" sz="quarter" idx="10"/>
          </p:nvPr>
        </p:nvSpPr>
        <p:spPr/>
        <p:txBody>
          <a:bodyPr/>
          <a:lstStyle/>
          <a:p>
            <a:pPr lvl="0">
              <a:buClr>
                <a:srgbClr val="373636"/>
              </a:buClr>
            </a:pPr>
            <a:r>
              <a:rPr lang="nl-BE" dirty="0">
                <a:solidFill>
                  <a:srgbClr val="373636"/>
                </a:solidFill>
              </a:rPr>
              <a:t>https://www.ovam.be/handhaving-bedrijfsrestafval-op-lokaal-niveau</a:t>
            </a:r>
          </a:p>
          <a:p>
            <a:r>
              <a:rPr lang="nl-BE" dirty="0"/>
              <a:t>lokalebesturen@ovam.be</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37</a:t>
            </a:fld>
            <a:endParaRPr lang="nl-BE" dirty="0"/>
          </a:p>
        </p:txBody>
      </p:sp>
      <p:pic>
        <p:nvPicPr>
          <p:cNvPr id="5" name="Afbeelding 4"/>
          <p:cNvPicPr>
            <a:picLocks noChangeAspect="1"/>
          </p:cNvPicPr>
          <p:nvPr/>
        </p:nvPicPr>
        <p:blipFill>
          <a:blip r:embed="rId2"/>
          <a:stretch>
            <a:fillRect/>
          </a:stretch>
        </p:blipFill>
        <p:spPr>
          <a:xfrm>
            <a:off x="3698763" y="3778919"/>
            <a:ext cx="1743607" cy="1810669"/>
          </a:xfrm>
          <a:prstGeom prst="rect">
            <a:avLst/>
          </a:prstGeom>
        </p:spPr>
      </p:pic>
    </p:spTree>
    <p:extLst>
      <p:ext uri="{BB962C8B-B14F-4D97-AF65-F5344CB8AC3E}">
        <p14:creationId xmlns:p14="http://schemas.microsoft.com/office/powerpoint/2010/main" val="3794325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Cateringmateriaal</a:t>
            </a:r>
            <a:br>
              <a:rPr lang="nl-BE" dirty="0"/>
            </a:br>
            <a:r>
              <a:rPr lang="nl-BE" sz="2200" dirty="0"/>
              <a:t>Nieuwe wetgeving op evenementen en bij (lokale) besturen</a:t>
            </a:r>
          </a:p>
        </p:txBody>
      </p:sp>
    </p:spTree>
    <p:extLst>
      <p:ext uri="{BB962C8B-B14F-4D97-AF65-F5344CB8AC3E}">
        <p14:creationId xmlns:p14="http://schemas.microsoft.com/office/powerpoint/2010/main" val="278727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Nieuwe wetgeving cateringmateriaal vanaf 01.01.2020</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a:solidFill>
                  <a:srgbClr val="6F8B00"/>
                </a:solidFill>
              </a:rPr>
              <a:t> | </a:t>
            </a:r>
            <a:fld id="{4FEC29A6-96D2-4855-B02C-489BA0EAE082}" type="slidenum">
              <a:rPr lang="nl-BE" smtClean="0">
                <a:solidFill>
                  <a:srgbClr val="6F8B00"/>
                </a:solidFill>
              </a:rPr>
              <a:pPr/>
              <a:t>39</a:t>
            </a:fld>
            <a:endParaRPr lang="nl-BE" dirty="0">
              <a:solidFill>
                <a:srgbClr val="6F8B00"/>
              </a:solidFill>
            </a:endParaRPr>
          </a:p>
        </p:txBody>
      </p:sp>
      <p:pic>
        <p:nvPicPr>
          <p:cNvPr id="6" name="Afbeelding 5"/>
          <p:cNvPicPr>
            <a:picLocks noChangeAspect="1"/>
          </p:cNvPicPr>
          <p:nvPr/>
        </p:nvPicPr>
        <p:blipFill>
          <a:blip r:embed="rId3"/>
          <a:stretch>
            <a:fillRect/>
          </a:stretch>
        </p:blipFill>
        <p:spPr>
          <a:xfrm>
            <a:off x="576262" y="1378862"/>
            <a:ext cx="8311613" cy="4376314"/>
          </a:xfrm>
          <a:prstGeom prst="rect">
            <a:avLst/>
          </a:prstGeom>
        </p:spPr>
      </p:pic>
    </p:spTree>
    <p:extLst>
      <p:ext uri="{BB962C8B-B14F-4D97-AF65-F5344CB8AC3E}">
        <p14:creationId xmlns:p14="http://schemas.microsoft.com/office/powerpoint/2010/main" val="427944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a:bodyPr>
          <a:lstStyle/>
          <a:p>
            <a:pPr algn="ctr"/>
            <a:r>
              <a:rPr lang="nl-BE" dirty="0"/>
              <a:t>Benchmarktool</a:t>
            </a:r>
            <a:endParaRPr lang="nl-BE" sz="1600" dirty="0"/>
          </a:p>
        </p:txBody>
      </p:sp>
    </p:spTree>
    <p:extLst>
      <p:ext uri="{BB962C8B-B14F-4D97-AF65-F5344CB8AC3E}">
        <p14:creationId xmlns:p14="http://schemas.microsoft.com/office/powerpoint/2010/main" val="478568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15081"/>
            <a:ext cx="8280401" cy="1325563"/>
          </a:xfrm>
        </p:spPr>
        <p:txBody>
          <a:bodyPr/>
          <a:lstStyle/>
          <a:p>
            <a:r>
              <a:rPr lang="nl-BE" smtClean="0"/>
              <a:t>Eigen werking overheid?</a:t>
            </a:r>
            <a:endParaRPr lang="nl-BE" dirty="0"/>
          </a:p>
        </p:txBody>
      </p:sp>
      <p:sp>
        <p:nvSpPr>
          <p:cNvPr id="7" name="Tijdelijke aanduiding voor tekst 6"/>
          <p:cNvSpPr>
            <a:spLocks noGrp="1"/>
          </p:cNvSpPr>
          <p:nvPr>
            <p:ph type="body" sz="quarter" idx="10"/>
          </p:nvPr>
        </p:nvSpPr>
        <p:spPr>
          <a:xfrm>
            <a:off x="576261" y="1340644"/>
            <a:ext cx="8393077" cy="4310143"/>
          </a:xfrm>
        </p:spPr>
        <p:txBody>
          <a:bodyPr>
            <a:normAutofit fontScale="92500" lnSpcReduction="20000"/>
          </a:bodyPr>
          <a:lstStyle/>
          <a:p>
            <a:r>
              <a:rPr lang="nl-BE" b="1" smtClean="0"/>
              <a:t>overheden:</a:t>
            </a:r>
          </a:p>
          <a:p>
            <a:pPr lvl="1">
              <a:buFont typeface="Wingdings" panose="05000000000000000000" pitchFamily="2" charset="2"/>
              <a:buChar char="à"/>
            </a:pPr>
            <a:r>
              <a:rPr lang="nl-BE" smtClean="0">
                <a:solidFill>
                  <a:schemeClr val="tx2"/>
                </a:solidFill>
              </a:rPr>
              <a:t>drankaanbod hoofdzakelijk </a:t>
            </a:r>
            <a:r>
              <a:rPr lang="nl-BE" u="sng" smtClean="0">
                <a:solidFill>
                  <a:schemeClr val="tx2"/>
                </a:solidFill>
              </a:rPr>
              <a:t>eigen personeel </a:t>
            </a:r>
            <a:r>
              <a:rPr lang="nl-BE" smtClean="0">
                <a:solidFill>
                  <a:schemeClr val="tx2"/>
                </a:solidFill>
              </a:rPr>
              <a:t>(kantines, koffieruimtes, vergaderruimtes,…)</a:t>
            </a:r>
          </a:p>
          <a:p>
            <a:pPr marL="288000" lvl="1" indent="0">
              <a:buNone/>
            </a:pPr>
            <a:endParaRPr lang="nl-BE" b="1" smtClean="0"/>
          </a:p>
          <a:p>
            <a:r>
              <a:rPr lang="nl-BE" sz="2100" b="1" smtClean="0"/>
              <a:t>≠ overheden:</a:t>
            </a:r>
          </a:p>
          <a:p>
            <a:pPr lvl="1">
              <a:buFont typeface="Wingdings" panose="05000000000000000000" pitchFamily="2" charset="2"/>
              <a:buChar char="à"/>
            </a:pPr>
            <a:r>
              <a:rPr lang="nl-NL" smtClean="0">
                <a:solidFill>
                  <a:schemeClr val="tx2"/>
                </a:solidFill>
              </a:rPr>
              <a:t>scholen</a:t>
            </a:r>
          </a:p>
          <a:p>
            <a:pPr lvl="1">
              <a:buFont typeface="Wingdings" panose="05000000000000000000" pitchFamily="2" charset="2"/>
              <a:buChar char="à"/>
            </a:pPr>
            <a:r>
              <a:rPr lang="nl-NL" smtClean="0">
                <a:solidFill>
                  <a:schemeClr val="tx2"/>
                </a:solidFill>
              </a:rPr>
              <a:t>ziekenhuizen</a:t>
            </a:r>
          </a:p>
          <a:p>
            <a:pPr lvl="1">
              <a:buFont typeface="Wingdings" panose="05000000000000000000" pitchFamily="2" charset="2"/>
              <a:buChar char="à"/>
            </a:pPr>
            <a:r>
              <a:rPr lang="nl-NL" smtClean="0">
                <a:solidFill>
                  <a:schemeClr val="tx2"/>
                </a:solidFill>
              </a:rPr>
              <a:t>rusthuizen</a:t>
            </a:r>
          </a:p>
          <a:p>
            <a:pPr lvl="1">
              <a:buFont typeface="Wingdings" panose="05000000000000000000" pitchFamily="2" charset="2"/>
              <a:buChar char="à"/>
            </a:pPr>
            <a:endParaRPr lang="nl-NL" b="1" smtClean="0">
              <a:solidFill>
                <a:schemeClr val="tx2"/>
              </a:solidFill>
            </a:endParaRPr>
          </a:p>
          <a:p>
            <a:pPr marL="288000" lvl="1" indent="0">
              <a:buNone/>
            </a:pPr>
            <a:r>
              <a:rPr lang="nl-BE" smtClean="0">
                <a:solidFill>
                  <a:schemeClr val="tx2"/>
                </a:solidFill>
              </a:rPr>
              <a:t>! Niettemin worden initiatieven rond afvalpreventie aangemoedigd…</a:t>
            </a:r>
          </a:p>
          <a:p>
            <a:pPr marL="288000" lvl="1" indent="0">
              <a:buNone/>
            </a:pPr>
            <a:r>
              <a:rPr lang="nl-BE" smtClean="0">
                <a:solidFill>
                  <a:schemeClr val="tx2"/>
                </a:solidFill>
              </a:rPr>
              <a:t>! En blijft de algemene sorteerplicht voor bedrijven van kracht</a:t>
            </a:r>
          </a:p>
          <a:p>
            <a:pPr marL="288000" lvl="1" indent="0">
              <a:buNone/>
            </a:pPr>
            <a:endParaRPr lang="nl-BE" smtClean="0">
              <a:solidFill>
                <a:schemeClr val="tx2"/>
              </a:solidFill>
            </a:endParaRPr>
          </a:p>
          <a:p>
            <a:pPr marL="288000" lvl="1" indent="0">
              <a:buNone/>
            </a:pPr>
            <a:r>
              <a:rPr lang="nl-BE" smtClean="0">
                <a:solidFill>
                  <a:schemeClr val="tx2"/>
                </a:solidFill>
              </a:rPr>
              <a:t>OPGELET:</a:t>
            </a:r>
          </a:p>
          <a:p>
            <a:pPr lvl="1">
              <a:buFont typeface="Wingdings" panose="05000000000000000000" pitchFamily="2" charset="2"/>
              <a:buChar char="à"/>
            </a:pPr>
            <a:r>
              <a:rPr lang="nl-BE" smtClean="0">
                <a:solidFill>
                  <a:schemeClr val="tx2"/>
                </a:solidFill>
              </a:rPr>
              <a:t>Een speciale ‘manifestatie’ in een school, ziekenhuis of rusthuis (bv. schoolfeest, concert) valt wel onder de regelgeving voor (publieke of private) evenementen</a:t>
            </a:r>
          </a:p>
          <a:p>
            <a:pPr marL="288000" lvl="1" indent="0">
              <a:buNone/>
            </a:pPr>
            <a:endParaRPr lang="nl-BE" b="1" smtClean="0"/>
          </a:p>
          <a:p>
            <a:pPr>
              <a:buFont typeface="Wingdings" panose="05000000000000000000" pitchFamily="2" charset="2"/>
              <a:buChar char="à"/>
            </a:pPr>
            <a:endParaRPr lang="nl-BE" b="1" dirty="0">
              <a:solidFill>
                <a:schemeClr val="tx1"/>
              </a:solidFill>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40</a:t>
            </a:fld>
            <a:endParaRPr lang="nl-BE" dirty="0"/>
          </a:p>
        </p:txBody>
      </p:sp>
      <p:pic>
        <p:nvPicPr>
          <p:cNvPr id="6" name="Afbeelding 5"/>
          <p:cNvPicPr>
            <a:picLocks noChangeAspect="1"/>
          </p:cNvPicPr>
          <p:nvPr/>
        </p:nvPicPr>
        <p:blipFill>
          <a:blip r:embed="rId3"/>
          <a:stretch>
            <a:fillRect/>
          </a:stretch>
        </p:blipFill>
        <p:spPr>
          <a:xfrm>
            <a:off x="576260" y="1303500"/>
            <a:ext cx="319839" cy="325290"/>
          </a:xfrm>
          <a:prstGeom prst="rect">
            <a:avLst/>
          </a:prstGeom>
        </p:spPr>
      </p:pic>
      <p:pic>
        <p:nvPicPr>
          <p:cNvPr id="11" name="Afbeelding 10"/>
          <p:cNvPicPr>
            <a:picLocks noChangeAspect="1"/>
          </p:cNvPicPr>
          <p:nvPr/>
        </p:nvPicPr>
        <p:blipFill>
          <a:blip r:embed="rId4"/>
          <a:stretch>
            <a:fillRect/>
          </a:stretch>
        </p:blipFill>
        <p:spPr>
          <a:xfrm>
            <a:off x="537496" y="2283956"/>
            <a:ext cx="358603" cy="345107"/>
          </a:xfrm>
          <a:prstGeom prst="rect">
            <a:avLst/>
          </a:prstGeom>
        </p:spPr>
      </p:pic>
    </p:spTree>
    <p:extLst>
      <p:ext uri="{BB962C8B-B14F-4D97-AF65-F5344CB8AC3E}">
        <p14:creationId xmlns:p14="http://schemas.microsoft.com/office/powerpoint/2010/main" val="100948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15081"/>
            <a:ext cx="8280401" cy="1325563"/>
          </a:xfrm>
        </p:spPr>
        <p:txBody>
          <a:bodyPr/>
          <a:lstStyle/>
          <a:p>
            <a:r>
              <a:rPr lang="nl-BE" dirty="0"/>
              <a:t>Eigen werking overheid?</a:t>
            </a:r>
          </a:p>
        </p:txBody>
      </p:sp>
      <p:sp>
        <p:nvSpPr>
          <p:cNvPr id="7" name="Tijdelijke aanduiding voor tekst 6"/>
          <p:cNvSpPr>
            <a:spLocks noGrp="1"/>
          </p:cNvSpPr>
          <p:nvPr>
            <p:ph type="body" sz="quarter" idx="10"/>
          </p:nvPr>
        </p:nvSpPr>
        <p:spPr>
          <a:xfrm>
            <a:off x="576261" y="1340644"/>
            <a:ext cx="8393077" cy="3781425"/>
          </a:xfrm>
        </p:spPr>
        <p:txBody>
          <a:bodyPr>
            <a:normAutofit/>
          </a:bodyPr>
          <a:lstStyle/>
          <a:p>
            <a:r>
              <a:rPr lang="nl-BE" b="1" dirty="0"/>
              <a:t>Regel = géén wegwerpbekers of eenmalige drankverpakkingen </a:t>
            </a:r>
          </a:p>
          <a:p>
            <a:pPr lvl="1">
              <a:buFont typeface="Wingdings" panose="05000000000000000000" pitchFamily="2" charset="2"/>
              <a:buChar char="à"/>
            </a:pPr>
            <a:r>
              <a:rPr lang="nl-BE" sz="2100" dirty="0">
                <a:solidFill>
                  <a:schemeClr val="tx2"/>
                </a:solidFill>
              </a:rPr>
              <a:t>waterfonteintjes of koffieautomaten: herbruikbare glazen of tassen</a:t>
            </a:r>
          </a:p>
          <a:p>
            <a:pPr lvl="1">
              <a:buFont typeface="Wingdings" panose="05000000000000000000" pitchFamily="2" charset="2"/>
              <a:buChar char="à"/>
            </a:pPr>
            <a:r>
              <a:rPr lang="nl-BE" sz="2100" dirty="0">
                <a:solidFill>
                  <a:schemeClr val="tx2"/>
                </a:solidFill>
              </a:rPr>
              <a:t>vergaderruimtes: herbruikbare bekers, glazen, karaffen of drankverpakkingen</a:t>
            </a:r>
          </a:p>
          <a:p>
            <a:pPr marL="288000" lvl="1" indent="0">
              <a:buNone/>
            </a:pPr>
            <a:endParaRPr lang="nl-BE" sz="2100" dirty="0">
              <a:solidFill>
                <a:schemeClr val="tx2"/>
              </a:solidFill>
            </a:endParaRPr>
          </a:p>
          <a:p>
            <a:pPr marL="576000" lvl="2" indent="0">
              <a:buNone/>
            </a:pPr>
            <a:r>
              <a:rPr lang="nl-BE" sz="1900" dirty="0"/>
              <a:t>UITZONDERING:</a:t>
            </a:r>
          </a:p>
          <a:p>
            <a:pPr marL="576000" lvl="2" indent="0">
              <a:buNone/>
            </a:pPr>
            <a:r>
              <a:rPr lang="nl-BE" sz="1900" dirty="0"/>
              <a:t>1. cateraar die de drank uitschenkt (mits correcte inzameling!!)</a:t>
            </a:r>
          </a:p>
          <a:p>
            <a:pPr marL="576000" lvl="2" indent="0">
              <a:buNone/>
            </a:pPr>
            <a:r>
              <a:rPr lang="nl-BE" sz="1900" dirty="0"/>
              <a:t>2. drankautomaten (mits voldoende vuilnisbakken voor correcte inzameling!!)</a:t>
            </a:r>
            <a:endParaRPr lang="nl-BE" b="1" dirty="0">
              <a:solidFill>
                <a:schemeClr val="tx1"/>
              </a:solidFill>
            </a:endParaRPr>
          </a:p>
          <a:p>
            <a:pPr lvl="1">
              <a:buFont typeface="Wingdings" panose="05000000000000000000" pitchFamily="2" charset="2"/>
              <a:buChar char="à"/>
            </a:pPr>
            <a:endParaRPr lang="nl-BE" dirty="0">
              <a:solidFill>
                <a:schemeClr val="tx2"/>
              </a:solidFill>
            </a:endParaRPr>
          </a:p>
          <a:p>
            <a:pPr>
              <a:buFont typeface="Wingdings" panose="05000000000000000000" pitchFamily="2" charset="2"/>
              <a:buChar char="à"/>
            </a:pPr>
            <a:endParaRPr lang="nl-BE" b="1" dirty="0">
              <a:solidFill>
                <a:schemeClr val="tx1"/>
              </a:solidFill>
            </a:endParaRPr>
          </a:p>
          <a:p>
            <a:pPr>
              <a:buFont typeface="Wingdings" panose="05000000000000000000" pitchFamily="2" charset="2"/>
              <a:buChar char="à"/>
            </a:pPr>
            <a:endParaRPr lang="nl-BE" b="1" dirty="0">
              <a:solidFill>
                <a:schemeClr val="tx1"/>
              </a:solidFill>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41</a:t>
            </a:fld>
            <a:endParaRPr lang="nl-BE" dirty="0"/>
          </a:p>
        </p:txBody>
      </p:sp>
    </p:spTree>
    <p:extLst>
      <p:ext uri="{BB962C8B-B14F-4D97-AF65-F5344CB8AC3E}">
        <p14:creationId xmlns:p14="http://schemas.microsoft.com/office/powerpoint/2010/main" val="326663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Handhaving en controle bij evenementen?</a:t>
            </a:r>
          </a:p>
        </p:txBody>
      </p:sp>
      <p:sp>
        <p:nvSpPr>
          <p:cNvPr id="3" name="Tijdelijke aanduiding voor tekst 2"/>
          <p:cNvSpPr>
            <a:spLocks noGrp="1"/>
          </p:cNvSpPr>
          <p:nvPr>
            <p:ph type="body" sz="quarter" idx="10"/>
          </p:nvPr>
        </p:nvSpPr>
        <p:spPr>
          <a:xfrm>
            <a:off x="576263" y="1808163"/>
            <a:ext cx="4580623" cy="3781425"/>
          </a:xfrm>
        </p:spPr>
        <p:txBody>
          <a:bodyPr/>
          <a:lstStyle/>
          <a:p>
            <a:r>
              <a:rPr lang="nl-BE" dirty="0"/>
              <a:t>2020: </a:t>
            </a:r>
            <a:r>
              <a:rPr lang="nl-BE" dirty="0">
                <a:solidFill>
                  <a:srgbClr val="FF0000"/>
                </a:solidFill>
              </a:rPr>
              <a:t>overgangsjaar</a:t>
            </a:r>
          </a:p>
          <a:p>
            <a:pPr lvl="1"/>
            <a:r>
              <a:rPr lang="nl-BE" dirty="0">
                <a:solidFill>
                  <a:schemeClr val="tx1"/>
                </a:solidFill>
              </a:rPr>
              <a:t>VLAREM-plichtige bedrijven</a:t>
            </a:r>
          </a:p>
          <a:p>
            <a:pPr lvl="2"/>
            <a:r>
              <a:rPr lang="nl-BE" dirty="0">
                <a:solidFill>
                  <a:schemeClr val="tx1"/>
                </a:solidFill>
              </a:rPr>
              <a:t>Handhaving door milieu-inspectie</a:t>
            </a:r>
          </a:p>
          <a:p>
            <a:pPr lvl="1"/>
            <a:r>
              <a:rPr lang="nl-BE" dirty="0">
                <a:solidFill>
                  <a:schemeClr val="tx1"/>
                </a:solidFill>
              </a:rPr>
              <a:t>Chirofuiven, wijkfeesten,…</a:t>
            </a:r>
          </a:p>
          <a:p>
            <a:pPr lvl="2"/>
            <a:r>
              <a:rPr lang="nl-BE" dirty="0">
                <a:solidFill>
                  <a:schemeClr val="tx1"/>
                </a:solidFill>
              </a:rPr>
              <a:t>Handhaving door gemeenten</a:t>
            </a:r>
          </a:p>
          <a:p>
            <a:pPr lvl="1"/>
            <a:r>
              <a:rPr lang="nl-BE" dirty="0">
                <a:solidFill>
                  <a:schemeClr val="tx1"/>
                </a:solidFill>
              </a:rPr>
              <a:t>Gemeenten (eigen events)</a:t>
            </a:r>
          </a:p>
          <a:p>
            <a:pPr lvl="2"/>
            <a:r>
              <a:rPr lang="nl-BE" dirty="0">
                <a:solidFill>
                  <a:schemeClr val="tx1"/>
                </a:solidFill>
              </a:rPr>
              <a:t>Geen handhaving</a:t>
            </a:r>
          </a:p>
          <a:p>
            <a:pPr lvl="2"/>
            <a:r>
              <a:rPr lang="nl-BE" dirty="0">
                <a:solidFill>
                  <a:schemeClr val="tx1"/>
                </a:solidFill>
              </a:rPr>
              <a:t>Geven zelf goede voorbeeld</a:t>
            </a:r>
          </a:p>
          <a:p>
            <a:pPr lvl="1"/>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a:solidFill>
                  <a:srgbClr val="6F8B00"/>
                </a:solidFill>
              </a:rPr>
              <a:t> | </a:t>
            </a:r>
            <a:fld id="{4FEC29A6-96D2-4855-B02C-489BA0EAE082}" type="slidenum">
              <a:rPr lang="nl-BE" smtClean="0">
                <a:solidFill>
                  <a:srgbClr val="6F8B00"/>
                </a:solidFill>
              </a:rPr>
              <a:pPr/>
              <a:t>42</a:t>
            </a:fld>
            <a:endParaRPr lang="nl-BE" dirty="0">
              <a:solidFill>
                <a:srgbClr val="6F8B00"/>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762" y="2000250"/>
            <a:ext cx="2638847" cy="2868312"/>
          </a:xfrm>
          <a:prstGeom prst="rect">
            <a:avLst/>
          </a:prstGeom>
        </p:spPr>
      </p:pic>
    </p:spTree>
    <p:extLst>
      <p:ext uri="{BB962C8B-B14F-4D97-AF65-F5344CB8AC3E}">
        <p14:creationId xmlns:p14="http://schemas.microsoft.com/office/powerpoint/2010/main" val="413481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Ondersteuning &amp; meer info</a:t>
            </a:r>
            <a:endParaRPr lang="nl-BE" dirty="0"/>
          </a:p>
        </p:txBody>
      </p:sp>
      <p:sp>
        <p:nvSpPr>
          <p:cNvPr id="3" name="Tijdelijke aanduiding voor tekst 2"/>
          <p:cNvSpPr>
            <a:spLocks noGrp="1"/>
          </p:cNvSpPr>
          <p:nvPr>
            <p:ph type="body" sz="quarter" idx="10"/>
          </p:nvPr>
        </p:nvSpPr>
        <p:spPr/>
        <p:txBody>
          <a:bodyPr>
            <a:normAutofit/>
          </a:bodyPr>
          <a:lstStyle/>
          <a:p>
            <a:r>
              <a:rPr lang="nl-BE" dirty="0" smtClean="0"/>
              <a:t>Subsidies </a:t>
            </a:r>
            <a:r>
              <a:rPr lang="nl-BE" dirty="0"/>
              <a:t>OVAM (énkel voor overheden, tot 50% bedrag)</a:t>
            </a:r>
          </a:p>
          <a:p>
            <a:pPr lvl="1"/>
            <a:r>
              <a:rPr lang="nl-BE" dirty="0">
                <a:solidFill>
                  <a:schemeClr val="tx1"/>
                </a:solidFill>
              </a:rPr>
              <a:t>herbruikbare bekers</a:t>
            </a:r>
          </a:p>
          <a:p>
            <a:pPr lvl="1"/>
            <a:r>
              <a:rPr lang="nl-BE" dirty="0">
                <a:solidFill>
                  <a:schemeClr val="tx1"/>
                </a:solidFill>
              </a:rPr>
              <a:t>wasinstallaties</a:t>
            </a:r>
          </a:p>
          <a:p>
            <a:pPr lvl="1"/>
            <a:r>
              <a:rPr lang="nl-BE" dirty="0">
                <a:solidFill>
                  <a:schemeClr val="tx1"/>
                </a:solidFill>
              </a:rPr>
              <a:t>opbergboxen voor bekers</a:t>
            </a:r>
          </a:p>
          <a:p>
            <a:pPr lvl="1"/>
            <a:r>
              <a:rPr lang="nl-BE" dirty="0">
                <a:solidFill>
                  <a:schemeClr val="tx1"/>
                </a:solidFill>
              </a:rPr>
              <a:t>mobiele </a:t>
            </a:r>
            <a:r>
              <a:rPr lang="nl-BE" dirty="0" smtClean="0">
                <a:solidFill>
                  <a:schemeClr val="tx1"/>
                </a:solidFill>
              </a:rPr>
              <a:t>tapinstallaties</a:t>
            </a:r>
          </a:p>
          <a:p>
            <a:r>
              <a:rPr lang="nl-BE" dirty="0" smtClean="0"/>
              <a:t>Meer info</a:t>
            </a:r>
          </a:p>
          <a:p>
            <a:pPr lvl="1"/>
            <a:r>
              <a:rPr lang="nl-BE" dirty="0">
                <a:hlinkClick r:id="rId2"/>
              </a:rPr>
              <a:t>www.groenevent.be</a:t>
            </a:r>
            <a:endParaRPr lang="nl-BE" dirty="0"/>
          </a:p>
          <a:p>
            <a:pPr lvl="1"/>
            <a:r>
              <a:rPr lang="nl-BE" dirty="0">
                <a:hlinkClick r:id="rId3"/>
              </a:rPr>
              <a:t>groenevent@ovam.be</a:t>
            </a:r>
            <a:endParaRPr lang="nl-BE" dirty="0"/>
          </a:p>
          <a:p>
            <a:pPr lvl="1"/>
            <a:endParaRPr lang="nl-BE" dirty="0">
              <a:solidFill>
                <a:schemeClr val="tx1"/>
              </a:solidFill>
            </a:endParaRP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solidFill>
                  <a:srgbClr val="6F8B00"/>
                </a:solidFill>
              </a:rPr>
              <a:pPr/>
              <a:t>13/12/2019</a:t>
            </a:fld>
            <a:r>
              <a:rPr lang="nl-BE">
                <a:solidFill>
                  <a:srgbClr val="6F8B00"/>
                </a:solidFill>
              </a:rPr>
              <a:t> | </a:t>
            </a:r>
            <a:fld id="{4FEC29A6-96D2-4855-B02C-489BA0EAE082}" type="slidenum">
              <a:rPr lang="nl-BE" smtClean="0">
                <a:solidFill>
                  <a:srgbClr val="6F8B00"/>
                </a:solidFill>
              </a:rPr>
              <a:pPr/>
              <a:t>43</a:t>
            </a:fld>
            <a:endParaRPr lang="nl-BE" dirty="0">
              <a:solidFill>
                <a:srgbClr val="6F8B00"/>
              </a:solidFill>
            </a:endParaRPr>
          </a:p>
        </p:txBody>
      </p:sp>
      <p:pic>
        <p:nvPicPr>
          <p:cNvPr id="5" name="Afbeelding 4"/>
          <p:cNvPicPr>
            <a:picLocks noChangeAspect="1"/>
          </p:cNvPicPr>
          <p:nvPr/>
        </p:nvPicPr>
        <p:blipFill>
          <a:blip r:embed="rId4"/>
          <a:stretch>
            <a:fillRect/>
          </a:stretch>
        </p:blipFill>
        <p:spPr>
          <a:xfrm>
            <a:off x="5992912" y="2191347"/>
            <a:ext cx="2863751" cy="2868333"/>
          </a:xfrm>
          <a:prstGeom prst="rect">
            <a:avLst/>
          </a:prstGeom>
        </p:spPr>
      </p:pic>
    </p:spTree>
    <p:extLst>
      <p:ext uri="{BB962C8B-B14F-4D97-AF65-F5344CB8AC3E}">
        <p14:creationId xmlns:p14="http://schemas.microsoft.com/office/powerpoint/2010/main" val="3839142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Politiereglement</a:t>
            </a:r>
            <a:br>
              <a:rPr lang="nl-BE" dirty="0"/>
            </a:br>
            <a:r>
              <a:rPr lang="nl-BE" sz="2200" dirty="0"/>
              <a:t>Nieuw model</a:t>
            </a:r>
          </a:p>
        </p:txBody>
      </p:sp>
    </p:spTree>
    <p:extLst>
      <p:ext uri="{BB962C8B-B14F-4D97-AF65-F5344CB8AC3E}">
        <p14:creationId xmlns:p14="http://schemas.microsoft.com/office/powerpoint/2010/main" val="525449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Model politiereglement</a:t>
            </a:r>
          </a:p>
        </p:txBody>
      </p:sp>
      <p:sp>
        <p:nvSpPr>
          <p:cNvPr id="3" name="Tijdelijke aanduiding voor tekst 2"/>
          <p:cNvSpPr>
            <a:spLocks noGrp="1"/>
          </p:cNvSpPr>
          <p:nvPr>
            <p:ph type="body" sz="quarter" idx="10"/>
          </p:nvPr>
        </p:nvSpPr>
        <p:spPr/>
        <p:txBody>
          <a:bodyPr>
            <a:normAutofit fontScale="85000" lnSpcReduction="20000"/>
          </a:bodyPr>
          <a:lstStyle/>
          <a:p>
            <a:pPr lvl="0">
              <a:buClr>
                <a:srgbClr val="373636"/>
              </a:buClr>
            </a:pPr>
            <a:r>
              <a:rPr lang="nl-BE" dirty="0">
                <a:solidFill>
                  <a:srgbClr val="373636"/>
                </a:solidFill>
              </a:rPr>
              <a:t>Materialendecreet Art 26</a:t>
            </a:r>
          </a:p>
          <a:p>
            <a:pPr lvl="1">
              <a:buClr>
                <a:srgbClr val="373636">
                  <a:lumMod val="50000"/>
                  <a:lumOff val="50000"/>
                </a:srgbClr>
              </a:buClr>
            </a:pPr>
            <a:r>
              <a:rPr lang="nl-BE" dirty="0">
                <a:solidFill>
                  <a:srgbClr val="373636">
                    <a:lumMod val="50000"/>
                    <a:lumOff val="50000"/>
                  </a:srgbClr>
                </a:solidFill>
              </a:rPr>
              <a:t>Gemeente verantwoordelijk voor het ophalen/inzamelen van huishoudelijke afvalstoffen</a:t>
            </a:r>
          </a:p>
          <a:p>
            <a:pPr lvl="1">
              <a:buClr>
                <a:srgbClr val="373636">
                  <a:lumMod val="50000"/>
                  <a:lumOff val="50000"/>
                </a:srgbClr>
              </a:buClr>
            </a:pPr>
            <a:r>
              <a:rPr lang="nl-BE" dirty="0" err="1">
                <a:solidFill>
                  <a:srgbClr val="373636">
                    <a:lumMod val="50000"/>
                    <a:lumOff val="50000"/>
                  </a:srgbClr>
                </a:solidFill>
              </a:rPr>
              <a:t>Ophaling</a:t>
            </a:r>
            <a:r>
              <a:rPr lang="nl-BE" dirty="0">
                <a:solidFill>
                  <a:srgbClr val="373636">
                    <a:lumMod val="50000"/>
                    <a:lumOff val="50000"/>
                  </a:srgbClr>
                </a:solidFill>
              </a:rPr>
              <a:t> en inzameling bij </a:t>
            </a:r>
            <a:r>
              <a:rPr lang="nl-BE" dirty="0">
                <a:solidFill>
                  <a:srgbClr val="FF0000"/>
                </a:solidFill>
              </a:rPr>
              <a:t>gemeentelijk reglement</a:t>
            </a:r>
            <a:r>
              <a:rPr lang="nl-BE" dirty="0">
                <a:solidFill>
                  <a:srgbClr val="373636">
                    <a:lumMod val="50000"/>
                    <a:lumOff val="50000"/>
                  </a:srgbClr>
                </a:solidFill>
              </a:rPr>
              <a:t> geregeld</a:t>
            </a:r>
          </a:p>
          <a:p>
            <a:pPr lvl="1">
              <a:buClr>
                <a:srgbClr val="373636">
                  <a:lumMod val="50000"/>
                  <a:lumOff val="50000"/>
                </a:srgbClr>
              </a:buClr>
            </a:pPr>
            <a:endParaRPr lang="nl-BE" dirty="0">
              <a:solidFill>
                <a:srgbClr val="373636">
                  <a:lumMod val="50000"/>
                  <a:lumOff val="50000"/>
                </a:srgbClr>
              </a:solidFill>
            </a:endParaRPr>
          </a:p>
          <a:p>
            <a:pPr lvl="0">
              <a:buClr>
                <a:srgbClr val="373636"/>
              </a:buClr>
            </a:pPr>
            <a:r>
              <a:rPr lang="nl-BE" dirty="0">
                <a:solidFill>
                  <a:srgbClr val="373636"/>
                </a:solidFill>
              </a:rPr>
              <a:t>Dit wil zeggen</a:t>
            </a:r>
          </a:p>
          <a:p>
            <a:pPr lvl="1">
              <a:buClr>
                <a:srgbClr val="373636">
                  <a:lumMod val="50000"/>
                  <a:lumOff val="50000"/>
                </a:srgbClr>
              </a:buClr>
            </a:pPr>
            <a:r>
              <a:rPr lang="nl-BE" dirty="0">
                <a:solidFill>
                  <a:srgbClr val="373636">
                    <a:lumMod val="50000"/>
                    <a:lumOff val="50000"/>
                  </a:srgbClr>
                </a:solidFill>
              </a:rPr>
              <a:t>Andere natuurlijke personen of rechtspersonen mogen ook huishoudelijk afval inzamelen</a:t>
            </a:r>
          </a:p>
          <a:p>
            <a:pPr lvl="1">
              <a:buClr>
                <a:srgbClr val="373636">
                  <a:lumMod val="50000"/>
                  <a:lumOff val="50000"/>
                </a:srgbClr>
              </a:buClr>
            </a:pPr>
            <a:r>
              <a:rPr lang="nl-BE" dirty="0">
                <a:solidFill>
                  <a:srgbClr val="FF0000"/>
                </a:solidFill>
              </a:rPr>
              <a:t>Tenzij</a:t>
            </a:r>
            <a:r>
              <a:rPr lang="nl-BE" dirty="0">
                <a:solidFill>
                  <a:srgbClr val="373636">
                    <a:lumMod val="50000"/>
                    <a:lumOff val="50000"/>
                  </a:srgbClr>
                </a:solidFill>
              </a:rPr>
              <a:t> de inzameling huishoudelijk afval zonder toestemming van de gemeente verboden wordt in een gemeentelijk reglement</a:t>
            </a:r>
          </a:p>
          <a:p>
            <a:pPr lvl="1">
              <a:buClr>
                <a:srgbClr val="373636">
                  <a:lumMod val="50000"/>
                  <a:lumOff val="50000"/>
                </a:srgbClr>
              </a:buClr>
            </a:pPr>
            <a:endParaRPr lang="nl-BE" dirty="0"/>
          </a:p>
          <a:p>
            <a:r>
              <a:rPr lang="nl-BE" dirty="0"/>
              <a:t>Samen met o.a. VVSG heeft OVAM een model politiereglement opgesteld voor steden en gemeenten</a:t>
            </a:r>
          </a:p>
          <a:p>
            <a:pPr lvl="1"/>
            <a:r>
              <a:rPr lang="nl-BE" dirty="0"/>
              <a:t>“Politieverordening betreffende de inzameling en het beheer van huishoudelijke afvalstoffen en vergelijkbare bedrijfsafvalstoffen”</a:t>
            </a:r>
          </a:p>
          <a:p>
            <a:pPr marL="0" indent="0">
              <a:buNone/>
            </a:pPr>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45</a:t>
            </a:fld>
            <a:endParaRPr lang="nl-BE" dirty="0"/>
          </a:p>
        </p:txBody>
      </p:sp>
    </p:spTree>
    <p:extLst>
      <p:ext uri="{BB962C8B-B14F-4D97-AF65-F5344CB8AC3E}">
        <p14:creationId xmlns:p14="http://schemas.microsoft.com/office/powerpoint/2010/main" val="1066200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Concreet voorbeeld: Wat doen bij illegale (textiel)inzameling?</a:t>
            </a:r>
          </a:p>
        </p:txBody>
      </p:sp>
      <p:sp>
        <p:nvSpPr>
          <p:cNvPr id="3" name="Tijdelijke aanduiding voor tekst 2"/>
          <p:cNvSpPr>
            <a:spLocks noGrp="1"/>
          </p:cNvSpPr>
          <p:nvPr>
            <p:ph type="body" sz="quarter" idx="10"/>
          </p:nvPr>
        </p:nvSpPr>
        <p:spPr/>
        <p:txBody>
          <a:bodyPr>
            <a:normAutofit/>
          </a:bodyPr>
          <a:lstStyle/>
          <a:p>
            <a:r>
              <a:rPr lang="nl-BE" dirty="0"/>
              <a:t>Voorwaarden</a:t>
            </a:r>
          </a:p>
          <a:p>
            <a:pPr lvl="1"/>
            <a:r>
              <a:rPr lang="nl-BE" dirty="0"/>
              <a:t>Gemeentelijk reglement bevat bepaling dat inzameling huishoudelijk afval verboden is zonder toestemming van de gemeente</a:t>
            </a:r>
          </a:p>
          <a:p>
            <a:pPr lvl="1"/>
            <a:r>
              <a:rPr lang="nl-BE" dirty="0"/>
              <a:t>Wetgeving overheidsopdrachten gevolgd voor toekenning (textiel)inzameling aan een geregistreerde IHM</a:t>
            </a:r>
          </a:p>
          <a:p>
            <a:r>
              <a:rPr lang="nl-BE" dirty="0"/>
              <a:t>Opstellen PV</a:t>
            </a:r>
          </a:p>
          <a:p>
            <a:pPr lvl="1"/>
            <a:r>
              <a:rPr lang="nl-BE" dirty="0"/>
              <a:t>Vermelding overtreding materialendecreet, VLAREMA, omgevingsdecreet, gemeentelijk politiereglement, …</a:t>
            </a:r>
          </a:p>
          <a:p>
            <a:pPr lvl="1"/>
            <a:r>
              <a:rPr lang="nl-BE" dirty="0"/>
              <a:t>Enkel politiereglement-&gt; enkel GAS-boete</a:t>
            </a:r>
          </a:p>
          <a:p>
            <a:pPr lvl="1"/>
            <a:r>
              <a:rPr lang="nl-BE" dirty="0"/>
              <a:t>Hogere wetgeving -&gt; </a:t>
            </a:r>
            <a:r>
              <a:rPr lang="nl-BE" dirty="0">
                <a:solidFill>
                  <a:srgbClr val="FF0000"/>
                </a:solidFill>
              </a:rPr>
              <a:t>milieumisdrijf</a:t>
            </a:r>
            <a:r>
              <a:rPr lang="nl-BE" dirty="0"/>
              <a:t> (parket)</a:t>
            </a:r>
          </a:p>
          <a:p>
            <a:pPr lvl="1"/>
            <a:endParaRPr lang="nl-BE" dirty="0"/>
          </a:p>
          <a:p>
            <a:pPr lvl="1"/>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46</a:t>
            </a:fld>
            <a:endParaRPr lang="nl-BE" dirty="0"/>
          </a:p>
        </p:txBody>
      </p:sp>
    </p:spTree>
    <p:extLst>
      <p:ext uri="{BB962C8B-B14F-4D97-AF65-F5344CB8AC3E}">
        <p14:creationId xmlns:p14="http://schemas.microsoft.com/office/powerpoint/2010/main" val="2818429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Meer info</a:t>
            </a:r>
          </a:p>
        </p:txBody>
      </p:sp>
      <p:sp>
        <p:nvSpPr>
          <p:cNvPr id="3" name="Tijdelijke aanduiding voor tekst 2"/>
          <p:cNvSpPr>
            <a:spLocks noGrp="1"/>
          </p:cNvSpPr>
          <p:nvPr>
            <p:ph type="body" sz="quarter" idx="10"/>
          </p:nvPr>
        </p:nvSpPr>
        <p:spPr/>
        <p:txBody>
          <a:bodyPr/>
          <a:lstStyle/>
          <a:p>
            <a:r>
              <a:rPr lang="nl-BE" dirty="0">
                <a:hlinkClick r:id="rId2"/>
              </a:rPr>
              <a:t>https://ovam.be/model-politiereglement-en-handhaving</a:t>
            </a:r>
            <a:r>
              <a:rPr lang="nl-BE" dirty="0"/>
              <a:t>	</a:t>
            </a:r>
          </a:p>
          <a:p>
            <a:pPr lvl="1"/>
            <a:r>
              <a:rPr lang="nl-BE" dirty="0"/>
              <a:t>Model politiereglement</a:t>
            </a:r>
          </a:p>
          <a:p>
            <a:pPr lvl="1"/>
            <a:r>
              <a:rPr lang="nl-BE" dirty="0"/>
              <a:t>Plan van aanpak handhaving</a:t>
            </a:r>
          </a:p>
          <a:p>
            <a:pPr lvl="1"/>
            <a:r>
              <a:rPr lang="nl-BE" dirty="0"/>
              <a:t>Model proces-verbaal</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47</a:t>
            </a:fld>
            <a:endParaRPr lang="nl-BE" dirty="0"/>
          </a:p>
        </p:txBody>
      </p:sp>
      <p:pic>
        <p:nvPicPr>
          <p:cNvPr id="5" name="Afbeelding 4"/>
          <p:cNvPicPr>
            <a:picLocks noChangeAspect="1"/>
          </p:cNvPicPr>
          <p:nvPr/>
        </p:nvPicPr>
        <p:blipFill>
          <a:blip r:embed="rId3"/>
          <a:stretch>
            <a:fillRect/>
          </a:stretch>
        </p:blipFill>
        <p:spPr>
          <a:xfrm>
            <a:off x="3698763" y="3778919"/>
            <a:ext cx="1743607" cy="1810669"/>
          </a:xfrm>
          <a:prstGeom prst="rect">
            <a:avLst/>
          </a:prstGeom>
        </p:spPr>
      </p:pic>
    </p:spTree>
    <p:extLst>
      <p:ext uri="{BB962C8B-B14F-4D97-AF65-F5344CB8AC3E}">
        <p14:creationId xmlns:p14="http://schemas.microsoft.com/office/powerpoint/2010/main" val="748523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Handhaving </a:t>
            </a:r>
            <a:br>
              <a:rPr lang="nl-BE" dirty="0"/>
            </a:br>
            <a:r>
              <a:rPr lang="nl-BE" sz="2200" dirty="0"/>
              <a:t>bij terreincontroles</a:t>
            </a:r>
          </a:p>
        </p:txBody>
      </p:sp>
    </p:spTree>
    <p:extLst>
      <p:ext uri="{BB962C8B-B14F-4D97-AF65-F5344CB8AC3E}">
        <p14:creationId xmlns:p14="http://schemas.microsoft.com/office/powerpoint/2010/main" val="873532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Team Terreincontrole</a:t>
            </a:r>
          </a:p>
        </p:txBody>
      </p:sp>
      <p:pic>
        <p:nvPicPr>
          <p:cNvPr id="6" name="Afbeelding 5"/>
          <p:cNvPicPr>
            <a:picLocks noChangeAspect="1"/>
          </p:cNvPicPr>
          <p:nvPr/>
        </p:nvPicPr>
        <p:blipFill>
          <a:blip r:embed="rId2"/>
          <a:stretch>
            <a:fillRect/>
          </a:stretch>
        </p:blipFill>
        <p:spPr>
          <a:xfrm>
            <a:off x="2307771" y="1495089"/>
            <a:ext cx="5178675" cy="4103202"/>
          </a:xfrm>
          <a:prstGeom prst="rect">
            <a:avLst/>
          </a:prstGeom>
        </p:spPr>
      </p:pic>
      <p:sp>
        <p:nvSpPr>
          <p:cNvPr id="4" name="Tijdelijke aanduiding voor dianummer 3"/>
          <p:cNvSpPr>
            <a:spLocks noGrp="1"/>
          </p:cNvSpPr>
          <p:nvPr>
            <p:ph type="sldNum" sz="quarter" idx="12"/>
          </p:nvPr>
        </p:nvSpPr>
        <p:spPr/>
        <p:txBody>
          <a:bodyPr/>
          <a:lstStyle/>
          <a:p>
            <a:fld id="{4FEC29A6-96D2-4855-B02C-489BA0EAE082}" type="slidenum">
              <a:rPr lang="nl-BE" smtClean="0"/>
              <a:pPr/>
              <a:t>49</a:t>
            </a:fld>
            <a:endParaRPr lang="nl-BE" dirty="0"/>
          </a:p>
        </p:txBody>
      </p:sp>
      <p:sp>
        <p:nvSpPr>
          <p:cNvPr id="7" name="Tekstvak 6"/>
          <p:cNvSpPr txBox="1"/>
          <p:nvPr/>
        </p:nvSpPr>
        <p:spPr>
          <a:xfrm>
            <a:off x="3640183" y="5688202"/>
            <a:ext cx="3004457" cy="369332"/>
          </a:xfrm>
          <a:prstGeom prst="rect">
            <a:avLst/>
          </a:prstGeom>
          <a:noFill/>
        </p:spPr>
        <p:txBody>
          <a:bodyPr wrap="square" rtlCol="0">
            <a:spAutoFit/>
          </a:bodyPr>
          <a:lstStyle/>
          <a:p>
            <a:r>
              <a:rPr lang="nl-BE" dirty="0"/>
              <a:t>handhaving@ovam.be</a:t>
            </a:r>
          </a:p>
        </p:txBody>
      </p:sp>
    </p:spTree>
    <p:extLst>
      <p:ext uri="{BB962C8B-B14F-4D97-AF65-F5344CB8AC3E}">
        <p14:creationId xmlns:p14="http://schemas.microsoft.com/office/powerpoint/2010/main" val="153160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Wat?</a:t>
            </a:r>
          </a:p>
        </p:txBody>
      </p:sp>
      <p:sp>
        <p:nvSpPr>
          <p:cNvPr id="3" name="Tijdelijke aanduiding voor tekst 2"/>
          <p:cNvSpPr>
            <a:spLocks noGrp="1"/>
          </p:cNvSpPr>
          <p:nvPr>
            <p:ph type="body" sz="quarter" idx="10"/>
          </p:nvPr>
        </p:nvSpPr>
        <p:spPr/>
        <p:txBody>
          <a:bodyPr/>
          <a:lstStyle/>
          <a:p>
            <a:r>
              <a:rPr lang="nl-BE" dirty="0"/>
              <a:t>Gemeenten vergelijken</a:t>
            </a:r>
          </a:p>
          <a:p>
            <a:endParaRPr lang="nl-BE" dirty="0"/>
          </a:p>
          <a:p>
            <a:r>
              <a:rPr lang="nl-BE" dirty="0">
                <a:latin typeface="Calibri" panose="020F0502020204030204" pitchFamily="34" charset="0"/>
              </a:rPr>
              <a:t>Afval</a:t>
            </a:r>
          </a:p>
          <a:p>
            <a:r>
              <a:rPr lang="nl-BE" dirty="0"/>
              <a:t>Bodem</a:t>
            </a:r>
          </a:p>
          <a:p>
            <a:endParaRPr lang="nl-BE" dirty="0">
              <a:latin typeface="Calibri" panose="020F0502020204030204" pitchFamily="34" charset="0"/>
            </a:endParaRPr>
          </a:p>
          <a:p>
            <a:r>
              <a:rPr lang="nl-BE" dirty="0" err="1">
                <a:latin typeface="Calibri" panose="020F0502020204030204" pitchFamily="34" charset="0"/>
              </a:rPr>
              <a:t>Webtool</a:t>
            </a:r>
            <a:endParaRPr lang="nl-BE" dirty="0">
              <a:latin typeface="Calibri" panose="020F0502020204030204" pitchFamily="34" charset="0"/>
            </a:endParaRPr>
          </a:p>
          <a:p>
            <a:r>
              <a:rPr lang="nl-BE" dirty="0">
                <a:latin typeface="Calibri" panose="020F0502020204030204" pitchFamily="34" charset="0"/>
              </a:rPr>
              <a:t>Export (.</a:t>
            </a:r>
            <a:r>
              <a:rPr lang="nl-BE" dirty="0" err="1">
                <a:latin typeface="Calibri" panose="020F0502020204030204" pitchFamily="34" charset="0"/>
              </a:rPr>
              <a:t>xlsx</a:t>
            </a:r>
            <a:r>
              <a:rPr lang="nl-BE" dirty="0">
                <a:latin typeface="Calibri" panose="020F0502020204030204" pitchFamily="34" charset="0"/>
              </a:rPr>
              <a:t>)</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smtClean="0">
                <a:latin typeface="Calibri Light" panose="020F0302020204030204" pitchFamily="34" charset="0"/>
              </a:rPr>
              <a:t> </a:t>
            </a:r>
            <a:r>
              <a:rPr lang="nl-BE" dirty="0">
                <a:latin typeface="Calibri Light" panose="020F0302020204030204" pitchFamily="34" charset="0"/>
              </a:rPr>
              <a:t>| </a:t>
            </a:r>
            <a:fld id="{4FEC29A6-96D2-4855-B02C-489BA0EAE082}" type="slidenum">
              <a:rPr lang="nl-BE" smtClean="0">
                <a:latin typeface="Calibri Light" panose="020F0302020204030204" pitchFamily="34" charset="0"/>
              </a:rPr>
              <a:pPr/>
              <a:t>5</a:t>
            </a:fld>
            <a:endParaRPr lang="nl-BE" dirty="0">
              <a:latin typeface="Calibri Light" panose="020F0302020204030204" pitchFamily="34" charset="0"/>
            </a:endParaRPr>
          </a:p>
        </p:txBody>
      </p:sp>
      <p:pic>
        <p:nvPicPr>
          <p:cNvPr id="5" name="Afbeelding 4">
            <a:extLst>
              <a:ext uri="{FF2B5EF4-FFF2-40B4-BE49-F238E27FC236}">
                <a16:creationId xmlns:a16="http://schemas.microsoft.com/office/drawing/2014/main" id="{FA5842B5-46AF-460D-BDE4-A104A33FD408}"/>
              </a:ext>
            </a:extLst>
          </p:cNvPr>
          <p:cNvPicPr>
            <a:picLocks noChangeAspect="1"/>
          </p:cNvPicPr>
          <p:nvPr/>
        </p:nvPicPr>
        <p:blipFill>
          <a:blip r:embed="rId3"/>
          <a:stretch>
            <a:fillRect/>
          </a:stretch>
        </p:blipFill>
        <p:spPr>
          <a:xfrm>
            <a:off x="5320198" y="2021250"/>
            <a:ext cx="2990850" cy="2590800"/>
          </a:xfrm>
          <a:prstGeom prst="rect">
            <a:avLst/>
          </a:prstGeom>
        </p:spPr>
      </p:pic>
      <p:sp>
        <p:nvSpPr>
          <p:cNvPr id="15" name="Rechthoek 14">
            <a:extLst>
              <a:ext uri="{FF2B5EF4-FFF2-40B4-BE49-F238E27FC236}">
                <a16:creationId xmlns:a16="http://schemas.microsoft.com/office/drawing/2014/main" id="{84332699-36F1-43A2-AAA3-FE369F327755}"/>
              </a:ext>
            </a:extLst>
          </p:cNvPr>
          <p:cNvSpPr/>
          <p:nvPr/>
        </p:nvSpPr>
        <p:spPr>
          <a:xfrm>
            <a:off x="5746501" y="2416993"/>
            <a:ext cx="213824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nl-BE" dirty="0">
                <a:hlinkClick r:id="rId4"/>
              </a:rPr>
              <a:t>benchmark.ovam.be</a:t>
            </a:r>
            <a:endParaRPr lang="nl-BE" dirty="0"/>
          </a:p>
        </p:txBody>
      </p:sp>
    </p:spTree>
    <p:extLst>
      <p:ext uri="{BB962C8B-B14F-4D97-AF65-F5344CB8AC3E}">
        <p14:creationId xmlns:p14="http://schemas.microsoft.com/office/powerpoint/2010/main" val="2590660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0"/>
            <a:ext cx="8280401" cy="1079481"/>
          </a:xfrm>
        </p:spPr>
        <p:txBody>
          <a:bodyPr>
            <a:normAutofit fontScale="90000"/>
          </a:bodyPr>
          <a:lstStyle/>
          <a:p>
            <a:r>
              <a:rPr lang="nl-BE" dirty="0"/>
              <a:t>Onze bevoegdheden: Team Terreincontrole </a:t>
            </a:r>
            <a:br>
              <a:rPr lang="nl-BE" dirty="0"/>
            </a:br>
            <a:r>
              <a:rPr lang="nl-BE" sz="1800" dirty="0"/>
              <a:t>(werkingsgebied: héél Vlaanderen)</a:t>
            </a:r>
          </a:p>
        </p:txBody>
      </p:sp>
      <p:sp>
        <p:nvSpPr>
          <p:cNvPr id="4" name="Tijdelijke aanduiding voor dianummer 3"/>
          <p:cNvSpPr>
            <a:spLocks noGrp="1"/>
          </p:cNvSpPr>
          <p:nvPr>
            <p:ph type="sldNum" sz="quarter" idx="12"/>
          </p:nvPr>
        </p:nvSpPr>
        <p:spPr/>
        <p:txBody>
          <a:bodyPr/>
          <a:lstStyle/>
          <a:p>
            <a:fld id="{4FEC29A6-96D2-4855-B02C-489BA0EAE082}" type="slidenum">
              <a:rPr lang="nl-BE" smtClean="0"/>
              <a:pPr/>
              <a:t>50</a:t>
            </a:fld>
            <a:endParaRPr lang="nl-BE" dirty="0"/>
          </a:p>
        </p:txBody>
      </p:sp>
      <p:graphicFrame>
        <p:nvGraphicFramePr>
          <p:cNvPr id="5" name="Tijdelijke aanduiding voor inhoud 3"/>
          <p:cNvGraphicFramePr>
            <a:graphicFrameLocks/>
          </p:cNvGraphicFramePr>
          <p:nvPr>
            <p:extLst/>
          </p:nvPr>
        </p:nvGraphicFramePr>
        <p:xfrm>
          <a:off x="660614" y="1187895"/>
          <a:ext cx="7908619" cy="4406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2742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288000"/>
            <a:ext cx="8280401" cy="1079481"/>
          </a:xfrm>
        </p:spPr>
        <p:txBody>
          <a:bodyPr>
            <a:normAutofit/>
          </a:bodyPr>
          <a:lstStyle/>
          <a:p>
            <a:r>
              <a:rPr lang="nl-BE" dirty="0"/>
              <a:t>Waar zijn we niet voor bevoegd?</a:t>
            </a:r>
          </a:p>
        </p:txBody>
      </p:sp>
      <p:sp>
        <p:nvSpPr>
          <p:cNvPr id="4" name="Tijdelijke aanduiding voor dianummer 3"/>
          <p:cNvSpPr>
            <a:spLocks noGrp="1"/>
          </p:cNvSpPr>
          <p:nvPr>
            <p:ph type="sldNum" sz="quarter" idx="12"/>
          </p:nvPr>
        </p:nvSpPr>
        <p:spPr/>
        <p:txBody>
          <a:bodyPr/>
          <a:lstStyle/>
          <a:p>
            <a:fld id="{4FEC29A6-96D2-4855-B02C-489BA0EAE082}" type="slidenum">
              <a:rPr lang="nl-BE" smtClean="0"/>
              <a:pPr/>
              <a:t>51</a:t>
            </a:fld>
            <a:endParaRPr lang="nl-BE" dirty="0"/>
          </a:p>
        </p:txBody>
      </p:sp>
      <p:graphicFrame>
        <p:nvGraphicFramePr>
          <p:cNvPr id="5" name="Tijdelijke aanduiding voor inhoud 3"/>
          <p:cNvGraphicFramePr>
            <a:graphicFrameLocks/>
          </p:cNvGraphicFramePr>
          <p:nvPr>
            <p:extLst/>
          </p:nvPr>
        </p:nvGraphicFramePr>
        <p:xfrm>
          <a:off x="721573" y="1109518"/>
          <a:ext cx="13891409" cy="4406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949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52</a:t>
            </a:fld>
            <a:endParaRPr lang="nl-BE" dirty="0"/>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l="60834"/>
          <a:stretch/>
        </p:blipFill>
        <p:spPr>
          <a:xfrm>
            <a:off x="7221063" y="141888"/>
            <a:ext cx="1804695" cy="3455858"/>
          </a:xfrm>
          <a:prstGeom prst="rect">
            <a:avLst/>
          </a:prstGeom>
        </p:spPr>
      </p:pic>
      <p:pic>
        <p:nvPicPr>
          <p:cNvPr id="7" name="Afbeelding 6"/>
          <p:cNvPicPr>
            <a:picLocks noChangeAspect="1"/>
          </p:cNvPicPr>
          <p:nvPr/>
        </p:nvPicPr>
        <p:blipFill rotWithShape="1">
          <a:blip r:embed="rId3"/>
          <a:srcRect r="72645" b="24857"/>
          <a:stretch/>
        </p:blipFill>
        <p:spPr>
          <a:xfrm>
            <a:off x="337613" y="0"/>
            <a:ext cx="1803909" cy="3313831"/>
          </a:xfrm>
          <a:prstGeom prst="rect">
            <a:avLst/>
          </a:prstGeom>
        </p:spPr>
      </p:pic>
      <p:pic>
        <p:nvPicPr>
          <p:cNvPr id="8" name="Afbeelding 7"/>
          <p:cNvPicPr>
            <a:picLocks noChangeAspect="1"/>
          </p:cNvPicPr>
          <p:nvPr/>
        </p:nvPicPr>
        <p:blipFill rotWithShape="1">
          <a:blip r:embed="rId4"/>
          <a:srcRect l="6193" t="20782" r="63777" b="29753"/>
          <a:stretch/>
        </p:blipFill>
        <p:spPr>
          <a:xfrm>
            <a:off x="2260091" y="69311"/>
            <a:ext cx="2508977" cy="3099642"/>
          </a:xfrm>
          <a:prstGeom prst="rect">
            <a:avLst/>
          </a:prstGeom>
        </p:spPr>
      </p:pic>
      <p:pic>
        <p:nvPicPr>
          <p:cNvPr id="11" name="Afbeelding 10"/>
          <p:cNvPicPr>
            <a:picLocks noChangeAspect="1"/>
          </p:cNvPicPr>
          <p:nvPr/>
        </p:nvPicPr>
        <p:blipFill rotWithShape="1">
          <a:blip r:embed="rId5"/>
          <a:srcRect l="16600" t="26150"/>
          <a:stretch/>
        </p:blipFill>
        <p:spPr>
          <a:xfrm>
            <a:off x="6810703" y="2900854"/>
            <a:ext cx="2183342" cy="2577801"/>
          </a:xfrm>
          <a:prstGeom prst="rect">
            <a:avLst/>
          </a:prstGeom>
        </p:spPr>
      </p:pic>
      <p:pic>
        <p:nvPicPr>
          <p:cNvPr id="12" name="Afbeelding 11"/>
          <p:cNvPicPr>
            <a:picLocks noChangeAspect="1"/>
          </p:cNvPicPr>
          <p:nvPr/>
        </p:nvPicPr>
        <p:blipFill rotWithShape="1">
          <a:blip r:embed="rId6"/>
          <a:srcRect l="25157" t="12384" r="13126" b="8860"/>
          <a:stretch/>
        </p:blipFill>
        <p:spPr>
          <a:xfrm>
            <a:off x="449402" y="3313831"/>
            <a:ext cx="2027215" cy="3449150"/>
          </a:xfrm>
          <a:prstGeom prst="rect">
            <a:avLst/>
          </a:prstGeom>
        </p:spPr>
      </p:pic>
      <p:pic>
        <p:nvPicPr>
          <p:cNvPr id="13" name="Afbeelding 12"/>
          <p:cNvPicPr>
            <a:picLocks noChangeAspect="1"/>
          </p:cNvPicPr>
          <p:nvPr/>
        </p:nvPicPr>
        <p:blipFill rotWithShape="1">
          <a:blip r:embed="rId7"/>
          <a:srcRect l="32143" t="13244" b="22916"/>
          <a:stretch/>
        </p:blipFill>
        <p:spPr>
          <a:xfrm>
            <a:off x="6783113" y="4985943"/>
            <a:ext cx="2238522" cy="1579503"/>
          </a:xfrm>
          <a:prstGeom prst="rect">
            <a:avLst/>
          </a:prstGeom>
        </p:spPr>
      </p:pic>
      <p:pic>
        <p:nvPicPr>
          <p:cNvPr id="14" name="Afbeelding 13"/>
          <p:cNvPicPr>
            <a:picLocks noChangeAspect="1"/>
          </p:cNvPicPr>
          <p:nvPr/>
        </p:nvPicPr>
        <p:blipFill rotWithShape="1">
          <a:blip r:embed="rId8"/>
          <a:srcRect l="32988" t="16866" r="8035" b="2465"/>
          <a:stretch/>
        </p:blipFill>
        <p:spPr>
          <a:xfrm>
            <a:off x="2588406" y="3168953"/>
            <a:ext cx="3930332" cy="3591076"/>
          </a:xfrm>
          <a:prstGeom prst="rect">
            <a:avLst/>
          </a:prstGeom>
        </p:spPr>
      </p:pic>
      <p:pic>
        <p:nvPicPr>
          <p:cNvPr id="16" name="Afbeelding 15"/>
          <p:cNvPicPr>
            <a:picLocks noChangeAspect="1"/>
          </p:cNvPicPr>
          <p:nvPr/>
        </p:nvPicPr>
        <p:blipFill rotWithShape="1">
          <a:blip r:embed="rId9"/>
          <a:srcRect l="58503" r="18729" b="51609"/>
          <a:stretch/>
        </p:blipFill>
        <p:spPr>
          <a:xfrm>
            <a:off x="4845406" y="69311"/>
            <a:ext cx="1910117" cy="3051568"/>
          </a:xfrm>
          <a:prstGeom prst="rect">
            <a:avLst/>
          </a:prstGeom>
        </p:spPr>
      </p:pic>
    </p:spTree>
    <p:extLst>
      <p:ext uri="{BB962C8B-B14F-4D97-AF65-F5344CB8AC3E}">
        <p14:creationId xmlns:p14="http://schemas.microsoft.com/office/powerpoint/2010/main" val="2495255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5207726" y="146517"/>
            <a:ext cx="3364488" cy="2521839"/>
          </a:xfrm>
          <a:prstGeom prst="rect">
            <a:avLst/>
          </a:prstGeom>
        </p:spPr>
      </p:pic>
      <p:pic>
        <p:nvPicPr>
          <p:cNvPr id="5" name="Tijdelijke aanduiding voor inhoud 4"/>
          <p:cNvPicPr>
            <a:picLocks noGrp="1" noChangeAspect="1"/>
          </p:cNvPicPr>
          <p:nvPr>
            <p:ph sz="quarter" idx="15"/>
          </p:nvPr>
        </p:nvPicPr>
        <p:blipFill>
          <a:blip r:embed="rId3"/>
          <a:stretch>
            <a:fillRect/>
          </a:stretch>
        </p:blipFill>
        <p:spPr>
          <a:xfrm>
            <a:off x="493041" y="146517"/>
            <a:ext cx="3785944" cy="2523963"/>
          </a:xfrm>
          <a:prstGeom prst="rect">
            <a:avLst/>
          </a:prstGeom>
        </p:spPr>
      </p:pic>
      <p:sp>
        <p:nvSpPr>
          <p:cNvPr id="4" name="Tijdelijke aanduiding voor dianummer 3"/>
          <p:cNvSpPr>
            <a:spLocks noGrp="1"/>
          </p:cNvSpPr>
          <p:nvPr>
            <p:ph type="sldNum" sz="quarter" idx="12"/>
          </p:nvPr>
        </p:nvSpPr>
        <p:spPr>
          <a:xfrm>
            <a:off x="3510567" y="6109785"/>
            <a:ext cx="2102583" cy="384174"/>
          </a:xfrm>
        </p:spPr>
        <p:txBody>
          <a:bodyPr/>
          <a:lstStyle/>
          <a:p>
            <a:fld id="{4FEC29A6-96D2-4855-B02C-489BA0EAE082}" type="slidenum">
              <a:rPr lang="nl-BE" smtClean="0"/>
              <a:pPr/>
              <a:t>53</a:t>
            </a:fld>
            <a:endParaRPr lang="nl-BE" dirty="0"/>
          </a:p>
        </p:txBody>
      </p:sp>
      <p:pic>
        <p:nvPicPr>
          <p:cNvPr id="8"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041" y="2906029"/>
            <a:ext cx="3785944" cy="284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5"/>
          <a:stretch>
            <a:fillRect/>
          </a:stretch>
        </p:blipFill>
        <p:spPr>
          <a:xfrm>
            <a:off x="5207727" y="2906029"/>
            <a:ext cx="3364488" cy="2529088"/>
          </a:xfrm>
          <a:prstGeom prst="rect">
            <a:avLst/>
          </a:prstGeom>
        </p:spPr>
      </p:pic>
    </p:spTree>
    <p:extLst>
      <p:ext uri="{BB962C8B-B14F-4D97-AF65-F5344CB8AC3E}">
        <p14:creationId xmlns:p14="http://schemas.microsoft.com/office/powerpoint/2010/main" val="1742169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Garage 1 </a:t>
            </a:r>
            <a:endParaRPr lang="nl-BE" dirty="0">
              <a:solidFill>
                <a:srgbClr val="FF0000"/>
              </a:solidFill>
            </a:endParaRPr>
          </a:p>
        </p:txBody>
      </p:sp>
      <p:sp>
        <p:nvSpPr>
          <p:cNvPr id="3" name="Tijdelijke aanduiding voor inhoud 2"/>
          <p:cNvSpPr>
            <a:spLocks noGrp="1"/>
          </p:cNvSpPr>
          <p:nvPr>
            <p:ph sz="quarter" idx="15"/>
          </p:nvPr>
        </p:nvSpPr>
        <p:spPr/>
        <p:txBody>
          <a:bodyPr>
            <a:normAutofit/>
          </a:bodyPr>
          <a:lstStyle/>
          <a:p>
            <a:r>
              <a:rPr lang="nl-BE" dirty="0"/>
              <a:t>Voorbereiding:</a:t>
            </a:r>
            <a:br>
              <a:rPr lang="nl-BE" dirty="0"/>
            </a:br>
            <a:endParaRPr lang="nl-BE" dirty="0"/>
          </a:p>
          <a:p>
            <a:pPr lvl="1"/>
            <a:r>
              <a:rPr lang="nl-BE" dirty="0"/>
              <a:t>Vergunning klasse 2  </a:t>
            </a:r>
          </a:p>
          <a:p>
            <a:pPr lvl="2"/>
            <a:r>
              <a:rPr lang="nl-BE" dirty="0"/>
              <a:t>Rubriek 2.2.2 d 2 – opslag en mechanische behandeling 10 wrakken</a:t>
            </a:r>
          </a:p>
          <a:p>
            <a:pPr lvl="2"/>
            <a:r>
              <a:rPr lang="nl-BE" dirty="0"/>
              <a:t>Reeds 8 maanden verlopen</a:t>
            </a:r>
            <a:br>
              <a:rPr lang="nl-BE" dirty="0"/>
            </a:br>
            <a:endParaRPr lang="nl-BE" dirty="0"/>
          </a:p>
          <a:p>
            <a:pPr lvl="1"/>
            <a:r>
              <a:rPr lang="nl-BE" dirty="0"/>
              <a:t>Geen ‘Erkend centrum’ </a:t>
            </a:r>
            <a:r>
              <a:rPr lang="nl-BE" sz="1400" dirty="0"/>
              <a:t>voor het </a:t>
            </a:r>
            <a:r>
              <a:rPr lang="nl-BE" sz="1400" dirty="0" err="1"/>
              <a:t>depollueren</a:t>
            </a:r>
            <a:r>
              <a:rPr lang="nl-BE" sz="1400" dirty="0"/>
              <a:t>, ontmantelen en vernietigen van afgedankte voertuigen</a:t>
            </a:r>
            <a:br>
              <a:rPr lang="nl-BE" sz="1400" dirty="0"/>
            </a:br>
            <a:endParaRPr lang="nl-BE" sz="1400" dirty="0"/>
          </a:p>
          <a:p>
            <a:pPr lvl="1"/>
            <a:r>
              <a:rPr lang="nl-BE" dirty="0"/>
              <a:t>Luchtfoto: wrakken te zien</a:t>
            </a:r>
          </a:p>
          <a:p>
            <a:endParaRPr lang="nl-BE" dirty="0"/>
          </a:p>
        </p:txBody>
      </p:sp>
      <p:sp>
        <p:nvSpPr>
          <p:cNvPr id="4" name="Tijdelijke aanduiding voor dianummer 3"/>
          <p:cNvSpPr>
            <a:spLocks noGrp="1"/>
          </p:cNvSpPr>
          <p:nvPr>
            <p:ph type="sldNum" sz="quarter" idx="12"/>
          </p:nvPr>
        </p:nvSpPr>
        <p:spPr/>
        <p:txBody>
          <a:bodyPr/>
          <a:lstStyle/>
          <a:p>
            <a:fld id="{4FEC29A6-96D2-4855-B02C-489BA0EAE082}" type="slidenum">
              <a:rPr lang="nl-BE" smtClean="0"/>
              <a:pPr/>
              <a:t>54</a:t>
            </a:fld>
            <a:endParaRPr lang="nl-BE" dirty="0"/>
          </a:p>
        </p:txBody>
      </p:sp>
    </p:spTree>
    <p:extLst>
      <p:ext uri="{BB962C8B-B14F-4D97-AF65-F5344CB8AC3E}">
        <p14:creationId xmlns:p14="http://schemas.microsoft.com/office/powerpoint/2010/main" val="2554979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jdelijke aanduiding voor dianummer 3"/>
          <p:cNvSpPr>
            <a:spLocks noGrp="1"/>
          </p:cNvSpPr>
          <p:nvPr>
            <p:ph type="sldNum" sz="quarter" idx="12"/>
          </p:nvPr>
        </p:nvSpPr>
        <p:spPr/>
        <p:txBody>
          <a:bodyPr/>
          <a:lstStyle/>
          <a:p>
            <a:pPr>
              <a:defRPr/>
            </a:pPr>
            <a:r>
              <a:rPr lang="nl-NL" altLang="nl-BE" dirty="0"/>
              <a:t> 28</a:t>
            </a:r>
          </a:p>
        </p:txBody>
      </p:sp>
      <p:pic>
        <p:nvPicPr>
          <p:cNvPr id="276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1" y="163081"/>
            <a:ext cx="8621280" cy="538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631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jdelijke aanduiding voor dianummer 3"/>
          <p:cNvSpPr>
            <a:spLocks noGrp="1"/>
          </p:cNvSpPr>
          <p:nvPr>
            <p:ph type="sldNum" sz="quarter" idx="12"/>
          </p:nvPr>
        </p:nvSpPr>
        <p:spPr/>
        <p:txBody>
          <a:bodyPr/>
          <a:lstStyle/>
          <a:p>
            <a:pPr>
              <a:defRPr/>
            </a:pPr>
            <a:r>
              <a:rPr lang="nl-NL" altLang="nl-BE" dirty="0"/>
              <a:t>29</a:t>
            </a:r>
          </a:p>
        </p:txBody>
      </p:sp>
      <p:pic>
        <p:nvPicPr>
          <p:cNvPr id="2969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338" y="132909"/>
            <a:ext cx="4809600" cy="359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1405" y="2036461"/>
            <a:ext cx="4871726" cy="36378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3487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idx="1"/>
          </p:nvPr>
        </p:nvSpPr>
        <p:spPr>
          <a:xfrm>
            <a:off x="629842" y="505097"/>
            <a:ext cx="4068000" cy="1977080"/>
          </a:xfrm>
        </p:spPr>
        <p:txBody>
          <a:bodyPr>
            <a:normAutofit/>
          </a:bodyPr>
          <a:lstStyle/>
          <a:p>
            <a:pPr marL="342900" indent="-342900">
              <a:buFontTx/>
              <a:buChar char="-"/>
            </a:pPr>
            <a:r>
              <a:rPr lang="nl-BE" dirty="0"/>
              <a:t>Opslag onverhard</a:t>
            </a:r>
          </a:p>
          <a:p>
            <a:pPr marL="342900" indent="-342900">
              <a:buFontTx/>
              <a:buChar char="-"/>
            </a:pPr>
            <a:r>
              <a:rPr lang="nl-BE" dirty="0"/>
              <a:t>Meer afgedankte voertuigen dan vergund</a:t>
            </a:r>
          </a:p>
          <a:p>
            <a:pPr marL="342900" indent="-342900">
              <a:buFontTx/>
              <a:buChar char="-"/>
            </a:pPr>
            <a:r>
              <a:rPr lang="nl-BE" dirty="0"/>
              <a:t>Inventaris opmaken van aanwezige voertuigen</a:t>
            </a:r>
          </a:p>
        </p:txBody>
      </p:sp>
      <p:sp>
        <p:nvSpPr>
          <p:cNvPr id="5" name="Tijdelijke aanduiding voor tekst 4"/>
          <p:cNvSpPr>
            <a:spLocks noGrp="1"/>
          </p:cNvSpPr>
          <p:nvPr>
            <p:ph type="body" sz="quarter" idx="3"/>
          </p:nvPr>
        </p:nvSpPr>
        <p:spPr>
          <a:xfrm>
            <a:off x="4752000" y="505097"/>
            <a:ext cx="4068000" cy="1978866"/>
          </a:xfrm>
        </p:spPr>
        <p:txBody>
          <a:bodyPr/>
          <a:lstStyle/>
          <a:p>
            <a:r>
              <a:rPr lang="nl-BE" dirty="0"/>
              <a:t>Onderdelen ontbreken </a:t>
            </a:r>
            <a:br>
              <a:rPr lang="nl-BE" dirty="0"/>
            </a:br>
            <a:r>
              <a:rPr lang="nl-BE" dirty="0"/>
              <a:t>(motorkap, motor,...): vermoeden demontage voor onderdelen ?</a:t>
            </a:r>
          </a:p>
          <a:p>
            <a:endParaRPr lang="nl-BE" dirty="0"/>
          </a:p>
        </p:txBody>
      </p:sp>
      <p:sp>
        <p:nvSpPr>
          <p:cNvPr id="2" name="Tijdelijke aanduiding voor dianummer 1"/>
          <p:cNvSpPr>
            <a:spLocks noGrp="1"/>
          </p:cNvSpPr>
          <p:nvPr>
            <p:ph type="sldNum" sz="quarter" idx="12"/>
          </p:nvPr>
        </p:nvSpPr>
        <p:spPr/>
        <p:txBody>
          <a:bodyPr/>
          <a:lstStyle/>
          <a:p>
            <a:fld id="{4FEC29A6-96D2-4855-B02C-489BA0EAE082}" type="slidenum">
              <a:rPr lang="nl-BE" smtClean="0"/>
              <a:pPr/>
              <a:t>57</a:t>
            </a:fld>
            <a:endParaRPr lang="nl-BE" dirty="0"/>
          </a:p>
        </p:txBody>
      </p:sp>
      <p:pic>
        <p:nvPicPr>
          <p:cNvPr id="10" name="Picture 1"/>
          <p:cNvPicPr>
            <a:picLocks noGrp="1" noChangeAspect="1" noChangeArrowheads="1"/>
          </p:cNvPicPr>
          <p:nvPr>
            <p:ph sz="quarter" idx="15"/>
          </p:nvPr>
        </p:nvPicPr>
        <p:blipFill>
          <a:blip r:embed="rId2" cstate="print">
            <a:extLst>
              <a:ext uri="{28A0092B-C50C-407E-A947-70E740481C1C}">
                <a14:useLocalDpi xmlns:a14="http://schemas.microsoft.com/office/drawing/2010/main" val="0"/>
              </a:ext>
            </a:extLst>
          </a:blip>
          <a:srcRect/>
          <a:stretch>
            <a:fillRect/>
          </a:stretch>
        </p:blipFill>
        <p:spPr bwMode="auto">
          <a:xfrm>
            <a:off x="630238" y="2603030"/>
            <a:ext cx="4067175" cy="30378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p:cNvPicPr>
            <a:picLocks noGrp="1" noChangeAspect="1" noChangeArrowheads="1"/>
          </p:cNvPicPr>
          <p:nvPr>
            <p:ph sz="quarter" idx="16"/>
          </p:nvPr>
        </p:nvPicPr>
        <p:blipFill>
          <a:blip r:embed="rId3" cstate="print">
            <a:extLst>
              <a:ext uri="{28A0092B-C50C-407E-A947-70E740481C1C}">
                <a14:useLocalDpi xmlns:a14="http://schemas.microsoft.com/office/drawing/2010/main" val="0"/>
              </a:ext>
            </a:extLst>
          </a:blip>
          <a:srcRect/>
          <a:stretch>
            <a:fillRect/>
          </a:stretch>
        </p:blipFill>
        <p:spPr bwMode="auto">
          <a:xfrm>
            <a:off x="4751388" y="2602437"/>
            <a:ext cx="4068762" cy="3039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1514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4FEC29A6-96D2-4855-B02C-489BA0EAE082}" type="slidenum">
              <a:rPr lang="nl-BE" smtClean="0"/>
              <a:pPr/>
              <a:t>58</a:t>
            </a:fld>
            <a:endParaRPr lang="nl-BE" dirty="0"/>
          </a:p>
        </p:txBody>
      </p:sp>
      <p:pic>
        <p:nvPicPr>
          <p:cNvPr id="5" name="Afbeelding 4" descr="Nummering voertuigen 1 - 400.odt - LibreOffice Writer"/>
          <p:cNvPicPr>
            <a:picLocks noChangeAspect="1"/>
          </p:cNvPicPr>
          <p:nvPr/>
        </p:nvPicPr>
        <p:blipFill rotWithShape="1">
          <a:blip r:embed="rId2">
            <a:extLst>
              <a:ext uri="{28A0092B-C50C-407E-A947-70E740481C1C}">
                <a14:useLocalDpi xmlns:a14="http://schemas.microsoft.com/office/drawing/2010/main" val="0"/>
              </a:ext>
            </a:extLst>
          </a:blip>
          <a:srcRect l="28351" t="2397" r="27941" b="-1931"/>
          <a:stretch/>
        </p:blipFill>
        <p:spPr>
          <a:xfrm>
            <a:off x="2499086" y="171291"/>
            <a:ext cx="3600000" cy="5256000"/>
          </a:xfrm>
          <a:prstGeom prst="rect">
            <a:avLst/>
          </a:prstGeom>
        </p:spPr>
      </p:pic>
    </p:spTree>
    <p:extLst>
      <p:ext uri="{BB962C8B-B14F-4D97-AF65-F5344CB8AC3E}">
        <p14:creationId xmlns:p14="http://schemas.microsoft.com/office/powerpoint/2010/main" val="3886962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jdelijke aanduiding voor dianummer 3"/>
          <p:cNvSpPr>
            <a:spLocks noGrp="1"/>
          </p:cNvSpPr>
          <p:nvPr>
            <p:ph type="sldNum" sz="quarter" idx="12"/>
          </p:nvPr>
        </p:nvSpPr>
        <p:spPr/>
        <p:txBody>
          <a:bodyPr/>
          <a:lstStyle/>
          <a:p>
            <a:pPr>
              <a:defRPr/>
            </a:pPr>
            <a:fld id="{77B5663E-C6B4-4446-A88D-4AEFCAA06BC9}" type="slidenum">
              <a:rPr lang="nl-NL" altLang="nl-BE" smtClean="0"/>
              <a:pPr>
                <a:defRPr/>
              </a:pPr>
              <a:t>59</a:t>
            </a:fld>
            <a:endParaRPr lang="nl-NL" altLang="nl-BE"/>
          </a:p>
        </p:txBody>
      </p:sp>
      <p:pic>
        <p:nvPicPr>
          <p:cNvPr id="6656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0" y="159035"/>
            <a:ext cx="3700800" cy="277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996" y="159035"/>
            <a:ext cx="3700800" cy="277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982" y="3088124"/>
            <a:ext cx="3348137" cy="2511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1303" y="3088124"/>
            <a:ext cx="3344784" cy="250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7958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E0D9339-9493-40FC-8EF0-7C4041ADF379}"/>
              </a:ext>
            </a:extLst>
          </p:cNvPr>
          <p:cNvPicPr>
            <a:picLocks noChangeAspect="1"/>
          </p:cNvPicPr>
          <p:nvPr/>
        </p:nvPicPr>
        <p:blipFill>
          <a:blip r:embed="rId2"/>
          <a:stretch>
            <a:fillRect/>
          </a:stretch>
        </p:blipFill>
        <p:spPr>
          <a:xfrm>
            <a:off x="5168367" y="2081509"/>
            <a:ext cx="2381250" cy="2171700"/>
          </a:xfrm>
          <a:prstGeom prst="rect">
            <a:avLst/>
          </a:prstGeom>
        </p:spPr>
      </p:pic>
      <p:sp>
        <p:nvSpPr>
          <p:cNvPr id="2" name="Titel 1"/>
          <p:cNvSpPr>
            <a:spLocks noGrp="1"/>
          </p:cNvSpPr>
          <p:nvPr>
            <p:ph type="title"/>
          </p:nvPr>
        </p:nvSpPr>
        <p:spPr/>
        <p:txBody>
          <a:bodyPr/>
          <a:lstStyle/>
          <a:p>
            <a:r>
              <a:rPr lang="nl-BE" dirty="0">
                <a:latin typeface="Flanders Art Sans Bold" panose="00000800000000000000" pitchFamily="50" charset="0"/>
              </a:rPr>
              <a:t>Voor wie?</a:t>
            </a:r>
          </a:p>
        </p:txBody>
      </p:sp>
      <p:sp>
        <p:nvSpPr>
          <p:cNvPr id="3" name="Tijdelijke aanduiding voor tekst 2"/>
          <p:cNvSpPr>
            <a:spLocks noGrp="1"/>
          </p:cNvSpPr>
          <p:nvPr>
            <p:ph type="body" sz="quarter" idx="10"/>
          </p:nvPr>
        </p:nvSpPr>
        <p:spPr/>
        <p:txBody>
          <a:bodyPr/>
          <a:lstStyle/>
          <a:p>
            <a:r>
              <a:rPr lang="nl-BE" dirty="0">
                <a:latin typeface="Calibri" panose="020F0502020204030204" pitchFamily="34" charset="0"/>
              </a:rPr>
              <a:t>Steden en gemeenten</a:t>
            </a:r>
          </a:p>
          <a:p>
            <a:r>
              <a:rPr lang="nl-BE" dirty="0"/>
              <a:t>Intercommunales</a:t>
            </a:r>
          </a:p>
          <a:p>
            <a:endParaRPr lang="nl-BE" dirty="0">
              <a:latin typeface="Calibri" panose="020F0502020204030204" pitchFamily="34" charset="0"/>
            </a:endParaRPr>
          </a:p>
          <a:p>
            <a:r>
              <a:rPr lang="nl-BE" dirty="0" err="1"/>
              <a:t>Interafval</a:t>
            </a:r>
            <a:r>
              <a:rPr lang="nl-BE" dirty="0"/>
              <a:t>/VVSG</a:t>
            </a:r>
          </a:p>
          <a:p>
            <a:endParaRPr lang="nl-BE" dirty="0">
              <a:latin typeface="Calibri" panose="020F0502020204030204" pitchFamily="34" charset="0"/>
            </a:endParaRPr>
          </a:p>
          <a:p>
            <a:r>
              <a:rPr lang="nl-BE" dirty="0"/>
              <a:t>OVAM</a:t>
            </a:r>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6</a:t>
            </a:fld>
            <a:endParaRPr lang="nl-BE" dirty="0">
              <a:latin typeface="Calibri Light" panose="020F0302020204030204" pitchFamily="34" charset="0"/>
            </a:endParaRPr>
          </a:p>
        </p:txBody>
      </p:sp>
    </p:spTree>
    <p:extLst>
      <p:ext uri="{BB962C8B-B14F-4D97-AF65-F5344CB8AC3E}">
        <p14:creationId xmlns:p14="http://schemas.microsoft.com/office/powerpoint/2010/main" val="260845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4FEC29A6-96D2-4855-B02C-489BA0EAE082}" type="slidenum">
              <a:rPr lang="nl-BE" smtClean="0"/>
              <a:pPr/>
              <a:t>60</a:t>
            </a:fld>
            <a:endParaRPr lang="nl-BE" dirty="0"/>
          </a:p>
        </p:txBody>
      </p:sp>
      <p:pic>
        <p:nvPicPr>
          <p:cNvPr id="4" name="Afbeelding 3" descr="Lijst voertuigen_tijdens controle 1 tot 400 - 4 (Werkkopie).odt - LibreOffice Writer"/>
          <p:cNvPicPr>
            <a:picLocks noChangeAspect="1"/>
          </p:cNvPicPr>
          <p:nvPr/>
        </p:nvPicPr>
        <p:blipFill rotWithShape="1">
          <a:blip r:embed="rId2">
            <a:extLst>
              <a:ext uri="{28A0092B-C50C-407E-A947-70E740481C1C}">
                <a14:useLocalDpi xmlns:a14="http://schemas.microsoft.com/office/drawing/2010/main" val="0"/>
              </a:ext>
            </a:extLst>
          </a:blip>
          <a:srcRect l="15337" t="4828" r="15370" b="12676"/>
          <a:stretch/>
        </p:blipFill>
        <p:spPr>
          <a:xfrm>
            <a:off x="853926" y="164434"/>
            <a:ext cx="7741041" cy="5321966"/>
          </a:xfrm>
          <a:prstGeom prst="rect">
            <a:avLst/>
          </a:prstGeom>
        </p:spPr>
      </p:pic>
    </p:spTree>
    <p:extLst>
      <p:ext uri="{BB962C8B-B14F-4D97-AF65-F5344CB8AC3E}">
        <p14:creationId xmlns:p14="http://schemas.microsoft.com/office/powerpoint/2010/main" val="1395352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ijdelijke aanduiding voor dianummer 3"/>
          <p:cNvSpPr>
            <a:spLocks noGrp="1"/>
          </p:cNvSpPr>
          <p:nvPr>
            <p:ph type="sldNum" sz="quarter" idx="12"/>
          </p:nvPr>
        </p:nvSpPr>
        <p:spPr/>
        <p:txBody>
          <a:bodyPr/>
          <a:lstStyle/>
          <a:p>
            <a:pPr>
              <a:defRPr/>
            </a:pPr>
            <a:fld id="{8A8F8FDC-3E19-4527-8EA7-6D05CBF9ACE2}" type="slidenum">
              <a:rPr lang="nl-NL" altLang="nl-BE" smtClean="0"/>
              <a:pPr>
                <a:defRPr/>
              </a:pPr>
              <a:t>61</a:t>
            </a:fld>
            <a:endParaRPr lang="nl-NL" altLang="nl-BE"/>
          </a:p>
        </p:txBody>
      </p:sp>
      <p:pic>
        <p:nvPicPr>
          <p:cNvPr id="3174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83" y="489961"/>
            <a:ext cx="6961578" cy="5198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214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quarter" idx="15"/>
          </p:nvPr>
        </p:nvSpPr>
        <p:spPr>
          <a:xfrm>
            <a:off x="576262" y="478971"/>
            <a:ext cx="8280139" cy="5101028"/>
          </a:xfrm>
        </p:spPr>
        <p:txBody>
          <a:bodyPr/>
          <a:lstStyle/>
          <a:p>
            <a:r>
              <a:rPr lang="nl-BE" dirty="0"/>
              <a:t>In loods: duidelijk demontage van onderdelen</a:t>
            </a:r>
            <a:br>
              <a:rPr lang="nl-BE" dirty="0"/>
            </a:br>
            <a:endParaRPr lang="nl-BE" dirty="0"/>
          </a:p>
          <a:p>
            <a:r>
              <a:rPr lang="nl-BE" dirty="0"/>
              <a:t>Informeren over verplichting om ‘Erkend centrum’ te worden.</a:t>
            </a:r>
            <a:br>
              <a:rPr lang="nl-BE" dirty="0"/>
            </a:br>
            <a:endParaRPr lang="nl-BE" dirty="0"/>
          </a:p>
          <a:p>
            <a:r>
              <a:rPr lang="nl-BE" dirty="0"/>
              <a:t>Samen haalbaarheid bekijken (wettelijke vereisten overlopen)</a:t>
            </a:r>
            <a:r>
              <a:rPr lang="nl-BE" dirty="0">
                <a:solidFill>
                  <a:srgbClr val="FF0000"/>
                </a:solidFill>
              </a:rPr>
              <a:t/>
            </a:r>
            <a:br>
              <a:rPr lang="nl-BE" dirty="0">
                <a:solidFill>
                  <a:srgbClr val="FF0000"/>
                </a:solidFill>
              </a:rPr>
            </a:br>
            <a:endParaRPr lang="nl-BE" dirty="0">
              <a:solidFill>
                <a:srgbClr val="FF0000"/>
              </a:solidFill>
            </a:endParaRPr>
          </a:p>
        </p:txBody>
      </p:sp>
      <p:sp>
        <p:nvSpPr>
          <p:cNvPr id="2" name="Tijdelijke aanduiding voor dianummer 1"/>
          <p:cNvSpPr>
            <a:spLocks noGrp="1"/>
          </p:cNvSpPr>
          <p:nvPr>
            <p:ph type="sldNum" sz="quarter" idx="12"/>
          </p:nvPr>
        </p:nvSpPr>
        <p:spPr/>
        <p:txBody>
          <a:bodyPr/>
          <a:lstStyle/>
          <a:p>
            <a:fld id="{4FEC29A6-96D2-4855-B02C-489BA0EAE082}" type="slidenum">
              <a:rPr lang="nl-BE" smtClean="0"/>
              <a:pPr/>
              <a:t>62</a:t>
            </a:fld>
            <a:endParaRPr lang="nl-BE" dirty="0"/>
          </a:p>
        </p:txBody>
      </p:sp>
      <p:pic>
        <p:nvPicPr>
          <p:cNvPr id="6" name="Afbeelding 5"/>
          <p:cNvPicPr>
            <a:picLocks noChangeAspect="1"/>
          </p:cNvPicPr>
          <p:nvPr/>
        </p:nvPicPr>
        <p:blipFill>
          <a:blip r:embed="rId2"/>
          <a:stretch>
            <a:fillRect/>
          </a:stretch>
        </p:blipFill>
        <p:spPr>
          <a:xfrm>
            <a:off x="2919608" y="3114998"/>
            <a:ext cx="3301917" cy="2465001"/>
          </a:xfrm>
          <a:prstGeom prst="rect">
            <a:avLst/>
          </a:prstGeom>
        </p:spPr>
      </p:pic>
    </p:spTree>
    <p:extLst>
      <p:ext uri="{BB962C8B-B14F-4D97-AF65-F5344CB8AC3E}">
        <p14:creationId xmlns:p14="http://schemas.microsoft.com/office/powerpoint/2010/main" val="3130811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ijdelijke aanduiding voor dianummer 3"/>
          <p:cNvSpPr>
            <a:spLocks noGrp="1"/>
          </p:cNvSpPr>
          <p:nvPr>
            <p:ph type="sldNum" sz="quarter" idx="12"/>
          </p:nvPr>
        </p:nvSpPr>
        <p:spPr/>
        <p:txBody>
          <a:bodyPr/>
          <a:lstStyle/>
          <a:p>
            <a:pPr>
              <a:defRPr/>
            </a:pPr>
            <a:fld id="{C1CF4C7E-A140-46D1-B6C8-50727C57ECA5}" type="slidenum">
              <a:rPr lang="nl-NL" altLang="nl-BE" smtClean="0"/>
              <a:pPr>
                <a:defRPr/>
              </a:pPr>
              <a:t>63</a:t>
            </a:fld>
            <a:endParaRPr lang="nl-NL" altLang="nl-BE"/>
          </a:p>
        </p:txBody>
      </p:sp>
      <p:pic>
        <p:nvPicPr>
          <p:cNvPr id="3584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489961"/>
            <a:ext cx="6856390" cy="5120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2533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EC05150B-FE39-4829-A80A-B0D64696849E}" type="slidenum">
              <a:rPr lang="nl-NL" altLang="nl-BE" smtClean="0"/>
              <a:pPr>
                <a:defRPr/>
              </a:pPr>
              <a:t>64</a:t>
            </a:fld>
            <a:endParaRPr lang="nl-NL" altLang="nl-BE"/>
          </a:p>
        </p:txBody>
      </p:sp>
      <p:pic>
        <p:nvPicPr>
          <p:cNvPr id="3" name="Afbeelding 2"/>
          <p:cNvPicPr>
            <a:picLocks noChangeAspect="1"/>
          </p:cNvPicPr>
          <p:nvPr/>
        </p:nvPicPr>
        <p:blipFill>
          <a:blip r:embed="rId3"/>
          <a:stretch>
            <a:fillRect/>
          </a:stretch>
        </p:blipFill>
        <p:spPr>
          <a:xfrm>
            <a:off x="346301" y="95571"/>
            <a:ext cx="5375229" cy="4012428"/>
          </a:xfrm>
          <a:prstGeom prst="rect">
            <a:avLst/>
          </a:prstGeom>
        </p:spPr>
      </p:pic>
      <p:pic>
        <p:nvPicPr>
          <p:cNvPr id="3379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856" y="1776832"/>
            <a:ext cx="5225144" cy="3901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6865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idx="1"/>
          </p:nvPr>
        </p:nvSpPr>
        <p:spPr>
          <a:xfrm>
            <a:off x="629842" y="548640"/>
            <a:ext cx="4068000" cy="1933537"/>
          </a:xfrm>
        </p:spPr>
        <p:txBody>
          <a:bodyPr>
            <a:normAutofit/>
          </a:bodyPr>
          <a:lstStyle/>
          <a:p>
            <a:r>
              <a:rPr lang="nl-BE" dirty="0"/>
              <a:t>Opslagvoorwaarden vloeistoffen: geen </a:t>
            </a:r>
            <a:r>
              <a:rPr lang="nl-BE" dirty="0" err="1"/>
              <a:t>inkuiping</a:t>
            </a:r>
            <a:r>
              <a:rPr lang="nl-BE" dirty="0"/>
              <a:t/>
            </a:r>
            <a:br>
              <a:rPr lang="nl-BE" dirty="0"/>
            </a:br>
            <a:r>
              <a:rPr lang="nl-BE" sz="1200" dirty="0"/>
              <a:t>art. 4.1.7.2 VLAREM</a:t>
            </a:r>
          </a:p>
        </p:txBody>
      </p:sp>
      <p:sp>
        <p:nvSpPr>
          <p:cNvPr id="6" name="Tijdelijke aanduiding voor tekst 5"/>
          <p:cNvSpPr>
            <a:spLocks noGrp="1"/>
          </p:cNvSpPr>
          <p:nvPr>
            <p:ph type="body" sz="quarter" idx="3"/>
          </p:nvPr>
        </p:nvSpPr>
        <p:spPr>
          <a:xfrm>
            <a:off x="4752000" y="618309"/>
            <a:ext cx="4068000" cy="1865654"/>
          </a:xfrm>
        </p:spPr>
        <p:txBody>
          <a:bodyPr/>
          <a:lstStyle/>
          <a:p>
            <a:r>
              <a:rPr lang="nl-BE" dirty="0"/>
              <a:t>Zeer rommelig, vuil,… : niet zindelijk en in goede staat van onderhoud</a:t>
            </a:r>
            <a:br>
              <a:rPr lang="nl-BE" dirty="0"/>
            </a:br>
            <a:r>
              <a:rPr lang="nl-BE" sz="1200" dirty="0"/>
              <a:t>art. 4.1.3.1. VLAREM</a:t>
            </a:r>
          </a:p>
        </p:txBody>
      </p:sp>
      <p:sp>
        <p:nvSpPr>
          <p:cNvPr id="7" name="Tijdelijke aanduiding voor inhoud 6"/>
          <p:cNvSpPr>
            <a:spLocks noGrp="1"/>
          </p:cNvSpPr>
          <p:nvPr>
            <p:ph sz="quarter" idx="15"/>
          </p:nvPr>
        </p:nvSpPr>
        <p:spPr/>
        <p:txBody>
          <a:bodyPr/>
          <a:lstStyle/>
          <a:p>
            <a:endParaRPr lang="nl-BE"/>
          </a:p>
        </p:txBody>
      </p:sp>
      <p:sp>
        <p:nvSpPr>
          <p:cNvPr id="8" name="Tijdelijke aanduiding voor inhoud 7"/>
          <p:cNvSpPr>
            <a:spLocks noGrp="1"/>
          </p:cNvSpPr>
          <p:nvPr>
            <p:ph sz="quarter" idx="16"/>
          </p:nvPr>
        </p:nvSpPr>
        <p:spPr/>
        <p:txBody>
          <a:bodyPr/>
          <a:lstStyle/>
          <a:p>
            <a:endParaRPr lang="nl-BE"/>
          </a:p>
        </p:txBody>
      </p:sp>
      <p:sp>
        <p:nvSpPr>
          <p:cNvPr id="2" name="Tijdelijke aanduiding voor dianummer 1"/>
          <p:cNvSpPr>
            <a:spLocks noGrp="1"/>
          </p:cNvSpPr>
          <p:nvPr>
            <p:ph type="sldNum" sz="quarter" idx="12"/>
          </p:nvPr>
        </p:nvSpPr>
        <p:spPr/>
        <p:txBody>
          <a:bodyPr/>
          <a:lstStyle/>
          <a:p>
            <a:pPr>
              <a:defRPr/>
            </a:pPr>
            <a:fld id="{EC05150B-FE39-4829-A80A-B0D64696849E}" type="slidenum">
              <a:rPr lang="nl-NL" altLang="nl-BE" smtClean="0"/>
              <a:pPr>
                <a:defRPr/>
              </a:pPr>
              <a:t>65</a:t>
            </a:fld>
            <a:endParaRPr lang="nl-NL" altLang="nl-BE"/>
          </a:p>
        </p:txBody>
      </p:sp>
      <p:pic>
        <p:nvPicPr>
          <p:cNvPr id="3" name="Afbeelding 2"/>
          <p:cNvPicPr>
            <a:picLocks noChangeAspect="1"/>
          </p:cNvPicPr>
          <p:nvPr/>
        </p:nvPicPr>
        <p:blipFill>
          <a:blip r:embed="rId3"/>
          <a:stretch>
            <a:fillRect/>
          </a:stretch>
        </p:blipFill>
        <p:spPr>
          <a:xfrm>
            <a:off x="777412" y="2644177"/>
            <a:ext cx="3772853" cy="2816308"/>
          </a:xfrm>
          <a:prstGeom prst="rect">
            <a:avLst/>
          </a:prstGeom>
        </p:spPr>
      </p:pic>
      <p:pic>
        <p:nvPicPr>
          <p:cNvPr id="3379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266" y="2556000"/>
            <a:ext cx="3771467" cy="2816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2365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4FEC29A6-96D2-4855-B02C-489BA0EAE082}" type="slidenum">
              <a:rPr lang="nl-BE" smtClean="0"/>
              <a:pPr/>
              <a:t>66</a:t>
            </a:fld>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15" y="235131"/>
            <a:ext cx="6644640" cy="4983480"/>
          </a:xfrm>
          <a:prstGeom prst="rect">
            <a:avLst/>
          </a:prstGeom>
        </p:spPr>
      </p:pic>
    </p:spTree>
    <p:extLst>
      <p:ext uri="{BB962C8B-B14F-4D97-AF65-F5344CB8AC3E}">
        <p14:creationId xmlns:p14="http://schemas.microsoft.com/office/powerpoint/2010/main" val="3994029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15"/>
          </p:nvPr>
        </p:nvSpPr>
        <p:spPr>
          <a:xfrm>
            <a:off x="576262" y="348343"/>
            <a:ext cx="8280139" cy="5231656"/>
          </a:xfrm>
        </p:spPr>
        <p:txBody>
          <a:bodyPr/>
          <a:lstStyle/>
          <a:p>
            <a:r>
              <a:rPr lang="nl-BE" sz="2400" b="1" dirty="0"/>
              <a:t>Opslag afgedankte batterijen niet weersbestendig, wel in zuurbestendige container</a:t>
            </a:r>
          </a:p>
          <a:p>
            <a:pPr marL="0" indent="0">
              <a:buNone/>
            </a:pPr>
            <a:r>
              <a:rPr lang="nl-BE" sz="1200" b="1" dirty="0"/>
              <a:t>Art 5.2.2.5.2., 5.2.2.6.5. </a:t>
            </a:r>
            <a:r>
              <a:rPr lang="nl-BE" sz="1200" b="1" dirty="0" err="1"/>
              <a:t>Vlarem</a:t>
            </a:r>
            <a:r>
              <a:rPr lang="nl-BE" sz="1200" b="1" dirty="0"/>
              <a:t> II,  art 5.2.7.2. </a:t>
            </a:r>
            <a:r>
              <a:rPr lang="nl-BE" sz="1200" b="1" dirty="0" err="1"/>
              <a:t>Vlarema</a:t>
            </a:r>
            <a:r>
              <a:rPr lang="nl-BE" sz="1200" b="1" dirty="0"/>
              <a:t> </a:t>
            </a:r>
          </a:p>
          <a:p>
            <a:pPr marL="0" indent="0">
              <a:buNone/>
            </a:pPr>
            <a:r>
              <a:rPr lang="nl-BE" sz="1200" b="1" dirty="0"/>
              <a:t> </a:t>
            </a:r>
          </a:p>
          <a:p>
            <a:pPr marL="0" indent="0">
              <a:buNone/>
            </a:pPr>
            <a:endParaRPr lang="nl-BE" dirty="0"/>
          </a:p>
        </p:txBody>
      </p:sp>
      <p:sp>
        <p:nvSpPr>
          <p:cNvPr id="2" name="Tijdelijke aanduiding voor dianummer 1"/>
          <p:cNvSpPr>
            <a:spLocks noGrp="1"/>
          </p:cNvSpPr>
          <p:nvPr>
            <p:ph type="sldNum" sz="quarter" idx="12"/>
          </p:nvPr>
        </p:nvSpPr>
        <p:spPr/>
        <p:txBody>
          <a:bodyPr/>
          <a:lstStyle/>
          <a:p>
            <a:fld id="{4FEC29A6-96D2-4855-B02C-489BA0EAE082}" type="slidenum">
              <a:rPr lang="nl-BE" smtClean="0"/>
              <a:pPr/>
              <a:t>67</a:t>
            </a:fld>
            <a:endParaRPr lang="nl-BE"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508" y="2194560"/>
            <a:ext cx="3910127" cy="2932595"/>
          </a:xfrm>
          <a:prstGeom prst="rect">
            <a:avLst/>
          </a:prstGeom>
        </p:spPr>
      </p:pic>
    </p:spTree>
    <p:extLst>
      <p:ext uri="{BB962C8B-B14F-4D97-AF65-F5344CB8AC3E}">
        <p14:creationId xmlns:p14="http://schemas.microsoft.com/office/powerpoint/2010/main" val="715474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stretch>
            <a:fillRect/>
          </a:stretch>
        </p:blipFill>
        <p:spPr>
          <a:xfrm>
            <a:off x="461555" y="116400"/>
            <a:ext cx="3825025" cy="5100033"/>
          </a:xfrm>
          <a:prstGeom prst="rect">
            <a:avLst/>
          </a:prstGeom>
        </p:spPr>
      </p:pic>
      <p:sp>
        <p:nvSpPr>
          <p:cNvPr id="7" name="Tijdelijke aanduiding voor dianummer 6"/>
          <p:cNvSpPr>
            <a:spLocks noGrp="1"/>
          </p:cNvSpPr>
          <p:nvPr>
            <p:ph type="sldNum" sz="quarter" idx="12"/>
          </p:nvPr>
        </p:nvSpPr>
        <p:spPr/>
        <p:txBody>
          <a:bodyPr/>
          <a:lstStyle/>
          <a:p>
            <a:fld id="{4FEC29A6-96D2-4855-B02C-489BA0EAE082}" type="slidenum">
              <a:rPr lang="nl-BE" smtClean="0"/>
              <a:pPr/>
              <a:t>68</a:t>
            </a:fld>
            <a:endParaRPr lang="nl-BE" dirty="0"/>
          </a:p>
        </p:txBody>
      </p:sp>
      <p:pic>
        <p:nvPicPr>
          <p:cNvPr id="9" name="Afbeelding 8"/>
          <p:cNvPicPr>
            <a:picLocks noChangeAspect="1"/>
          </p:cNvPicPr>
          <p:nvPr/>
        </p:nvPicPr>
        <p:blipFill>
          <a:blip r:embed="rId3"/>
          <a:stretch>
            <a:fillRect/>
          </a:stretch>
        </p:blipFill>
        <p:spPr>
          <a:xfrm>
            <a:off x="3689521" y="1269508"/>
            <a:ext cx="5262568" cy="3946926"/>
          </a:xfrm>
          <a:prstGeom prst="rect">
            <a:avLst/>
          </a:prstGeom>
        </p:spPr>
      </p:pic>
      <p:sp>
        <p:nvSpPr>
          <p:cNvPr id="2" name="Tekstvak 1"/>
          <p:cNvSpPr txBox="1"/>
          <p:nvPr/>
        </p:nvSpPr>
        <p:spPr>
          <a:xfrm>
            <a:off x="2926191" y="5344359"/>
            <a:ext cx="3288751" cy="400110"/>
          </a:xfrm>
          <a:prstGeom prst="rect">
            <a:avLst/>
          </a:prstGeom>
          <a:noFill/>
        </p:spPr>
        <p:txBody>
          <a:bodyPr wrap="square" rtlCol="0">
            <a:spAutoFit/>
          </a:bodyPr>
          <a:lstStyle/>
          <a:p>
            <a:pPr algn="ctr"/>
            <a:r>
              <a:rPr lang="nl-BE" sz="2000" dirty="0">
                <a:solidFill>
                  <a:schemeClr val="accent4"/>
                </a:solidFill>
              </a:rPr>
              <a:t>Verbranding afvalolie</a:t>
            </a:r>
          </a:p>
        </p:txBody>
      </p:sp>
    </p:spTree>
    <p:extLst>
      <p:ext uri="{BB962C8B-B14F-4D97-AF65-F5344CB8AC3E}">
        <p14:creationId xmlns:p14="http://schemas.microsoft.com/office/powerpoint/2010/main" val="3530612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Resultaat</a:t>
            </a:r>
          </a:p>
        </p:txBody>
      </p:sp>
      <p:sp>
        <p:nvSpPr>
          <p:cNvPr id="3" name="Tijdelijke aanduiding voor inhoud 2"/>
          <p:cNvSpPr>
            <a:spLocks noGrp="1"/>
          </p:cNvSpPr>
          <p:nvPr>
            <p:ph sz="quarter" idx="15"/>
          </p:nvPr>
        </p:nvSpPr>
        <p:spPr/>
        <p:txBody>
          <a:bodyPr/>
          <a:lstStyle/>
          <a:p>
            <a:r>
              <a:rPr lang="nl-BE" dirty="0"/>
              <a:t>51 wrakken (max 10 volgens milieuvergunning)</a:t>
            </a:r>
            <a:br>
              <a:rPr lang="nl-BE" dirty="0"/>
            </a:br>
            <a:endParaRPr lang="nl-BE" dirty="0"/>
          </a:p>
          <a:p>
            <a:r>
              <a:rPr lang="nl-BE" dirty="0"/>
              <a:t>Opslag voertuigwrakken op onverharde ondergrond</a:t>
            </a:r>
            <a:br>
              <a:rPr lang="nl-BE" dirty="0"/>
            </a:br>
            <a:endParaRPr lang="nl-BE" dirty="0"/>
          </a:p>
          <a:p>
            <a:r>
              <a:rPr lang="nl-BE" dirty="0"/>
              <a:t>Demontage afgedankte voertuigen</a:t>
            </a:r>
          </a:p>
          <a:p>
            <a:pPr lvl="1"/>
            <a:r>
              <a:rPr lang="nl-BE" dirty="0"/>
              <a:t>Opslag gedemonteerde voertuigen en onderdelen </a:t>
            </a:r>
          </a:p>
          <a:p>
            <a:pPr lvl="1"/>
            <a:r>
              <a:rPr lang="nl-BE" dirty="0"/>
              <a:t>Verkoop gedemonteerde onderdelen aan derden</a:t>
            </a:r>
            <a:br>
              <a:rPr lang="nl-BE" dirty="0"/>
            </a:br>
            <a:r>
              <a:rPr lang="nl-BE" dirty="0"/>
              <a:t/>
            </a:r>
            <a:br>
              <a:rPr lang="nl-BE" dirty="0"/>
            </a:br>
            <a:r>
              <a:rPr lang="nl-BE" dirty="0"/>
              <a:t>KEUZE: ‘Erkend centrum’ OF houden aan voorwaarden uitzondering (eigen gebruik gedemonteerde onderdelen).</a:t>
            </a:r>
          </a:p>
          <a:p>
            <a:endParaRPr lang="nl-BE" dirty="0"/>
          </a:p>
        </p:txBody>
      </p:sp>
      <p:sp>
        <p:nvSpPr>
          <p:cNvPr id="4" name="Tijdelijke aanduiding voor dianummer 3"/>
          <p:cNvSpPr>
            <a:spLocks noGrp="1"/>
          </p:cNvSpPr>
          <p:nvPr>
            <p:ph type="sldNum" sz="quarter" idx="12"/>
          </p:nvPr>
        </p:nvSpPr>
        <p:spPr/>
        <p:txBody>
          <a:bodyPr/>
          <a:lstStyle/>
          <a:p>
            <a:fld id="{4FEC29A6-96D2-4855-B02C-489BA0EAE082}" type="slidenum">
              <a:rPr lang="nl-BE" smtClean="0"/>
              <a:pPr/>
              <a:t>69</a:t>
            </a:fld>
            <a:endParaRPr lang="nl-BE" dirty="0"/>
          </a:p>
        </p:txBody>
      </p:sp>
    </p:spTree>
    <p:extLst>
      <p:ext uri="{BB962C8B-B14F-4D97-AF65-F5344CB8AC3E}">
        <p14:creationId xmlns:p14="http://schemas.microsoft.com/office/powerpoint/2010/main" val="394415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Welke indicatoren?</a:t>
            </a:r>
          </a:p>
        </p:txBody>
      </p:sp>
      <p:sp>
        <p:nvSpPr>
          <p:cNvPr id="3" name="Tijdelijke aanduiding voor tekst 2"/>
          <p:cNvSpPr>
            <a:spLocks noGrp="1"/>
          </p:cNvSpPr>
          <p:nvPr>
            <p:ph type="body" sz="quarter" idx="10"/>
          </p:nvPr>
        </p:nvSpPr>
        <p:spPr/>
        <p:txBody>
          <a:bodyPr/>
          <a:lstStyle/>
          <a:p>
            <a:r>
              <a:rPr lang="nl-BE" dirty="0">
                <a:latin typeface="Calibri" panose="020F0502020204030204" pitchFamily="34" charset="0"/>
              </a:rPr>
              <a:t>Prestatie-indicatoren</a:t>
            </a:r>
          </a:p>
          <a:p>
            <a:pPr lvl="1"/>
            <a:r>
              <a:rPr lang="nl-BE" dirty="0"/>
              <a:t>Kwantitatief</a:t>
            </a:r>
            <a:endParaRPr lang="nl-BE" dirty="0">
              <a:latin typeface="Calibri" panose="020F0502020204030204" pitchFamily="34" charset="0"/>
            </a:endParaRPr>
          </a:p>
          <a:p>
            <a:endParaRPr lang="nl-BE" dirty="0"/>
          </a:p>
          <a:p>
            <a:r>
              <a:rPr lang="nl-BE" dirty="0">
                <a:latin typeface="Calibri" panose="020F0502020204030204" pitchFamily="34" charset="0"/>
              </a:rPr>
              <a:t>Contextindicatoren</a:t>
            </a:r>
          </a:p>
          <a:p>
            <a:pPr lvl="1"/>
            <a:r>
              <a:rPr lang="nl-BE" dirty="0">
                <a:latin typeface="Calibri" panose="020F0502020204030204" pitchFamily="34" charset="0"/>
              </a:rPr>
              <a:t>Achtergrondinformatie</a:t>
            </a:r>
          </a:p>
          <a:p>
            <a:pPr lvl="1"/>
            <a:r>
              <a:rPr lang="nl-BE" dirty="0">
                <a:latin typeface="Calibri" panose="020F0502020204030204" pitchFamily="34" charset="0"/>
              </a:rPr>
              <a:t>Bestuur heeft weinig invloed</a:t>
            </a:r>
          </a:p>
          <a:p>
            <a:pPr lvl="1"/>
            <a:endParaRPr lang="nl-BE" dirty="0"/>
          </a:p>
          <a:p>
            <a:r>
              <a:rPr lang="nl-BE" dirty="0">
                <a:latin typeface="Calibri" panose="020F0502020204030204" pitchFamily="34" charset="0"/>
              </a:rPr>
              <a:t>Beleidsindicatoren</a:t>
            </a:r>
          </a:p>
          <a:p>
            <a:pPr lvl="1"/>
            <a:r>
              <a:rPr lang="nl-BE" dirty="0"/>
              <a:t>Beleid van het bestuur</a:t>
            </a:r>
          </a:p>
          <a:p>
            <a:pPr lvl="1"/>
            <a:r>
              <a:rPr lang="nl-BE" dirty="0"/>
              <a:t>Verkenning van verschillen mogelijk</a:t>
            </a:r>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7</a:t>
            </a:fld>
            <a:endParaRPr lang="nl-BE" dirty="0">
              <a:latin typeface="Calibri Light" panose="020F0302020204030204" pitchFamily="34" charset="0"/>
            </a:endParaRPr>
          </a:p>
        </p:txBody>
      </p:sp>
      <p:pic>
        <p:nvPicPr>
          <p:cNvPr id="5" name="Afbeelding 4">
            <a:extLst>
              <a:ext uri="{FF2B5EF4-FFF2-40B4-BE49-F238E27FC236}">
                <a16:creationId xmlns:a16="http://schemas.microsoft.com/office/drawing/2014/main" id="{06C05A77-ACE9-438F-A89C-FD317F3F7576}"/>
              </a:ext>
            </a:extLst>
          </p:cNvPr>
          <p:cNvPicPr>
            <a:picLocks noChangeAspect="1"/>
          </p:cNvPicPr>
          <p:nvPr/>
        </p:nvPicPr>
        <p:blipFill>
          <a:blip r:embed="rId3"/>
          <a:stretch>
            <a:fillRect/>
          </a:stretch>
        </p:blipFill>
        <p:spPr>
          <a:xfrm>
            <a:off x="5926210" y="2284021"/>
            <a:ext cx="2190750" cy="1333500"/>
          </a:xfrm>
          <a:prstGeom prst="rect">
            <a:avLst/>
          </a:prstGeom>
        </p:spPr>
      </p:pic>
    </p:spTree>
    <p:extLst>
      <p:ext uri="{BB962C8B-B14F-4D97-AF65-F5344CB8AC3E}">
        <p14:creationId xmlns:p14="http://schemas.microsoft.com/office/powerpoint/2010/main" val="4174970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BE" dirty="0"/>
              <a:t>Opvolging</a:t>
            </a:r>
            <a:endParaRPr lang="nl-BE" dirty="0"/>
          </a:p>
        </p:txBody>
      </p:sp>
      <p:sp>
        <p:nvSpPr>
          <p:cNvPr id="3" name="Tijdelijke aanduiding voor inhoud 2"/>
          <p:cNvSpPr>
            <a:spLocks noGrp="1"/>
          </p:cNvSpPr>
          <p:nvPr>
            <p:ph sz="quarter" idx="15"/>
          </p:nvPr>
        </p:nvSpPr>
        <p:spPr/>
        <p:txBody>
          <a:bodyPr>
            <a:normAutofit fontScale="92500" lnSpcReduction="10000"/>
          </a:bodyPr>
          <a:lstStyle/>
          <a:p>
            <a:r>
              <a:rPr lang="nl-BE" dirty="0"/>
              <a:t>Aanmaning (*):</a:t>
            </a:r>
            <a:br>
              <a:rPr lang="nl-BE" dirty="0"/>
            </a:br>
            <a:endParaRPr lang="nl-BE" dirty="0"/>
          </a:p>
          <a:p>
            <a:pPr lvl="1"/>
            <a:r>
              <a:rPr lang="nl-BE" dirty="0"/>
              <a:t>51 afgedankte voertuigen afvoeren binnen de 3 maand (opvragen certificaten van vernietiging) </a:t>
            </a:r>
          </a:p>
          <a:p>
            <a:pPr lvl="1"/>
            <a:r>
              <a:rPr lang="nl-BE" dirty="0"/>
              <a:t>verklaring stopzetting van activiteiten demontage (gaf aan geen erkend centrum te willen worden)</a:t>
            </a:r>
          </a:p>
          <a:p>
            <a:pPr lvl="1"/>
            <a:r>
              <a:rPr lang="nl-BE" dirty="0"/>
              <a:t>Inventaris lijst genoteerde voertuigen (*)</a:t>
            </a:r>
            <a:br>
              <a:rPr lang="nl-BE" dirty="0"/>
            </a:br>
            <a:endParaRPr lang="nl-BE" dirty="0"/>
          </a:p>
          <a:p>
            <a:pPr lvl="3"/>
            <a:r>
              <a:rPr lang="nl-BE" dirty="0"/>
              <a:t>Alle gevraagde documenten ontvangen</a:t>
            </a:r>
            <a:br>
              <a:rPr lang="nl-BE" dirty="0"/>
            </a:br>
            <a:endParaRPr lang="nl-BE" dirty="0"/>
          </a:p>
          <a:p>
            <a:r>
              <a:rPr lang="nl-BE" dirty="0"/>
              <a:t>Brief naar gemeente (*) – inlichten over VLAREM-overtredingen</a:t>
            </a:r>
          </a:p>
          <a:p>
            <a:pPr lvl="1"/>
            <a:r>
              <a:rPr lang="nl-BE" dirty="0"/>
              <a:t>Gemeente is </a:t>
            </a:r>
            <a:r>
              <a:rPr lang="nl-BE" dirty="0" err="1"/>
              <a:t>langsgeweest</a:t>
            </a:r>
            <a:r>
              <a:rPr lang="nl-BE" dirty="0"/>
              <a:t>:</a:t>
            </a:r>
          </a:p>
          <a:p>
            <a:pPr lvl="2"/>
            <a:r>
              <a:rPr lang="nl-BE" dirty="0"/>
              <a:t>terrein is leeg</a:t>
            </a:r>
          </a:p>
          <a:p>
            <a:pPr lvl="2"/>
            <a:r>
              <a:rPr lang="nl-BE" dirty="0"/>
              <a:t>heeft melding standaardgarage ingediend</a:t>
            </a:r>
          </a:p>
          <a:p>
            <a:endParaRPr lang="nl-BE" dirty="0"/>
          </a:p>
        </p:txBody>
      </p:sp>
      <p:sp>
        <p:nvSpPr>
          <p:cNvPr id="4" name="Tijdelijke aanduiding voor dianummer 3"/>
          <p:cNvSpPr>
            <a:spLocks noGrp="1"/>
          </p:cNvSpPr>
          <p:nvPr>
            <p:ph type="sldNum" sz="quarter" idx="12"/>
          </p:nvPr>
        </p:nvSpPr>
        <p:spPr/>
        <p:txBody>
          <a:bodyPr/>
          <a:lstStyle/>
          <a:p>
            <a:fld id="{4FEC29A6-96D2-4855-B02C-489BA0EAE082}" type="slidenum">
              <a:rPr lang="nl-BE" smtClean="0"/>
              <a:pPr/>
              <a:t>70</a:t>
            </a:fld>
            <a:endParaRPr lang="nl-BE" dirty="0"/>
          </a:p>
        </p:txBody>
      </p:sp>
    </p:spTree>
    <p:extLst>
      <p:ext uri="{BB962C8B-B14F-4D97-AF65-F5344CB8AC3E}">
        <p14:creationId xmlns:p14="http://schemas.microsoft.com/office/powerpoint/2010/main" val="1197239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262" y="59401"/>
            <a:ext cx="2348241" cy="271675"/>
          </a:xfrm>
        </p:spPr>
        <p:txBody>
          <a:bodyPr>
            <a:normAutofit fontScale="90000"/>
          </a:bodyPr>
          <a:lstStyle/>
          <a:p>
            <a:r>
              <a:rPr lang="nl-BE" dirty="0"/>
              <a:t>Voor &amp; na</a:t>
            </a:r>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b="1460"/>
          <a:stretch/>
        </p:blipFill>
        <p:spPr>
          <a:xfrm>
            <a:off x="341585" y="425669"/>
            <a:ext cx="4088524" cy="3021620"/>
          </a:xfrm>
          <a:prstGeom prst="rect">
            <a:avLst/>
          </a:prstGeom>
        </p:spPr>
      </p:pic>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743" t="3143" r="743" b="13091"/>
          <a:stretch/>
        </p:blipFill>
        <p:spPr>
          <a:xfrm>
            <a:off x="4805014" y="429768"/>
            <a:ext cx="4088524" cy="3035808"/>
          </a:xfrm>
          <a:prstGeom prst="rect">
            <a:avLst/>
          </a:prstGeom>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1010"/>
          <a:stretch/>
        </p:blipFill>
        <p:spPr>
          <a:xfrm>
            <a:off x="4846320" y="3492060"/>
            <a:ext cx="4047218" cy="3066393"/>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85" y="3492061"/>
            <a:ext cx="4088524" cy="3066393"/>
          </a:xfrm>
          <a:prstGeom prst="rect">
            <a:avLst/>
          </a:prstGeom>
        </p:spPr>
      </p:pic>
      <p:sp>
        <p:nvSpPr>
          <p:cNvPr id="3" name="Tijdelijke aanduiding voor dianummer 2"/>
          <p:cNvSpPr>
            <a:spLocks noGrp="1"/>
          </p:cNvSpPr>
          <p:nvPr>
            <p:ph type="sldNum" sz="quarter" idx="12"/>
          </p:nvPr>
        </p:nvSpPr>
        <p:spPr/>
        <p:txBody>
          <a:bodyPr/>
          <a:lstStyle/>
          <a:p>
            <a:r>
              <a:rPr lang="nl-BE"/>
              <a:t> </a:t>
            </a:r>
            <a:r>
              <a:rPr lang="nl-BE" dirty="0"/>
              <a:t>| </a:t>
            </a:r>
            <a:fld id="{4FEC29A6-96D2-4855-B02C-489BA0EAE082}" type="slidenum">
              <a:rPr lang="nl-BE" smtClean="0"/>
              <a:pPr/>
              <a:t>71</a:t>
            </a:fld>
            <a:endParaRPr lang="nl-BE" dirty="0"/>
          </a:p>
        </p:txBody>
      </p:sp>
    </p:spTree>
    <p:extLst>
      <p:ext uri="{BB962C8B-B14F-4D97-AF65-F5344CB8AC3E}">
        <p14:creationId xmlns:p14="http://schemas.microsoft.com/office/powerpoint/2010/main" val="1935765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72</a:t>
            </a:fld>
            <a:endParaRPr lang="nl-BE"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r="2919"/>
          <a:stretch/>
        </p:blipFill>
        <p:spPr>
          <a:xfrm>
            <a:off x="4813136" y="126121"/>
            <a:ext cx="4221136" cy="3261041"/>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83" y="126122"/>
            <a:ext cx="4348053" cy="3261040"/>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136" y="3515091"/>
            <a:ext cx="4218701" cy="3164026"/>
          </a:xfrm>
          <a:prstGeom prst="rect">
            <a:avLst/>
          </a:prstGeom>
        </p:spPr>
      </p:pic>
      <p:pic>
        <p:nvPicPr>
          <p:cNvPr id="3" name="Afbeelding 2"/>
          <p:cNvPicPr>
            <a:picLocks noChangeAspect="1"/>
          </p:cNvPicPr>
          <p:nvPr/>
        </p:nvPicPr>
        <p:blipFill rotWithShape="1">
          <a:blip r:embed="rId5" cstate="print">
            <a:extLst>
              <a:ext uri="{28A0092B-C50C-407E-A947-70E740481C1C}">
                <a14:useLocalDpi xmlns:a14="http://schemas.microsoft.com/office/drawing/2010/main" val="0"/>
              </a:ext>
            </a:extLst>
          </a:blip>
          <a:srcRect t="2298"/>
          <a:stretch/>
        </p:blipFill>
        <p:spPr>
          <a:xfrm>
            <a:off x="465083" y="3493007"/>
            <a:ext cx="4348053" cy="3186109"/>
          </a:xfrm>
          <a:prstGeom prst="rect">
            <a:avLst/>
          </a:prstGeom>
        </p:spPr>
      </p:pic>
    </p:spTree>
    <p:extLst>
      <p:ext uri="{BB962C8B-B14F-4D97-AF65-F5344CB8AC3E}">
        <p14:creationId xmlns:p14="http://schemas.microsoft.com/office/powerpoint/2010/main" val="825650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73</a:t>
            </a:fld>
            <a:endParaRPr lang="nl-BE"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743" y="3063833"/>
            <a:ext cx="4833257" cy="3624943"/>
          </a:xfrm>
          <a:prstGeom prst="rect">
            <a:avLst/>
          </a:prstGeom>
        </p:spPr>
      </p:pic>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32" y="3063833"/>
            <a:ext cx="4833257" cy="3624943"/>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9" y="-195351"/>
            <a:ext cx="4963490" cy="3259184"/>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8889" y="-730333"/>
            <a:ext cx="4085111" cy="3794166"/>
          </a:xfrm>
          <a:prstGeom prst="rect">
            <a:avLst/>
          </a:prstGeom>
        </p:spPr>
      </p:pic>
    </p:spTree>
    <p:extLst>
      <p:ext uri="{BB962C8B-B14F-4D97-AF65-F5344CB8AC3E}">
        <p14:creationId xmlns:p14="http://schemas.microsoft.com/office/powerpoint/2010/main" val="3184960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Nog vragen?</a:t>
            </a:r>
            <a:endParaRPr lang="nl-BE" dirty="0"/>
          </a:p>
        </p:txBody>
      </p:sp>
      <p:pic>
        <p:nvPicPr>
          <p:cNvPr id="5" name="Afbeelding 4"/>
          <p:cNvPicPr>
            <a:picLocks noChangeAspect="1"/>
          </p:cNvPicPr>
          <p:nvPr/>
        </p:nvPicPr>
        <p:blipFill>
          <a:blip r:embed="rId2"/>
          <a:stretch>
            <a:fillRect/>
          </a:stretch>
        </p:blipFill>
        <p:spPr>
          <a:xfrm>
            <a:off x="3698763" y="3778919"/>
            <a:ext cx="1743607" cy="1810669"/>
          </a:xfrm>
          <a:prstGeom prst="rect">
            <a:avLst/>
          </a:prstGeom>
        </p:spPr>
      </p:pic>
      <p:sp>
        <p:nvSpPr>
          <p:cNvPr id="3" name="Tijdelijke aanduiding voor tekst 2"/>
          <p:cNvSpPr>
            <a:spLocks noGrp="1"/>
          </p:cNvSpPr>
          <p:nvPr>
            <p:ph type="body" sz="quarter" idx="10"/>
          </p:nvPr>
        </p:nvSpPr>
        <p:spPr/>
        <p:txBody>
          <a:bodyPr>
            <a:normAutofit/>
          </a:bodyPr>
          <a:lstStyle/>
          <a:p>
            <a:r>
              <a:rPr lang="nl-BE" sz="3200" dirty="0" smtClean="0"/>
              <a:t>handhaving@ovam.be</a:t>
            </a:r>
            <a:endParaRPr lang="nl-BE" sz="3200"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74</a:t>
            </a:fld>
            <a:endParaRPr lang="nl-BE" dirty="0"/>
          </a:p>
        </p:txBody>
      </p:sp>
    </p:spTree>
    <p:extLst>
      <p:ext uri="{BB962C8B-B14F-4D97-AF65-F5344CB8AC3E}">
        <p14:creationId xmlns:p14="http://schemas.microsoft.com/office/powerpoint/2010/main" val="3651971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999" t="1179" r="3134" b="3357"/>
          <a:stretch/>
        </p:blipFill>
        <p:spPr>
          <a:xfrm>
            <a:off x="2425413" y="1440000"/>
            <a:ext cx="4868562" cy="5049794"/>
          </a:xfrm>
          <a:prstGeom prst="ellipse">
            <a:avLst/>
          </a:prstGeom>
        </p:spPr>
      </p:pic>
      <p:sp>
        <p:nvSpPr>
          <p:cNvPr id="5" name="Titel 4"/>
          <p:cNvSpPr>
            <a:spLocks noGrp="1"/>
          </p:cNvSpPr>
          <p:nvPr>
            <p:ph type="ctrTitle"/>
          </p:nvPr>
        </p:nvSpPr>
        <p:spPr>
          <a:xfrm>
            <a:off x="863600" y="284686"/>
            <a:ext cx="7992188" cy="1006638"/>
          </a:xfrm>
        </p:spPr>
        <p:txBody>
          <a:bodyPr>
            <a:normAutofit fontScale="90000"/>
          </a:bodyPr>
          <a:lstStyle/>
          <a:p>
            <a:pPr algn="ctr"/>
            <a:r>
              <a:rPr lang="nl-BE" dirty="0"/>
              <a:t>2036doelstelling</a:t>
            </a:r>
            <a:br>
              <a:rPr lang="nl-BE" dirty="0"/>
            </a:br>
            <a:r>
              <a:rPr lang="nl-BE" sz="2000" dirty="0"/>
              <a:t>Doelgroepgerichte bodeminstrumenten </a:t>
            </a:r>
          </a:p>
        </p:txBody>
      </p:sp>
    </p:spTree>
    <p:extLst>
      <p:ext uri="{BB962C8B-B14F-4D97-AF65-F5344CB8AC3E}">
        <p14:creationId xmlns:p14="http://schemas.microsoft.com/office/powerpoint/2010/main" val="1690703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76</a:t>
            </a:fld>
            <a:endParaRPr lang="nl-BE" dirty="0"/>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835" r="3897" b="8043"/>
          <a:stretch/>
        </p:blipFill>
        <p:spPr>
          <a:xfrm>
            <a:off x="285008" y="-6247"/>
            <a:ext cx="8858992" cy="5700107"/>
          </a:xfrm>
          <a:prstGeom prst="rect">
            <a:avLst/>
          </a:prstGeom>
        </p:spPr>
      </p:pic>
      <p:sp>
        <p:nvSpPr>
          <p:cNvPr id="9" name="Titel 1"/>
          <p:cNvSpPr txBox="1">
            <a:spLocks/>
          </p:cNvSpPr>
          <p:nvPr/>
        </p:nvSpPr>
        <p:spPr>
          <a:xfrm>
            <a:off x="1034175" y="3968875"/>
            <a:ext cx="8280401"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3700" b="1" i="0" kern="1200">
                <a:solidFill>
                  <a:schemeClr val="bg2"/>
                </a:solidFill>
                <a:latin typeface="Calibri" panose="020F0502020204030204" pitchFamily="34" charset="0"/>
                <a:ea typeface="+mj-ea"/>
                <a:cs typeface="+mj-cs"/>
              </a:defRPr>
            </a:lvl1pPr>
          </a:lstStyle>
          <a:p>
            <a:r>
              <a:rPr lang="nl-BE" sz="8800" dirty="0">
                <a:solidFill>
                  <a:schemeClr val="bg1"/>
                </a:solidFill>
              </a:rPr>
              <a:t>2036</a:t>
            </a:r>
          </a:p>
        </p:txBody>
      </p:sp>
      <p:sp>
        <p:nvSpPr>
          <p:cNvPr id="11" name="Tijdelijke aanduiding voor tekst 2"/>
          <p:cNvSpPr>
            <a:spLocks noGrp="1"/>
          </p:cNvSpPr>
          <p:nvPr>
            <p:ph type="body" sz="quarter" idx="10"/>
          </p:nvPr>
        </p:nvSpPr>
        <p:spPr>
          <a:xfrm>
            <a:off x="4408963" y="4166821"/>
            <a:ext cx="8280400" cy="3781425"/>
          </a:xfrm>
        </p:spPr>
        <p:txBody>
          <a:bodyPr>
            <a:normAutofit/>
          </a:bodyPr>
          <a:lstStyle/>
          <a:p>
            <a:pPr marL="0" indent="0">
              <a:buNone/>
            </a:pPr>
            <a:r>
              <a:rPr lang="nl-BE" sz="2800" dirty="0">
                <a:solidFill>
                  <a:schemeClr val="bg1"/>
                </a:solidFill>
                <a:latin typeface="+mj-lt"/>
              </a:rPr>
              <a:t>85.000 risicogronden </a:t>
            </a:r>
          </a:p>
          <a:p>
            <a:pPr marL="0" indent="0">
              <a:buNone/>
            </a:pPr>
            <a:r>
              <a:rPr lang="nl-BE" sz="2800" dirty="0">
                <a:solidFill>
                  <a:schemeClr val="bg1"/>
                </a:solidFill>
                <a:latin typeface="+mj-lt"/>
              </a:rPr>
              <a:t>aanpakken in Vlaanderen</a:t>
            </a:r>
          </a:p>
          <a:p>
            <a:pPr marL="0" indent="0">
              <a:buNone/>
            </a:pPr>
            <a:endParaRPr lang="nl-BE" sz="1000" dirty="0"/>
          </a:p>
        </p:txBody>
      </p:sp>
    </p:spTree>
    <p:extLst>
      <p:ext uri="{BB962C8B-B14F-4D97-AF65-F5344CB8AC3E}">
        <p14:creationId xmlns:p14="http://schemas.microsoft.com/office/powerpoint/2010/main" val="1936788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1774" y="49381"/>
            <a:ext cx="8280401" cy="1325563"/>
          </a:xfrm>
        </p:spPr>
        <p:txBody>
          <a:bodyPr/>
          <a:lstStyle/>
          <a:p>
            <a:r>
              <a:rPr lang="nl-BE" dirty="0"/>
              <a:t/>
            </a:r>
            <a:br>
              <a:rPr lang="nl-BE" dirty="0"/>
            </a:br>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77</a:t>
            </a:fld>
            <a:endParaRPr lang="nl-BE" dirty="0"/>
          </a:p>
        </p:txBody>
      </p:sp>
      <p:grpSp>
        <p:nvGrpSpPr>
          <p:cNvPr id="48" name="Groep 47"/>
          <p:cNvGrpSpPr/>
          <p:nvPr/>
        </p:nvGrpSpPr>
        <p:grpSpPr>
          <a:xfrm>
            <a:off x="504137" y="1015632"/>
            <a:ext cx="8141982" cy="1757135"/>
            <a:chOff x="507175" y="2227740"/>
            <a:chExt cx="8474140" cy="1944062"/>
          </a:xfrm>
        </p:grpSpPr>
        <p:cxnSp>
          <p:nvCxnSpPr>
            <p:cNvPr id="6" name="Rechte verbindingslijn 5"/>
            <p:cNvCxnSpPr/>
            <p:nvPr/>
          </p:nvCxnSpPr>
          <p:spPr>
            <a:xfrm flipV="1">
              <a:off x="786384" y="2853787"/>
              <a:ext cx="7857222" cy="1093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11" name="Tekstvak 10"/>
            <p:cNvSpPr txBox="1"/>
            <p:nvPr/>
          </p:nvSpPr>
          <p:spPr>
            <a:xfrm>
              <a:off x="507175" y="2241460"/>
              <a:ext cx="679372" cy="408622"/>
            </a:xfrm>
            <a:prstGeom prst="rect">
              <a:avLst/>
            </a:prstGeom>
            <a:noFill/>
          </p:spPr>
          <p:txBody>
            <a:bodyPr wrap="none" rtlCol="0">
              <a:spAutoFit/>
            </a:bodyPr>
            <a:lstStyle/>
            <a:p>
              <a:r>
                <a:rPr lang="nl-BE" b="1" dirty="0"/>
                <a:t>2017</a:t>
              </a:r>
            </a:p>
          </p:txBody>
        </p:sp>
        <p:cxnSp>
          <p:nvCxnSpPr>
            <p:cNvPr id="21" name="Rechte verbindingslijn 20"/>
            <p:cNvCxnSpPr/>
            <p:nvPr/>
          </p:nvCxnSpPr>
          <p:spPr>
            <a:xfrm>
              <a:off x="786384"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2" name="Rechte verbindingslijn 21"/>
            <p:cNvCxnSpPr/>
            <p:nvPr/>
          </p:nvCxnSpPr>
          <p:spPr>
            <a:xfrm>
              <a:off x="5163200"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4" name="Rechte verbindingslijn 23"/>
            <p:cNvCxnSpPr/>
            <p:nvPr/>
          </p:nvCxnSpPr>
          <p:spPr>
            <a:xfrm>
              <a:off x="8640672"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3" name="Rechte verbindingslijn 22"/>
            <p:cNvCxnSpPr/>
            <p:nvPr/>
          </p:nvCxnSpPr>
          <p:spPr>
            <a:xfrm>
              <a:off x="1742659" y="2696523"/>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grpSp>
          <p:nvGrpSpPr>
            <p:cNvPr id="41" name="Groep 40"/>
            <p:cNvGrpSpPr/>
            <p:nvPr/>
          </p:nvGrpSpPr>
          <p:grpSpPr>
            <a:xfrm>
              <a:off x="6737186" y="2227740"/>
              <a:ext cx="1586576" cy="1944062"/>
              <a:chOff x="6737186" y="2227740"/>
              <a:chExt cx="1586576" cy="1944062"/>
            </a:xfrm>
          </p:grpSpPr>
          <p:cxnSp>
            <p:nvCxnSpPr>
              <p:cNvPr id="27" name="Rechte verbindingslijn 26"/>
              <p:cNvCxnSpPr/>
              <p:nvPr/>
            </p:nvCxnSpPr>
            <p:spPr>
              <a:xfrm>
                <a:off x="7409688"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28" name="Tekstvak 27"/>
              <p:cNvSpPr txBox="1"/>
              <p:nvPr/>
            </p:nvSpPr>
            <p:spPr>
              <a:xfrm>
                <a:off x="6947119" y="2227740"/>
                <a:ext cx="962674" cy="510778"/>
              </a:xfrm>
              <a:prstGeom prst="rect">
                <a:avLst/>
              </a:prstGeom>
              <a:noFill/>
            </p:spPr>
            <p:txBody>
              <a:bodyPr wrap="square" rtlCol="0">
                <a:spAutoFit/>
              </a:bodyPr>
              <a:lstStyle/>
              <a:p>
                <a:r>
                  <a:rPr lang="nl-BE" sz="2400" b="1" dirty="0"/>
                  <a:t>2036</a:t>
                </a:r>
              </a:p>
            </p:txBody>
          </p:sp>
          <p:sp>
            <p:nvSpPr>
              <p:cNvPr id="29" name="Tekstvak 28"/>
              <p:cNvSpPr txBox="1"/>
              <p:nvPr/>
            </p:nvSpPr>
            <p:spPr>
              <a:xfrm>
                <a:off x="6737186" y="2979987"/>
                <a:ext cx="1586576" cy="1191815"/>
              </a:xfrm>
              <a:prstGeom prst="rect">
                <a:avLst/>
              </a:prstGeom>
              <a:noFill/>
            </p:spPr>
            <p:txBody>
              <a:bodyPr wrap="square" rtlCol="0">
                <a:spAutoFit/>
              </a:bodyPr>
              <a:lstStyle/>
              <a:p>
                <a:pPr algn="ctr"/>
                <a:r>
                  <a:rPr lang="nl-BE" sz="1600" dirty="0">
                    <a:solidFill>
                      <a:schemeClr val="accent1">
                        <a:lumMod val="75000"/>
                      </a:schemeClr>
                    </a:solidFill>
                  </a:rPr>
                  <a:t>Historische verontreinigde gronden in sanering</a:t>
                </a:r>
              </a:p>
            </p:txBody>
          </p:sp>
        </p:grpSp>
        <p:sp>
          <p:nvSpPr>
            <p:cNvPr id="10" name="Tekstvak 9"/>
            <p:cNvSpPr txBox="1"/>
            <p:nvPr/>
          </p:nvSpPr>
          <p:spPr>
            <a:xfrm>
              <a:off x="8323763" y="2232171"/>
              <a:ext cx="657552" cy="369332"/>
            </a:xfrm>
            <a:prstGeom prst="rect">
              <a:avLst/>
            </a:prstGeom>
            <a:noFill/>
          </p:spPr>
          <p:txBody>
            <a:bodyPr wrap="none" rtlCol="0">
              <a:spAutoFit/>
            </a:bodyPr>
            <a:lstStyle/>
            <a:p>
              <a:r>
                <a:rPr lang="nl-BE" dirty="0"/>
                <a:t>2040</a:t>
              </a:r>
            </a:p>
          </p:txBody>
        </p:sp>
        <p:grpSp>
          <p:nvGrpSpPr>
            <p:cNvPr id="38" name="Groep 37"/>
            <p:cNvGrpSpPr/>
            <p:nvPr/>
          </p:nvGrpSpPr>
          <p:grpSpPr>
            <a:xfrm>
              <a:off x="3927416" y="2262107"/>
              <a:ext cx="1047956" cy="1453388"/>
              <a:chOff x="3799372" y="2272208"/>
              <a:chExt cx="1047956" cy="1453388"/>
            </a:xfrm>
          </p:grpSpPr>
          <p:cxnSp>
            <p:nvCxnSpPr>
              <p:cNvPr id="31" name="Rechte verbindingslijn 30"/>
              <p:cNvCxnSpPr/>
              <p:nvPr/>
            </p:nvCxnSpPr>
            <p:spPr>
              <a:xfrm>
                <a:off x="4328160"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2" name="Tekstvak 31"/>
              <p:cNvSpPr txBox="1"/>
              <p:nvPr/>
            </p:nvSpPr>
            <p:spPr>
              <a:xfrm>
                <a:off x="3999384" y="2272208"/>
                <a:ext cx="679372" cy="408622"/>
              </a:xfrm>
              <a:prstGeom prst="rect">
                <a:avLst/>
              </a:prstGeom>
              <a:noFill/>
            </p:spPr>
            <p:txBody>
              <a:bodyPr wrap="none" rtlCol="0">
                <a:spAutoFit/>
              </a:bodyPr>
              <a:lstStyle/>
              <a:p>
                <a:r>
                  <a:rPr lang="nl-BE" b="1" dirty="0"/>
                  <a:t>2028</a:t>
                </a:r>
              </a:p>
            </p:txBody>
          </p:sp>
          <p:sp>
            <p:nvSpPr>
              <p:cNvPr id="33" name="Tekstvak 32"/>
              <p:cNvSpPr txBox="1"/>
              <p:nvPr/>
            </p:nvSpPr>
            <p:spPr>
              <a:xfrm>
                <a:off x="3799372" y="3078612"/>
                <a:ext cx="1047956" cy="646984"/>
              </a:xfrm>
              <a:prstGeom prst="rect">
                <a:avLst/>
              </a:prstGeom>
              <a:noFill/>
            </p:spPr>
            <p:txBody>
              <a:bodyPr wrap="none" rtlCol="0">
                <a:spAutoFit/>
              </a:bodyPr>
              <a:lstStyle/>
              <a:p>
                <a:pPr algn="ctr"/>
                <a:r>
                  <a:rPr lang="nl-BE" sz="1600" dirty="0" err="1">
                    <a:solidFill>
                      <a:schemeClr val="accent1">
                        <a:lumMod val="75000"/>
                      </a:schemeClr>
                    </a:solidFill>
                  </a:rPr>
                  <a:t>OBO’s</a:t>
                </a:r>
                <a:r>
                  <a:rPr lang="nl-BE" sz="1600" dirty="0">
                    <a:solidFill>
                      <a:schemeClr val="accent1">
                        <a:lumMod val="75000"/>
                      </a:schemeClr>
                    </a:solidFill>
                  </a:rPr>
                  <a:t> </a:t>
                </a:r>
              </a:p>
              <a:p>
                <a:pPr algn="ctr"/>
                <a:r>
                  <a:rPr lang="nl-BE" sz="1600" dirty="0">
                    <a:solidFill>
                      <a:schemeClr val="accent1">
                        <a:lumMod val="75000"/>
                      </a:schemeClr>
                    </a:solidFill>
                  </a:rPr>
                  <a:t>ingediend</a:t>
                </a:r>
              </a:p>
            </p:txBody>
          </p:sp>
        </p:grpSp>
        <p:grpSp>
          <p:nvGrpSpPr>
            <p:cNvPr id="40" name="Groep 39"/>
            <p:cNvGrpSpPr/>
            <p:nvPr/>
          </p:nvGrpSpPr>
          <p:grpSpPr>
            <a:xfrm>
              <a:off x="5840740" y="2273276"/>
              <a:ext cx="1047956" cy="1452004"/>
              <a:chOff x="5840740" y="2273276"/>
              <a:chExt cx="1047956" cy="1452004"/>
            </a:xfrm>
          </p:grpSpPr>
          <p:sp>
            <p:nvSpPr>
              <p:cNvPr id="26" name="Tekstvak 25"/>
              <p:cNvSpPr txBox="1"/>
              <p:nvPr/>
            </p:nvSpPr>
            <p:spPr>
              <a:xfrm>
                <a:off x="6022219" y="2273276"/>
                <a:ext cx="667693" cy="408622"/>
              </a:xfrm>
              <a:prstGeom prst="rect">
                <a:avLst/>
              </a:prstGeom>
              <a:noFill/>
            </p:spPr>
            <p:txBody>
              <a:bodyPr wrap="none" rtlCol="0">
                <a:spAutoFit/>
              </a:bodyPr>
              <a:lstStyle/>
              <a:p>
                <a:r>
                  <a:rPr lang="nl-BE" dirty="0"/>
                  <a:t>2033</a:t>
                </a:r>
              </a:p>
            </p:txBody>
          </p:sp>
          <p:cxnSp>
            <p:nvCxnSpPr>
              <p:cNvPr id="34" name="Rechte verbindingslijn 33"/>
              <p:cNvCxnSpPr/>
              <p:nvPr/>
            </p:nvCxnSpPr>
            <p:spPr>
              <a:xfrm>
                <a:off x="6356066"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5" name="Tekstvak 34"/>
              <p:cNvSpPr txBox="1"/>
              <p:nvPr/>
            </p:nvSpPr>
            <p:spPr>
              <a:xfrm>
                <a:off x="5840740" y="3078296"/>
                <a:ext cx="1047956" cy="646984"/>
              </a:xfrm>
              <a:prstGeom prst="rect">
                <a:avLst/>
              </a:prstGeom>
              <a:noFill/>
            </p:spPr>
            <p:txBody>
              <a:bodyPr wrap="none" rtlCol="0">
                <a:spAutoFit/>
              </a:bodyPr>
              <a:lstStyle/>
              <a:p>
                <a:pPr algn="ctr"/>
                <a:r>
                  <a:rPr lang="nl-BE" sz="1600" dirty="0" err="1">
                    <a:solidFill>
                      <a:schemeClr val="accent1">
                        <a:lumMod val="75000"/>
                      </a:schemeClr>
                    </a:solidFill>
                  </a:rPr>
                  <a:t>BBO’s</a:t>
                </a:r>
                <a:r>
                  <a:rPr lang="nl-BE" sz="1600" dirty="0">
                    <a:solidFill>
                      <a:schemeClr val="accent1">
                        <a:lumMod val="75000"/>
                      </a:schemeClr>
                    </a:solidFill>
                  </a:rPr>
                  <a:t> </a:t>
                </a:r>
              </a:p>
              <a:p>
                <a:pPr algn="ctr"/>
                <a:r>
                  <a:rPr lang="nl-BE" sz="1600" dirty="0">
                    <a:solidFill>
                      <a:schemeClr val="accent1">
                        <a:lumMod val="75000"/>
                      </a:schemeClr>
                    </a:solidFill>
                  </a:rPr>
                  <a:t>ingediend</a:t>
                </a:r>
              </a:p>
            </p:txBody>
          </p:sp>
        </p:grpSp>
      </p:grpSp>
      <p:sp>
        <p:nvSpPr>
          <p:cNvPr id="36" name="Tekstvak 35"/>
          <p:cNvSpPr txBox="1"/>
          <p:nvPr/>
        </p:nvSpPr>
        <p:spPr>
          <a:xfrm>
            <a:off x="479868" y="1804778"/>
            <a:ext cx="591830" cy="584775"/>
          </a:xfrm>
          <a:prstGeom prst="rect">
            <a:avLst/>
          </a:prstGeom>
          <a:noFill/>
        </p:spPr>
        <p:txBody>
          <a:bodyPr wrap="none" rtlCol="0">
            <a:spAutoFit/>
          </a:bodyPr>
          <a:lstStyle/>
          <a:p>
            <a:pPr algn="ctr"/>
            <a:r>
              <a:rPr lang="nl-BE" sz="1600" dirty="0">
                <a:solidFill>
                  <a:schemeClr val="accent1">
                    <a:lumMod val="75000"/>
                  </a:schemeClr>
                </a:solidFill>
              </a:rPr>
              <a:t>GI </a:t>
            </a:r>
          </a:p>
          <a:p>
            <a:pPr algn="ctr"/>
            <a:r>
              <a:rPr lang="nl-BE" sz="1600" dirty="0">
                <a:solidFill>
                  <a:schemeClr val="accent1">
                    <a:lumMod val="75000"/>
                  </a:schemeClr>
                </a:solidFill>
              </a:rPr>
              <a:t>klaar</a:t>
            </a:r>
          </a:p>
        </p:txBody>
      </p:sp>
      <p:sp>
        <p:nvSpPr>
          <p:cNvPr id="43" name="Tekstvak 42"/>
          <p:cNvSpPr txBox="1"/>
          <p:nvPr/>
        </p:nvSpPr>
        <p:spPr>
          <a:xfrm>
            <a:off x="1164448" y="1804539"/>
            <a:ext cx="1044389" cy="584775"/>
          </a:xfrm>
          <a:prstGeom prst="rect">
            <a:avLst/>
          </a:prstGeom>
          <a:noFill/>
        </p:spPr>
        <p:txBody>
          <a:bodyPr wrap="none" rtlCol="0">
            <a:spAutoFit/>
          </a:bodyPr>
          <a:lstStyle/>
          <a:p>
            <a:pPr algn="ctr"/>
            <a:r>
              <a:rPr lang="nl-BE" sz="1600" dirty="0">
                <a:solidFill>
                  <a:schemeClr val="accent1">
                    <a:lumMod val="75000"/>
                  </a:schemeClr>
                </a:solidFill>
              </a:rPr>
              <a:t>Screening </a:t>
            </a:r>
          </a:p>
          <a:p>
            <a:pPr algn="ctr"/>
            <a:r>
              <a:rPr lang="nl-BE" sz="1600" dirty="0">
                <a:solidFill>
                  <a:schemeClr val="accent1">
                    <a:lumMod val="75000"/>
                  </a:schemeClr>
                </a:solidFill>
              </a:rPr>
              <a:t>klaar</a:t>
            </a:r>
          </a:p>
        </p:txBody>
      </p:sp>
      <p:sp>
        <p:nvSpPr>
          <p:cNvPr id="45" name="Tekstvak 44"/>
          <p:cNvSpPr txBox="1"/>
          <p:nvPr/>
        </p:nvSpPr>
        <p:spPr>
          <a:xfrm>
            <a:off x="1352868" y="1040687"/>
            <a:ext cx="662361" cy="369332"/>
          </a:xfrm>
          <a:prstGeom prst="rect">
            <a:avLst/>
          </a:prstGeom>
          <a:noFill/>
        </p:spPr>
        <p:txBody>
          <a:bodyPr wrap="none" rtlCol="0">
            <a:spAutoFit/>
          </a:bodyPr>
          <a:lstStyle/>
          <a:p>
            <a:r>
              <a:rPr lang="nl-BE" dirty="0"/>
              <a:t>2020</a:t>
            </a:r>
          </a:p>
        </p:txBody>
      </p:sp>
      <p:sp>
        <p:nvSpPr>
          <p:cNvPr id="46" name="Tekstvak 45"/>
          <p:cNvSpPr txBox="1"/>
          <p:nvPr/>
        </p:nvSpPr>
        <p:spPr>
          <a:xfrm>
            <a:off x="4646764" y="1033199"/>
            <a:ext cx="657552" cy="369332"/>
          </a:xfrm>
          <a:prstGeom prst="rect">
            <a:avLst/>
          </a:prstGeom>
          <a:noFill/>
        </p:spPr>
        <p:txBody>
          <a:bodyPr wrap="none" rtlCol="0">
            <a:spAutoFit/>
          </a:bodyPr>
          <a:lstStyle/>
          <a:p>
            <a:r>
              <a:rPr lang="nl-BE" dirty="0"/>
              <a:t>2030</a:t>
            </a:r>
          </a:p>
        </p:txBody>
      </p:sp>
      <p:sp>
        <p:nvSpPr>
          <p:cNvPr id="53" name="Titel 1"/>
          <p:cNvSpPr txBox="1">
            <a:spLocks/>
          </p:cNvSpPr>
          <p:nvPr/>
        </p:nvSpPr>
        <p:spPr>
          <a:xfrm>
            <a:off x="603197" y="-167436"/>
            <a:ext cx="8280401"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lang="en-US" sz="3700" b="1" i="0" kern="1200">
                <a:solidFill>
                  <a:schemeClr val="bg2"/>
                </a:solidFill>
                <a:latin typeface="Calibri" panose="020F0502020204030204" pitchFamily="34" charset="0"/>
                <a:ea typeface="+mj-ea"/>
                <a:cs typeface="+mj-cs"/>
              </a:defRPr>
            </a:lvl1pPr>
          </a:lstStyle>
          <a:p>
            <a:r>
              <a:rPr lang="nl-BE" dirty="0"/>
              <a:t>timing</a:t>
            </a:r>
          </a:p>
        </p:txBody>
      </p:sp>
      <p:sp>
        <p:nvSpPr>
          <p:cNvPr id="3" name="Tijdelijke aanduiding voor tekst 2"/>
          <p:cNvSpPr>
            <a:spLocks noGrp="1"/>
          </p:cNvSpPr>
          <p:nvPr>
            <p:ph type="body" sz="quarter" idx="10"/>
          </p:nvPr>
        </p:nvSpPr>
        <p:spPr>
          <a:xfrm>
            <a:off x="772401" y="3047136"/>
            <a:ext cx="8062949" cy="2896333"/>
          </a:xfrm>
        </p:spPr>
        <p:txBody>
          <a:bodyPr/>
          <a:lstStyle/>
          <a:p>
            <a:pPr marL="0" indent="0">
              <a:buNone/>
            </a:pPr>
            <a:r>
              <a:rPr lang="nl-BE" dirty="0"/>
              <a:t>STAP 1            	STAP 2		           STAP 3</a:t>
            </a:r>
          </a:p>
          <a:p>
            <a:pPr marL="0" indent="0">
              <a:buNone/>
            </a:pPr>
            <a:r>
              <a:rPr lang="nl-BE" sz="1600" dirty="0"/>
              <a:t>identificeren</a:t>
            </a:r>
            <a:r>
              <a:rPr lang="nl-BE" sz="1400" dirty="0"/>
              <a:t>	</a:t>
            </a:r>
            <a:r>
              <a:rPr lang="nl-BE" sz="1600" dirty="0"/>
              <a:t>onderzoeken</a:t>
            </a:r>
            <a:r>
              <a:rPr lang="nl-BE" sz="1400" dirty="0"/>
              <a:t>	                 </a:t>
            </a:r>
            <a:r>
              <a:rPr lang="nl-BE" sz="1600" dirty="0"/>
              <a:t>verdere maatregelen</a:t>
            </a:r>
            <a:r>
              <a:rPr lang="nl-BE" sz="1400" dirty="0"/>
              <a:t>	  </a:t>
            </a:r>
            <a:r>
              <a:rPr lang="nl-BE" sz="1600" dirty="0"/>
              <a:t>conform BSP </a:t>
            </a:r>
          </a:p>
          <a:p>
            <a:pPr marL="0" indent="0">
              <a:buNone/>
            </a:pPr>
            <a:endParaRPr lang="nl-BE" sz="1600" dirty="0"/>
          </a:p>
        </p:txBody>
      </p:sp>
      <p:cxnSp>
        <p:nvCxnSpPr>
          <p:cNvPr id="51" name="Rechte verbindingslijn 50"/>
          <p:cNvCxnSpPr/>
          <p:nvPr/>
        </p:nvCxnSpPr>
        <p:spPr>
          <a:xfrm>
            <a:off x="7154126" y="2772767"/>
            <a:ext cx="0" cy="646311"/>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6" name="Rechte verbindingslijn 55"/>
          <p:cNvCxnSpPr/>
          <p:nvPr/>
        </p:nvCxnSpPr>
        <p:spPr>
          <a:xfrm flipH="1">
            <a:off x="4301479" y="2425301"/>
            <a:ext cx="10916" cy="993777"/>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7" name="Rechte verbindingslijn 56"/>
          <p:cNvCxnSpPr/>
          <p:nvPr/>
        </p:nvCxnSpPr>
        <p:spPr>
          <a:xfrm>
            <a:off x="1691194" y="2331829"/>
            <a:ext cx="0" cy="109372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pic>
        <p:nvPicPr>
          <p:cNvPr id="58" name="Afbeelding 57"/>
          <p:cNvPicPr>
            <a:picLocks noChangeAspect="1"/>
          </p:cNvPicPr>
          <p:nvPr/>
        </p:nvPicPr>
        <p:blipFill rotWithShape="1">
          <a:blip r:embed="rId3" cstate="print">
            <a:extLst>
              <a:ext uri="{28A0092B-C50C-407E-A947-70E740481C1C}">
                <a14:useLocalDpi xmlns:a14="http://schemas.microsoft.com/office/drawing/2010/main" val="0"/>
              </a:ext>
            </a:extLst>
          </a:blip>
          <a:srcRect l="9481" t="10268" r="-192" b="38651"/>
          <a:stretch/>
        </p:blipFill>
        <p:spPr>
          <a:xfrm>
            <a:off x="576263" y="4244877"/>
            <a:ext cx="6170622" cy="2316261"/>
          </a:xfrm>
          <a:prstGeom prst="rect">
            <a:avLst/>
          </a:prstGeom>
        </p:spPr>
      </p:pic>
      <p:sp>
        <p:nvSpPr>
          <p:cNvPr id="39" name="Tekstvak 38"/>
          <p:cNvSpPr txBox="1"/>
          <p:nvPr/>
        </p:nvSpPr>
        <p:spPr>
          <a:xfrm>
            <a:off x="1726172" y="1315419"/>
            <a:ext cx="965329" cy="307777"/>
          </a:xfrm>
          <a:prstGeom prst="rect">
            <a:avLst/>
          </a:prstGeom>
          <a:noFill/>
        </p:spPr>
        <p:txBody>
          <a:bodyPr wrap="none" rtlCol="0">
            <a:spAutoFit/>
          </a:bodyPr>
          <a:lstStyle/>
          <a:p>
            <a:pPr algn="ctr"/>
            <a:r>
              <a:rPr lang="nl-BE" sz="1400" dirty="0"/>
              <a:t>Cat B 2021</a:t>
            </a:r>
          </a:p>
        </p:txBody>
      </p:sp>
      <p:sp>
        <p:nvSpPr>
          <p:cNvPr id="42" name="Tekstvak 41"/>
          <p:cNvSpPr txBox="1"/>
          <p:nvPr/>
        </p:nvSpPr>
        <p:spPr>
          <a:xfrm>
            <a:off x="2192273" y="1590685"/>
            <a:ext cx="1002197" cy="307777"/>
          </a:xfrm>
          <a:prstGeom prst="rect">
            <a:avLst/>
          </a:prstGeom>
          <a:noFill/>
        </p:spPr>
        <p:txBody>
          <a:bodyPr wrap="none" rtlCol="0">
            <a:spAutoFit/>
          </a:bodyPr>
          <a:lstStyle/>
          <a:p>
            <a:pPr algn="ctr"/>
            <a:r>
              <a:rPr lang="nl-BE" sz="1400" dirty="0"/>
              <a:t>Cat A 2023</a:t>
            </a:r>
          </a:p>
        </p:txBody>
      </p:sp>
      <p:sp>
        <p:nvSpPr>
          <p:cNvPr id="44" name="Tekstvak 43"/>
          <p:cNvSpPr txBox="1"/>
          <p:nvPr/>
        </p:nvSpPr>
        <p:spPr>
          <a:xfrm>
            <a:off x="3144950" y="1303784"/>
            <a:ext cx="1004954" cy="307777"/>
          </a:xfrm>
          <a:prstGeom prst="rect">
            <a:avLst/>
          </a:prstGeom>
          <a:noFill/>
        </p:spPr>
        <p:txBody>
          <a:bodyPr wrap="none" rtlCol="0">
            <a:spAutoFit/>
          </a:bodyPr>
          <a:lstStyle/>
          <a:p>
            <a:pPr algn="ctr"/>
            <a:r>
              <a:rPr lang="nl-BE" sz="1400" dirty="0"/>
              <a:t>Cat O 2027</a:t>
            </a:r>
          </a:p>
        </p:txBody>
      </p:sp>
      <p:pic>
        <p:nvPicPr>
          <p:cNvPr id="47" name="Afbeelding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3743" y="1804539"/>
            <a:ext cx="640199" cy="640199"/>
          </a:xfrm>
          <a:prstGeom prst="rect">
            <a:avLst/>
          </a:prstGeom>
        </p:spPr>
      </p:pic>
      <p:sp>
        <p:nvSpPr>
          <p:cNvPr id="49" name="Tekstvak 48"/>
          <p:cNvSpPr txBox="1"/>
          <p:nvPr/>
        </p:nvSpPr>
        <p:spPr>
          <a:xfrm>
            <a:off x="7688035" y="659546"/>
            <a:ext cx="1074140" cy="307777"/>
          </a:xfrm>
          <a:prstGeom prst="rect">
            <a:avLst/>
          </a:prstGeom>
          <a:noFill/>
        </p:spPr>
        <p:txBody>
          <a:bodyPr wrap="none" rtlCol="0">
            <a:spAutoFit/>
          </a:bodyPr>
          <a:lstStyle/>
          <a:p>
            <a:pPr algn="ctr"/>
            <a:r>
              <a:rPr lang="nl-BE" sz="1400" dirty="0">
                <a:solidFill>
                  <a:srgbClr val="0070C0"/>
                </a:solidFill>
              </a:rPr>
              <a:t>“bouwshift”</a:t>
            </a:r>
          </a:p>
        </p:txBody>
      </p:sp>
      <p:sp>
        <p:nvSpPr>
          <p:cNvPr id="50" name="Tekstvak 49"/>
          <p:cNvSpPr txBox="1"/>
          <p:nvPr/>
        </p:nvSpPr>
        <p:spPr>
          <a:xfrm>
            <a:off x="8537784" y="1345736"/>
            <a:ext cx="553358" cy="523220"/>
          </a:xfrm>
          <a:prstGeom prst="rect">
            <a:avLst/>
          </a:prstGeom>
          <a:noFill/>
        </p:spPr>
        <p:txBody>
          <a:bodyPr wrap="none" rtlCol="0">
            <a:spAutoFit/>
          </a:bodyPr>
          <a:lstStyle/>
          <a:p>
            <a:pPr algn="ctr"/>
            <a:r>
              <a:rPr lang="nl-BE" sz="1400" dirty="0">
                <a:solidFill>
                  <a:srgbClr val="0070C0"/>
                </a:solidFill>
              </a:rPr>
              <a:t>visie</a:t>
            </a:r>
          </a:p>
          <a:p>
            <a:pPr algn="ctr"/>
            <a:r>
              <a:rPr lang="nl-BE" sz="1400" dirty="0">
                <a:solidFill>
                  <a:srgbClr val="0070C0"/>
                </a:solidFill>
              </a:rPr>
              <a:t>2050</a:t>
            </a:r>
          </a:p>
        </p:txBody>
      </p:sp>
      <p:sp>
        <p:nvSpPr>
          <p:cNvPr id="52" name="Tekstvak 51"/>
          <p:cNvSpPr txBox="1"/>
          <p:nvPr/>
        </p:nvSpPr>
        <p:spPr>
          <a:xfrm>
            <a:off x="8078848" y="1918987"/>
            <a:ext cx="1127233" cy="523220"/>
          </a:xfrm>
          <a:prstGeom prst="rect">
            <a:avLst/>
          </a:prstGeom>
          <a:noFill/>
        </p:spPr>
        <p:txBody>
          <a:bodyPr wrap="none" rtlCol="0">
            <a:spAutoFit/>
          </a:bodyPr>
          <a:lstStyle/>
          <a:p>
            <a:pPr algn="ctr"/>
            <a:r>
              <a:rPr lang="nl-BE" sz="1400" dirty="0">
                <a:solidFill>
                  <a:srgbClr val="0070C0"/>
                </a:solidFill>
              </a:rPr>
              <a:t>Asbestveilig </a:t>
            </a:r>
          </a:p>
          <a:p>
            <a:pPr algn="ctr"/>
            <a:r>
              <a:rPr lang="nl-BE" sz="1400" dirty="0">
                <a:solidFill>
                  <a:srgbClr val="0070C0"/>
                </a:solidFill>
              </a:rPr>
              <a:t>Vlaanderen</a:t>
            </a:r>
          </a:p>
        </p:txBody>
      </p:sp>
      <p:sp>
        <p:nvSpPr>
          <p:cNvPr id="54" name="Tekstvak 53"/>
          <p:cNvSpPr txBox="1"/>
          <p:nvPr/>
        </p:nvSpPr>
        <p:spPr>
          <a:xfrm>
            <a:off x="4682311" y="762225"/>
            <a:ext cx="595035" cy="307777"/>
          </a:xfrm>
          <a:prstGeom prst="rect">
            <a:avLst/>
          </a:prstGeom>
          <a:noFill/>
        </p:spPr>
        <p:txBody>
          <a:bodyPr wrap="none" rtlCol="0">
            <a:spAutoFit/>
          </a:bodyPr>
          <a:lstStyle/>
          <a:p>
            <a:pPr algn="ctr"/>
            <a:r>
              <a:rPr lang="nl-BE" sz="1400" dirty="0" err="1">
                <a:solidFill>
                  <a:srgbClr val="0070C0"/>
                </a:solidFill>
              </a:rPr>
              <a:t>SDG’s</a:t>
            </a:r>
            <a:endParaRPr lang="nl-BE" sz="1400" dirty="0">
              <a:solidFill>
                <a:srgbClr val="0070C0"/>
              </a:solidFill>
            </a:endParaRPr>
          </a:p>
        </p:txBody>
      </p:sp>
    </p:spTree>
    <p:extLst>
      <p:ext uri="{BB962C8B-B14F-4D97-AF65-F5344CB8AC3E}">
        <p14:creationId xmlns:p14="http://schemas.microsoft.com/office/powerpoint/2010/main" val="1450449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576263" y="1613563"/>
            <a:ext cx="8280400" cy="4249371"/>
          </a:xfrm>
        </p:spPr>
        <p:txBody>
          <a:bodyPr>
            <a:normAutofit lnSpcReduction="10000"/>
          </a:bodyPr>
          <a:lstStyle/>
          <a:p>
            <a:r>
              <a:rPr lang="nl-BE" sz="2400" dirty="0"/>
              <a:t>Activeringsbeleid </a:t>
            </a:r>
          </a:p>
          <a:p>
            <a:pPr lvl="1"/>
            <a:r>
              <a:rPr lang="nl-BE" sz="2400" dirty="0"/>
              <a:t>Individueel aanschrijven &amp; </a:t>
            </a:r>
            <a:r>
              <a:rPr lang="nl-BE" sz="2400" dirty="0" err="1"/>
              <a:t>pro-actieve</a:t>
            </a:r>
            <a:r>
              <a:rPr lang="nl-BE" sz="2400" dirty="0"/>
              <a:t> handhaving</a:t>
            </a:r>
          </a:p>
          <a:p>
            <a:pPr lvl="2"/>
            <a:r>
              <a:rPr lang="nl-BE" dirty="0"/>
              <a:t>Periodieke plicht tijdens screening </a:t>
            </a:r>
          </a:p>
          <a:p>
            <a:pPr lvl="2"/>
            <a:r>
              <a:rPr lang="nl-BE" dirty="0"/>
              <a:t>In voorbereiding eind 2021: </a:t>
            </a:r>
            <a:r>
              <a:rPr lang="nl-BE" dirty="0" err="1"/>
              <a:t>cat</a:t>
            </a:r>
            <a:r>
              <a:rPr lang="nl-BE" dirty="0"/>
              <a:t> B </a:t>
            </a:r>
          </a:p>
          <a:p>
            <a:r>
              <a:rPr lang="nl-BE" sz="2400" dirty="0"/>
              <a:t>Doelgroepgerichte benadering</a:t>
            </a:r>
          </a:p>
          <a:p>
            <a:pPr lvl="1"/>
            <a:r>
              <a:rPr lang="nl-BE" sz="2400" dirty="0"/>
              <a:t>Woonzones/sites (particulieren)</a:t>
            </a:r>
          </a:p>
          <a:p>
            <a:pPr lvl="1"/>
            <a:r>
              <a:rPr lang="nl-BE" sz="2400" dirty="0"/>
              <a:t>Huissaneerder (scholen, Vlaamse overheid, publieke instellingen, lokale besturen)</a:t>
            </a:r>
          </a:p>
          <a:p>
            <a:pPr lvl="1"/>
            <a:r>
              <a:rPr lang="nl-BE" sz="2400" dirty="0"/>
              <a:t>Fondsen, sectorspecifieke overeenkomsten (bedrijven)</a:t>
            </a:r>
          </a:p>
          <a:p>
            <a:r>
              <a:rPr lang="nl-BE" sz="2400" dirty="0"/>
              <a:t>Prioriteitstelling</a:t>
            </a:r>
          </a:p>
          <a:p>
            <a:pPr lvl="1"/>
            <a:r>
              <a:rPr lang="nl-BE" sz="2400" dirty="0"/>
              <a:t>risicogrond</a:t>
            </a:r>
          </a:p>
          <a:p>
            <a:pPr lvl="1"/>
            <a:r>
              <a:rPr lang="nl-BE" sz="2400" dirty="0"/>
              <a:t>gemeente</a:t>
            </a:r>
          </a:p>
          <a:p>
            <a:pPr marL="0" indent="0">
              <a:buNone/>
            </a:pPr>
            <a:endParaRPr lang="nl-BE" dirty="0"/>
          </a:p>
          <a:p>
            <a:pPr marL="0" indent="0">
              <a:buNone/>
            </a:pPr>
            <a:endParaRPr lang="nl-BE" dirty="0"/>
          </a:p>
          <a:p>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78</a:t>
            </a:fld>
            <a:endParaRPr lang="nl-BE" dirty="0"/>
          </a:p>
        </p:txBody>
      </p:sp>
      <p:sp>
        <p:nvSpPr>
          <p:cNvPr id="5" name="Titel 4"/>
          <p:cNvSpPr>
            <a:spLocks noGrp="1"/>
          </p:cNvSpPr>
          <p:nvPr>
            <p:ph type="title"/>
          </p:nvPr>
        </p:nvSpPr>
        <p:spPr/>
        <p:txBody>
          <a:bodyPr/>
          <a:lstStyle/>
          <a:p>
            <a:r>
              <a:rPr lang="nl-BE" dirty="0"/>
              <a:t>Stroomversnelling</a:t>
            </a:r>
          </a:p>
        </p:txBody>
      </p:sp>
    </p:spTree>
    <p:extLst>
      <p:ext uri="{BB962C8B-B14F-4D97-AF65-F5344CB8AC3E}">
        <p14:creationId xmlns:p14="http://schemas.microsoft.com/office/powerpoint/2010/main" val="6919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solidFill>
                  <a:srgbClr val="A3CC00"/>
                </a:solidFill>
                <a:latin typeface="Flanders Art Sans Bold" panose="00000800000000000000" pitchFamily="50" charset="0"/>
              </a:rPr>
              <a:t>Benchmarktool: bodemindicatoren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79</a:t>
            </a:fld>
            <a:endParaRPr lang="nl-BE" dirty="0">
              <a:latin typeface="Calibri Light" panose="020F0302020204030204" pitchFamily="34" charset="0"/>
            </a:endParaRPr>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48378" t="29320" r="34955" b="42767"/>
          <a:stretch/>
        </p:blipFill>
        <p:spPr>
          <a:xfrm>
            <a:off x="5717058" y="1941840"/>
            <a:ext cx="2059461" cy="2437954"/>
          </a:xfrm>
          <a:prstGeom prst="rect">
            <a:avLst/>
          </a:prstGeom>
        </p:spPr>
      </p:pic>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l="83198" t="83602" b="465"/>
          <a:stretch/>
        </p:blipFill>
        <p:spPr>
          <a:xfrm>
            <a:off x="576262" y="1843290"/>
            <a:ext cx="4188937" cy="2807605"/>
          </a:xfrm>
          <a:prstGeom prst="rect">
            <a:avLst/>
          </a:prstGeom>
        </p:spPr>
      </p:pic>
    </p:spTree>
    <p:extLst>
      <p:ext uri="{BB962C8B-B14F-4D97-AF65-F5344CB8AC3E}">
        <p14:creationId xmlns:p14="http://schemas.microsoft.com/office/powerpoint/2010/main" val="82806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Welke gegevens?</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8</a:t>
            </a:fld>
            <a:endParaRPr lang="nl-BE" dirty="0">
              <a:latin typeface="Calibri Light" panose="020F0302020204030204" pitchFamily="34" charset="0"/>
            </a:endParaRPr>
          </a:p>
        </p:txBody>
      </p:sp>
      <p:graphicFrame>
        <p:nvGraphicFramePr>
          <p:cNvPr id="9" name="Tabel 8">
            <a:extLst>
              <a:ext uri="{FF2B5EF4-FFF2-40B4-BE49-F238E27FC236}">
                <a16:creationId xmlns:a16="http://schemas.microsoft.com/office/drawing/2014/main" id="{6D7400D7-7C3D-4400-8DA7-CFB0A19E521D}"/>
              </a:ext>
            </a:extLst>
          </p:cNvPr>
          <p:cNvGraphicFramePr>
            <a:graphicFrameLocks noGrp="1"/>
          </p:cNvGraphicFramePr>
          <p:nvPr>
            <p:extLst/>
          </p:nvPr>
        </p:nvGraphicFramePr>
        <p:xfrm>
          <a:off x="3241829" y="1337342"/>
          <a:ext cx="2657475" cy="18288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57475">
                  <a:extLst>
                    <a:ext uri="{9D8B030D-6E8A-4147-A177-3AD203B41FA5}">
                      <a16:colId xmlns:a16="http://schemas.microsoft.com/office/drawing/2014/main" val="2363864002"/>
                    </a:ext>
                  </a:extLst>
                </a:gridCol>
              </a:tblGrid>
              <a:tr h="345942">
                <a:tc>
                  <a:txBody>
                    <a:bodyPr/>
                    <a:lstStyle/>
                    <a:p>
                      <a:r>
                        <a:rPr lang="nl-BE" dirty="0"/>
                        <a:t>Prestatie-indicatoren</a:t>
                      </a:r>
                    </a:p>
                  </a:txBody>
                  <a:tcPr/>
                </a:tc>
                <a:extLst>
                  <a:ext uri="{0D108BD9-81ED-4DB2-BD59-A6C34878D82A}">
                    <a16:rowId xmlns:a16="http://schemas.microsoft.com/office/drawing/2014/main" val="1424855596"/>
                  </a:ext>
                </a:extLst>
              </a:tr>
              <a:tr h="345942">
                <a:tc>
                  <a:txBody>
                    <a:bodyPr/>
                    <a:lstStyle/>
                    <a:p>
                      <a:r>
                        <a:rPr lang="nl-BE" dirty="0"/>
                        <a:t>Ingezameld restafval</a:t>
                      </a:r>
                    </a:p>
                  </a:txBody>
                  <a:tcPr/>
                </a:tc>
                <a:extLst>
                  <a:ext uri="{0D108BD9-81ED-4DB2-BD59-A6C34878D82A}">
                    <a16:rowId xmlns:a16="http://schemas.microsoft.com/office/drawing/2014/main" val="3423679870"/>
                  </a:ext>
                </a:extLst>
              </a:tr>
              <a:tr h="345942">
                <a:tc>
                  <a:txBody>
                    <a:bodyPr/>
                    <a:lstStyle/>
                    <a:p>
                      <a:r>
                        <a:rPr lang="nl-BE" dirty="0"/>
                        <a:t>Papier en karton</a:t>
                      </a:r>
                    </a:p>
                  </a:txBody>
                  <a:tcPr/>
                </a:tc>
                <a:extLst>
                  <a:ext uri="{0D108BD9-81ED-4DB2-BD59-A6C34878D82A}">
                    <a16:rowId xmlns:a16="http://schemas.microsoft.com/office/drawing/2014/main" val="1925328994"/>
                  </a:ext>
                </a:extLst>
              </a:tr>
              <a:tr h="345942">
                <a:tc>
                  <a:txBody>
                    <a:bodyPr/>
                    <a:lstStyle/>
                    <a:p>
                      <a:r>
                        <a:rPr lang="nl-BE" dirty="0"/>
                        <a:t>Te onderzoeken percelen</a:t>
                      </a:r>
                    </a:p>
                  </a:txBody>
                  <a:tcPr/>
                </a:tc>
                <a:extLst>
                  <a:ext uri="{0D108BD9-81ED-4DB2-BD59-A6C34878D82A}">
                    <a16:rowId xmlns:a16="http://schemas.microsoft.com/office/drawing/2014/main" val="4229386443"/>
                  </a:ext>
                </a:extLst>
              </a:tr>
              <a:tr h="345942">
                <a:tc>
                  <a:txBody>
                    <a:bodyPr/>
                    <a:lstStyle/>
                    <a:p>
                      <a:r>
                        <a:rPr lang="nl-BE" dirty="0"/>
                        <a:t>…</a:t>
                      </a:r>
                    </a:p>
                  </a:txBody>
                  <a:tcPr/>
                </a:tc>
                <a:extLst>
                  <a:ext uri="{0D108BD9-81ED-4DB2-BD59-A6C34878D82A}">
                    <a16:rowId xmlns:a16="http://schemas.microsoft.com/office/drawing/2014/main" val="3917303392"/>
                  </a:ext>
                </a:extLst>
              </a:tr>
            </a:tbl>
          </a:graphicData>
        </a:graphic>
      </p:graphicFrame>
      <p:graphicFrame>
        <p:nvGraphicFramePr>
          <p:cNvPr id="10" name="Tabel 9">
            <a:extLst>
              <a:ext uri="{FF2B5EF4-FFF2-40B4-BE49-F238E27FC236}">
                <a16:creationId xmlns:a16="http://schemas.microsoft.com/office/drawing/2014/main" id="{4FD5ABA5-5E45-4C05-97C2-88B2F18DCC06}"/>
              </a:ext>
            </a:extLst>
          </p:cNvPr>
          <p:cNvGraphicFramePr>
            <a:graphicFrameLocks noGrp="1"/>
          </p:cNvGraphicFramePr>
          <p:nvPr>
            <p:extLst/>
          </p:nvPr>
        </p:nvGraphicFramePr>
        <p:xfrm>
          <a:off x="584354" y="3600450"/>
          <a:ext cx="2657475" cy="18542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57475">
                  <a:extLst>
                    <a:ext uri="{9D8B030D-6E8A-4147-A177-3AD203B41FA5}">
                      <a16:colId xmlns:a16="http://schemas.microsoft.com/office/drawing/2014/main" val="2363864002"/>
                    </a:ext>
                  </a:extLst>
                </a:gridCol>
              </a:tblGrid>
              <a:tr h="370840">
                <a:tc>
                  <a:txBody>
                    <a:bodyPr/>
                    <a:lstStyle/>
                    <a:p>
                      <a:r>
                        <a:rPr lang="nl-BE" dirty="0"/>
                        <a:t>Contextindicatoren</a:t>
                      </a:r>
                    </a:p>
                  </a:txBody>
                  <a:tcPr/>
                </a:tc>
                <a:extLst>
                  <a:ext uri="{0D108BD9-81ED-4DB2-BD59-A6C34878D82A}">
                    <a16:rowId xmlns:a16="http://schemas.microsoft.com/office/drawing/2014/main" val="1424855596"/>
                  </a:ext>
                </a:extLst>
              </a:tr>
              <a:tr h="370840">
                <a:tc>
                  <a:txBody>
                    <a:bodyPr/>
                    <a:lstStyle/>
                    <a:p>
                      <a:r>
                        <a:rPr lang="nl-BE" dirty="0" err="1"/>
                        <a:t>Belfius</a:t>
                      </a:r>
                      <a:r>
                        <a:rPr lang="nl-BE" dirty="0"/>
                        <a:t>-groep</a:t>
                      </a:r>
                    </a:p>
                  </a:txBody>
                  <a:tcPr/>
                </a:tc>
                <a:extLst>
                  <a:ext uri="{0D108BD9-81ED-4DB2-BD59-A6C34878D82A}">
                    <a16:rowId xmlns:a16="http://schemas.microsoft.com/office/drawing/2014/main" val="3423679870"/>
                  </a:ext>
                </a:extLst>
              </a:tr>
              <a:tr h="370840">
                <a:tc>
                  <a:txBody>
                    <a:bodyPr/>
                    <a:lstStyle/>
                    <a:p>
                      <a:r>
                        <a:rPr lang="nl-BE" dirty="0"/>
                        <a:t>Intercommunale</a:t>
                      </a:r>
                    </a:p>
                  </a:txBody>
                  <a:tcPr/>
                </a:tc>
                <a:extLst>
                  <a:ext uri="{0D108BD9-81ED-4DB2-BD59-A6C34878D82A}">
                    <a16:rowId xmlns:a16="http://schemas.microsoft.com/office/drawing/2014/main" val="1925328994"/>
                  </a:ext>
                </a:extLst>
              </a:tr>
              <a:tr h="370840">
                <a:tc>
                  <a:txBody>
                    <a:bodyPr/>
                    <a:lstStyle/>
                    <a:p>
                      <a:r>
                        <a:rPr lang="nl-BE" dirty="0"/>
                        <a:t>Aantal inwoners</a:t>
                      </a:r>
                    </a:p>
                  </a:txBody>
                  <a:tcPr/>
                </a:tc>
                <a:extLst>
                  <a:ext uri="{0D108BD9-81ED-4DB2-BD59-A6C34878D82A}">
                    <a16:rowId xmlns:a16="http://schemas.microsoft.com/office/drawing/2014/main" val="4229386443"/>
                  </a:ext>
                </a:extLst>
              </a:tr>
              <a:tr h="370840">
                <a:tc>
                  <a:txBody>
                    <a:bodyPr/>
                    <a:lstStyle/>
                    <a:p>
                      <a:r>
                        <a:rPr lang="nl-BE" dirty="0"/>
                        <a:t>…</a:t>
                      </a:r>
                    </a:p>
                  </a:txBody>
                  <a:tcPr/>
                </a:tc>
                <a:extLst>
                  <a:ext uri="{0D108BD9-81ED-4DB2-BD59-A6C34878D82A}">
                    <a16:rowId xmlns:a16="http://schemas.microsoft.com/office/drawing/2014/main" val="4013233081"/>
                  </a:ext>
                </a:extLst>
              </a:tr>
            </a:tbl>
          </a:graphicData>
        </a:graphic>
      </p:graphicFrame>
      <p:graphicFrame>
        <p:nvGraphicFramePr>
          <p:cNvPr id="11" name="Tabel 10">
            <a:extLst>
              <a:ext uri="{FF2B5EF4-FFF2-40B4-BE49-F238E27FC236}">
                <a16:creationId xmlns:a16="http://schemas.microsoft.com/office/drawing/2014/main" id="{5EC412CD-3B48-4DC2-9683-2C4DDCFED0E6}"/>
              </a:ext>
            </a:extLst>
          </p:cNvPr>
          <p:cNvGraphicFramePr>
            <a:graphicFrameLocks noGrp="1"/>
          </p:cNvGraphicFramePr>
          <p:nvPr>
            <p:extLst/>
          </p:nvPr>
        </p:nvGraphicFramePr>
        <p:xfrm>
          <a:off x="5899304" y="3415030"/>
          <a:ext cx="2657475" cy="222504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57475">
                  <a:extLst>
                    <a:ext uri="{9D8B030D-6E8A-4147-A177-3AD203B41FA5}">
                      <a16:colId xmlns:a16="http://schemas.microsoft.com/office/drawing/2014/main" val="2363864002"/>
                    </a:ext>
                  </a:extLst>
                </a:gridCol>
              </a:tblGrid>
              <a:tr h="370840">
                <a:tc>
                  <a:txBody>
                    <a:bodyPr/>
                    <a:lstStyle/>
                    <a:p>
                      <a:r>
                        <a:rPr lang="nl-BE" dirty="0"/>
                        <a:t>Beleidsindicatoren</a:t>
                      </a:r>
                    </a:p>
                  </a:txBody>
                  <a:tcPr/>
                </a:tc>
                <a:extLst>
                  <a:ext uri="{0D108BD9-81ED-4DB2-BD59-A6C34878D82A}">
                    <a16:rowId xmlns:a16="http://schemas.microsoft.com/office/drawing/2014/main" val="1424855596"/>
                  </a:ext>
                </a:extLst>
              </a:tr>
              <a:tr h="370840">
                <a:tc>
                  <a:txBody>
                    <a:bodyPr/>
                    <a:lstStyle/>
                    <a:p>
                      <a:r>
                        <a:rPr lang="nl-BE" dirty="0"/>
                        <a:t>Handhaving</a:t>
                      </a:r>
                    </a:p>
                  </a:txBody>
                  <a:tcPr/>
                </a:tc>
                <a:extLst>
                  <a:ext uri="{0D108BD9-81ED-4DB2-BD59-A6C34878D82A}">
                    <a16:rowId xmlns:a16="http://schemas.microsoft.com/office/drawing/2014/main" val="3423679870"/>
                  </a:ext>
                </a:extLst>
              </a:tr>
              <a:tr h="370840">
                <a:tc>
                  <a:txBody>
                    <a:bodyPr/>
                    <a:lstStyle/>
                    <a:p>
                      <a:r>
                        <a:rPr lang="nl-BE" dirty="0"/>
                        <a:t>Zwerfvuil</a:t>
                      </a:r>
                    </a:p>
                  </a:txBody>
                  <a:tcPr/>
                </a:tc>
                <a:extLst>
                  <a:ext uri="{0D108BD9-81ED-4DB2-BD59-A6C34878D82A}">
                    <a16:rowId xmlns:a16="http://schemas.microsoft.com/office/drawing/2014/main" val="1925328994"/>
                  </a:ext>
                </a:extLst>
              </a:tr>
              <a:tr h="370840">
                <a:tc>
                  <a:txBody>
                    <a:bodyPr/>
                    <a:lstStyle/>
                    <a:p>
                      <a:r>
                        <a:rPr lang="nl-BE" dirty="0"/>
                        <a:t>Preventie</a:t>
                      </a:r>
                    </a:p>
                  </a:txBody>
                  <a:tcPr/>
                </a:tc>
                <a:extLst>
                  <a:ext uri="{0D108BD9-81ED-4DB2-BD59-A6C34878D82A}">
                    <a16:rowId xmlns:a16="http://schemas.microsoft.com/office/drawing/2014/main" val="4229386443"/>
                  </a:ext>
                </a:extLst>
              </a:tr>
              <a:tr h="370840">
                <a:tc>
                  <a:txBody>
                    <a:bodyPr/>
                    <a:lstStyle/>
                    <a:p>
                      <a:r>
                        <a:rPr lang="nl-BE" dirty="0"/>
                        <a:t>Dienstverlening</a:t>
                      </a:r>
                    </a:p>
                  </a:txBody>
                  <a:tcPr/>
                </a:tc>
                <a:extLst>
                  <a:ext uri="{0D108BD9-81ED-4DB2-BD59-A6C34878D82A}">
                    <a16:rowId xmlns:a16="http://schemas.microsoft.com/office/drawing/2014/main" val="4013233081"/>
                  </a:ext>
                </a:extLst>
              </a:tr>
              <a:tr h="370840">
                <a:tc>
                  <a:txBody>
                    <a:bodyPr/>
                    <a:lstStyle/>
                    <a:p>
                      <a:r>
                        <a:rPr lang="nl-BE" dirty="0"/>
                        <a:t>Bijdrage</a:t>
                      </a:r>
                    </a:p>
                  </a:txBody>
                  <a:tcPr/>
                </a:tc>
                <a:extLst>
                  <a:ext uri="{0D108BD9-81ED-4DB2-BD59-A6C34878D82A}">
                    <a16:rowId xmlns:a16="http://schemas.microsoft.com/office/drawing/2014/main" val="2930010128"/>
                  </a:ext>
                </a:extLst>
              </a:tr>
            </a:tbl>
          </a:graphicData>
        </a:graphic>
      </p:graphicFrame>
      <p:cxnSp>
        <p:nvCxnSpPr>
          <p:cNvPr id="15" name="Verbindingslijn: gekromd 14">
            <a:extLst>
              <a:ext uri="{FF2B5EF4-FFF2-40B4-BE49-F238E27FC236}">
                <a16:creationId xmlns:a16="http://schemas.microsoft.com/office/drawing/2014/main" id="{C4D94D9A-0683-4922-88A7-692C486ADFF6}"/>
              </a:ext>
            </a:extLst>
          </p:cNvPr>
          <p:cNvCxnSpPr>
            <a:cxnSpLocks/>
            <a:stCxn id="10" idx="0"/>
            <a:endCxn id="9" idx="1"/>
          </p:cNvCxnSpPr>
          <p:nvPr/>
        </p:nvCxnSpPr>
        <p:spPr>
          <a:xfrm rot="5400000" flipH="1" flipV="1">
            <a:off x="1903106" y="2261727"/>
            <a:ext cx="1348708" cy="1328738"/>
          </a:xfrm>
          <a:prstGeom prst="curvedConnector2">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Verbindingslijn: gekromd 18">
            <a:extLst>
              <a:ext uri="{FF2B5EF4-FFF2-40B4-BE49-F238E27FC236}">
                <a16:creationId xmlns:a16="http://schemas.microsoft.com/office/drawing/2014/main" id="{E9825891-5E86-426E-847A-F3E96007B391}"/>
              </a:ext>
            </a:extLst>
          </p:cNvPr>
          <p:cNvCxnSpPr>
            <a:cxnSpLocks/>
            <a:stCxn id="11" idx="0"/>
            <a:endCxn id="9" idx="3"/>
          </p:cNvCxnSpPr>
          <p:nvPr/>
        </p:nvCxnSpPr>
        <p:spPr>
          <a:xfrm rot="16200000" flipV="1">
            <a:off x="5982029" y="2169017"/>
            <a:ext cx="1163288" cy="1328737"/>
          </a:xfrm>
          <a:prstGeom prst="curvedConnector2">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Afbeelding 2">
            <a:extLst>
              <a:ext uri="{FF2B5EF4-FFF2-40B4-BE49-F238E27FC236}">
                <a16:creationId xmlns:a16="http://schemas.microsoft.com/office/drawing/2014/main" id="{A3ECCC28-A9AD-4899-B075-33D9D73AE5A5}"/>
              </a:ext>
            </a:extLst>
          </p:cNvPr>
          <p:cNvPicPr>
            <a:picLocks noChangeAspect="1"/>
          </p:cNvPicPr>
          <p:nvPr/>
        </p:nvPicPr>
        <p:blipFill>
          <a:blip r:embed="rId3"/>
          <a:stretch>
            <a:fillRect/>
          </a:stretch>
        </p:blipFill>
        <p:spPr>
          <a:xfrm>
            <a:off x="3431109" y="3691859"/>
            <a:ext cx="2190750" cy="1333500"/>
          </a:xfrm>
          <a:prstGeom prst="rect">
            <a:avLst/>
          </a:prstGeom>
        </p:spPr>
      </p:pic>
    </p:spTree>
    <p:extLst>
      <p:ext uri="{BB962C8B-B14F-4D97-AF65-F5344CB8AC3E}">
        <p14:creationId xmlns:p14="http://schemas.microsoft.com/office/powerpoint/2010/main" val="7531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Communicatie</a:t>
            </a:r>
          </a:p>
        </p:txBody>
      </p:sp>
      <p:sp>
        <p:nvSpPr>
          <p:cNvPr id="3" name="Tijdelijke aanduiding voor tekst 2"/>
          <p:cNvSpPr>
            <a:spLocks noGrp="1"/>
          </p:cNvSpPr>
          <p:nvPr>
            <p:ph type="body" sz="quarter" idx="10"/>
          </p:nvPr>
        </p:nvSpPr>
        <p:spPr>
          <a:xfrm>
            <a:off x="4500395" y="1158366"/>
            <a:ext cx="4617172" cy="4343255"/>
          </a:xfrm>
        </p:spPr>
        <p:txBody>
          <a:bodyPr>
            <a:normAutofit lnSpcReduction="10000"/>
          </a:bodyPr>
          <a:lstStyle/>
          <a:p>
            <a:r>
              <a:rPr lang="nl-BE" dirty="0"/>
              <a:t>www.ovam.be/aanpak-risicogronden</a:t>
            </a:r>
          </a:p>
          <a:p>
            <a:r>
              <a:rPr lang="nl-BE" dirty="0"/>
              <a:t>Individuele brieven t.e.m. doelgroepgerichte acties</a:t>
            </a:r>
          </a:p>
          <a:p>
            <a:r>
              <a:rPr lang="nl-BE" dirty="0"/>
              <a:t>Folders, nieuwsbrieven, toelichtingen,…</a:t>
            </a:r>
          </a:p>
          <a:p>
            <a:pPr marL="0" indent="0">
              <a:buNone/>
            </a:pPr>
            <a:endParaRPr lang="nl-BE" dirty="0"/>
          </a:p>
          <a:p>
            <a:pPr marL="0" indent="0">
              <a:buNone/>
            </a:pPr>
            <a:r>
              <a:rPr lang="nl-BE" dirty="0"/>
              <a:t>+ DE CAMPAGNE</a:t>
            </a:r>
          </a:p>
          <a:p>
            <a:r>
              <a:rPr lang="nl-BE" dirty="0"/>
              <a:t>Informeren 2021/2023/2027 &amp; vrijstelling </a:t>
            </a:r>
            <a:r>
              <a:rPr lang="nl-BE" dirty="0" err="1"/>
              <a:t>onderzoeksplicht</a:t>
            </a:r>
            <a:endParaRPr lang="nl-BE" dirty="0"/>
          </a:p>
          <a:p>
            <a:r>
              <a:rPr lang="nl-BE" dirty="0"/>
              <a:t>Vergroten effect activeringsbeleid &amp; versnelling verificatie gegevens</a:t>
            </a:r>
          </a:p>
          <a:p>
            <a:r>
              <a:rPr lang="nl-BE" dirty="0"/>
              <a:t>Sensibilisering belang bodemzorg</a:t>
            </a:r>
          </a:p>
          <a:p>
            <a:endParaRPr lang="nl-BE" dirty="0"/>
          </a:p>
          <a:p>
            <a:pPr marL="0" indent="0">
              <a:buNone/>
            </a:pPr>
            <a:endParaRPr lang="nl-BE"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 y="1290072"/>
            <a:ext cx="3456148" cy="1373819"/>
          </a:xfrm>
          <a:prstGeom prst="rect">
            <a:avLst/>
          </a:prstGeom>
        </p:spPr>
      </p:pic>
      <p:pic>
        <p:nvPicPr>
          <p:cNvPr id="4" name="Afbeelding 3"/>
          <p:cNvPicPr>
            <a:picLocks noChangeAspect="1"/>
          </p:cNvPicPr>
          <p:nvPr/>
        </p:nvPicPr>
        <p:blipFill>
          <a:blip r:embed="rId4"/>
          <a:stretch>
            <a:fillRect/>
          </a:stretch>
        </p:blipFill>
        <p:spPr>
          <a:xfrm>
            <a:off x="470228" y="2891475"/>
            <a:ext cx="3668217" cy="3059571"/>
          </a:xfrm>
          <a:prstGeom prst="rect">
            <a:avLst/>
          </a:prstGeom>
        </p:spPr>
      </p:pic>
    </p:spTree>
    <p:extLst>
      <p:ext uri="{BB962C8B-B14F-4D97-AF65-F5344CB8AC3E}">
        <p14:creationId xmlns:p14="http://schemas.microsoft.com/office/powerpoint/2010/main" val="3189826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628650" y="1066378"/>
            <a:ext cx="7886700" cy="994172"/>
          </a:xfrm>
          <a:prstGeom prst="rect">
            <a:avLst/>
          </a:prstGeom>
          <a:noFill/>
          <a:ln>
            <a:noFill/>
          </a:ln>
        </p:spPr>
        <p:txBody>
          <a:bodyPr spcFirstLastPara="1" vert="horz" wrap="square" lIns="68569" tIns="34275" rIns="68569" bIns="34275" rtlCol="0" anchor="ctr" anchorCtr="0">
            <a:noAutofit/>
          </a:bodyPr>
          <a:lstStyle/>
          <a:p>
            <a:pPr>
              <a:buSzPts val="4860"/>
            </a:pPr>
            <a:r>
              <a:rPr lang="nl-BE" sz="4000" cap="small" dirty="0">
                <a:latin typeface="+mj-lt"/>
                <a:ea typeface="Arial"/>
                <a:cs typeface="Arial"/>
                <a:sym typeface="Arial"/>
              </a:rPr>
              <a:t>Wat is ’De Grote Grondvraag’? </a:t>
            </a:r>
            <a:endParaRPr sz="4000" dirty="0">
              <a:latin typeface="+mj-lt"/>
            </a:endParaRPr>
          </a:p>
        </p:txBody>
      </p:sp>
      <p:sp>
        <p:nvSpPr>
          <p:cNvPr id="137" name="Google Shape;137;p26"/>
          <p:cNvSpPr txBox="1">
            <a:spLocks noGrp="1"/>
          </p:cNvSpPr>
          <p:nvPr>
            <p:ph type="body" idx="1"/>
          </p:nvPr>
        </p:nvSpPr>
        <p:spPr>
          <a:xfrm>
            <a:off x="628650" y="2060550"/>
            <a:ext cx="7886700" cy="3263400"/>
          </a:xfrm>
          <a:prstGeom prst="rect">
            <a:avLst/>
          </a:prstGeom>
          <a:noFill/>
          <a:ln>
            <a:noFill/>
          </a:ln>
        </p:spPr>
        <p:txBody>
          <a:bodyPr spcFirstLastPara="1" vert="horz" wrap="square" lIns="68569" tIns="34275" rIns="68569" bIns="34275" rtlCol="0" anchor="t" anchorCtr="0">
            <a:noAutofit/>
          </a:bodyPr>
          <a:lstStyle/>
          <a:p>
            <a:pPr marL="0" indent="0" algn="just">
              <a:spcBef>
                <a:spcPts val="0"/>
              </a:spcBef>
              <a:buSzPts val="2500"/>
              <a:buNone/>
            </a:pPr>
            <a:endParaRPr sz="1875" dirty="0">
              <a:latin typeface="Calibri"/>
              <a:ea typeface="Calibri"/>
              <a:cs typeface="Calibri"/>
              <a:sym typeface="Calibri"/>
            </a:endParaRPr>
          </a:p>
          <a:p>
            <a:pPr marL="0" indent="0" algn="just">
              <a:buSzPts val="2500"/>
              <a:buNone/>
            </a:pPr>
            <a:r>
              <a:rPr lang="nl-BE" dirty="0">
                <a:latin typeface="+mn-lt"/>
                <a:ea typeface="Arial"/>
                <a:cs typeface="Arial"/>
                <a:sym typeface="Arial"/>
              </a:rPr>
              <a:t>Hoe gezond is uw grond? Dat onderzoekt De Grote Grondvraag. Met de Grote Grondvraag ondersteunen de OVAM en de Vlaamse gemeenten alle grondeigenaars in Vlaanderen bij het controleren en waar nodig saneren van hun grond. Samen kunnen we zo elke vierkante meter grond in Vlaanderen weer gezond maken.</a:t>
            </a:r>
            <a:endParaRPr dirty="0">
              <a:latin typeface="+mn-lt"/>
            </a:endParaRPr>
          </a:p>
          <a:p>
            <a:pPr marL="0" indent="0" algn="just">
              <a:buSzPts val="2500"/>
              <a:buNone/>
            </a:pPr>
            <a:endParaRPr dirty="0">
              <a:latin typeface="+mn-lt"/>
              <a:ea typeface="Arial"/>
              <a:cs typeface="Arial"/>
              <a:sym typeface="Arial"/>
            </a:endParaRPr>
          </a:p>
          <a:p>
            <a:pPr marL="0" indent="0" algn="just">
              <a:buSzPts val="2500"/>
              <a:buNone/>
            </a:pPr>
            <a:r>
              <a:rPr lang="nl-BE" dirty="0">
                <a:latin typeface="+mn-lt"/>
                <a:ea typeface="Arial"/>
                <a:cs typeface="Arial"/>
                <a:sym typeface="Arial"/>
              </a:rPr>
              <a:t>De OVAM streeft ernaar om tegen 2036 voor alle historische bodemverontreinigingen minstens de sanering op te starten.</a:t>
            </a:r>
            <a:endParaRPr dirty="0">
              <a:latin typeface="+mn-lt"/>
            </a:endParaRPr>
          </a:p>
          <a:p>
            <a:pPr marL="0" indent="0" algn="just">
              <a:buSzPts val="2800"/>
              <a:buNone/>
            </a:pPr>
            <a:endParaRPr dirty="0">
              <a:latin typeface="+mn-lt"/>
              <a:ea typeface="Calibri"/>
              <a:cs typeface="Calibri"/>
              <a:sym typeface="Calibri"/>
            </a:endParaRPr>
          </a:p>
        </p:txBody>
      </p:sp>
    </p:spTree>
    <p:extLst>
      <p:ext uri="{BB962C8B-B14F-4D97-AF65-F5344CB8AC3E}">
        <p14:creationId xmlns:p14="http://schemas.microsoft.com/office/powerpoint/2010/main" val="5632700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628650" y="443117"/>
            <a:ext cx="7886700" cy="994172"/>
          </a:xfrm>
          <a:prstGeom prst="rect">
            <a:avLst/>
          </a:prstGeom>
          <a:noFill/>
          <a:ln>
            <a:noFill/>
          </a:ln>
        </p:spPr>
        <p:txBody>
          <a:bodyPr spcFirstLastPara="1" vert="horz" wrap="square" lIns="68569" tIns="34275" rIns="68569" bIns="34275" rtlCol="0" anchor="ctr" anchorCtr="0">
            <a:noAutofit/>
          </a:bodyPr>
          <a:lstStyle/>
          <a:p>
            <a:pPr>
              <a:buSzPts val="4900"/>
            </a:pPr>
            <a:r>
              <a:rPr lang="nl-BE" sz="4000" cap="small" dirty="0">
                <a:latin typeface="+mj-lt"/>
                <a:ea typeface="Arial"/>
                <a:cs typeface="Arial"/>
                <a:sym typeface="Arial"/>
              </a:rPr>
              <a:t>Waarom dit project? </a:t>
            </a:r>
            <a:endParaRPr sz="4000" dirty="0">
              <a:latin typeface="+mj-lt"/>
            </a:endParaRPr>
          </a:p>
        </p:txBody>
      </p:sp>
      <p:sp>
        <p:nvSpPr>
          <p:cNvPr id="143" name="Google Shape;143;p27"/>
          <p:cNvSpPr txBox="1">
            <a:spLocks noGrp="1"/>
          </p:cNvSpPr>
          <p:nvPr>
            <p:ph type="body" idx="1"/>
          </p:nvPr>
        </p:nvSpPr>
        <p:spPr>
          <a:xfrm>
            <a:off x="689610" y="1730080"/>
            <a:ext cx="7886700" cy="3500550"/>
          </a:xfrm>
          <a:prstGeom prst="rect">
            <a:avLst/>
          </a:prstGeom>
          <a:noFill/>
          <a:ln>
            <a:noFill/>
          </a:ln>
        </p:spPr>
        <p:txBody>
          <a:bodyPr spcFirstLastPara="1" vert="horz" wrap="square" lIns="68569" tIns="34275" rIns="68569" bIns="34275" rtlCol="0" anchor="t" anchorCtr="0">
            <a:noAutofit/>
          </a:bodyPr>
          <a:lstStyle/>
          <a:p>
            <a:pPr marL="0" indent="0" algn="just">
              <a:spcBef>
                <a:spcPts val="0"/>
              </a:spcBef>
              <a:buSzPts val="2500"/>
              <a:buNone/>
            </a:pPr>
            <a:r>
              <a:rPr lang="nl-BE" dirty="0">
                <a:latin typeface="+mn-lt"/>
                <a:ea typeface="Arial"/>
                <a:cs typeface="Arial"/>
                <a:sym typeface="Arial"/>
              </a:rPr>
              <a:t>De Grote Grondvraag is van groot maatschappelijk belang. Door ons rijke industriële verleden zijn er in Vlaanderen een pak verontreinigde gronden. Die hebben een niet te onderschatten invloed op het dagelijkse leven van de burgers. </a:t>
            </a:r>
            <a:endParaRPr dirty="0">
              <a:latin typeface="+mn-lt"/>
            </a:endParaRPr>
          </a:p>
          <a:p>
            <a:pPr marL="0" indent="0" algn="ctr">
              <a:buSzPts val="2500"/>
              <a:buNone/>
            </a:pPr>
            <a:endParaRPr dirty="0">
              <a:latin typeface="+mn-lt"/>
              <a:ea typeface="Arial"/>
              <a:cs typeface="Arial"/>
              <a:sym typeface="Arial"/>
            </a:endParaRPr>
          </a:p>
          <a:p>
            <a:pPr marL="0" indent="0" algn="just">
              <a:buSzPts val="2500"/>
              <a:buNone/>
            </a:pPr>
            <a:r>
              <a:rPr lang="nl-BE" dirty="0">
                <a:latin typeface="+mn-lt"/>
                <a:ea typeface="Arial"/>
                <a:cs typeface="Arial"/>
                <a:sym typeface="Arial"/>
              </a:rPr>
              <a:t>Het is ook een belangrijke uitdaging de beschikbare ruimte in Vlaanderen zo in te richten dat we geen nieuwe open ruimte meer aansnijden. De sanering en ontwikkeling van de verontreinigde terreinen levert nieuwe ruimte binnen de bestaande bebouwde ruimte. Zo creëren we nieuwe kansen voor bedrijven, handelszaken en woningen. En kunnen we vooral de schaarse open ruimte beschermen en waar mogelijk uitbreiden zodat ecosystemen zich kunnen herstellen.</a:t>
            </a:r>
            <a:endParaRPr dirty="0">
              <a:latin typeface="+mn-lt"/>
            </a:endParaRPr>
          </a:p>
          <a:p>
            <a:pPr marL="0" indent="0" algn="just">
              <a:buSzPts val="2000"/>
              <a:buNone/>
            </a:pPr>
            <a:endParaRPr sz="1500" dirty="0">
              <a:latin typeface="Calibri"/>
              <a:ea typeface="Calibri"/>
              <a:cs typeface="Calibri"/>
              <a:sym typeface="Calibri"/>
            </a:endParaRPr>
          </a:p>
        </p:txBody>
      </p:sp>
    </p:spTree>
    <p:extLst>
      <p:ext uri="{BB962C8B-B14F-4D97-AF65-F5344CB8AC3E}">
        <p14:creationId xmlns:p14="http://schemas.microsoft.com/office/powerpoint/2010/main" val="41314711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body" idx="1"/>
          </p:nvPr>
        </p:nvSpPr>
        <p:spPr>
          <a:xfrm>
            <a:off x="593603" y="2306735"/>
            <a:ext cx="3869919" cy="2988542"/>
          </a:xfrm>
          <a:prstGeom prst="rect">
            <a:avLst/>
          </a:prstGeom>
          <a:noFill/>
          <a:ln>
            <a:noFill/>
          </a:ln>
        </p:spPr>
        <p:txBody>
          <a:bodyPr spcFirstLastPara="1" vert="horz" wrap="square" lIns="68569" tIns="34275" rIns="68569" bIns="34275" rtlCol="0" anchor="t" anchorCtr="0">
            <a:noAutofit/>
          </a:bodyPr>
          <a:lstStyle/>
          <a:p>
            <a:pPr marL="0" indent="0">
              <a:spcBef>
                <a:spcPts val="0"/>
              </a:spcBef>
              <a:buSzPts val="2500"/>
              <a:buNone/>
            </a:pPr>
            <a:r>
              <a:rPr lang="nl-BE" dirty="0">
                <a:latin typeface="+mn-lt"/>
                <a:ea typeface="Arial"/>
                <a:cs typeface="Arial"/>
                <a:sym typeface="Arial"/>
              </a:rPr>
              <a:t>Via </a:t>
            </a:r>
            <a:r>
              <a:rPr lang="nl-BE" u="sng" dirty="0">
                <a:solidFill>
                  <a:schemeClr val="hlink"/>
                </a:solidFill>
                <a:latin typeface="+mn-lt"/>
                <a:ea typeface="Arial"/>
                <a:cs typeface="Arial"/>
                <a:sym typeface="Arial"/>
                <a:hlinkClick r:id="rId3"/>
              </a:rPr>
              <a:t>www.degrotegrondvraag.be</a:t>
            </a:r>
            <a:r>
              <a:rPr lang="nl-BE" dirty="0">
                <a:latin typeface="+mn-lt"/>
                <a:ea typeface="Arial"/>
                <a:cs typeface="Arial"/>
                <a:sym typeface="Arial"/>
              </a:rPr>
              <a:t> kunnen inwoners nagaan hoe het met hun grond gesteld is. Je vult je adres in en ziet meteen, aan de hand van beschikbare informatie van de Vlaamse steden, of het een risicogrond is of niet. Is dat het geval, dan geeft de OVAM stap voor stap aan wat je moet doen om de grond terug gezond te maken.</a:t>
            </a:r>
            <a:endParaRPr dirty="0">
              <a:latin typeface="+mn-lt"/>
            </a:endParaRPr>
          </a:p>
          <a:p>
            <a:pPr marL="0" indent="0">
              <a:buSzPts val="2000"/>
              <a:buNone/>
            </a:pPr>
            <a:endParaRPr sz="1500" dirty="0">
              <a:latin typeface="Calibri"/>
              <a:ea typeface="Calibri"/>
              <a:cs typeface="Calibri"/>
              <a:sym typeface="Calibri"/>
            </a:endParaRPr>
          </a:p>
          <a:p>
            <a:pPr marL="0" indent="0">
              <a:buSzPts val="2000"/>
              <a:buNone/>
            </a:pPr>
            <a:endParaRPr sz="1500" dirty="0">
              <a:latin typeface="Calibri"/>
              <a:ea typeface="Calibri"/>
              <a:cs typeface="Calibri"/>
              <a:sym typeface="Calibri"/>
            </a:endParaRPr>
          </a:p>
          <a:p>
            <a:pPr marL="0" indent="0">
              <a:buSzPts val="2000"/>
              <a:buNone/>
            </a:pPr>
            <a:endParaRPr sz="1500" dirty="0">
              <a:latin typeface="Calibri"/>
              <a:ea typeface="Calibri"/>
              <a:cs typeface="Calibri"/>
              <a:sym typeface="Calibri"/>
            </a:endParaRPr>
          </a:p>
        </p:txBody>
      </p:sp>
      <p:pic>
        <p:nvPicPr>
          <p:cNvPr id="149" name="Google Shape;149;p28"/>
          <p:cNvPicPr preferRelativeResize="0"/>
          <p:nvPr/>
        </p:nvPicPr>
        <p:blipFill rotWithShape="1">
          <a:blip r:embed="rId4">
            <a:alphaModFix/>
          </a:blip>
          <a:srcRect l="19855" r="6498" b="-1"/>
          <a:stretch/>
        </p:blipFill>
        <p:spPr>
          <a:xfrm>
            <a:off x="4409137" y="-19045"/>
            <a:ext cx="4734863" cy="5143490"/>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pic>
        <p:nvPicPr>
          <p:cNvPr id="150" name="Google Shape;150;p28"/>
          <p:cNvPicPr preferRelativeResize="0"/>
          <p:nvPr/>
        </p:nvPicPr>
        <p:blipFill rotWithShape="1">
          <a:blip r:embed="rId5">
            <a:alphaModFix/>
          </a:blip>
          <a:srcRect/>
          <a:stretch/>
        </p:blipFill>
        <p:spPr>
          <a:xfrm>
            <a:off x="5436380" y="5428064"/>
            <a:ext cx="3009298" cy="1000125"/>
          </a:xfrm>
          <a:prstGeom prst="rect">
            <a:avLst/>
          </a:prstGeom>
          <a:noFill/>
          <a:ln>
            <a:noFill/>
          </a:ln>
        </p:spPr>
      </p:pic>
      <p:sp>
        <p:nvSpPr>
          <p:cNvPr id="151" name="Google Shape;151;p28"/>
          <p:cNvSpPr txBox="1"/>
          <p:nvPr/>
        </p:nvSpPr>
        <p:spPr>
          <a:xfrm>
            <a:off x="3105151" y="2552700"/>
            <a:ext cx="138548" cy="276999"/>
          </a:xfrm>
          <a:prstGeom prst="rect">
            <a:avLst/>
          </a:prstGeom>
          <a:no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152" name="Google Shape;152;p28"/>
          <p:cNvSpPr txBox="1">
            <a:spLocks noGrp="1"/>
          </p:cNvSpPr>
          <p:nvPr>
            <p:ph type="title"/>
          </p:nvPr>
        </p:nvSpPr>
        <p:spPr>
          <a:xfrm>
            <a:off x="593603" y="591599"/>
            <a:ext cx="6582375" cy="1269675"/>
          </a:xfrm>
          <a:prstGeom prst="rect">
            <a:avLst/>
          </a:prstGeom>
          <a:noFill/>
          <a:ln>
            <a:noFill/>
          </a:ln>
        </p:spPr>
        <p:txBody>
          <a:bodyPr spcFirstLastPara="1" vert="horz" wrap="square" lIns="68569" tIns="34275" rIns="68569" bIns="34275" rtlCol="0" anchor="ctr" anchorCtr="0">
            <a:noAutofit/>
          </a:bodyPr>
          <a:lstStyle/>
          <a:p>
            <a:pPr>
              <a:buSzPts val="4900"/>
            </a:pPr>
            <a:r>
              <a:rPr lang="nl-BE" sz="4000" cap="small" dirty="0">
                <a:latin typeface="+mj-lt"/>
                <a:ea typeface="Arial"/>
                <a:cs typeface="Arial"/>
                <a:sym typeface="Arial"/>
              </a:rPr>
              <a:t>Hoe gaan we </a:t>
            </a:r>
            <a:br>
              <a:rPr lang="nl-BE" sz="4000" cap="small" dirty="0">
                <a:latin typeface="+mj-lt"/>
                <a:ea typeface="Arial"/>
                <a:cs typeface="Arial"/>
                <a:sym typeface="Arial"/>
              </a:rPr>
            </a:br>
            <a:r>
              <a:rPr lang="nl-BE" sz="4000" cap="small" dirty="0">
                <a:latin typeface="+mj-lt"/>
                <a:ea typeface="Arial"/>
                <a:cs typeface="Arial"/>
                <a:sym typeface="Arial"/>
              </a:rPr>
              <a:t>dat doen?</a:t>
            </a:r>
            <a:r>
              <a:rPr lang="nl-BE" sz="3675" cap="small" dirty="0">
                <a:latin typeface="Arial"/>
                <a:ea typeface="Arial"/>
                <a:cs typeface="Arial"/>
                <a:sym typeface="Arial"/>
              </a:rPr>
              <a:t>	</a:t>
            </a:r>
            <a:endParaRPr dirty="0"/>
          </a:p>
        </p:txBody>
      </p:sp>
    </p:spTree>
    <p:extLst>
      <p:ext uri="{BB962C8B-B14F-4D97-AF65-F5344CB8AC3E}">
        <p14:creationId xmlns:p14="http://schemas.microsoft.com/office/powerpoint/2010/main" val="62298306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nl-BE" dirty="0"/>
              <a:t>PVA  ‘De Grote Grondvraag’</a:t>
            </a:r>
          </a:p>
        </p:txBody>
      </p:sp>
      <p:sp>
        <p:nvSpPr>
          <p:cNvPr id="3" name="Tijdelijke aanduiding voor tekst 2"/>
          <p:cNvSpPr>
            <a:spLocks noGrp="1"/>
          </p:cNvSpPr>
          <p:nvPr>
            <p:ph type="body" sz="quarter" idx="10"/>
          </p:nvPr>
        </p:nvSpPr>
        <p:spPr>
          <a:xfrm>
            <a:off x="576263" y="1808162"/>
            <a:ext cx="8280400" cy="3991276"/>
          </a:xfrm>
        </p:spPr>
        <p:txBody>
          <a:bodyPr>
            <a:normAutofit/>
          </a:bodyPr>
          <a:lstStyle/>
          <a:p>
            <a:pPr marL="576000" lvl="2" indent="0">
              <a:buNone/>
            </a:pPr>
            <a:endParaRPr lang="nl-BE" dirty="0">
              <a:solidFill>
                <a:srgbClr val="FF0000"/>
              </a:solidFill>
            </a:endParaRPr>
          </a:p>
          <a:p>
            <a:pPr lvl="2"/>
            <a:endParaRPr lang="nl-BE" dirty="0">
              <a:solidFill>
                <a:srgbClr val="FF0000"/>
              </a:solidFill>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84</a:t>
            </a:fld>
            <a:endParaRPr lang="nl-BE" dirty="0"/>
          </a:p>
        </p:txBody>
      </p:sp>
      <p:sp>
        <p:nvSpPr>
          <p:cNvPr id="6" name="Titel 1">
            <a:extLst>
              <a:ext uri="{FF2B5EF4-FFF2-40B4-BE49-F238E27FC236}">
                <a16:creationId xmlns:a16="http://schemas.microsoft.com/office/drawing/2014/main" id="{7752DC13-B6E2-5B45-9F17-0AD1355C74DD}"/>
              </a:ext>
            </a:extLst>
          </p:cNvPr>
          <p:cNvSpPr txBox="1">
            <a:spLocks/>
          </p:cNvSpPr>
          <p:nvPr/>
        </p:nvSpPr>
        <p:spPr>
          <a:xfrm>
            <a:off x="576262" y="1687240"/>
            <a:ext cx="8512024" cy="4370294"/>
          </a:xfrm>
          <a:prstGeom prst="rect">
            <a:avLst/>
          </a:prstGeom>
        </p:spPr>
        <p:txBody>
          <a:bodyPr anchor="t">
            <a:normAutofit/>
          </a:bodyPr>
          <a:lstStyle>
            <a:lvl1pPr algn="l" defTabSz="774863" rtl="0" eaLnBrk="1" latinLnBrk="0" hangingPunct="1">
              <a:lnSpc>
                <a:spcPct val="90000"/>
              </a:lnSpc>
              <a:spcBef>
                <a:spcPct val="0"/>
              </a:spcBef>
              <a:buNone/>
              <a:defRPr sz="4800" b="1" i="0" kern="1200">
                <a:solidFill>
                  <a:srgbClr val="E3D3AF"/>
                </a:solidFill>
                <a:latin typeface="Brandon Grotesque" charset="0"/>
                <a:ea typeface="Brandon Grotesque" charset="0"/>
                <a:cs typeface="Brandon Grotesque" charset="0"/>
              </a:defRPr>
            </a:lvl1pPr>
          </a:lstStyle>
          <a:p>
            <a:pPr marL="361950" indent="-352425">
              <a:buFont typeface="+mj-lt"/>
              <a:buAutoNum type="arabicPeriod"/>
            </a:pPr>
            <a:r>
              <a:rPr lang="nl-NL" sz="2400" dirty="0">
                <a:solidFill>
                  <a:schemeClr val="tx1"/>
                </a:solidFill>
                <a:latin typeface="+mj-lt"/>
                <a:cs typeface="Arial" panose="020B0604020202020204" pitchFamily="34" charset="0"/>
              </a:rPr>
              <a:t>FEBRUARI – MAART 2019</a:t>
            </a:r>
            <a:br>
              <a:rPr lang="nl-NL" sz="2400" dirty="0">
                <a:solidFill>
                  <a:schemeClr val="tx1"/>
                </a:solidFill>
                <a:latin typeface="+mj-lt"/>
                <a:cs typeface="Arial" panose="020B0604020202020204" pitchFamily="34" charset="0"/>
              </a:rPr>
            </a:br>
            <a:r>
              <a:rPr lang="nl-NL" sz="2400" b="0" dirty="0">
                <a:solidFill>
                  <a:schemeClr val="tx1"/>
                </a:solidFill>
                <a:latin typeface="+mj-lt"/>
                <a:cs typeface="Arial" panose="020B0604020202020204" pitchFamily="34" charset="0"/>
              </a:rPr>
              <a:t>SELECTIE VAN 3 TESTGEMEENTES</a:t>
            </a:r>
            <a:r>
              <a:rPr lang="nl-NL" sz="2400" dirty="0">
                <a:solidFill>
                  <a:schemeClr val="tx1"/>
                </a:solidFill>
                <a:latin typeface="+mj-lt"/>
                <a:cs typeface="Arial" panose="020B0604020202020204" pitchFamily="34" charset="0"/>
              </a:rPr>
              <a:t/>
            </a:r>
            <a:br>
              <a:rPr lang="nl-NL" sz="2400" dirty="0">
                <a:solidFill>
                  <a:schemeClr val="tx1"/>
                </a:solidFill>
                <a:latin typeface="+mj-lt"/>
                <a:cs typeface="Arial" panose="020B0604020202020204" pitchFamily="34" charset="0"/>
              </a:rPr>
            </a:br>
            <a:endParaRPr lang="nl-NL" sz="2400" dirty="0">
              <a:solidFill>
                <a:schemeClr val="tx1"/>
              </a:solidFill>
              <a:latin typeface="+mj-lt"/>
              <a:cs typeface="Arial" panose="020B0604020202020204" pitchFamily="34" charset="0"/>
            </a:endParaRPr>
          </a:p>
          <a:p>
            <a:pPr marL="361950" indent="-352425">
              <a:buFont typeface="+mj-lt"/>
              <a:buAutoNum type="arabicPeriod"/>
            </a:pPr>
            <a:r>
              <a:rPr lang="nl-NL" sz="2400" dirty="0">
                <a:solidFill>
                  <a:schemeClr val="tx1"/>
                </a:solidFill>
                <a:latin typeface="+mj-lt"/>
                <a:cs typeface="Arial" panose="020B0604020202020204" pitchFamily="34" charset="0"/>
              </a:rPr>
              <a:t>JUNI 2019</a:t>
            </a:r>
            <a:br>
              <a:rPr lang="nl-NL" sz="2400" dirty="0">
                <a:solidFill>
                  <a:schemeClr val="tx1"/>
                </a:solidFill>
                <a:latin typeface="+mj-lt"/>
                <a:cs typeface="Arial" panose="020B0604020202020204" pitchFamily="34" charset="0"/>
              </a:rPr>
            </a:br>
            <a:r>
              <a:rPr lang="nl-NL" sz="2400" b="0" dirty="0">
                <a:solidFill>
                  <a:schemeClr val="tx1"/>
                </a:solidFill>
                <a:latin typeface="+mj-lt"/>
                <a:cs typeface="Arial" panose="020B0604020202020204" pitchFamily="34" charset="0"/>
              </a:rPr>
              <a:t>LOKALE CAMPAGNE IN DE 3 TESTGEMEENTES</a:t>
            </a:r>
          </a:p>
          <a:p>
            <a:pPr marL="361950" indent="-352425">
              <a:buFont typeface="+mj-lt"/>
              <a:buAutoNum type="arabicPeriod"/>
            </a:pPr>
            <a:endParaRPr lang="nl-NL" sz="2400" b="0" dirty="0">
              <a:solidFill>
                <a:schemeClr val="tx1"/>
              </a:solidFill>
              <a:latin typeface="+mj-lt"/>
              <a:cs typeface="Arial" panose="020B0604020202020204" pitchFamily="34" charset="0"/>
            </a:endParaRPr>
          </a:p>
          <a:p>
            <a:pPr marL="361950" indent="-352425">
              <a:buFont typeface="+mj-lt"/>
              <a:buAutoNum type="arabicPeriod"/>
            </a:pPr>
            <a:r>
              <a:rPr lang="nl-BE" sz="2400" dirty="0">
                <a:solidFill>
                  <a:schemeClr val="tx1"/>
                </a:solidFill>
                <a:latin typeface="+mj-lt"/>
                <a:cs typeface="Arial" panose="020B0604020202020204" pitchFamily="34" charset="0"/>
              </a:rPr>
              <a:t>NAJAAR 2019</a:t>
            </a:r>
            <a:br>
              <a:rPr lang="nl-BE" sz="2400" dirty="0">
                <a:solidFill>
                  <a:schemeClr val="tx1"/>
                </a:solidFill>
                <a:latin typeface="+mj-lt"/>
                <a:cs typeface="Arial" panose="020B0604020202020204" pitchFamily="34" charset="0"/>
              </a:rPr>
            </a:br>
            <a:r>
              <a:rPr lang="nl-BE" sz="2400" b="0" dirty="0">
                <a:solidFill>
                  <a:schemeClr val="tx1"/>
                </a:solidFill>
                <a:latin typeface="+mj-lt"/>
                <a:cs typeface="Arial" panose="020B0604020202020204" pitchFamily="34" charset="0"/>
              </a:rPr>
              <a:t>LANCERING IN VLAANDEREN</a:t>
            </a:r>
          </a:p>
          <a:p>
            <a:pPr marL="361950" indent="-352425">
              <a:buFont typeface="+mj-lt"/>
              <a:buAutoNum type="arabicPeriod"/>
            </a:pPr>
            <a:endParaRPr lang="nl-BE" sz="2400" b="0" dirty="0">
              <a:solidFill>
                <a:schemeClr val="tx1"/>
              </a:solidFill>
              <a:latin typeface="+mj-lt"/>
              <a:cs typeface="Arial" panose="020B0604020202020204" pitchFamily="34" charset="0"/>
            </a:endParaRPr>
          </a:p>
          <a:p>
            <a:pPr marL="361950" indent="-352425">
              <a:buFont typeface="+mj-lt"/>
              <a:buAutoNum type="arabicPeriod"/>
            </a:pPr>
            <a:r>
              <a:rPr lang="nl-BE" sz="2400" dirty="0">
                <a:solidFill>
                  <a:schemeClr val="tx1"/>
                </a:solidFill>
                <a:latin typeface="+mj-lt"/>
                <a:cs typeface="Arial" panose="020B0604020202020204" pitchFamily="34" charset="0"/>
              </a:rPr>
              <a:t>2019 – 2023</a:t>
            </a:r>
            <a:br>
              <a:rPr lang="nl-BE" sz="2400" dirty="0">
                <a:solidFill>
                  <a:schemeClr val="tx1"/>
                </a:solidFill>
                <a:latin typeface="+mj-lt"/>
                <a:cs typeface="Arial" panose="020B0604020202020204" pitchFamily="34" charset="0"/>
              </a:rPr>
            </a:br>
            <a:r>
              <a:rPr lang="nl-BE" sz="2400" b="0" dirty="0">
                <a:solidFill>
                  <a:schemeClr val="tx1"/>
                </a:solidFill>
                <a:latin typeface="+mj-lt"/>
                <a:cs typeface="Arial" panose="020B0604020202020204" pitchFamily="34" charset="0"/>
              </a:rPr>
              <a:t>GRADUELE UITROL, PERIODIEK HERACTIVEREN</a:t>
            </a:r>
            <a:endParaRPr lang="nl-BE" sz="2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1757310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634925" y="374880"/>
            <a:ext cx="8147025" cy="994275"/>
          </a:xfrm>
          <a:prstGeom prst="rect">
            <a:avLst/>
          </a:prstGeom>
          <a:noFill/>
          <a:ln>
            <a:noFill/>
          </a:ln>
        </p:spPr>
        <p:txBody>
          <a:bodyPr spcFirstLastPara="1" vert="horz" wrap="square" lIns="68569" tIns="34275" rIns="68569" bIns="34275" rtlCol="0" anchor="ctr" anchorCtr="0">
            <a:noAutofit/>
          </a:bodyPr>
          <a:lstStyle/>
          <a:p>
            <a:pPr>
              <a:buSzPts val="5400"/>
            </a:pPr>
            <a:r>
              <a:rPr lang="nl-BE" sz="4000" cap="small" dirty="0">
                <a:latin typeface="+mj-lt"/>
                <a:ea typeface="Arial"/>
                <a:cs typeface="Arial"/>
                <a:sym typeface="Arial"/>
              </a:rPr>
              <a:t>Testperiode</a:t>
            </a:r>
            <a:endParaRPr sz="4000" dirty="0">
              <a:latin typeface="+mj-lt"/>
            </a:endParaRPr>
          </a:p>
        </p:txBody>
      </p:sp>
      <p:sp>
        <p:nvSpPr>
          <p:cNvPr id="158" name="Google Shape;158;p29"/>
          <p:cNvSpPr txBox="1">
            <a:spLocks noGrp="1"/>
          </p:cNvSpPr>
          <p:nvPr>
            <p:ph type="body" idx="1"/>
          </p:nvPr>
        </p:nvSpPr>
        <p:spPr>
          <a:xfrm>
            <a:off x="634925" y="1251224"/>
            <a:ext cx="8248050" cy="3888859"/>
          </a:xfrm>
          <a:prstGeom prst="rect">
            <a:avLst/>
          </a:prstGeom>
          <a:noFill/>
          <a:ln>
            <a:noFill/>
          </a:ln>
        </p:spPr>
        <p:txBody>
          <a:bodyPr spcFirstLastPara="1" vert="horz" wrap="square" lIns="68569" tIns="34275" rIns="68569" bIns="34275" rtlCol="0" anchor="t" anchorCtr="0">
            <a:noAutofit/>
          </a:bodyPr>
          <a:lstStyle/>
          <a:p>
            <a:pPr marL="0" indent="0" algn="just">
              <a:lnSpc>
                <a:spcPct val="70000"/>
              </a:lnSpc>
              <a:spcBef>
                <a:spcPts val="0"/>
              </a:spcBef>
              <a:buSzPts val="2137"/>
              <a:buNone/>
            </a:pPr>
            <a:r>
              <a:rPr lang="nl-BE" sz="2000" dirty="0">
                <a:latin typeface="+mn-lt"/>
                <a:ea typeface="Arial"/>
                <a:cs typeface="Arial"/>
                <a:sym typeface="Arial"/>
              </a:rPr>
              <a:t>Juni – augustus 2019: testperiode bij 3 </a:t>
            </a:r>
            <a:r>
              <a:rPr lang="nl-BE" sz="2000" dirty="0" smtClean="0">
                <a:latin typeface="+mn-lt"/>
                <a:ea typeface="Arial"/>
                <a:cs typeface="Arial"/>
                <a:sym typeface="Arial"/>
              </a:rPr>
              <a:t>gemeenten</a:t>
            </a:r>
          </a:p>
          <a:p>
            <a:pPr marL="0" indent="0" algn="just">
              <a:lnSpc>
                <a:spcPct val="70000"/>
              </a:lnSpc>
              <a:spcBef>
                <a:spcPts val="0"/>
              </a:spcBef>
              <a:buSzPts val="2137"/>
              <a:buNone/>
            </a:pPr>
            <a:r>
              <a:rPr lang="nl-BE" sz="2000" dirty="0" smtClean="0">
                <a:latin typeface="+mn-lt"/>
                <a:ea typeface="Arial"/>
                <a:cs typeface="Arial"/>
                <a:sym typeface="Arial"/>
              </a:rPr>
              <a:t>(Mechelen</a:t>
            </a:r>
            <a:r>
              <a:rPr lang="nl-BE" sz="2000" dirty="0">
                <a:latin typeface="+mn-lt"/>
                <a:ea typeface="Arial"/>
                <a:cs typeface="Arial"/>
                <a:sym typeface="Arial"/>
              </a:rPr>
              <a:t>, Gavere, Nijlen)</a:t>
            </a:r>
            <a:endParaRPr sz="2000" dirty="0">
              <a:latin typeface="+mn-lt"/>
              <a:ea typeface="Arial"/>
              <a:cs typeface="Arial"/>
              <a:sym typeface="Arial"/>
            </a:endParaRPr>
          </a:p>
          <a:p>
            <a:pPr marL="0" indent="0" algn="just">
              <a:lnSpc>
                <a:spcPct val="70000"/>
              </a:lnSpc>
              <a:buSzPts val="2137"/>
              <a:buNone/>
            </a:pPr>
            <a:endParaRPr dirty="0">
              <a:latin typeface="+mn-lt"/>
              <a:ea typeface="Arial"/>
              <a:cs typeface="Arial"/>
              <a:sym typeface="Arial"/>
            </a:endParaRPr>
          </a:p>
          <a:p>
            <a:pPr marL="0" indent="0" algn="just">
              <a:lnSpc>
                <a:spcPct val="70000"/>
              </a:lnSpc>
              <a:buSzPts val="2137"/>
              <a:buNone/>
            </a:pPr>
            <a:r>
              <a:rPr lang="nl-BE" dirty="0">
                <a:latin typeface="+mn-lt"/>
                <a:ea typeface="Arial"/>
                <a:cs typeface="Arial"/>
                <a:sym typeface="Arial"/>
              </a:rPr>
              <a:t>- Werklast gemeenten</a:t>
            </a:r>
          </a:p>
          <a:p>
            <a:pPr lvl="1" indent="-342900" algn="just">
              <a:lnSpc>
                <a:spcPct val="70000"/>
              </a:lnSpc>
              <a:spcBef>
                <a:spcPts val="750"/>
              </a:spcBef>
              <a:buSzPts val="2137"/>
              <a:buFontTx/>
              <a:buChar char="-"/>
            </a:pPr>
            <a:r>
              <a:rPr lang="nl-BE" b="1" dirty="0">
                <a:solidFill>
                  <a:schemeClr val="tx1"/>
                </a:solidFill>
                <a:latin typeface="+mn-lt"/>
                <a:ea typeface="Arial"/>
                <a:cs typeface="Arial"/>
                <a:sym typeface="Arial"/>
              </a:rPr>
              <a:t>Controle data risicogronden in kaart</a:t>
            </a:r>
          </a:p>
          <a:p>
            <a:pPr lvl="1" indent="-342900" algn="just">
              <a:lnSpc>
                <a:spcPct val="70000"/>
              </a:lnSpc>
              <a:spcBef>
                <a:spcPts val="750"/>
              </a:spcBef>
              <a:buSzPts val="2137"/>
              <a:buFontTx/>
              <a:buChar char="-"/>
            </a:pPr>
            <a:r>
              <a:rPr lang="nl-BE" b="1" dirty="0">
                <a:solidFill>
                  <a:schemeClr val="tx1"/>
                </a:solidFill>
                <a:latin typeface="+mn-lt"/>
                <a:ea typeface="Arial"/>
                <a:cs typeface="Arial"/>
                <a:sym typeface="Arial"/>
              </a:rPr>
              <a:t>Voorbereiding gevoelige dossiers (pers)</a:t>
            </a:r>
          </a:p>
          <a:p>
            <a:pPr lvl="1" indent="-342900" algn="just">
              <a:lnSpc>
                <a:spcPct val="70000"/>
              </a:lnSpc>
              <a:spcBef>
                <a:spcPts val="750"/>
              </a:spcBef>
              <a:buSzPts val="2137"/>
              <a:buFontTx/>
              <a:buChar char="-"/>
            </a:pPr>
            <a:r>
              <a:rPr lang="nl-BE" b="1" dirty="0">
                <a:solidFill>
                  <a:schemeClr val="tx1"/>
                </a:solidFill>
                <a:latin typeface="+mn-lt"/>
                <a:ea typeface="Arial"/>
                <a:cs typeface="Arial"/>
                <a:sym typeface="Arial"/>
              </a:rPr>
              <a:t>Inplannen communicatie</a:t>
            </a:r>
          </a:p>
          <a:p>
            <a:pPr marL="288000" lvl="1" indent="0" algn="just">
              <a:lnSpc>
                <a:spcPct val="70000"/>
              </a:lnSpc>
              <a:spcBef>
                <a:spcPts val="750"/>
              </a:spcBef>
              <a:buSzPts val="2137"/>
              <a:buNone/>
            </a:pPr>
            <a:endParaRPr dirty="0">
              <a:solidFill>
                <a:schemeClr val="tx1"/>
              </a:solidFill>
              <a:latin typeface="+mn-lt"/>
              <a:ea typeface="Arial"/>
              <a:cs typeface="Arial"/>
              <a:sym typeface="Arial"/>
            </a:endParaRPr>
          </a:p>
          <a:p>
            <a:pPr marL="257175" algn="just">
              <a:lnSpc>
                <a:spcPct val="70000"/>
              </a:lnSpc>
              <a:buSzPts val="2137"/>
              <a:buFontTx/>
              <a:buChar char="-"/>
            </a:pPr>
            <a:r>
              <a:rPr lang="nl-BE" dirty="0">
                <a:solidFill>
                  <a:schemeClr val="tx1"/>
                </a:solidFill>
                <a:latin typeface="+mn-lt"/>
                <a:ea typeface="Arial"/>
                <a:cs typeface="Arial"/>
                <a:sym typeface="Arial"/>
              </a:rPr>
              <a:t>Flow </a:t>
            </a:r>
            <a:r>
              <a:rPr lang="nl-BE" dirty="0" err="1">
                <a:solidFill>
                  <a:schemeClr val="tx1"/>
                </a:solidFill>
                <a:latin typeface="+mn-lt"/>
                <a:ea typeface="Arial"/>
                <a:cs typeface="Arial"/>
                <a:sym typeface="Arial"/>
              </a:rPr>
              <a:t>Ovam</a:t>
            </a:r>
            <a:endParaRPr lang="nl-BE" dirty="0">
              <a:solidFill>
                <a:schemeClr val="tx1"/>
              </a:solidFill>
              <a:latin typeface="+mn-lt"/>
              <a:ea typeface="Arial"/>
              <a:cs typeface="Arial"/>
              <a:sym typeface="Arial"/>
            </a:endParaRPr>
          </a:p>
          <a:p>
            <a:pPr marL="600075" lvl="1" algn="just">
              <a:lnSpc>
                <a:spcPct val="70000"/>
              </a:lnSpc>
              <a:spcBef>
                <a:spcPts val="750"/>
              </a:spcBef>
              <a:buSzPts val="2137"/>
              <a:buFontTx/>
              <a:buChar char="-"/>
            </a:pPr>
            <a:r>
              <a:rPr lang="nl-BE" b="1" dirty="0">
                <a:solidFill>
                  <a:schemeClr val="tx1"/>
                </a:solidFill>
                <a:latin typeface="+mn-lt"/>
                <a:ea typeface="Arial"/>
                <a:cs typeface="Arial"/>
                <a:sym typeface="Arial"/>
              </a:rPr>
              <a:t>Opladen data</a:t>
            </a:r>
          </a:p>
          <a:p>
            <a:pPr marL="600075" lvl="1" algn="just">
              <a:lnSpc>
                <a:spcPct val="70000"/>
              </a:lnSpc>
              <a:spcBef>
                <a:spcPts val="750"/>
              </a:spcBef>
              <a:buSzPts val="2137"/>
              <a:buFontTx/>
              <a:buChar char="-"/>
            </a:pPr>
            <a:r>
              <a:rPr lang="nl-BE" b="1" dirty="0">
                <a:solidFill>
                  <a:schemeClr val="tx1"/>
                </a:solidFill>
                <a:latin typeface="+mn-lt"/>
                <a:ea typeface="Arial"/>
                <a:cs typeface="Arial"/>
                <a:sym typeface="Arial"/>
              </a:rPr>
              <a:t>Opvolging communicatie</a:t>
            </a:r>
          </a:p>
          <a:p>
            <a:pPr marL="600075" lvl="1" algn="just">
              <a:lnSpc>
                <a:spcPct val="70000"/>
              </a:lnSpc>
              <a:spcBef>
                <a:spcPts val="750"/>
              </a:spcBef>
              <a:buSzPts val="2137"/>
              <a:buFontTx/>
              <a:buChar char="-"/>
            </a:pPr>
            <a:r>
              <a:rPr lang="nl-BE" b="1" dirty="0">
                <a:solidFill>
                  <a:schemeClr val="tx1"/>
                </a:solidFill>
                <a:latin typeface="+mn-lt"/>
                <a:ea typeface="Arial"/>
                <a:cs typeface="Arial"/>
                <a:sym typeface="Arial"/>
              </a:rPr>
              <a:t>Alle info helder</a:t>
            </a:r>
          </a:p>
          <a:p>
            <a:pPr marL="342900" lvl="1" indent="0" algn="just">
              <a:lnSpc>
                <a:spcPct val="70000"/>
              </a:lnSpc>
              <a:spcBef>
                <a:spcPts val="750"/>
              </a:spcBef>
              <a:buSzPts val="2137"/>
              <a:buNone/>
            </a:pPr>
            <a:endParaRPr lang="nl-BE" dirty="0">
              <a:solidFill>
                <a:schemeClr val="tx1"/>
              </a:solidFill>
              <a:latin typeface="+mn-lt"/>
              <a:ea typeface="Arial"/>
              <a:cs typeface="Arial"/>
              <a:sym typeface="Arial"/>
            </a:endParaRPr>
          </a:p>
          <a:p>
            <a:pPr marL="257175" algn="just">
              <a:lnSpc>
                <a:spcPct val="70000"/>
              </a:lnSpc>
              <a:buSzPts val="2137"/>
              <a:buFontTx/>
              <a:buChar char="-"/>
            </a:pPr>
            <a:r>
              <a:rPr lang="nl-BE" dirty="0">
                <a:solidFill>
                  <a:schemeClr val="tx1"/>
                </a:solidFill>
                <a:latin typeface="+mn-lt"/>
                <a:ea typeface="Arial"/>
                <a:cs typeface="Arial"/>
                <a:sym typeface="Arial"/>
              </a:rPr>
              <a:t>Media</a:t>
            </a:r>
          </a:p>
          <a:p>
            <a:pPr marL="600075" lvl="1" algn="just">
              <a:lnSpc>
                <a:spcPct val="70000"/>
              </a:lnSpc>
              <a:buSzPts val="2137"/>
              <a:buFontTx/>
              <a:buChar char="-"/>
            </a:pPr>
            <a:r>
              <a:rPr lang="nl-BE" b="1" dirty="0">
                <a:solidFill>
                  <a:schemeClr val="tx1"/>
                </a:solidFill>
                <a:latin typeface="+mn-lt"/>
                <a:ea typeface="Arial"/>
                <a:cs typeface="Arial"/>
                <a:sym typeface="Arial"/>
              </a:rPr>
              <a:t>Facebook – Google advertising</a:t>
            </a:r>
          </a:p>
          <a:p>
            <a:pPr marL="600075" lvl="1" algn="just">
              <a:lnSpc>
                <a:spcPct val="70000"/>
              </a:lnSpc>
              <a:spcBef>
                <a:spcPts val="750"/>
              </a:spcBef>
              <a:buSzPts val="2137"/>
              <a:buFontTx/>
              <a:buChar char="-"/>
            </a:pPr>
            <a:endParaRPr dirty="0">
              <a:latin typeface="+mn-lt"/>
              <a:ea typeface="Arial"/>
              <a:cs typeface="Arial"/>
              <a:sym typeface="Arial"/>
            </a:endParaRPr>
          </a:p>
          <a:p>
            <a:pPr marL="0" indent="0" algn="just">
              <a:lnSpc>
                <a:spcPct val="70000"/>
              </a:lnSpc>
              <a:buSzPts val="2137"/>
              <a:buNone/>
            </a:pPr>
            <a:endParaRPr dirty="0">
              <a:latin typeface="+mn-lt"/>
              <a:ea typeface="Arial"/>
              <a:cs typeface="Arial"/>
              <a:sym typeface="Arial"/>
            </a:endParaRPr>
          </a:p>
          <a:p>
            <a:pPr marL="0" indent="0" algn="just">
              <a:lnSpc>
                <a:spcPct val="70000"/>
              </a:lnSpc>
              <a:buSzPts val="2137"/>
              <a:buNone/>
            </a:pPr>
            <a:endParaRPr sz="1603" dirty="0">
              <a:latin typeface="Arial"/>
              <a:ea typeface="Arial"/>
              <a:cs typeface="Arial"/>
              <a:sym typeface="Arial"/>
            </a:endParaRPr>
          </a:p>
          <a:p>
            <a:pPr marL="0" indent="0" algn="just">
              <a:lnSpc>
                <a:spcPct val="70000"/>
              </a:lnSpc>
              <a:buSzPts val="950"/>
              <a:buNone/>
            </a:pPr>
            <a:endParaRPr sz="713" dirty="0">
              <a:latin typeface="Calibri"/>
              <a:ea typeface="Calibri"/>
              <a:cs typeface="Calibri"/>
              <a:sym typeface="Calibri"/>
            </a:endParaRPr>
          </a:p>
          <a:p>
            <a:pPr marL="0" indent="0" algn="just">
              <a:lnSpc>
                <a:spcPct val="70000"/>
              </a:lnSpc>
              <a:buSzPts val="950"/>
              <a:buNone/>
            </a:pPr>
            <a:endParaRPr sz="713" dirty="0">
              <a:latin typeface="Calibri"/>
              <a:ea typeface="Calibri"/>
              <a:cs typeface="Calibri"/>
              <a:sym typeface="Calibri"/>
            </a:endParaRPr>
          </a:p>
        </p:txBody>
      </p:sp>
      <p:sp>
        <p:nvSpPr>
          <p:cNvPr id="2" name="Rechthoek 1">
            <a:extLst>
              <a:ext uri="{FF2B5EF4-FFF2-40B4-BE49-F238E27FC236}">
                <a16:creationId xmlns:a16="http://schemas.microsoft.com/office/drawing/2014/main" id="{8D2177BD-DAC8-C745-B864-1DCA3BDC01DB}"/>
              </a:ext>
            </a:extLst>
          </p:cNvPr>
          <p:cNvSpPr/>
          <p:nvPr/>
        </p:nvSpPr>
        <p:spPr>
          <a:xfrm>
            <a:off x="4487722" y="3313584"/>
            <a:ext cx="271228" cy="300082"/>
          </a:xfrm>
          <a:prstGeom prst="rect">
            <a:avLst/>
          </a:prstGeom>
        </p:spPr>
        <p:txBody>
          <a:bodyPr wrap="none">
            <a:spAutoFit/>
          </a:bodyPr>
          <a:lstStyle/>
          <a:p>
            <a:r>
              <a:rPr lang="nl-BE" sz="1350" dirty="0">
                <a:latin typeface="-webkit-standard"/>
              </a:rPr>
              <a:t> </a:t>
            </a:r>
            <a:r>
              <a:rPr lang="nl-BE" sz="1350" dirty="0"/>
              <a:t> </a:t>
            </a:r>
          </a:p>
        </p:txBody>
      </p:sp>
    </p:spTree>
    <p:extLst>
      <p:ext uri="{BB962C8B-B14F-4D97-AF65-F5344CB8AC3E}">
        <p14:creationId xmlns:p14="http://schemas.microsoft.com/office/powerpoint/2010/main" val="1767354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6184933" y="1683953"/>
            <a:ext cx="2753775" cy="2166545"/>
          </a:xfrm>
          <a:prstGeom prst="rect">
            <a:avLst/>
          </a:prstGeom>
        </p:spPr>
        <p:txBody>
          <a:bodyPr spcFirstLastPara="1" vert="horz" wrap="square" lIns="91425" tIns="91425" rIns="91425" bIns="91425" rtlCol="0" anchor="t" anchorCtr="0">
            <a:noAutofit/>
          </a:bodyPr>
          <a:lstStyle/>
          <a:p>
            <a:pPr>
              <a:spcBef>
                <a:spcPts val="0"/>
              </a:spcBef>
            </a:pPr>
            <a:r>
              <a:rPr lang="nl-BE" sz="2025" dirty="0"/>
              <a:t>1/6/2019 - 26/8/2019: </a:t>
            </a:r>
            <a:endParaRPr sz="2025" dirty="0"/>
          </a:p>
          <a:p>
            <a:pPr>
              <a:spcBef>
                <a:spcPts val="0"/>
              </a:spcBef>
            </a:pPr>
            <a:endParaRPr sz="2025" dirty="0"/>
          </a:p>
          <a:p>
            <a:pPr marL="457200" indent="-357188">
              <a:spcBef>
                <a:spcPts val="0"/>
              </a:spcBef>
              <a:buSzPts val="2700"/>
              <a:buChar char="●"/>
            </a:pPr>
            <a:r>
              <a:rPr lang="nl-BE" sz="2025" dirty="0"/>
              <a:t>9,9K unieke bezoekers</a:t>
            </a:r>
          </a:p>
          <a:p>
            <a:pPr marL="457200">
              <a:spcBef>
                <a:spcPts val="0"/>
              </a:spcBef>
            </a:pPr>
            <a:endParaRPr lang="nl-BE" sz="2025" dirty="0"/>
          </a:p>
          <a:p>
            <a:pPr marL="457200" indent="-357188">
              <a:buSzPts val="2700"/>
              <a:buChar char="●"/>
            </a:pPr>
            <a:r>
              <a:rPr lang="nl-BE" sz="2025" dirty="0"/>
              <a:t>12K sessies</a:t>
            </a:r>
          </a:p>
        </p:txBody>
      </p:sp>
      <p:pic>
        <p:nvPicPr>
          <p:cNvPr id="164" name="Google Shape;164;p30"/>
          <p:cNvPicPr preferRelativeResize="0"/>
          <p:nvPr/>
        </p:nvPicPr>
        <p:blipFill>
          <a:blip r:embed="rId3">
            <a:alphaModFix/>
          </a:blip>
          <a:stretch>
            <a:fillRect/>
          </a:stretch>
        </p:blipFill>
        <p:spPr>
          <a:xfrm>
            <a:off x="503803" y="1683953"/>
            <a:ext cx="5097245" cy="3820976"/>
          </a:xfrm>
          <a:prstGeom prst="rect">
            <a:avLst/>
          </a:prstGeom>
          <a:noFill/>
          <a:ln>
            <a:noFill/>
          </a:ln>
        </p:spPr>
      </p:pic>
      <p:sp>
        <p:nvSpPr>
          <p:cNvPr id="165" name="Google Shape;165;p30"/>
          <p:cNvSpPr txBox="1">
            <a:spLocks noGrp="1"/>
          </p:cNvSpPr>
          <p:nvPr>
            <p:ph type="title"/>
          </p:nvPr>
        </p:nvSpPr>
        <p:spPr>
          <a:xfrm>
            <a:off x="288225" y="471964"/>
            <a:ext cx="8855775" cy="994275"/>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4860"/>
            </a:pPr>
            <a:r>
              <a:rPr lang="nl-BE" sz="3150" cap="small" dirty="0">
                <a:latin typeface="Arial"/>
                <a:ea typeface="Arial"/>
                <a:cs typeface="Arial"/>
                <a:sym typeface="Arial"/>
              </a:rPr>
              <a:t> </a:t>
            </a:r>
            <a:r>
              <a:rPr lang="nl-BE" sz="4000" cap="small" dirty="0">
                <a:latin typeface="+mj-lt"/>
                <a:ea typeface="Arial"/>
                <a:cs typeface="Arial"/>
                <a:sym typeface="Arial"/>
              </a:rPr>
              <a:t>Resultaten Testperiode</a:t>
            </a:r>
            <a:endParaRPr sz="4000" dirty="0">
              <a:latin typeface="+mj-lt"/>
            </a:endParaRPr>
          </a:p>
        </p:txBody>
      </p:sp>
      <p:sp>
        <p:nvSpPr>
          <p:cNvPr id="2" name="Tekstvak 1">
            <a:extLst>
              <a:ext uri="{FF2B5EF4-FFF2-40B4-BE49-F238E27FC236}">
                <a16:creationId xmlns:a16="http://schemas.microsoft.com/office/drawing/2014/main" id="{8525CDA0-E5C8-D249-BAF3-4A5075CBB566}"/>
              </a:ext>
            </a:extLst>
          </p:cNvPr>
          <p:cNvSpPr txBox="1"/>
          <p:nvPr/>
        </p:nvSpPr>
        <p:spPr>
          <a:xfrm>
            <a:off x="6184933" y="4169000"/>
            <a:ext cx="2300749" cy="923330"/>
          </a:xfrm>
          <a:prstGeom prst="rect">
            <a:avLst/>
          </a:prstGeom>
          <a:solidFill>
            <a:schemeClr val="bg1"/>
          </a:solidFill>
        </p:spPr>
        <p:txBody>
          <a:bodyPr wrap="square" rtlCol="0">
            <a:spAutoFit/>
          </a:bodyPr>
          <a:lstStyle/>
          <a:p>
            <a:pPr algn="ctr"/>
            <a:r>
              <a:rPr lang="nl-BE" dirty="0"/>
              <a:t>Facebook en Google zorgden voor 83% v.d. bezoekers</a:t>
            </a:r>
          </a:p>
        </p:txBody>
      </p:sp>
    </p:spTree>
    <p:extLst>
      <p:ext uri="{BB962C8B-B14F-4D97-AF65-F5344CB8AC3E}">
        <p14:creationId xmlns:p14="http://schemas.microsoft.com/office/powerpoint/2010/main" val="39709185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628650" y="602592"/>
            <a:ext cx="8147025" cy="994275"/>
          </a:xfrm>
          <a:prstGeom prst="rect">
            <a:avLst/>
          </a:prstGeom>
          <a:noFill/>
          <a:ln>
            <a:noFill/>
          </a:ln>
        </p:spPr>
        <p:txBody>
          <a:bodyPr spcFirstLastPara="1" vert="horz" wrap="square" lIns="68569" tIns="34275" rIns="68569" bIns="34275" rtlCol="0" anchor="ctr" anchorCtr="0">
            <a:noAutofit/>
          </a:bodyPr>
          <a:lstStyle/>
          <a:p>
            <a:pPr>
              <a:buSzPts val="5400"/>
            </a:pPr>
            <a:r>
              <a:rPr lang="nl-BE" sz="4000" cap="small" dirty="0">
                <a:latin typeface="Arial"/>
                <a:ea typeface="Arial"/>
                <a:cs typeface="Arial"/>
                <a:sym typeface="Arial"/>
              </a:rPr>
              <a:t>Testperiode - Feedback</a:t>
            </a:r>
            <a:endParaRPr sz="4000" dirty="0"/>
          </a:p>
        </p:txBody>
      </p:sp>
      <p:sp>
        <p:nvSpPr>
          <p:cNvPr id="158" name="Google Shape;158;p29"/>
          <p:cNvSpPr txBox="1">
            <a:spLocks noGrp="1"/>
          </p:cNvSpPr>
          <p:nvPr>
            <p:ph type="body" idx="1"/>
          </p:nvPr>
        </p:nvSpPr>
        <p:spPr>
          <a:xfrm>
            <a:off x="628650" y="1734353"/>
            <a:ext cx="8248050" cy="3758625"/>
          </a:xfrm>
          <a:prstGeom prst="rect">
            <a:avLst/>
          </a:prstGeom>
          <a:noFill/>
          <a:ln>
            <a:noFill/>
          </a:ln>
        </p:spPr>
        <p:txBody>
          <a:bodyPr spcFirstLastPara="1" vert="horz" wrap="square" lIns="68569" tIns="34275" rIns="68569" bIns="34275" rtlCol="0" anchor="t" anchorCtr="0">
            <a:noAutofit/>
          </a:bodyPr>
          <a:lstStyle/>
          <a:p>
            <a:pPr marL="0" indent="0" algn="just">
              <a:lnSpc>
                <a:spcPct val="70000"/>
              </a:lnSpc>
              <a:buSzPts val="2137"/>
              <a:buNone/>
            </a:pPr>
            <a:r>
              <a:rPr lang="nl-BE" sz="1603" dirty="0">
                <a:latin typeface="Arial"/>
                <a:ea typeface="Arial"/>
                <a:cs typeface="Arial"/>
                <a:sym typeface="Arial"/>
              </a:rPr>
              <a:t>- </a:t>
            </a:r>
            <a:r>
              <a:rPr lang="nl-BE" dirty="0">
                <a:latin typeface="Arial"/>
                <a:ea typeface="Arial"/>
                <a:cs typeface="Arial"/>
                <a:sym typeface="Arial"/>
              </a:rPr>
              <a:t>Werklast gemeenten</a:t>
            </a:r>
          </a:p>
          <a:p>
            <a:pPr lvl="1" indent="-342900" algn="just">
              <a:lnSpc>
                <a:spcPct val="70000"/>
              </a:lnSpc>
              <a:spcBef>
                <a:spcPts val="750"/>
              </a:spcBef>
              <a:buSzPts val="2137"/>
              <a:buFontTx/>
              <a:buChar char="-"/>
            </a:pPr>
            <a:r>
              <a:rPr lang="nl-BE" b="1" dirty="0">
                <a:solidFill>
                  <a:schemeClr val="tx1"/>
                </a:solidFill>
                <a:latin typeface="Arial"/>
                <a:ea typeface="Arial"/>
                <a:cs typeface="Arial"/>
                <a:sym typeface="Arial"/>
              </a:rPr>
              <a:t>Controle data zeer makkelijk op de kaart</a:t>
            </a:r>
          </a:p>
          <a:p>
            <a:pPr lvl="1" indent="-342900" algn="just">
              <a:lnSpc>
                <a:spcPct val="70000"/>
              </a:lnSpc>
              <a:spcBef>
                <a:spcPts val="750"/>
              </a:spcBef>
              <a:buSzPts val="2137"/>
              <a:buFontTx/>
              <a:buChar char="-"/>
            </a:pPr>
            <a:r>
              <a:rPr lang="nl-BE" b="1" dirty="0">
                <a:solidFill>
                  <a:schemeClr val="tx1"/>
                </a:solidFill>
                <a:latin typeface="Arial"/>
                <a:ea typeface="Arial"/>
                <a:cs typeface="Arial"/>
                <a:sym typeface="Arial"/>
              </a:rPr>
              <a:t>Schrappingen, meteen voorbereid op vragen</a:t>
            </a:r>
          </a:p>
          <a:p>
            <a:pPr lvl="1" indent="-342900" algn="just">
              <a:lnSpc>
                <a:spcPct val="70000"/>
              </a:lnSpc>
              <a:spcBef>
                <a:spcPts val="750"/>
              </a:spcBef>
              <a:buSzPts val="2137"/>
              <a:buFontTx/>
              <a:buChar char="-"/>
            </a:pPr>
            <a:r>
              <a:rPr lang="nl-BE" b="1" dirty="0">
                <a:solidFill>
                  <a:schemeClr val="tx1"/>
                </a:solidFill>
                <a:latin typeface="Arial"/>
                <a:ea typeface="Arial"/>
                <a:cs typeface="Arial"/>
                <a:sym typeface="Arial"/>
              </a:rPr>
              <a:t>Enkele extra vragen tijdens testperiode</a:t>
            </a:r>
          </a:p>
          <a:p>
            <a:pPr lvl="1" indent="-342900" algn="just">
              <a:lnSpc>
                <a:spcPct val="70000"/>
              </a:lnSpc>
              <a:spcBef>
                <a:spcPts val="750"/>
              </a:spcBef>
              <a:buSzPts val="2137"/>
              <a:buFontTx/>
              <a:buChar char="-"/>
            </a:pPr>
            <a:endParaRPr dirty="0">
              <a:solidFill>
                <a:schemeClr val="tx1"/>
              </a:solidFill>
              <a:latin typeface="Arial"/>
              <a:ea typeface="Arial"/>
              <a:cs typeface="Arial"/>
              <a:sym typeface="Arial"/>
            </a:endParaRPr>
          </a:p>
          <a:p>
            <a:pPr marL="257175" algn="just">
              <a:lnSpc>
                <a:spcPct val="70000"/>
              </a:lnSpc>
              <a:buSzPts val="2137"/>
              <a:buFontTx/>
              <a:buChar char="-"/>
            </a:pPr>
            <a:r>
              <a:rPr lang="nl-BE" dirty="0">
                <a:solidFill>
                  <a:schemeClr val="tx1"/>
                </a:solidFill>
                <a:latin typeface="Arial"/>
                <a:ea typeface="Arial"/>
                <a:cs typeface="Arial"/>
                <a:sym typeface="Arial"/>
              </a:rPr>
              <a:t>Flow </a:t>
            </a:r>
            <a:r>
              <a:rPr lang="nl-BE" dirty="0" err="1">
                <a:solidFill>
                  <a:schemeClr val="tx1"/>
                </a:solidFill>
                <a:latin typeface="Arial"/>
                <a:ea typeface="Arial"/>
                <a:cs typeface="Arial"/>
                <a:sym typeface="Arial"/>
              </a:rPr>
              <a:t>Ovam</a:t>
            </a:r>
            <a:endParaRPr lang="nl-BE" dirty="0">
              <a:solidFill>
                <a:schemeClr val="tx1"/>
              </a:solidFill>
              <a:latin typeface="Arial"/>
              <a:ea typeface="Arial"/>
              <a:cs typeface="Arial"/>
              <a:sym typeface="Arial"/>
            </a:endParaRPr>
          </a:p>
          <a:p>
            <a:pPr marL="600075" lvl="1" algn="just">
              <a:lnSpc>
                <a:spcPct val="70000"/>
              </a:lnSpc>
              <a:spcBef>
                <a:spcPts val="750"/>
              </a:spcBef>
              <a:buSzPts val="2137"/>
              <a:buFontTx/>
              <a:buChar char="-"/>
            </a:pPr>
            <a:r>
              <a:rPr lang="nl-BE" b="1" dirty="0">
                <a:solidFill>
                  <a:schemeClr val="tx1"/>
                </a:solidFill>
                <a:latin typeface="Arial"/>
                <a:ea typeface="Arial"/>
                <a:cs typeface="Arial"/>
                <a:sym typeface="Arial"/>
              </a:rPr>
              <a:t>Opladen data &gt; verloopt vlot, wekelijks update</a:t>
            </a:r>
          </a:p>
          <a:p>
            <a:pPr marL="600075" lvl="1" algn="just">
              <a:lnSpc>
                <a:spcPct val="70000"/>
              </a:lnSpc>
              <a:spcBef>
                <a:spcPts val="750"/>
              </a:spcBef>
              <a:buSzPts val="2137"/>
              <a:buFontTx/>
              <a:buChar char="-"/>
            </a:pPr>
            <a:r>
              <a:rPr lang="nl-BE" b="1" dirty="0">
                <a:solidFill>
                  <a:schemeClr val="tx1"/>
                </a:solidFill>
                <a:latin typeface="Arial"/>
                <a:ea typeface="Arial"/>
                <a:cs typeface="Arial"/>
                <a:sym typeface="Arial"/>
              </a:rPr>
              <a:t>Opvolging communicatie &gt; bestelformulier, mailbox</a:t>
            </a:r>
          </a:p>
          <a:p>
            <a:pPr marL="600075" lvl="1" algn="just">
              <a:lnSpc>
                <a:spcPct val="70000"/>
              </a:lnSpc>
              <a:spcBef>
                <a:spcPts val="750"/>
              </a:spcBef>
              <a:buSzPts val="2137"/>
              <a:buFontTx/>
              <a:buChar char="-"/>
            </a:pPr>
            <a:r>
              <a:rPr lang="nl-BE" b="1" dirty="0">
                <a:solidFill>
                  <a:schemeClr val="tx1"/>
                </a:solidFill>
                <a:latin typeface="Arial"/>
                <a:ea typeface="Arial"/>
                <a:cs typeface="Arial"/>
                <a:sym typeface="Arial"/>
              </a:rPr>
              <a:t>Kleine aanpassingen op website</a:t>
            </a:r>
          </a:p>
          <a:p>
            <a:pPr marL="342900" lvl="1" indent="0" algn="just">
              <a:lnSpc>
                <a:spcPct val="70000"/>
              </a:lnSpc>
              <a:spcBef>
                <a:spcPts val="750"/>
              </a:spcBef>
              <a:buSzPts val="2137"/>
              <a:buNone/>
            </a:pPr>
            <a:endParaRPr lang="nl-BE" dirty="0">
              <a:solidFill>
                <a:schemeClr val="tx1"/>
              </a:solidFill>
              <a:latin typeface="Arial"/>
              <a:ea typeface="Arial"/>
              <a:cs typeface="Arial"/>
              <a:sym typeface="Arial"/>
            </a:endParaRPr>
          </a:p>
          <a:p>
            <a:pPr marL="257175" algn="just">
              <a:lnSpc>
                <a:spcPct val="70000"/>
              </a:lnSpc>
              <a:buSzPts val="2137"/>
              <a:buFontTx/>
              <a:buChar char="-"/>
            </a:pPr>
            <a:r>
              <a:rPr lang="nl-BE" dirty="0">
                <a:solidFill>
                  <a:schemeClr val="tx1"/>
                </a:solidFill>
                <a:latin typeface="Arial"/>
                <a:ea typeface="Arial"/>
                <a:cs typeface="Arial"/>
                <a:sym typeface="Arial"/>
              </a:rPr>
              <a:t>Media</a:t>
            </a:r>
          </a:p>
          <a:p>
            <a:pPr marL="600075" lvl="1" algn="just">
              <a:lnSpc>
                <a:spcPct val="70000"/>
              </a:lnSpc>
              <a:buSzPts val="2137"/>
              <a:buFontTx/>
              <a:buChar char="-"/>
            </a:pPr>
            <a:r>
              <a:rPr lang="nl-BE" b="1" dirty="0">
                <a:solidFill>
                  <a:schemeClr val="tx1"/>
                </a:solidFill>
                <a:latin typeface="Arial"/>
                <a:ea typeface="Arial"/>
                <a:cs typeface="Arial"/>
                <a:sym typeface="Arial"/>
              </a:rPr>
              <a:t>Facebook – vlot lokaal in te zetten, meetbaar effect</a:t>
            </a:r>
          </a:p>
          <a:p>
            <a:pPr marL="600075" lvl="1" algn="just">
              <a:lnSpc>
                <a:spcPct val="70000"/>
              </a:lnSpc>
              <a:spcBef>
                <a:spcPts val="750"/>
              </a:spcBef>
              <a:buSzPts val="2137"/>
              <a:buFontTx/>
              <a:buChar char="-"/>
            </a:pPr>
            <a:endParaRPr sz="1600" b="1" dirty="0">
              <a:latin typeface="Arial"/>
              <a:ea typeface="Arial"/>
              <a:cs typeface="Arial"/>
              <a:sym typeface="Arial"/>
            </a:endParaRPr>
          </a:p>
          <a:p>
            <a:pPr marL="0" indent="0" algn="just">
              <a:lnSpc>
                <a:spcPct val="70000"/>
              </a:lnSpc>
              <a:buSzPts val="2137"/>
              <a:buNone/>
            </a:pPr>
            <a:endParaRPr sz="1603" dirty="0">
              <a:latin typeface="Arial"/>
              <a:ea typeface="Arial"/>
              <a:cs typeface="Arial"/>
              <a:sym typeface="Arial"/>
            </a:endParaRPr>
          </a:p>
          <a:p>
            <a:pPr marL="0" indent="0" algn="just">
              <a:lnSpc>
                <a:spcPct val="70000"/>
              </a:lnSpc>
              <a:buSzPts val="2137"/>
              <a:buNone/>
            </a:pPr>
            <a:endParaRPr sz="1603" dirty="0">
              <a:latin typeface="Arial"/>
              <a:ea typeface="Arial"/>
              <a:cs typeface="Arial"/>
              <a:sym typeface="Arial"/>
            </a:endParaRPr>
          </a:p>
          <a:p>
            <a:pPr marL="0" indent="0" algn="just">
              <a:lnSpc>
                <a:spcPct val="70000"/>
              </a:lnSpc>
              <a:buSzPts val="950"/>
              <a:buNone/>
            </a:pPr>
            <a:endParaRPr sz="713" dirty="0">
              <a:latin typeface="Calibri"/>
              <a:ea typeface="Calibri"/>
              <a:cs typeface="Calibri"/>
              <a:sym typeface="Calibri"/>
            </a:endParaRPr>
          </a:p>
          <a:p>
            <a:pPr marL="0" indent="0" algn="just">
              <a:lnSpc>
                <a:spcPct val="70000"/>
              </a:lnSpc>
              <a:buSzPts val="950"/>
              <a:buNone/>
            </a:pPr>
            <a:endParaRPr sz="713" dirty="0">
              <a:latin typeface="Calibri"/>
              <a:ea typeface="Calibri"/>
              <a:cs typeface="Calibri"/>
              <a:sym typeface="Calibri"/>
            </a:endParaRPr>
          </a:p>
        </p:txBody>
      </p:sp>
      <p:sp>
        <p:nvSpPr>
          <p:cNvPr id="2" name="Rechthoek 1">
            <a:extLst>
              <a:ext uri="{FF2B5EF4-FFF2-40B4-BE49-F238E27FC236}">
                <a16:creationId xmlns:a16="http://schemas.microsoft.com/office/drawing/2014/main" id="{8D2177BD-DAC8-C745-B864-1DCA3BDC01DB}"/>
              </a:ext>
            </a:extLst>
          </p:cNvPr>
          <p:cNvSpPr/>
          <p:nvPr/>
        </p:nvSpPr>
        <p:spPr>
          <a:xfrm>
            <a:off x="4487722" y="3313584"/>
            <a:ext cx="271228" cy="300082"/>
          </a:xfrm>
          <a:prstGeom prst="rect">
            <a:avLst/>
          </a:prstGeom>
        </p:spPr>
        <p:txBody>
          <a:bodyPr wrap="none">
            <a:spAutoFit/>
          </a:bodyPr>
          <a:lstStyle/>
          <a:p>
            <a:r>
              <a:rPr lang="nl-BE" sz="1350" dirty="0">
                <a:latin typeface="-webkit-standard"/>
              </a:rPr>
              <a:t> </a:t>
            </a:r>
            <a:r>
              <a:rPr lang="nl-BE" sz="1350" dirty="0"/>
              <a:t> </a:t>
            </a:r>
          </a:p>
        </p:txBody>
      </p:sp>
    </p:spTree>
    <p:extLst>
      <p:ext uri="{BB962C8B-B14F-4D97-AF65-F5344CB8AC3E}">
        <p14:creationId xmlns:p14="http://schemas.microsoft.com/office/powerpoint/2010/main" val="390602163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30"/>
          <p:cNvSpPr/>
          <p:nvPr/>
        </p:nvSpPr>
        <p:spPr>
          <a:xfrm>
            <a:off x="589950" y="3352669"/>
            <a:ext cx="8017200" cy="358425"/>
          </a:xfrm>
          <a:prstGeom prst="righ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5" name="Google Shape;165;p30"/>
          <p:cNvSpPr/>
          <p:nvPr/>
        </p:nvSpPr>
        <p:spPr>
          <a:xfrm>
            <a:off x="2312044" y="3389231"/>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6" name="Google Shape;166;p30"/>
          <p:cNvSpPr txBox="1"/>
          <p:nvPr/>
        </p:nvSpPr>
        <p:spPr>
          <a:xfrm>
            <a:off x="1774112" y="4296169"/>
            <a:ext cx="1346990" cy="1095014"/>
          </a:xfrm>
          <a:prstGeom prst="rect">
            <a:avLst/>
          </a:prstGeom>
          <a:noFill/>
          <a:ln>
            <a:noFill/>
          </a:ln>
        </p:spPr>
        <p:txBody>
          <a:bodyPr spcFirstLastPara="1" wrap="square" lIns="68569" tIns="68569" rIns="68569" bIns="68569" anchor="t" anchorCtr="0">
            <a:noAutofit/>
          </a:bodyPr>
          <a:lstStyle/>
          <a:p>
            <a:pPr algn="ctr"/>
            <a:r>
              <a:rPr lang="nl-BE" sz="1600" b="1" u="sng" dirty="0"/>
              <a:t>9 sept</a:t>
            </a:r>
            <a:endParaRPr sz="1600" b="1" u="sng" dirty="0"/>
          </a:p>
          <a:p>
            <a:pPr algn="ctr"/>
            <a:r>
              <a:rPr lang="nl-BE" sz="1600" dirty="0"/>
              <a:t>Brief college burgemeester &amp; schepenen</a:t>
            </a:r>
            <a:endParaRPr sz="1600" dirty="0"/>
          </a:p>
        </p:txBody>
      </p:sp>
      <p:sp>
        <p:nvSpPr>
          <p:cNvPr id="167" name="Google Shape;167;p30"/>
          <p:cNvSpPr/>
          <p:nvPr/>
        </p:nvSpPr>
        <p:spPr>
          <a:xfrm>
            <a:off x="2429944" y="3762994"/>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8" name="Google Shape;168;p30"/>
          <p:cNvSpPr/>
          <p:nvPr/>
        </p:nvSpPr>
        <p:spPr>
          <a:xfrm>
            <a:off x="3269363" y="3389222"/>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9" name="Google Shape;169;p30"/>
          <p:cNvSpPr/>
          <p:nvPr/>
        </p:nvSpPr>
        <p:spPr>
          <a:xfrm>
            <a:off x="3389869" y="2838197"/>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0" name="Google Shape;170;p30"/>
          <p:cNvSpPr txBox="1"/>
          <p:nvPr/>
        </p:nvSpPr>
        <p:spPr>
          <a:xfrm>
            <a:off x="2874487" y="1801135"/>
            <a:ext cx="1068525" cy="843075"/>
          </a:xfrm>
          <a:prstGeom prst="rect">
            <a:avLst/>
          </a:prstGeom>
          <a:noFill/>
          <a:ln>
            <a:noFill/>
          </a:ln>
        </p:spPr>
        <p:txBody>
          <a:bodyPr spcFirstLastPara="1" wrap="square" lIns="68569" tIns="68569" rIns="68569" bIns="68569" anchor="t" anchorCtr="0">
            <a:noAutofit/>
          </a:bodyPr>
          <a:lstStyle/>
          <a:p>
            <a:pPr algn="ctr"/>
            <a:r>
              <a:rPr lang="nl-BE" sz="1600" b="1" u="sng" dirty="0"/>
              <a:t>10 sept</a:t>
            </a:r>
            <a:endParaRPr sz="1600" b="1" u="sng" dirty="0"/>
          </a:p>
          <a:p>
            <a:pPr algn="ctr"/>
            <a:r>
              <a:rPr lang="nl-BE" sz="1600" dirty="0"/>
              <a:t>Mail milieu-</a:t>
            </a:r>
            <a:endParaRPr sz="1600" dirty="0"/>
          </a:p>
          <a:p>
            <a:pPr algn="ctr"/>
            <a:r>
              <a:rPr lang="nl-BE" sz="1600" dirty="0" smtClean="0"/>
              <a:t>ambtenaar</a:t>
            </a:r>
            <a:endParaRPr sz="1600" dirty="0"/>
          </a:p>
        </p:txBody>
      </p:sp>
      <p:sp>
        <p:nvSpPr>
          <p:cNvPr id="171" name="Google Shape;171;p30"/>
          <p:cNvSpPr/>
          <p:nvPr/>
        </p:nvSpPr>
        <p:spPr>
          <a:xfrm>
            <a:off x="4255585" y="3389222"/>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2" name="Google Shape;172;p30"/>
          <p:cNvSpPr/>
          <p:nvPr/>
        </p:nvSpPr>
        <p:spPr>
          <a:xfrm>
            <a:off x="4375294" y="3762994"/>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3" name="Google Shape;173;p30"/>
          <p:cNvSpPr txBox="1"/>
          <p:nvPr/>
        </p:nvSpPr>
        <p:spPr>
          <a:xfrm>
            <a:off x="3862519" y="4213275"/>
            <a:ext cx="1068525" cy="843075"/>
          </a:xfrm>
          <a:prstGeom prst="rect">
            <a:avLst/>
          </a:prstGeom>
          <a:noFill/>
          <a:ln>
            <a:noFill/>
          </a:ln>
        </p:spPr>
        <p:txBody>
          <a:bodyPr spcFirstLastPara="1" wrap="square" lIns="68569" tIns="68569" rIns="68569" bIns="68569" anchor="t" anchorCtr="0">
            <a:noAutofit/>
          </a:bodyPr>
          <a:lstStyle/>
          <a:p>
            <a:pPr algn="ctr"/>
            <a:r>
              <a:rPr lang="nl-BE" sz="1600" b="1" u="sng" dirty="0"/>
              <a:t>1 okt</a:t>
            </a:r>
          </a:p>
          <a:p>
            <a:pPr algn="ctr"/>
            <a:r>
              <a:rPr lang="nl-BE" sz="1600" dirty="0"/>
              <a:t>OVAM-link</a:t>
            </a:r>
            <a:endParaRPr sz="1600" dirty="0"/>
          </a:p>
        </p:txBody>
      </p:sp>
      <p:sp>
        <p:nvSpPr>
          <p:cNvPr id="174" name="Google Shape;174;p30"/>
          <p:cNvSpPr/>
          <p:nvPr/>
        </p:nvSpPr>
        <p:spPr>
          <a:xfrm>
            <a:off x="5360719" y="2838206"/>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5" name="Google Shape;175;p30"/>
          <p:cNvSpPr/>
          <p:nvPr/>
        </p:nvSpPr>
        <p:spPr>
          <a:xfrm>
            <a:off x="5241825" y="3389231"/>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6" name="Google Shape;176;p30"/>
          <p:cNvSpPr/>
          <p:nvPr/>
        </p:nvSpPr>
        <p:spPr>
          <a:xfrm>
            <a:off x="6228056" y="3389231"/>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7" name="Google Shape;177;p30"/>
          <p:cNvSpPr/>
          <p:nvPr/>
        </p:nvSpPr>
        <p:spPr>
          <a:xfrm>
            <a:off x="7331569" y="2838206"/>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8" name="Google Shape;178;p30"/>
          <p:cNvSpPr/>
          <p:nvPr/>
        </p:nvSpPr>
        <p:spPr>
          <a:xfrm>
            <a:off x="6345956" y="3753638"/>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9" name="Google Shape;179;p30"/>
          <p:cNvSpPr txBox="1"/>
          <p:nvPr/>
        </p:nvSpPr>
        <p:spPr>
          <a:xfrm>
            <a:off x="6753488" y="2063663"/>
            <a:ext cx="1200375" cy="843075"/>
          </a:xfrm>
          <a:prstGeom prst="rect">
            <a:avLst/>
          </a:prstGeom>
          <a:noFill/>
          <a:ln>
            <a:noFill/>
          </a:ln>
        </p:spPr>
        <p:txBody>
          <a:bodyPr spcFirstLastPara="1" wrap="square" lIns="68569" tIns="68569" rIns="68569" bIns="68569" anchor="t" anchorCtr="0">
            <a:noAutofit/>
          </a:bodyPr>
          <a:lstStyle/>
          <a:p>
            <a:pPr algn="ctr"/>
            <a:r>
              <a:rPr lang="nl-BE" sz="1350" b="1" u="sng" dirty="0"/>
              <a:t>7 nov</a:t>
            </a:r>
            <a:endParaRPr sz="1350" b="1" u="sng" dirty="0"/>
          </a:p>
          <a:p>
            <a:pPr algn="ctr"/>
            <a:r>
              <a:rPr lang="nl-BE" sz="1350" dirty="0"/>
              <a:t>Congres </a:t>
            </a:r>
            <a:endParaRPr sz="1350" dirty="0"/>
          </a:p>
          <a:p>
            <a:pPr algn="ctr"/>
            <a:r>
              <a:rPr lang="nl-BE" sz="1350" dirty="0"/>
              <a:t>VVSG</a:t>
            </a:r>
            <a:endParaRPr sz="1350" dirty="0"/>
          </a:p>
        </p:txBody>
      </p:sp>
      <p:sp>
        <p:nvSpPr>
          <p:cNvPr id="180" name="Google Shape;180;p30"/>
          <p:cNvSpPr txBox="1"/>
          <p:nvPr/>
        </p:nvSpPr>
        <p:spPr>
          <a:xfrm>
            <a:off x="5023477" y="4222055"/>
            <a:ext cx="2365735" cy="2190620"/>
          </a:xfrm>
          <a:prstGeom prst="rect">
            <a:avLst/>
          </a:prstGeom>
          <a:noFill/>
          <a:ln>
            <a:noFill/>
          </a:ln>
        </p:spPr>
        <p:txBody>
          <a:bodyPr spcFirstLastPara="1" wrap="square" lIns="68569" tIns="68569" rIns="68569" bIns="68569" anchor="t" anchorCtr="0">
            <a:noAutofit/>
          </a:bodyPr>
          <a:lstStyle/>
          <a:p>
            <a:pPr algn="ctr"/>
            <a:r>
              <a:rPr lang="nl-BE" sz="1600" b="1" u="sng" dirty="0"/>
              <a:t>5 nov</a:t>
            </a:r>
            <a:endParaRPr sz="1600" b="1" u="sng" dirty="0"/>
          </a:p>
          <a:p>
            <a:pPr algn="ctr">
              <a:spcAft>
                <a:spcPts val="900"/>
              </a:spcAft>
            </a:pPr>
            <a:r>
              <a:rPr lang="nl-BE" sz="1600" dirty="0"/>
              <a:t>Aftrap campagne:</a:t>
            </a:r>
            <a:endParaRPr sz="1600" dirty="0"/>
          </a:p>
          <a:p>
            <a:pPr marL="342900" indent="-238125">
              <a:spcAft>
                <a:spcPts val="900"/>
              </a:spcAft>
              <a:buSzPts val="1400"/>
              <a:buChar char="-"/>
            </a:pPr>
            <a:r>
              <a:rPr lang="nl-BE" sz="1600" dirty="0" smtClean="0"/>
              <a:t>Radiospot</a:t>
            </a:r>
          </a:p>
          <a:p>
            <a:pPr marL="342900" indent="-238125">
              <a:spcAft>
                <a:spcPts val="900"/>
              </a:spcAft>
              <a:buSzPts val="1400"/>
              <a:buChar char="-"/>
            </a:pPr>
            <a:r>
              <a:rPr lang="nl-BE" sz="1600" dirty="0" smtClean="0"/>
              <a:t>De </a:t>
            </a:r>
            <a:r>
              <a:rPr lang="nl-BE" sz="1600" dirty="0"/>
              <a:t>Madammen </a:t>
            </a:r>
            <a:r>
              <a:rPr lang="nl-BE" sz="1200" dirty="0"/>
              <a:t>(PR)</a:t>
            </a:r>
            <a:endParaRPr sz="1200" dirty="0"/>
          </a:p>
          <a:p>
            <a:pPr marL="342900" indent="-238125">
              <a:spcAft>
                <a:spcPts val="900"/>
              </a:spcAft>
              <a:buSzPts val="1400"/>
              <a:buChar char="-"/>
            </a:pPr>
            <a:r>
              <a:rPr lang="nl-BE" sz="1600" dirty="0"/>
              <a:t>Social media </a:t>
            </a:r>
            <a:r>
              <a:rPr lang="nl-BE" sz="1400" dirty="0"/>
              <a:t>(FB)</a:t>
            </a:r>
            <a:endParaRPr sz="1400" dirty="0"/>
          </a:p>
        </p:txBody>
      </p:sp>
      <p:sp>
        <p:nvSpPr>
          <p:cNvPr id="181" name="Google Shape;181;p30"/>
          <p:cNvSpPr/>
          <p:nvPr/>
        </p:nvSpPr>
        <p:spPr>
          <a:xfrm>
            <a:off x="685800" y="3415781"/>
            <a:ext cx="947700" cy="2322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2" name="Google Shape;182;p30"/>
          <p:cNvSpPr txBox="1"/>
          <p:nvPr/>
        </p:nvSpPr>
        <p:spPr>
          <a:xfrm>
            <a:off x="725906" y="3361481"/>
            <a:ext cx="907650" cy="232200"/>
          </a:xfrm>
          <a:prstGeom prst="rect">
            <a:avLst/>
          </a:prstGeom>
          <a:noFill/>
          <a:ln>
            <a:noFill/>
          </a:ln>
        </p:spPr>
        <p:txBody>
          <a:bodyPr spcFirstLastPara="1" wrap="square" lIns="68569" tIns="68569" rIns="68569" bIns="68569" anchor="t" anchorCtr="0">
            <a:noAutofit/>
          </a:bodyPr>
          <a:lstStyle/>
          <a:p>
            <a:pPr algn="ctr"/>
            <a:r>
              <a:rPr lang="nl-BE" sz="1350">
                <a:latin typeface="Calibri"/>
                <a:ea typeface="Calibri"/>
                <a:cs typeface="Calibri"/>
                <a:sym typeface="Calibri"/>
              </a:rPr>
              <a:t>Juni - aug </a:t>
            </a:r>
            <a:endParaRPr sz="1350">
              <a:latin typeface="Calibri"/>
              <a:ea typeface="Calibri"/>
              <a:cs typeface="Calibri"/>
              <a:sym typeface="Calibri"/>
            </a:endParaRPr>
          </a:p>
        </p:txBody>
      </p:sp>
      <p:sp>
        <p:nvSpPr>
          <p:cNvPr id="183" name="Google Shape;183;p30"/>
          <p:cNvSpPr/>
          <p:nvPr/>
        </p:nvSpPr>
        <p:spPr>
          <a:xfrm>
            <a:off x="1158244" y="2838206"/>
            <a:ext cx="42975" cy="4812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4" name="Google Shape;184;p30"/>
          <p:cNvSpPr txBox="1"/>
          <p:nvPr/>
        </p:nvSpPr>
        <p:spPr>
          <a:xfrm>
            <a:off x="613978" y="2124019"/>
            <a:ext cx="1200375" cy="843075"/>
          </a:xfrm>
          <a:prstGeom prst="rect">
            <a:avLst/>
          </a:prstGeom>
          <a:noFill/>
          <a:ln>
            <a:noFill/>
          </a:ln>
        </p:spPr>
        <p:txBody>
          <a:bodyPr spcFirstLastPara="1" wrap="square" lIns="68569" tIns="68569" rIns="68569" bIns="68569" anchor="t" anchorCtr="0">
            <a:noAutofit/>
          </a:bodyPr>
          <a:lstStyle/>
          <a:p>
            <a:pPr algn="ctr"/>
            <a:endParaRPr sz="1350" b="1" u="sng" dirty="0"/>
          </a:p>
          <a:p>
            <a:pPr algn="ctr"/>
            <a:r>
              <a:rPr lang="nl-BE" sz="1600" dirty="0"/>
              <a:t>Testperiode </a:t>
            </a:r>
            <a:endParaRPr sz="1600" dirty="0"/>
          </a:p>
          <a:p>
            <a:pPr algn="ctr"/>
            <a:endParaRPr sz="1350" dirty="0"/>
          </a:p>
        </p:txBody>
      </p:sp>
      <p:sp>
        <p:nvSpPr>
          <p:cNvPr id="185" name="Google Shape;185;p30"/>
          <p:cNvSpPr txBox="1"/>
          <p:nvPr/>
        </p:nvSpPr>
        <p:spPr>
          <a:xfrm>
            <a:off x="4764603" y="1702481"/>
            <a:ext cx="1233217" cy="843075"/>
          </a:xfrm>
          <a:prstGeom prst="rect">
            <a:avLst/>
          </a:prstGeom>
          <a:noFill/>
          <a:ln>
            <a:noFill/>
          </a:ln>
        </p:spPr>
        <p:txBody>
          <a:bodyPr spcFirstLastPara="1" wrap="square" lIns="68569" tIns="68569" rIns="68569" bIns="68569" anchor="t" anchorCtr="0">
            <a:noAutofit/>
          </a:bodyPr>
          <a:lstStyle/>
          <a:p>
            <a:pPr algn="ctr"/>
            <a:r>
              <a:rPr lang="nl-BE" sz="1600" b="1" u="sng" dirty="0"/>
              <a:t>begin okt</a:t>
            </a:r>
            <a:endParaRPr sz="1600" b="1" u="sng" dirty="0"/>
          </a:p>
          <a:p>
            <a:pPr algn="ctr"/>
            <a:r>
              <a:rPr lang="nl-BE" sz="1600" dirty="0"/>
              <a:t>herinnering gemeenten </a:t>
            </a:r>
            <a:endParaRPr sz="1600" dirty="0"/>
          </a:p>
          <a:p>
            <a:pPr algn="ctr"/>
            <a:r>
              <a:rPr lang="nl-BE" sz="1600" dirty="0"/>
              <a:t>+persadvies</a:t>
            </a:r>
            <a:endParaRPr sz="1600" dirty="0"/>
          </a:p>
        </p:txBody>
      </p:sp>
      <p:sp>
        <p:nvSpPr>
          <p:cNvPr id="186" name="Google Shape;186;p30"/>
          <p:cNvSpPr/>
          <p:nvPr/>
        </p:nvSpPr>
        <p:spPr>
          <a:xfrm>
            <a:off x="7214288" y="3389231"/>
            <a:ext cx="278775" cy="285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9" name="Titel 1"/>
          <p:cNvSpPr>
            <a:spLocks noGrp="1"/>
          </p:cNvSpPr>
          <p:nvPr>
            <p:ph type="title"/>
          </p:nvPr>
        </p:nvSpPr>
        <p:spPr>
          <a:xfrm>
            <a:off x="576262" y="288000"/>
            <a:ext cx="8280401" cy="1325563"/>
          </a:xfrm>
        </p:spPr>
        <p:txBody>
          <a:bodyPr/>
          <a:lstStyle/>
          <a:p>
            <a:r>
              <a:rPr lang="nl-BE" dirty="0" smtClean="0"/>
              <a:t>Hoe rollen we dit nu verder uit?</a:t>
            </a:r>
            <a:endParaRPr lang="nl-BE" dirty="0"/>
          </a:p>
        </p:txBody>
      </p:sp>
    </p:spTree>
    <p:extLst>
      <p:ext uri="{BB962C8B-B14F-4D97-AF65-F5344CB8AC3E}">
        <p14:creationId xmlns:p14="http://schemas.microsoft.com/office/powerpoint/2010/main" val="420504818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Mediaplan</a:t>
            </a:r>
            <a:endParaRPr lang="nl-BE" dirty="0"/>
          </a:p>
        </p:txBody>
      </p:sp>
      <p:sp>
        <p:nvSpPr>
          <p:cNvPr id="7" name="Tijdelijke aanduiding voor inhoud 6"/>
          <p:cNvSpPr>
            <a:spLocks noGrp="1"/>
          </p:cNvSpPr>
          <p:nvPr>
            <p:ph idx="1"/>
          </p:nvPr>
        </p:nvSpPr>
        <p:spPr>
          <a:xfrm>
            <a:off x="892968" y="2134241"/>
            <a:ext cx="7358063" cy="4018359"/>
          </a:xfrm>
        </p:spPr>
        <p:txBody>
          <a:bodyPr/>
          <a:lstStyle/>
          <a:p>
            <a:r>
              <a:rPr lang="nl-BE" dirty="0" err="1" smtClean="0"/>
              <a:t>Radiospots</a:t>
            </a:r>
            <a:r>
              <a:rPr lang="nl-BE" dirty="0" smtClean="0"/>
              <a:t>: 5-17/11</a:t>
            </a:r>
          </a:p>
          <a:p>
            <a:endParaRPr lang="nl-BE" dirty="0"/>
          </a:p>
          <a:p>
            <a:endParaRPr lang="nl-BE" dirty="0" smtClean="0"/>
          </a:p>
          <a:p>
            <a:endParaRPr lang="nl-BE" dirty="0"/>
          </a:p>
          <a:p>
            <a:endParaRPr lang="nl-BE" dirty="0" smtClean="0"/>
          </a:p>
          <a:p>
            <a:r>
              <a:rPr lang="nl-BE" dirty="0" smtClean="0"/>
              <a:t>Advertenties </a:t>
            </a:r>
            <a:r>
              <a:rPr lang="nl-BE" dirty="0" err="1" smtClean="0"/>
              <a:t>social</a:t>
            </a:r>
            <a:r>
              <a:rPr lang="nl-BE" dirty="0" smtClean="0"/>
              <a:t>: 5-30/11</a:t>
            </a:r>
          </a:p>
          <a:p>
            <a:endParaRPr lang="nl-BE" dirty="0"/>
          </a:p>
        </p:txBody>
      </p:sp>
      <p:pic>
        <p:nvPicPr>
          <p:cNvPr id="8" name="Afbeelding 7"/>
          <p:cNvPicPr>
            <a:picLocks noChangeAspect="1"/>
          </p:cNvPicPr>
          <p:nvPr/>
        </p:nvPicPr>
        <p:blipFill>
          <a:blip r:embed="rId3"/>
          <a:stretch>
            <a:fillRect/>
          </a:stretch>
        </p:blipFill>
        <p:spPr>
          <a:xfrm>
            <a:off x="764175" y="4571998"/>
            <a:ext cx="1952381" cy="1388085"/>
          </a:xfrm>
          <a:prstGeom prst="rect">
            <a:avLst/>
          </a:prstGeom>
        </p:spPr>
      </p:pic>
      <p:pic>
        <p:nvPicPr>
          <p:cNvPr id="9" name="Afbeelding 8"/>
          <p:cNvPicPr>
            <a:picLocks noChangeAspect="1"/>
          </p:cNvPicPr>
          <p:nvPr/>
        </p:nvPicPr>
        <p:blipFill>
          <a:blip r:embed="rId4"/>
          <a:stretch>
            <a:fillRect/>
          </a:stretch>
        </p:blipFill>
        <p:spPr>
          <a:xfrm>
            <a:off x="2768332" y="4756089"/>
            <a:ext cx="1019905" cy="1019905"/>
          </a:xfrm>
          <a:prstGeom prst="rect">
            <a:avLst/>
          </a:prstGeom>
        </p:spPr>
      </p:pic>
      <p:pic>
        <p:nvPicPr>
          <p:cNvPr id="10" name="Afbeelding 9"/>
          <p:cNvPicPr>
            <a:picLocks noChangeAspect="1"/>
          </p:cNvPicPr>
          <p:nvPr/>
        </p:nvPicPr>
        <p:blipFill>
          <a:blip r:embed="rId5"/>
          <a:stretch>
            <a:fillRect/>
          </a:stretch>
        </p:blipFill>
        <p:spPr>
          <a:xfrm>
            <a:off x="1156057" y="2778369"/>
            <a:ext cx="1168618" cy="1296820"/>
          </a:xfrm>
          <a:prstGeom prst="rect">
            <a:avLst/>
          </a:prstGeom>
        </p:spPr>
      </p:pic>
      <p:pic>
        <p:nvPicPr>
          <p:cNvPr id="11" name="Afbeelding 10"/>
          <p:cNvPicPr>
            <a:picLocks noChangeAspect="1"/>
          </p:cNvPicPr>
          <p:nvPr/>
        </p:nvPicPr>
        <p:blipFill>
          <a:blip r:embed="rId6"/>
          <a:stretch>
            <a:fillRect/>
          </a:stretch>
        </p:blipFill>
        <p:spPr>
          <a:xfrm>
            <a:off x="2324675" y="2658856"/>
            <a:ext cx="1907221" cy="1416333"/>
          </a:xfrm>
          <a:prstGeom prst="rect">
            <a:avLst/>
          </a:prstGeom>
        </p:spPr>
      </p:pic>
      <p:pic>
        <p:nvPicPr>
          <p:cNvPr id="12" name="Afbeelding 11"/>
          <p:cNvPicPr>
            <a:picLocks noChangeAspect="1"/>
          </p:cNvPicPr>
          <p:nvPr/>
        </p:nvPicPr>
        <p:blipFill>
          <a:blip r:embed="rId7"/>
          <a:stretch>
            <a:fillRect/>
          </a:stretch>
        </p:blipFill>
        <p:spPr>
          <a:xfrm>
            <a:off x="3921530" y="2967634"/>
            <a:ext cx="1478984" cy="798776"/>
          </a:xfrm>
          <a:prstGeom prst="rect">
            <a:avLst/>
          </a:prstGeom>
        </p:spPr>
      </p:pic>
      <p:pic>
        <p:nvPicPr>
          <p:cNvPr id="13" name="Afbeelding 12"/>
          <p:cNvPicPr>
            <a:picLocks noChangeAspect="1"/>
          </p:cNvPicPr>
          <p:nvPr/>
        </p:nvPicPr>
        <p:blipFill>
          <a:blip r:embed="rId8"/>
          <a:stretch>
            <a:fillRect/>
          </a:stretch>
        </p:blipFill>
        <p:spPr>
          <a:xfrm>
            <a:off x="5601590" y="2679410"/>
            <a:ext cx="1395779" cy="1395779"/>
          </a:xfrm>
          <a:prstGeom prst="rect">
            <a:avLst/>
          </a:prstGeom>
        </p:spPr>
      </p:pic>
      <p:pic>
        <p:nvPicPr>
          <p:cNvPr id="14" name="Afbeelding 13"/>
          <p:cNvPicPr>
            <a:picLocks noChangeAspect="1"/>
          </p:cNvPicPr>
          <p:nvPr/>
        </p:nvPicPr>
        <p:blipFill>
          <a:blip r:embed="rId9"/>
          <a:stretch>
            <a:fillRect/>
          </a:stretch>
        </p:blipFill>
        <p:spPr>
          <a:xfrm>
            <a:off x="7198445" y="2778369"/>
            <a:ext cx="1611237" cy="1611237"/>
          </a:xfrm>
          <a:prstGeom prst="rect">
            <a:avLst/>
          </a:prstGeom>
        </p:spPr>
      </p:pic>
    </p:spTree>
    <p:extLst>
      <p:ext uri="{BB962C8B-B14F-4D97-AF65-F5344CB8AC3E}">
        <p14:creationId xmlns:p14="http://schemas.microsoft.com/office/powerpoint/2010/main" val="13361590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Gegevensbronnen</a:t>
            </a:r>
          </a:p>
        </p:txBody>
      </p:sp>
      <p:sp>
        <p:nvSpPr>
          <p:cNvPr id="3" name="Tijdelijke aanduiding voor tekst 2"/>
          <p:cNvSpPr>
            <a:spLocks noGrp="1"/>
          </p:cNvSpPr>
          <p:nvPr>
            <p:ph type="body" sz="quarter" idx="10"/>
          </p:nvPr>
        </p:nvSpPr>
        <p:spPr/>
        <p:txBody>
          <a:bodyPr>
            <a:normAutofit lnSpcReduction="10000"/>
          </a:bodyPr>
          <a:lstStyle/>
          <a:p>
            <a:r>
              <a:rPr lang="nl-BE" dirty="0">
                <a:latin typeface="Calibri" panose="020F0502020204030204" pitchFamily="34" charset="0"/>
              </a:rPr>
              <a:t>Afval</a:t>
            </a:r>
          </a:p>
          <a:p>
            <a:pPr lvl="1"/>
            <a:r>
              <a:rPr lang="nl-BE" dirty="0">
                <a:latin typeface="Calibri" panose="020F0502020204030204" pitchFamily="34" charset="0"/>
              </a:rPr>
              <a:t>Online enquête huishoudelijke afvalstoffen</a:t>
            </a:r>
          </a:p>
          <a:p>
            <a:pPr lvl="1"/>
            <a:r>
              <a:rPr lang="nl-BE" dirty="0" err="1"/>
              <a:t>Fost</a:t>
            </a:r>
            <a:r>
              <a:rPr lang="nl-BE" dirty="0"/>
              <a:t> Plus, </a:t>
            </a:r>
            <a:r>
              <a:rPr lang="nl-BE" dirty="0" err="1"/>
              <a:t>Recupel</a:t>
            </a:r>
            <a:r>
              <a:rPr lang="nl-BE" dirty="0"/>
              <a:t>, </a:t>
            </a:r>
            <a:r>
              <a:rPr lang="nl-BE" dirty="0" err="1"/>
              <a:t>Bebat</a:t>
            </a:r>
            <a:endParaRPr lang="nl-BE" dirty="0"/>
          </a:p>
          <a:p>
            <a:endParaRPr lang="nl-BE" dirty="0">
              <a:latin typeface="Calibri" panose="020F0502020204030204" pitchFamily="34" charset="0"/>
            </a:endParaRPr>
          </a:p>
          <a:p>
            <a:r>
              <a:rPr lang="nl-BE" dirty="0">
                <a:latin typeface="Calibri" panose="020F0502020204030204" pitchFamily="34" charset="0"/>
              </a:rPr>
              <a:t>Bodem</a:t>
            </a:r>
          </a:p>
          <a:p>
            <a:pPr lvl="1"/>
            <a:r>
              <a:rPr lang="nl-BE" dirty="0"/>
              <a:t>Gemeentelijke inventaris</a:t>
            </a:r>
          </a:p>
          <a:p>
            <a:pPr lvl="1"/>
            <a:endParaRPr lang="nl-BE" dirty="0"/>
          </a:p>
          <a:p>
            <a:r>
              <a:rPr lang="nl-BE" dirty="0"/>
              <a:t>Contextindicatoren</a:t>
            </a:r>
          </a:p>
          <a:p>
            <a:pPr lvl="1"/>
            <a:r>
              <a:rPr lang="nl-BE" dirty="0" err="1"/>
              <a:t>Belfius</a:t>
            </a:r>
            <a:r>
              <a:rPr lang="nl-BE" dirty="0"/>
              <a:t>, </a:t>
            </a:r>
            <a:r>
              <a:rPr lang="nl-BE" dirty="0" err="1"/>
              <a:t>Statbel</a:t>
            </a:r>
            <a:r>
              <a:rPr lang="nl-BE" dirty="0"/>
              <a:t>, FOD Economie, …</a:t>
            </a:r>
          </a:p>
          <a:p>
            <a:pPr lvl="1"/>
            <a:endParaRPr lang="nl-BE" dirty="0">
              <a:latin typeface="Calibri" panose="020F0502020204030204" pitchFamily="34" charset="0"/>
            </a:endParaRPr>
          </a:p>
          <a:p>
            <a:r>
              <a:rPr lang="nl-BE" dirty="0">
                <a:latin typeface="Calibri" panose="020F0502020204030204" pitchFamily="34" charset="0"/>
              </a:rPr>
              <a:t>Openbare informatie</a:t>
            </a:r>
          </a:p>
          <a:p>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13/12/2019</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9</a:t>
            </a:fld>
            <a:endParaRPr lang="nl-BE" dirty="0">
              <a:latin typeface="Calibri Light" panose="020F0302020204030204" pitchFamily="34" charset="0"/>
            </a:endParaRPr>
          </a:p>
        </p:txBody>
      </p:sp>
      <p:grpSp>
        <p:nvGrpSpPr>
          <p:cNvPr id="27" name="Groep 26">
            <a:extLst>
              <a:ext uri="{FF2B5EF4-FFF2-40B4-BE49-F238E27FC236}">
                <a16:creationId xmlns:a16="http://schemas.microsoft.com/office/drawing/2014/main" id="{9669975F-CEEC-429E-95B6-2B0A334F453A}"/>
              </a:ext>
            </a:extLst>
          </p:cNvPr>
          <p:cNvGrpSpPr/>
          <p:nvPr/>
        </p:nvGrpSpPr>
        <p:grpSpPr>
          <a:xfrm>
            <a:off x="4158979" y="2419142"/>
            <a:ext cx="4083899" cy="1701952"/>
            <a:chOff x="4171950" y="2438192"/>
            <a:chExt cx="4083899" cy="1701952"/>
          </a:xfrm>
        </p:grpSpPr>
        <p:sp>
          <p:nvSpPr>
            <p:cNvPr id="20" name="Tekstvak 19">
              <a:extLst>
                <a:ext uri="{FF2B5EF4-FFF2-40B4-BE49-F238E27FC236}">
                  <a16:creationId xmlns:a16="http://schemas.microsoft.com/office/drawing/2014/main" id="{9355628A-EA3C-42DD-AA66-6C127DF1ACBF}"/>
                </a:ext>
              </a:extLst>
            </p:cNvPr>
            <p:cNvSpPr txBox="1"/>
            <p:nvPr/>
          </p:nvSpPr>
          <p:spPr>
            <a:xfrm>
              <a:off x="6581929" y="3770812"/>
              <a:ext cx="1673920" cy="369332"/>
            </a:xfrm>
            <a:prstGeom prst="rect">
              <a:avLst/>
            </a:prstGeom>
            <a:noFill/>
          </p:spPr>
          <p:txBody>
            <a:bodyPr wrap="none" rtlCol="0">
              <a:spAutoFit/>
            </a:bodyPr>
            <a:lstStyle/>
            <a:p>
              <a:r>
                <a:rPr lang="nl-BE" dirty="0"/>
                <a:t>lokale besturen</a:t>
              </a:r>
            </a:p>
          </p:txBody>
        </p:sp>
        <p:cxnSp>
          <p:nvCxnSpPr>
            <p:cNvPr id="22" name="Rechte verbindingslijn met pijl 21">
              <a:extLst>
                <a:ext uri="{FF2B5EF4-FFF2-40B4-BE49-F238E27FC236}">
                  <a16:creationId xmlns:a16="http://schemas.microsoft.com/office/drawing/2014/main" id="{EF4E9E2B-C5AA-42CA-9163-9D6786101379}"/>
                </a:ext>
              </a:extLst>
            </p:cNvPr>
            <p:cNvCxnSpPr>
              <a:cxnSpLocks/>
              <a:endCxn id="20" idx="0"/>
            </p:cNvCxnSpPr>
            <p:nvPr/>
          </p:nvCxnSpPr>
          <p:spPr>
            <a:xfrm>
              <a:off x="5804171" y="2438192"/>
              <a:ext cx="1614718" cy="13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5649CFE0-3BE7-4321-9017-E05D2A3E94AE}"/>
                </a:ext>
              </a:extLst>
            </p:cNvPr>
            <p:cNvCxnSpPr>
              <a:cxnSpLocks/>
              <a:endCxn id="20" idx="1"/>
            </p:cNvCxnSpPr>
            <p:nvPr/>
          </p:nvCxnSpPr>
          <p:spPr>
            <a:xfrm>
              <a:off x="4171950" y="3676650"/>
              <a:ext cx="2409979" cy="278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5" name="Afbeelding 4">
            <a:extLst>
              <a:ext uri="{FF2B5EF4-FFF2-40B4-BE49-F238E27FC236}">
                <a16:creationId xmlns:a16="http://schemas.microsoft.com/office/drawing/2014/main" id="{1806C4EF-0332-4710-85A2-703CB81F5BE9}"/>
              </a:ext>
            </a:extLst>
          </p:cNvPr>
          <p:cNvPicPr>
            <a:picLocks noChangeAspect="1"/>
          </p:cNvPicPr>
          <p:nvPr/>
        </p:nvPicPr>
        <p:blipFill>
          <a:blip r:embed="rId3"/>
          <a:stretch>
            <a:fillRect/>
          </a:stretch>
        </p:blipFill>
        <p:spPr>
          <a:xfrm>
            <a:off x="6945602" y="1438729"/>
            <a:ext cx="1352550" cy="1571625"/>
          </a:xfrm>
          <a:prstGeom prst="rect">
            <a:avLst/>
          </a:prstGeom>
        </p:spPr>
      </p:pic>
    </p:spTree>
    <p:extLst>
      <p:ext uri="{BB962C8B-B14F-4D97-AF65-F5344CB8AC3E}">
        <p14:creationId xmlns:p14="http://schemas.microsoft.com/office/powerpoint/2010/main" val="32714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Gestart met 83 gemeenten</a:t>
            </a:r>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90</a:t>
            </a:fld>
            <a:endParaRPr lang="nl-BE" dirty="0"/>
          </a:p>
        </p:txBody>
      </p:sp>
      <p:pic>
        <p:nvPicPr>
          <p:cNvPr id="5" name="Afbeelding 4"/>
          <p:cNvPicPr>
            <a:picLocks noChangeAspect="1"/>
          </p:cNvPicPr>
          <p:nvPr/>
        </p:nvPicPr>
        <p:blipFill rotWithShape="1">
          <a:blip r:embed="rId3"/>
          <a:srcRect l="14977" t="23855" r="2018" b="21639"/>
          <a:stretch/>
        </p:blipFill>
        <p:spPr>
          <a:xfrm>
            <a:off x="285008" y="1757547"/>
            <a:ext cx="8858992" cy="3526971"/>
          </a:xfrm>
          <a:prstGeom prst="rect">
            <a:avLst/>
          </a:prstGeom>
        </p:spPr>
      </p:pic>
    </p:spTree>
    <p:extLst>
      <p:ext uri="{BB962C8B-B14F-4D97-AF65-F5344CB8AC3E}">
        <p14:creationId xmlns:p14="http://schemas.microsoft.com/office/powerpoint/2010/main" val="31564117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91</a:t>
            </a:fld>
            <a:endParaRPr lang="nl-BE" dirty="0"/>
          </a:p>
        </p:txBody>
      </p:sp>
      <p:pic>
        <p:nvPicPr>
          <p:cNvPr id="6" name="Afbeelding 5"/>
          <p:cNvPicPr>
            <a:picLocks noChangeAspect="1"/>
          </p:cNvPicPr>
          <p:nvPr/>
        </p:nvPicPr>
        <p:blipFill>
          <a:blip r:embed="rId3"/>
          <a:stretch>
            <a:fillRect/>
          </a:stretch>
        </p:blipFill>
        <p:spPr>
          <a:xfrm rot="-1500000">
            <a:off x="1406397" y="243171"/>
            <a:ext cx="2524125" cy="5943600"/>
          </a:xfrm>
          <a:prstGeom prst="rect">
            <a:avLst/>
          </a:prstGeom>
        </p:spPr>
      </p:pic>
      <p:pic>
        <p:nvPicPr>
          <p:cNvPr id="7" name="Afbeelding 6"/>
          <p:cNvPicPr>
            <a:picLocks noChangeAspect="1"/>
          </p:cNvPicPr>
          <p:nvPr/>
        </p:nvPicPr>
        <p:blipFill>
          <a:blip r:embed="rId4"/>
          <a:stretch>
            <a:fillRect/>
          </a:stretch>
        </p:blipFill>
        <p:spPr>
          <a:xfrm rot="840000">
            <a:off x="7124665" y="113834"/>
            <a:ext cx="1495425" cy="4514850"/>
          </a:xfrm>
          <a:prstGeom prst="rect">
            <a:avLst/>
          </a:prstGeom>
        </p:spPr>
      </p:pic>
      <p:pic>
        <p:nvPicPr>
          <p:cNvPr id="8" name="Afbeelding 7"/>
          <p:cNvPicPr>
            <a:picLocks noChangeAspect="1"/>
          </p:cNvPicPr>
          <p:nvPr/>
        </p:nvPicPr>
        <p:blipFill>
          <a:blip r:embed="rId5"/>
          <a:stretch>
            <a:fillRect/>
          </a:stretch>
        </p:blipFill>
        <p:spPr>
          <a:xfrm rot="-420000">
            <a:off x="2603032" y="1156893"/>
            <a:ext cx="5457825" cy="4714875"/>
          </a:xfrm>
          <a:prstGeom prst="rect">
            <a:avLst/>
          </a:prstGeom>
        </p:spPr>
      </p:pic>
      <p:pic>
        <p:nvPicPr>
          <p:cNvPr id="9" name="Afbeelding 8"/>
          <p:cNvPicPr>
            <a:picLocks noChangeAspect="1"/>
          </p:cNvPicPr>
          <p:nvPr/>
        </p:nvPicPr>
        <p:blipFill>
          <a:blip r:embed="rId6"/>
          <a:stretch>
            <a:fillRect/>
          </a:stretch>
        </p:blipFill>
        <p:spPr>
          <a:xfrm rot="180000">
            <a:off x="360119" y="2807991"/>
            <a:ext cx="4785775" cy="4773582"/>
          </a:xfrm>
          <a:prstGeom prst="rect">
            <a:avLst/>
          </a:prstGeom>
        </p:spPr>
      </p:pic>
    </p:spTree>
    <p:extLst>
      <p:ext uri="{BB962C8B-B14F-4D97-AF65-F5344CB8AC3E}">
        <p14:creationId xmlns:p14="http://schemas.microsoft.com/office/powerpoint/2010/main" val="2592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92</a:t>
            </a:fld>
            <a:endParaRPr lang="nl-BE" dirty="0"/>
          </a:p>
        </p:txBody>
      </p:sp>
      <p:pic>
        <p:nvPicPr>
          <p:cNvPr id="6" name="Afbeelding 5"/>
          <p:cNvPicPr>
            <a:picLocks noChangeAspect="1"/>
          </p:cNvPicPr>
          <p:nvPr/>
        </p:nvPicPr>
        <p:blipFill rotWithShape="1">
          <a:blip r:embed="rId3"/>
          <a:srcRect l="16364" t="26620" r="519" b="2610"/>
          <a:stretch/>
        </p:blipFill>
        <p:spPr>
          <a:xfrm>
            <a:off x="0" y="329357"/>
            <a:ext cx="9128396" cy="2795570"/>
          </a:xfrm>
          <a:prstGeom prst="rect">
            <a:avLst/>
          </a:prstGeom>
        </p:spPr>
      </p:pic>
      <p:pic>
        <p:nvPicPr>
          <p:cNvPr id="3" name="Afbeelding 2"/>
          <p:cNvPicPr>
            <a:picLocks noChangeAspect="1"/>
          </p:cNvPicPr>
          <p:nvPr/>
        </p:nvPicPr>
        <p:blipFill rotWithShape="1">
          <a:blip r:embed="rId4"/>
          <a:srcRect l="3451"/>
          <a:stretch/>
        </p:blipFill>
        <p:spPr>
          <a:xfrm>
            <a:off x="398352" y="3781425"/>
            <a:ext cx="8745648" cy="3076575"/>
          </a:xfrm>
          <a:prstGeom prst="rect">
            <a:avLst/>
          </a:prstGeom>
        </p:spPr>
      </p:pic>
      <p:sp>
        <p:nvSpPr>
          <p:cNvPr id="5" name="Tekstvak 4"/>
          <p:cNvSpPr txBox="1"/>
          <p:nvPr/>
        </p:nvSpPr>
        <p:spPr>
          <a:xfrm>
            <a:off x="6083973" y="3412093"/>
            <a:ext cx="3044423" cy="369332"/>
          </a:xfrm>
          <a:prstGeom prst="rect">
            <a:avLst/>
          </a:prstGeom>
          <a:noFill/>
        </p:spPr>
        <p:txBody>
          <a:bodyPr wrap="none" rtlCol="0">
            <a:spAutoFit/>
          </a:bodyPr>
          <a:lstStyle/>
          <a:p>
            <a:r>
              <a:rPr lang="nl-BE" b="1" dirty="0" smtClean="0"/>
              <a:t>degrotegrondvraag@ovam.be</a:t>
            </a:r>
            <a:endParaRPr lang="nl-BE" b="1" dirty="0"/>
          </a:p>
        </p:txBody>
      </p:sp>
    </p:spTree>
    <p:extLst>
      <p:ext uri="{BB962C8B-B14F-4D97-AF65-F5344CB8AC3E}">
        <p14:creationId xmlns:p14="http://schemas.microsoft.com/office/powerpoint/2010/main" val="39954825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93</a:t>
            </a:fld>
            <a:endParaRPr lang="nl-BE" dirty="0"/>
          </a:p>
        </p:txBody>
      </p:sp>
      <p:grpSp>
        <p:nvGrpSpPr>
          <p:cNvPr id="48" name="Groep 47"/>
          <p:cNvGrpSpPr/>
          <p:nvPr/>
        </p:nvGrpSpPr>
        <p:grpSpPr>
          <a:xfrm>
            <a:off x="504137" y="1015632"/>
            <a:ext cx="8141982" cy="1757135"/>
            <a:chOff x="507175" y="2227740"/>
            <a:chExt cx="8474140" cy="1944062"/>
          </a:xfrm>
        </p:grpSpPr>
        <p:cxnSp>
          <p:nvCxnSpPr>
            <p:cNvPr id="6" name="Rechte verbindingslijn 5"/>
            <p:cNvCxnSpPr/>
            <p:nvPr/>
          </p:nvCxnSpPr>
          <p:spPr>
            <a:xfrm flipV="1">
              <a:off x="786384" y="2853787"/>
              <a:ext cx="7857222" cy="1093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11" name="Tekstvak 10"/>
            <p:cNvSpPr txBox="1"/>
            <p:nvPr/>
          </p:nvSpPr>
          <p:spPr>
            <a:xfrm>
              <a:off x="507175" y="2241460"/>
              <a:ext cx="679372" cy="408622"/>
            </a:xfrm>
            <a:prstGeom prst="rect">
              <a:avLst/>
            </a:prstGeom>
            <a:noFill/>
          </p:spPr>
          <p:txBody>
            <a:bodyPr wrap="none" rtlCol="0">
              <a:spAutoFit/>
            </a:bodyPr>
            <a:lstStyle/>
            <a:p>
              <a:r>
                <a:rPr lang="nl-BE" b="1" dirty="0"/>
                <a:t>2017</a:t>
              </a:r>
            </a:p>
          </p:txBody>
        </p:sp>
        <p:cxnSp>
          <p:nvCxnSpPr>
            <p:cNvPr id="21" name="Rechte verbindingslijn 20"/>
            <p:cNvCxnSpPr/>
            <p:nvPr/>
          </p:nvCxnSpPr>
          <p:spPr>
            <a:xfrm>
              <a:off x="786384"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2" name="Rechte verbindingslijn 21"/>
            <p:cNvCxnSpPr/>
            <p:nvPr/>
          </p:nvCxnSpPr>
          <p:spPr>
            <a:xfrm>
              <a:off x="5163200"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4" name="Rechte verbindingslijn 23"/>
            <p:cNvCxnSpPr/>
            <p:nvPr/>
          </p:nvCxnSpPr>
          <p:spPr>
            <a:xfrm>
              <a:off x="8640672" y="2717292"/>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3" name="Rechte verbindingslijn 22"/>
            <p:cNvCxnSpPr/>
            <p:nvPr/>
          </p:nvCxnSpPr>
          <p:spPr>
            <a:xfrm>
              <a:off x="1742659" y="2696523"/>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grpSp>
          <p:nvGrpSpPr>
            <p:cNvPr id="41" name="Groep 40"/>
            <p:cNvGrpSpPr/>
            <p:nvPr/>
          </p:nvGrpSpPr>
          <p:grpSpPr>
            <a:xfrm>
              <a:off x="6737186" y="2227740"/>
              <a:ext cx="1586576" cy="1944062"/>
              <a:chOff x="6737186" y="2227740"/>
              <a:chExt cx="1586576" cy="1944062"/>
            </a:xfrm>
          </p:grpSpPr>
          <p:cxnSp>
            <p:nvCxnSpPr>
              <p:cNvPr id="27" name="Rechte verbindingslijn 26"/>
              <p:cNvCxnSpPr/>
              <p:nvPr/>
            </p:nvCxnSpPr>
            <p:spPr>
              <a:xfrm>
                <a:off x="7409688"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28" name="Tekstvak 27"/>
              <p:cNvSpPr txBox="1"/>
              <p:nvPr/>
            </p:nvSpPr>
            <p:spPr>
              <a:xfrm>
                <a:off x="6947119" y="2227740"/>
                <a:ext cx="962674" cy="510778"/>
              </a:xfrm>
              <a:prstGeom prst="rect">
                <a:avLst/>
              </a:prstGeom>
              <a:noFill/>
            </p:spPr>
            <p:txBody>
              <a:bodyPr wrap="square" rtlCol="0">
                <a:spAutoFit/>
              </a:bodyPr>
              <a:lstStyle/>
              <a:p>
                <a:r>
                  <a:rPr lang="nl-BE" sz="2400" b="1" dirty="0"/>
                  <a:t>2036</a:t>
                </a:r>
              </a:p>
            </p:txBody>
          </p:sp>
          <p:sp>
            <p:nvSpPr>
              <p:cNvPr id="29" name="Tekstvak 28"/>
              <p:cNvSpPr txBox="1"/>
              <p:nvPr/>
            </p:nvSpPr>
            <p:spPr>
              <a:xfrm>
                <a:off x="6737186" y="2979987"/>
                <a:ext cx="1586576" cy="1191815"/>
              </a:xfrm>
              <a:prstGeom prst="rect">
                <a:avLst/>
              </a:prstGeom>
              <a:noFill/>
            </p:spPr>
            <p:txBody>
              <a:bodyPr wrap="square" rtlCol="0">
                <a:spAutoFit/>
              </a:bodyPr>
              <a:lstStyle/>
              <a:p>
                <a:pPr algn="ctr"/>
                <a:r>
                  <a:rPr lang="nl-BE" sz="1600" dirty="0">
                    <a:solidFill>
                      <a:schemeClr val="accent1">
                        <a:lumMod val="75000"/>
                      </a:schemeClr>
                    </a:solidFill>
                  </a:rPr>
                  <a:t>Historische verontreinigde gronden in sanering</a:t>
                </a:r>
              </a:p>
            </p:txBody>
          </p:sp>
        </p:grpSp>
        <p:sp>
          <p:nvSpPr>
            <p:cNvPr id="10" name="Tekstvak 9"/>
            <p:cNvSpPr txBox="1"/>
            <p:nvPr/>
          </p:nvSpPr>
          <p:spPr>
            <a:xfrm>
              <a:off x="8323763" y="2232171"/>
              <a:ext cx="657552" cy="369332"/>
            </a:xfrm>
            <a:prstGeom prst="rect">
              <a:avLst/>
            </a:prstGeom>
            <a:noFill/>
          </p:spPr>
          <p:txBody>
            <a:bodyPr wrap="none" rtlCol="0">
              <a:spAutoFit/>
            </a:bodyPr>
            <a:lstStyle/>
            <a:p>
              <a:r>
                <a:rPr lang="nl-BE" dirty="0"/>
                <a:t>2040</a:t>
              </a:r>
            </a:p>
          </p:txBody>
        </p:sp>
        <p:grpSp>
          <p:nvGrpSpPr>
            <p:cNvPr id="38" name="Groep 37"/>
            <p:cNvGrpSpPr/>
            <p:nvPr/>
          </p:nvGrpSpPr>
          <p:grpSpPr>
            <a:xfrm>
              <a:off x="3927416" y="2262107"/>
              <a:ext cx="1047956" cy="1453388"/>
              <a:chOff x="3799372" y="2272208"/>
              <a:chExt cx="1047956" cy="1453388"/>
            </a:xfrm>
          </p:grpSpPr>
          <p:cxnSp>
            <p:nvCxnSpPr>
              <p:cNvPr id="31" name="Rechte verbindingslijn 30"/>
              <p:cNvCxnSpPr/>
              <p:nvPr/>
            </p:nvCxnSpPr>
            <p:spPr>
              <a:xfrm>
                <a:off x="4328160"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2" name="Tekstvak 31"/>
              <p:cNvSpPr txBox="1"/>
              <p:nvPr/>
            </p:nvSpPr>
            <p:spPr>
              <a:xfrm>
                <a:off x="3999384" y="2272208"/>
                <a:ext cx="679372" cy="408622"/>
              </a:xfrm>
              <a:prstGeom prst="rect">
                <a:avLst/>
              </a:prstGeom>
              <a:noFill/>
            </p:spPr>
            <p:txBody>
              <a:bodyPr wrap="none" rtlCol="0">
                <a:spAutoFit/>
              </a:bodyPr>
              <a:lstStyle/>
              <a:p>
                <a:r>
                  <a:rPr lang="nl-BE" b="1" dirty="0"/>
                  <a:t>2028</a:t>
                </a:r>
              </a:p>
            </p:txBody>
          </p:sp>
          <p:sp>
            <p:nvSpPr>
              <p:cNvPr id="33" name="Tekstvak 32"/>
              <p:cNvSpPr txBox="1"/>
              <p:nvPr/>
            </p:nvSpPr>
            <p:spPr>
              <a:xfrm>
                <a:off x="3799372" y="3078612"/>
                <a:ext cx="1047956" cy="646984"/>
              </a:xfrm>
              <a:prstGeom prst="rect">
                <a:avLst/>
              </a:prstGeom>
              <a:noFill/>
            </p:spPr>
            <p:txBody>
              <a:bodyPr wrap="none" rtlCol="0">
                <a:spAutoFit/>
              </a:bodyPr>
              <a:lstStyle/>
              <a:p>
                <a:pPr algn="ctr"/>
                <a:r>
                  <a:rPr lang="nl-BE" sz="1600" dirty="0" err="1">
                    <a:solidFill>
                      <a:schemeClr val="accent1">
                        <a:lumMod val="75000"/>
                      </a:schemeClr>
                    </a:solidFill>
                  </a:rPr>
                  <a:t>OBO’s</a:t>
                </a:r>
                <a:r>
                  <a:rPr lang="nl-BE" sz="1600" dirty="0">
                    <a:solidFill>
                      <a:schemeClr val="accent1">
                        <a:lumMod val="75000"/>
                      </a:schemeClr>
                    </a:solidFill>
                  </a:rPr>
                  <a:t> </a:t>
                </a:r>
              </a:p>
              <a:p>
                <a:pPr algn="ctr"/>
                <a:r>
                  <a:rPr lang="nl-BE" sz="1600" dirty="0">
                    <a:solidFill>
                      <a:schemeClr val="accent1">
                        <a:lumMod val="75000"/>
                      </a:schemeClr>
                    </a:solidFill>
                  </a:rPr>
                  <a:t>ingediend</a:t>
                </a:r>
              </a:p>
            </p:txBody>
          </p:sp>
        </p:grpSp>
        <p:grpSp>
          <p:nvGrpSpPr>
            <p:cNvPr id="40" name="Groep 39"/>
            <p:cNvGrpSpPr/>
            <p:nvPr/>
          </p:nvGrpSpPr>
          <p:grpSpPr>
            <a:xfrm>
              <a:off x="5840740" y="2273276"/>
              <a:ext cx="1047956" cy="1452004"/>
              <a:chOff x="5840740" y="2273276"/>
              <a:chExt cx="1047956" cy="1452004"/>
            </a:xfrm>
          </p:grpSpPr>
          <p:sp>
            <p:nvSpPr>
              <p:cNvPr id="26" name="Tekstvak 25"/>
              <p:cNvSpPr txBox="1"/>
              <p:nvPr/>
            </p:nvSpPr>
            <p:spPr>
              <a:xfrm>
                <a:off x="6022219" y="2273276"/>
                <a:ext cx="667693" cy="408622"/>
              </a:xfrm>
              <a:prstGeom prst="rect">
                <a:avLst/>
              </a:prstGeom>
              <a:noFill/>
            </p:spPr>
            <p:txBody>
              <a:bodyPr wrap="none" rtlCol="0">
                <a:spAutoFit/>
              </a:bodyPr>
              <a:lstStyle/>
              <a:p>
                <a:r>
                  <a:rPr lang="nl-BE" dirty="0"/>
                  <a:t>2033</a:t>
                </a:r>
              </a:p>
            </p:txBody>
          </p:sp>
          <p:cxnSp>
            <p:nvCxnSpPr>
              <p:cNvPr id="34" name="Rechte verbindingslijn 33"/>
              <p:cNvCxnSpPr/>
              <p:nvPr/>
            </p:nvCxnSpPr>
            <p:spPr>
              <a:xfrm>
                <a:off x="6356066" y="2706624"/>
                <a:ext cx="0" cy="28346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5" name="Tekstvak 34"/>
              <p:cNvSpPr txBox="1"/>
              <p:nvPr/>
            </p:nvSpPr>
            <p:spPr>
              <a:xfrm>
                <a:off x="5840740" y="3078296"/>
                <a:ext cx="1047956" cy="646984"/>
              </a:xfrm>
              <a:prstGeom prst="rect">
                <a:avLst/>
              </a:prstGeom>
              <a:noFill/>
            </p:spPr>
            <p:txBody>
              <a:bodyPr wrap="none" rtlCol="0">
                <a:spAutoFit/>
              </a:bodyPr>
              <a:lstStyle/>
              <a:p>
                <a:pPr algn="ctr"/>
                <a:r>
                  <a:rPr lang="nl-BE" sz="1600" dirty="0" err="1">
                    <a:solidFill>
                      <a:schemeClr val="accent1">
                        <a:lumMod val="75000"/>
                      </a:schemeClr>
                    </a:solidFill>
                  </a:rPr>
                  <a:t>BBO’s</a:t>
                </a:r>
                <a:r>
                  <a:rPr lang="nl-BE" sz="1600" dirty="0">
                    <a:solidFill>
                      <a:schemeClr val="accent1">
                        <a:lumMod val="75000"/>
                      </a:schemeClr>
                    </a:solidFill>
                  </a:rPr>
                  <a:t> </a:t>
                </a:r>
              </a:p>
              <a:p>
                <a:pPr algn="ctr"/>
                <a:r>
                  <a:rPr lang="nl-BE" sz="1600" dirty="0">
                    <a:solidFill>
                      <a:schemeClr val="accent1">
                        <a:lumMod val="75000"/>
                      </a:schemeClr>
                    </a:solidFill>
                  </a:rPr>
                  <a:t>ingediend</a:t>
                </a:r>
              </a:p>
            </p:txBody>
          </p:sp>
        </p:grpSp>
      </p:grpSp>
      <p:sp>
        <p:nvSpPr>
          <p:cNvPr id="36" name="Tekstvak 35"/>
          <p:cNvSpPr txBox="1"/>
          <p:nvPr/>
        </p:nvSpPr>
        <p:spPr>
          <a:xfrm>
            <a:off x="479868" y="1804778"/>
            <a:ext cx="591830" cy="584775"/>
          </a:xfrm>
          <a:prstGeom prst="rect">
            <a:avLst/>
          </a:prstGeom>
          <a:noFill/>
        </p:spPr>
        <p:txBody>
          <a:bodyPr wrap="none" rtlCol="0">
            <a:spAutoFit/>
          </a:bodyPr>
          <a:lstStyle/>
          <a:p>
            <a:pPr algn="ctr"/>
            <a:r>
              <a:rPr lang="nl-BE" sz="1600" dirty="0">
                <a:solidFill>
                  <a:schemeClr val="accent1">
                    <a:lumMod val="75000"/>
                  </a:schemeClr>
                </a:solidFill>
              </a:rPr>
              <a:t>GI </a:t>
            </a:r>
          </a:p>
          <a:p>
            <a:pPr algn="ctr"/>
            <a:r>
              <a:rPr lang="nl-BE" sz="1600" dirty="0">
                <a:solidFill>
                  <a:schemeClr val="accent1">
                    <a:lumMod val="75000"/>
                  </a:schemeClr>
                </a:solidFill>
              </a:rPr>
              <a:t>klaar</a:t>
            </a:r>
          </a:p>
        </p:txBody>
      </p:sp>
      <p:sp>
        <p:nvSpPr>
          <p:cNvPr id="43" name="Tekstvak 42"/>
          <p:cNvSpPr txBox="1"/>
          <p:nvPr/>
        </p:nvSpPr>
        <p:spPr>
          <a:xfrm>
            <a:off x="1164448" y="1804539"/>
            <a:ext cx="1044389" cy="584775"/>
          </a:xfrm>
          <a:prstGeom prst="rect">
            <a:avLst/>
          </a:prstGeom>
          <a:noFill/>
        </p:spPr>
        <p:txBody>
          <a:bodyPr wrap="none" rtlCol="0">
            <a:spAutoFit/>
          </a:bodyPr>
          <a:lstStyle/>
          <a:p>
            <a:pPr algn="ctr"/>
            <a:r>
              <a:rPr lang="nl-BE" sz="1600" dirty="0">
                <a:solidFill>
                  <a:schemeClr val="accent1">
                    <a:lumMod val="75000"/>
                  </a:schemeClr>
                </a:solidFill>
              </a:rPr>
              <a:t>Screening </a:t>
            </a:r>
          </a:p>
          <a:p>
            <a:pPr algn="ctr"/>
            <a:r>
              <a:rPr lang="nl-BE" sz="1600" dirty="0">
                <a:solidFill>
                  <a:schemeClr val="accent1">
                    <a:lumMod val="75000"/>
                  </a:schemeClr>
                </a:solidFill>
              </a:rPr>
              <a:t>klaar</a:t>
            </a:r>
          </a:p>
        </p:txBody>
      </p:sp>
      <p:sp>
        <p:nvSpPr>
          <p:cNvPr id="45" name="Tekstvak 44"/>
          <p:cNvSpPr txBox="1"/>
          <p:nvPr/>
        </p:nvSpPr>
        <p:spPr>
          <a:xfrm>
            <a:off x="1352868" y="1040687"/>
            <a:ext cx="662361" cy="369332"/>
          </a:xfrm>
          <a:prstGeom prst="rect">
            <a:avLst/>
          </a:prstGeom>
          <a:noFill/>
        </p:spPr>
        <p:txBody>
          <a:bodyPr wrap="none" rtlCol="0">
            <a:spAutoFit/>
          </a:bodyPr>
          <a:lstStyle/>
          <a:p>
            <a:r>
              <a:rPr lang="nl-BE" dirty="0"/>
              <a:t>2020</a:t>
            </a:r>
          </a:p>
        </p:txBody>
      </p:sp>
      <p:sp>
        <p:nvSpPr>
          <p:cNvPr id="46" name="Tekstvak 45"/>
          <p:cNvSpPr txBox="1"/>
          <p:nvPr/>
        </p:nvSpPr>
        <p:spPr>
          <a:xfrm>
            <a:off x="4646764" y="1033199"/>
            <a:ext cx="657552" cy="369332"/>
          </a:xfrm>
          <a:prstGeom prst="rect">
            <a:avLst/>
          </a:prstGeom>
          <a:noFill/>
        </p:spPr>
        <p:txBody>
          <a:bodyPr wrap="none" rtlCol="0">
            <a:spAutoFit/>
          </a:bodyPr>
          <a:lstStyle/>
          <a:p>
            <a:r>
              <a:rPr lang="nl-BE" dirty="0"/>
              <a:t>2030</a:t>
            </a:r>
          </a:p>
        </p:txBody>
      </p:sp>
      <p:sp>
        <p:nvSpPr>
          <p:cNvPr id="3" name="Tijdelijke aanduiding voor tekst 2"/>
          <p:cNvSpPr>
            <a:spLocks noGrp="1"/>
          </p:cNvSpPr>
          <p:nvPr>
            <p:ph type="body" sz="quarter" idx="10"/>
          </p:nvPr>
        </p:nvSpPr>
        <p:spPr>
          <a:xfrm>
            <a:off x="772401" y="3047136"/>
            <a:ext cx="8062949" cy="2896333"/>
          </a:xfrm>
        </p:spPr>
        <p:txBody>
          <a:bodyPr/>
          <a:lstStyle/>
          <a:p>
            <a:pPr marL="0" indent="0">
              <a:buNone/>
            </a:pPr>
            <a:r>
              <a:rPr lang="nl-BE" dirty="0"/>
              <a:t>STAP 1            	STAP 2		           STAP 3</a:t>
            </a:r>
          </a:p>
          <a:p>
            <a:pPr marL="0" indent="0">
              <a:buNone/>
            </a:pPr>
            <a:r>
              <a:rPr lang="nl-BE" sz="1600" dirty="0"/>
              <a:t>identificeren</a:t>
            </a:r>
            <a:r>
              <a:rPr lang="nl-BE" sz="1400" dirty="0"/>
              <a:t>	</a:t>
            </a:r>
            <a:r>
              <a:rPr lang="nl-BE" sz="1600" dirty="0"/>
              <a:t>onderzoeken</a:t>
            </a:r>
            <a:r>
              <a:rPr lang="nl-BE" sz="1400" dirty="0"/>
              <a:t>	                 </a:t>
            </a:r>
            <a:r>
              <a:rPr lang="nl-BE" sz="1600" dirty="0"/>
              <a:t>verdere maatregelen</a:t>
            </a:r>
            <a:r>
              <a:rPr lang="nl-BE" sz="1400" dirty="0"/>
              <a:t>	  </a:t>
            </a:r>
            <a:r>
              <a:rPr lang="nl-BE" sz="1600" dirty="0"/>
              <a:t>conform BSP </a:t>
            </a:r>
          </a:p>
          <a:p>
            <a:pPr marL="0" indent="0">
              <a:buNone/>
            </a:pPr>
            <a:endParaRPr lang="nl-BE" sz="1600" dirty="0"/>
          </a:p>
        </p:txBody>
      </p:sp>
      <p:cxnSp>
        <p:nvCxnSpPr>
          <p:cNvPr id="51" name="Rechte verbindingslijn 50"/>
          <p:cNvCxnSpPr/>
          <p:nvPr/>
        </p:nvCxnSpPr>
        <p:spPr>
          <a:xfrm>
            <a:off x="7154126" y="2772767"/>
            <a:ext cx="0" cy="646311"/>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6" name="Rechte verbindingslijn 55"/>
          <p:cNvCxnSpPr/>
          <p:nvPr/>
        </p:nvCxnSpPr>
        <p:spPr>
          <a:xfrm flipH="1">
            <a:off x="4301479" y="2425301"/>
            <a:ext cx="10916" cy="993777"/>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7" name="Rechte verbindingslijn 56"/>
          <p:cNvCxnSpPr/>
          <p:nvPr/>
        </p:nvCxnSpPr>
        <p:spPr>
          <a:xfrm>
            <a:off x="1691194" y="2331829"/>
            <a:ext cx="0" cy="1093724"/>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pic>
        <p:nvPicPr>
          <p:cNvPr id="58" name="Afbeelding 57"/>
          <p:cNvPicPr>
            <a:picLocks noChangeAspect="1"/>
          </p:cNvPicPr>
          <p:nvPr/>
        </p:nvPicPr>
        <p:blipFill rotWithShape="1">
          <a:blip r:embed="rId3" cstate="print">
            <a:extLst>
              <a:ext uri="{28A0092B-C50C-407E-A947-70E740481C1C}">
                <a14:useLocalDpi xmlns:a14="http://schemas.microsoft.com/office/drawing/2010/main" val="0"/>
              </a:ext>
            </a:extLst>
          </a:blip>
          <a:srcRect l="9481" t="10268" r="-192" b="38651"/>
          <a:stretch/>
        </p:blipFill>
        <p:spPr>
          <a:xfrm>
            <a:off x="576263" y="4244877"/>
            <a:ext cx="6170622" cy="2316261"/>
          </a:xfrm>
          <a:prstGeom prst="rect">
            <a:avLst/>
          </a:prstGeom>
        </p:spPr>
      </p:pic>
      <p:sp>
        <p:nvSpPr>
          <p:cNvPr id="39" name="Tekstvak 38"/>
          <p:cNvSpPr txBox="1"/>
          <p:nvPr/>
        </p:nvSpPr>
        <p:spPr>
          <a:xfrm>
            <a:off x="1726172" y="1315419"/>
            <a:ext cx="965329" cy="307777"/>
          </a:xfrm>
          <a:prstGeom prst="rect">
            <a:avLst/>
          </a:prstGeom>
          <a:noFill/>
        </p:spPr>
        <p:txBody>
          <a:bodyPr wrap="none" rtlCol="0">
            <a:spAutoFit/>
          </a:bodyPr>
          <a:lstStyle/>
          <a:p>
            <a:pPr algn="ctr"/>
            <a:r>
              <a:rPr lang="nl-BE" sz="1400" dirty="0"/>
              <a:t>Cat B 2021</a:t>
            </a:r>
          </a:p>
        </p:txBody>
      </p:sp>
      <p:sp>
        <p:nvSpPr>
          <p:cNvPr id="42" name="Tekstvak 41"/>
          <p:cNvSpPr txBox="1"/>
          <p:nvPr/>
        </p:nvSpPr>
        <p:spPr>
          <a:xfrm>
            <a:off x="2192273" y="1590685"/>
            <a:ext cx="1002197" cy="307777"/>
          </a:xfrm>
          <a:prstGeom prst="rect">
            <a:avLst/>
          </a:prstGeom>
          <a:noFill/>
        </p:spPr>
        <p:txBody>
          <a:bodyPr wrap="none" rtlCol="0">
            <a:spAutoFit/>
          </a:bodyPr>
          <a:lstStyle/>
          <a:p>
            <a:pPr algn="ctr"/>
            <a:r>
              <a:rPr lang="nl-BE" sz="1400" dirty="0"/>
              <a:t>Cat A 2023</a:t>
            </a:r>
          </a:p>
        </p:txBody>
      </p:sp>
      <p:sp>
        <p:nvSpPr>
          <p:cNvPr id="44" name="Tekstvak 43"/>
          <p:cNvSpPr txBox="1"/>
          <p:nvPr/>
        </p:nvSpPr>
        <p:spPr>
          <a:xfrm>
            <a:off x="3144950" y="1303784"/>
            <a:ext cx="1004954" cy="307777"/>
          </a:xfrm>
          <a:prstGeom prst="rect">
            <a:avLst/>
          </a:prstGeom>
          <a:noFill/>
        </p:spPr>
        <p:txBody>
          <a:bodyPr wrap="none" rtlCol="0">
            <a:spAutoFit/>
          </a:bodyPr>
          <a:lstStyle/>
          <a:p>
            <a:pPr algn="ctr"/>
            <a:r>
              <a:rPr lang="nl-BE" sz="1400" dirty="0"/>
              <a:t>Cat O 2027</a:t>
            </a:r>
          </a:p>
        </p:txBody>
      </p:sp>
      <p:pic>
        <p:nvPicPr>
          <p:cNvPr id="47" name="Afbeelding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3743" y="1804539"/>
            <a:ext cx="640199" cy="640199"/>
          </a:xfrm>
          <a:prstGeom prst="rect">
            <a:avLst/>
          </a:prstGeom>
        </p:spPr>
      </p:pic>
      <p:sp>
        <p:nvSpPr>
          <p:cNvPr id="49" name="Tekstvak 48"/>
          <p:cNvSpPr txBox="1"/>
          <p:nvPr/>
        </p:nvSpPr>
        <p:spPr>
          <a:xfrm>
            <a:off x="7634998" y="653047"/>
            <a:ext cx="1074140" cy="307777"/>
          </a:xfrm>
          <a:prstGeom prst="rect">
            <a:avLst/>
          </a:prstGeom>
          <a:noFill/>
        </p:spPr>
        <p:txBody>
          <a:bodyPr wrap="none" rtlCol="0">
            <a:spAutoFit/>
          </a:bodyPr>
          <a:lstStyle/>
          <a:p>
            <a:pPr algn="ctr"/>
            <a:r>
              <a:rPr lang="nl-BE" sz="1400" dirty="0">
                <a:solidFill>
                  <a:srgbClr val="0070C0"/>
                </a:solidFill>
              </a:rPr>
              <a:t>“bouwshift”</a:t>
            </a:r>
          </a:p>
        </p:txBody>
      </p:sp>
      <p:sp>
        <p:nvSpPr>
          <p:cNvPr id="50" name="Tekstvak 49"/>
          <p:cNvSpPr txBox="1"/>
          <p:nvPr/>
        </p:nvSpPr>
        <p:spPr>
          <a:xfrm>
            <a:off x="8537784" y="1345736"/>
            <a:ext cx="553358" cy="523220"/>
          </a:xfrm>
          <a:prstGeom prst="rect">
            <a:avLst/>
          </a:prstGeom>
          <a:noFill/>
        </p:spPr>
        <p:txBody>
          <a:bodyPr wrap="none" rtlCol="0">
            <a:spAutoFit/>
          </a:bodyPr>
          <a:lstStyle/>
          <a:p>
            <a:pPr algn="ctr"/>
            <a:r>
              <a:rPr lang="nl-BE" sz="1400" dirty="0">
                <a:solidFill>
                  <a:srgbClr val="0070C0"/>
                </a:solidFill>
              </a:rPr>
              <a:t>visie</a:t>
            </a:r>
          </a:p>
          <a:p>
            <a:pPr algn="ctr"/>
            <a:r>
              <a:rPr lang="nl-BE" sz="1400" dirty="0">
                <a:solidFill>
                  <a:srgbClr val="0070C0"/>
                </a:solidFill>
              </a:rPr>
              <a:t>2050</a:t>
            </a:r>
          </a:p>
        </p:txBody>
      </p:sp>
      <p:sp>
        <p:nvSpPr>
          <p:cNvPr id="52" name="Tekstvak 51"/>
          <p:cNvSpPr txBox="1"/>
          <p:nvPr/>
        </p:nvSpPr>
        <p:spPr>
          <a:xfrm>
            <a:off x="8078848" y="1918987"/>
            <a:ext cx="1127233" cy="523220"/>
          </a:xfrm>
          <a:prstGeom prst="rect">
            <a:avLst/>
          </a:prstGeom>
          <a:noFill/>
        </p:spPr>
        <p:txBody>
          <a:bodyPr wrap="none" rtlCol="0">
            <a:spAutoFit/>
          </a:bodyPr>
          <a:lstStyle/>
          <a:p>
            <a:pPr algn="ctr"/>
            <a:r>
              <a:rPr lang="nl-BE" sz="1400" dirty="0">
                <a:solidFill>
                  <a:srgbClr val="0070C0"/>
                </a:solidFill>
              </a:rPr>
              <a:t>Asbestveilig </a:t>
            </a:r>
          </a:p>
          <a:p>
            <a:pPr algn="ctr"/>
            <a:r>
              <a:rPr lang="nl-BE" sz="1400" dirty="0">
                <a:solidFill>
                  <a:srgbClr val="0070C0"/>
                </a:solidFill>
              </a:rPr>
              <a:t>Vlaanderen</a:t>
            </a:r>
          </a:p>
        </p:txBody>
      </p:sp>
      <p:sp>
        <p:nvSpPr>
          <p:cNvPr id="54" name="Tekstvak 53"/>
          <p:cNvSpPr txBox="1"/>
          <p:nvPr/>
        </p:nvSpPr>
        <p:spPr>
          <a:xfrm>
            <a:off x="4682311" y="762225"/>
            <a:ext cx="595035" cy="307777"/>
          </a:xfrm>
          <a:prstGeom prst="rect">
            <a:avLst/>
          </a:prstGeom>
          <a:noFill/>
        </p:spPr>
        <p:txBody>
          <a:bodyPr wrap="none" rtlCol="0">
            <a:spAutoFit/>
          </a:bodyPr>
          <a:lstStyle/>
          <a:p>
            <a:pPr algn="ctr"/>
            <a:r>
              <a:rPr lang="nl-BE" sz="1400" dirty="0" err="1">
                <a:solidFill>
                  <a:srgbClr val="0070C0"/>
                </a:solidFill>
              </a:rPr>
              <a:t>SDG’s</a:t>
            </a:r>
            <a:endParaRPr lang="nl-BE" sz="1400" dirty="0">
              <a:solidFill>
                <a:srgbClr val="0070C0"/>
              </a:solidFill>
            </a:endParaRPr>
          </a:p>
        </p:txBody>
      </p:sp>
      <p:pic>
        <p:nvPicPr>
          <p:cNvPr id="7" name="Afbeelding 6"/>
          <p:cNvPicPr>
            <a:picLocks noChangeAspect="1"/>
          </p:cNvPicPr>
          <p:nvPr/>
        </p:nvPicPr>
        <p:blipFill>
          <a:blip r:embed="rId5"/>
          <a:stretch>
            <a:fillRect/>
          </a:stretch>
        </p:blipFill>
        <p:spPr>
          <a:xfrm>
            <a:off x="1185696" y="251277"/>
            <a:ext cx="1138963" cy="949767"/>
          </a:xfrm>
          <a:prstGeom prst="rect">
            <a:avLst/>
          </a:prstGeom>
        </p:spPr>
      </p:pic>
    </p:spTree>
    <p:extLst>
      <p:ext uri="{BB962C8B-B14F-4D97-AF65-F5344CB8AC3E}">
        <p14:creationId xmlns:p14="http://schemas.microsoft.com/office/powerpoint/2010/main" val="140682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Screening </a:t>
            </a:r>
            <a:r>
              <a:rPr lang="nl-BE" sz="2800" dirty="0"/>
              <a:t>nog niet onderzochte risicogronden</a:t>
            </a:r>
          </a:p>
        </p:txBody>
      </p:sp>
      <p:sp>
        <p:nvSpPr>
          <p:cNvPr id="3" name="Tijdelijke aanduiding voor tekst 2"/>
          <p:cNvSpPr>
            <a:spLocks noGrp="1"/>
          </p:cNvSpPr>
          <p:nvPr>
            <p:ph type="body" sz="quarter" idx="10"/>
          </p:nvPr>
        </p:nvSpPr>
        <p:spPr>
          <a:xfrm>
            <a:off x="732699" y="2597378"/>
            <a:ext cx="1804278" cy="810797"/>
          </a:xfrm>
        </p:spPr>
        <p:txBody>
          <a:bodyPr>
            <a:normAutofit lnSpcReduction="10000"/>
          </a:bodyPr>
          <a:lstStyle/>
          <a:p>
            <a:pPr marL="0" indent="0">
              <a:buNone/>
            </a:pPr>
            <a:r>
              <a:rPr lang="nl-BE" sz="2000" dirty="0">
                <a:solidFill>
                  <a:schemeClr val="tx2"/>
                </a:solidFill>
              </a:rPr>
              <a:t>Historische activiteiten via site-aanpak</a:t>
            </a:r>
          </a:p>
          <a:p>
            <a:endParaRPr lang="nl-BE" dirty="0"/>
          </a:p>
          <a:p>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dirty="0"/>
              <a:t> | </a:t>
            </a:r>
            <a:fld id="{4FEC29A6-96D2-4855-B02C-489BA0EAE082}" type="slidenum">
              <a:rPr lang="nl-BE" smtClean="0"/>
              <a:pPr/>
              <a:t>94</a:t>
            </a:fld>
            <a:endParaRPr lang="nl-BE"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348" y="1613563"/>
            <a:ext cx="3010437" cy="3010437"/>
          </a:xfrm>
          <a:prstGeom prst="rect">
            <a:avLst/>
          </a:prstGeom>
        </p:spPr>
      </p:pic>
      <p:sp>
        <p:nvSpPr>
          <p:cNvPr id="6" name="Tijdelijke aanduiding voor tekst 2"/>
          <p:cNvSpPr txBox="1">
            <a:spLocks/>
          </p:cNvSpPr>
          <p:nvPr/>
        </p:nvSpPr>
        <p:spPr>
          <a:xfrm>
            <a:off x="2063305" y="4760613"/>
            <a:ext cx="2087708" cy="750322"/>
          </a:xfrm>
          <a:prstGeom prst="rect">
            <a:avLst/>
          </a:prstGeom>
        </p:spPr>
        <p:txBody>
          <a:bodyPr vert="horz" lIns="91440" tIns="45720" rIns="91440" bIns="45720" rtlCol="0">
            <a:normAutofit fontScale="55000" lnSpcReduction="20000"/>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3600" b="1" dirty="0">
                <a:latin typeface="Calibri" panose="020F0502020204030204" pitchFamily="34" charset="0"/>
              </a:rPr>
              <a:t>Opvolging </a:t>
            </a:r>
            <a:r>
              <a:rPr lang="nl-BE" sz="3600" b="1" dirty="0" err="1">
                <a:latin typeface="Calibri" panose="020F0502020204030204" pitchFamily="34" charset="0"/>
              </a:rPr>
              <a:t>pOBO</a:t>
            </a:r>
            <a:r>
              <a:rPr lang="nl-BE" sz="3600" b="1" dirty="0">
                <a:latin typeface="Calibri" panose="020F0502020204030204" pitchFamily="34" charset="0"/>
              </a:rPr>
              <a:t>-plicht/stopzetting</a:t>
            </a:r>
          </a:p>
          <a:p>
            <a:endParaRPr lang="nl-BE" dirty="0"/>
          </a:p>
          <a:p>
            <a:endParaRPr lang="nl-BE" dirty="0"/>
          </a:p>
        </p:txBody>
      </p:sp>
      <p:sp>
        <p:nvSpPr>
          <p:cNvPr id="7" name="Tijdelijke aanduiding voor tekst 2"/>
          <p:cNvSpPr txBox="1">
            <a:spLocks/>
          </p:cNvSpPr>
          <p:nvPr/>
        </p:nvSpPr>
        <p:spPr>
          <a:xfrm>
            <a:off x="4632861" y="4892096"/>
            <a:ext cx="3181599" cy="651703"/>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a:latin typeface="Calibri" panose="020F0502020204030204" pitchFamily="34" charset="0"/>
              </a:rPr>
              <a:t>Kwaliteitsverhoging</a:t>
            </a:r>
          </a:p>
          <a:p>
            <a:endParaRPr lang="nl-BE" dirty="0"/>
          </a:p>
        </p:txBody>
      </p:sp>
      <p:sp>
        <p:nvSpPr>
          <p:cNvPr id="8" name="Tijdelijke aanduiding voor tekst 2"/>
          <p:cNvSpPr txBox="1">
            <a:spLocks/>
          </p:cNvSpPr>
          <p:nvPr/>
        </p:nvSpPr>
        <p:spPr>
          <a:xfrm>
            <a:off x="6849706" y="3635015"/>
            <a:ext cx="2479044" cy="888954"/>
          </a:xfrm>
          <a:prstGeom prst="rect">
            <a:avLst/>
          </a:prstGeom>
        </p:spPr>
        <p:txBody>
          <a:bodyPr vert="horz" lIns="91440" tIns="45720" rIns="91440" bIns="45720" rtlCol="0">
            <a:normAutofit lnSpcReduction="10000"/>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a:latin typeface="Calibri" panose="020F0502020204030204" pitchFamily="34" charset="0"/>
              </a:rPr>
              <a:t>Scholen aanpak  Huissaneerder Vl. overheid</a:t>
            </a:r>
          </a:p>
          <a:p>
            <a:endParaRPr lang="nl-BE" dirty="0"/>
          </a:p>
          <a:p>
            <a:endParaRPr lang="nl-BE" dirty="0"/>
          </a:p>
        </p:txBody>
      </p:sp>
      <p:sp>
        <p:nvSpPr>
          <p:cNvPr id="9" name="Tijdelijke aanduiding voor tekst 2"/>
          <p:cNvSpPr txBox="1">
            <a:spLocks/>
          </p:cNvSpPr>
          <p:nvPr/>
        </p:nvSpPr>
        <p:spPr>
          <a:xfrm>
            <a:off x="6849706" y="1874878"/>
            <a:ext cx="1540446" cy="507073"/>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err="1">
                <a:latin typeface="Calibri" panose="020F0502020204030204" pitchFamily="34" charset="0"/>
              </a:rPr>
              <a:t>Brownfields</a:t>
            </a:r>
            <a:endParaRPr lang="nl-BE" sz="2000" b="1" dirty="0">
              <a:latin typeface="Calibri" panose="020F0502020204030204" pitchFamily="34" charset="0"/>
            </a:endParaRPr>
          </a:p>
          <a:p>
            <a:endParaRPr lang="nl-BE" dirty="0"/>
          </a:p>
          <a:p>
            <a:endParaRPr lang="nl-BE" dirty="0"/>
          </a:p>
        </p:txBody>
      </p:sp>
      <p:sp>
        <p:nvSpPr>
          <p:cNvPr id="10" name="Tijdelijke aanduiding voor tekst 2"/>
          <p:cNvSpPr txBox="1">
            <a:spLocks/>
          </p:cNvSpPr>
          <p:nvPr/>
        </p:nvSpPr>
        <p:spPr>
          <a:xfrm>
            <a:off x="1317036" y="1697020"/>
            <a:ext cx="1790123" cy="544660"/>
          </a:xfrm>
          <a:prstGeom prst="rect">
            <a:avLst/>
          </a:prstGeom>
        </p:spPr>
        <p:txBody>
          <a:bodyPr vert="horz" lIns="91440" tIns="45720" rIns="91440" bIns="45720" rtlCol="0">
            <a:normAutofit fontScale="85000" lnSpcReduction="20000"/>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400" b="1" dirty="0">
                <a:latin typeface="Calibri" panose="020F0502020204030204" pitchFamily="34" charset="0"/>
              </a:rPr>
              <a:t>lokale besturen</a:t>
            </a:r>
          </a:p>
          <a:p>
            <a:endParaRPr lang="nl-BE" dirty="0"/>
          </a:p>
        </p:txBody>
      </p:sp>
      <p:cxnSp>
        <p:nvCxnSpPr>
          <p:cNvPr id="13" name="Rechte verbindingslijn met pijl 12"/>
          <p:cNvCxnSpPr/>
          <p:nvPr/>
        </p:nvCxnSpPr>
        <p:spPr>
          <a:xfrm flipV="1">
            <a:off x="6073114" y="2168629"/>
            <a:ext cx="703307" cy="15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6029400" y="3765194"/>
            <a:ext cx="694317" cy="115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5334198" y="4383893"/>
            <a:ext cx="319973" cy="485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a:off x="3159626" y="4092102"/>
            <a:ext cx="532171" cy="58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flipH="1" flipV="1">
            <a:off x="2350093" y="2926717"/>
            <a:ext cx="568411" cy="1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flipV="1">
            <a:off x="2598791" y="2106657"/>
            <a:ext cx="697517" cy="27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flipH="1">
            <a:off x="2796014" y="3803998"/>
            <a:ext cx="364241" cy="77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ijdelijke aanduiding voor tekst 2"/>
          <p:cNvSpPr txBox="1">
            <a:spLocks/>
          </p:cNvSpPr>
          <p:nvPr/>
        </p:nvSpPr>
        <p:spPr>
          <a:xfrm>
            <a:off x="579814" y="3737514"/>
            <a:ext cx="2263653" cy="1026812"/>
          </a:xfrm>
          <a:prstGeom prst="rect">
            <a:avLst/>
          </a:prstGeom>
        </p:spPr>
        <p:txBody>
          <a:bodyPr vert="horz" lIns="91440" tIns="45720" rIns="91440" bIns="45720" rtlCol="0">
            <a:normAutofit fontScale="55000" lnSpcReduction="20000"/>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3600" b="1" dirty="0">
                <a:latin typeface="Calibri" panose="020F0502020204030204" pitchFamily="34" charset="0"/>
              </a:rPr>
              <a:t>Opvolging 1malige  </a:t>
            </a:r>
            <a:r>
              <a:rPr lang="nl-BE" sz="3600" b="1" dirty="0" err="1">
                <a:latin typeface="Calibri" panose="020F0502020204030204" pitchFamily="34" charset="0"/>
              </a:rPr>
              <a:t>onderzoeksplicht</a:t>
            </a:r>
            <a:r>
              <a:rPr lang="nl-BE" sz="3600" b="1" dirty="0">
                <a:latin typeface="Calibri" panose="020F0502020204030204" pitchFamily="34" charset="0"/>
              </a:rPr>
              <a:t> historische activiteiten</a:t>
            </a:r>
          </a:p>
          <a:p>
            <a:endParaRPr lang="nl-BE" dirty="0"/>
          </a:p>
        </p:txBody>
      </p:sp>
      <p:sp>
        <p:nvSpPr>
          <p:cNvPr id="22" name="Tijdelijke aanduiding voor tekst 2"/>
          <p:cNvSpPr txBox="1">
            <a:spLocks/>
          </p:cNvSpPr>
          <p:nvPr/>
        </p:nvSpPr>
        <p:spPr>
          <a:xfrm>
            <a:off x="617025" y="3919562"/>
            <a:ext cx="1859152" cy="619318"/>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endParaRPr lang="nl-BE" sz="1400" dirty="0"/>
          </a:p>
          <a:p>
            <a:endParaRPr lang="nl-BE" dirty="0"/>
          </a:p>
        </p:txBody>
      </p:sp>
      <p:sp>
        <p:nvSpPr>
          <p:cNvPr id="24" name="Tijdelijke aanduiding voor tekst 2"/>
          <p:cNvSpPr txBox="1">
            <a:spLocks/>
          </p:cNvSpPr>
          <p:nvPr/>
        </p:nvSpPr>
        <p:spPr>
          <a:xfrm>
            <a:off x="6849706" y="2759815"/>
            <a:ext cx="1540446" cy="507073"/>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a:latin typeface="+mj-lt"/>
              </a:rPr>
              <a:t>Fondsen</a:t>
            </a:r>
          </a:p>
          <a:p>
            <a:pPr marL="0" indent="0">
              <a:buFont typeface="Webdings" panose="05030102010509060703" pitchFamily="18" charset="2"/>
              <a:buNone/>
            </a:pPr>
            <a:endParaRPr lang="nl-BE" sz="2000" b="1" dirty="0">
              <a:latin typeface="+mj-lt"/>
            </a:endParaRPr>
          </a:p>
          <a:p>
            <a:endParaRPr lang="nl-BE" dirty="0"/>
          </a:p>
          <a:p>
            <a:endParaRPr lang="nl-BE" dirty="0"/>
          </a:p>
        </p:txBody>
      </p:sp>
      <p:cxnSp>
        <p:nvCxnSpPr>
          <p:cNvPr id="26" name="Rechte verbindingslijn met pijl 25"/>
          <p:cNvCxnSpPr/>
          <p:nvPr/>
        </p:nvCxnSpPr>
        <p:spPr>
          <a:xfrm flipV="1">
            <a:off x="6311382" y="2934385"/>
            <a:ext cx="496492" cy="108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ijdelijke aanduiding voor tekst 2"/>
          <p:cNvSpPr txBox="1">
            <a:spLocks/>
          </p:cNvSpPr>
          <p:nvPr/>
        </p:nvSpPr>
        <p:spPr>
          <a:xfrm>
            <a:off x="7147655" y="3027911"/>
            <a:ext cx="1540446" cy="507073"/>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a:latin typeface="+mj-lt"/>
              </a:rPr>
              <a:t>BSOK</a:t>
            </a:r>
          </a:p>
          <a:p>
            <a:pPr marL="0" indent="0">
              <a:buFont typeface="Webdings" panose="05030102010509060703" pitchFamily="18" charset="2"/>
              <a:buNone/>
            </a:pPr>
            <a:endParaRPr lang="nl-BE" sz="2000" b="1" dirty="0">
              <a:latin typeface="+mj-lt"/>
            </a:endParaRPr>
          </a:p>
          <a:p>
            <a:endParaRPr lang="nl-BE" dirty="0"/>
          </a:p>
          <a:p>
            <a:endParaRPr lang="nl-BE" dirty="0"/>
          </a:p>
        </p:txBody>
      </p:sp>
      <p:sp>
        <p:nvSpPr>
          <p:cNvPr id="28" name="Tijdelijke aanduiding voor tekst 2"/>
          <p:cNvSpPr txBox="1">
            <a:spLocks/>
          </p:cNvSpPr>
          <p:nvPr/>
        </p:nvSpPr>
        <p:spPr>
          <a:xfrm>
            <a:off x="5584804" y="1328247"/>
            <a:ext cx="2548655" cy="507073"/>
          </a:xfrm>
          <a:prstGeom prst="rect">
            <a:avLst/>
          </a:prstGeom>
        </p:spPr>
        <p:txBody>
          <a:bodyPr vert="horz" lIns="91440" tIns="45720" rIns="91440" bIns="45720" rtlCol="0">
            <a:normAutofit/>
          </a:bodyPr>
          <a:lstStyle>
            <a:lvl1pPr marL="288000" indent="-288000" algn="l" defTabSz="914400" rtl="0" eaLnBrk="1" latinLnBrk="0" hangingPunct="1">
              <a:lnSpc>
                <a:spcPct val="90000"/>
              </a:lnSpc>
              <a:spcBef>
                <a:spcPts val="1000"/>
              </a:spcBef>
              <a:buClr>
                <a:schemeClr val="tx2"/>
              </a:buClr>
              <a:buSzPct val="90000"/>
              <a:buFont typeface="Webdings" panose="05030102010509060703" pitchFamily="18" charset="2"/>
              <a:buChar char=""/>
              <a:defRPr lang="nl-NL" sz="2200" kern="1200" spc="0">
                <a:solidFill>
                  <a:schemeClr val="tx2"/>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
              <a:defRPr lang="nl-NL" sz="2200" kern="1200" spc="0">
                <a:solidFill>
                  <a:schemeClr val="accent1"/>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tx2"/>
              </a:buClr>
              <a:buSzPct val="90000"/>
              <a:buFont typeface="Wingdings 2" panose="05020102010507070707" pitchFamily="18" charset="2"/>
              <a:buChar char="Ï"/>
              <a:defRPr lang="nl-NL" sz="2000" kern="1200" spc="0">
                <a:solidFill>
                  <a:schemeClr val="tx2"/>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accent1"/>
              </a:buClr>
              <a:buSzPct val="75000"/>
              <a:buFont typeface="Wingdings" panose="05000000000000000000" pitchFamily="2" charset="2"/>
              <a:buChar char="à"/>
              <a:defRPr lang="en-US" sz="2000" kern="1200" spc="0">
                <a:solidFill>
                  <a:schemeClr val="accent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tx2"/>
              </a:buClr>
              <a:buSzPct val="90000"/>
              <a:buFont typeface="Webdings" panose="05030102010509060703" pitchFamily="18" charset="2"/>
              <a:buChar char="4"/>
              <a:defRPr lang="en-US" sz="2000" kern="1200" spc="0" baseline="0">
                <a:solidFill>
                  <a:schemeClr val="tx2"/>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ebdings" panose="05030102010509060703" pitchFamily="18" charset="2"/>
              <a:buNone/>
            </a:pPr>
            <a:r>
              <a:rPr lang="nl-BE" sz="2000" b="1" dirty="0">
                <a:latin typeface="+mj-lt"/>
              </a:rPr>
              <a:t>drinkwaterwinningen</a:t>
            </a:r>
          </a:p>
          <a:p>
            <a:endParaRPr lang="nl-BE" dirty="0"/>
          </a:p>
          <a:p>
            <a:endParaRPr lang="nl-BE" dirty="0"/>
          </a:p>
        </p:txBody>
      </p:sp>
      <p:cxnSp>
        <p:nvCxnSpPr>
          <p:cNvPr id="29" name="Rechte verbindingslijn met pijl 28"/>
          <p:cNvCxnSpPr/>
          <p:nvPr/>
        </p:nvCxnSpPr>
        <p:spPr>
          <a:xfrm flipV="1">
            <a:off x="5841496" y="1697020"/>
            <a:ext cx="242516" cy="334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786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Inventarisbeheer : reminders</a:t>
            </a:r>
          </a:p>
        </p:txBody>
      </p:sp>
      <p:sp>
        <p:nvSpPr>
          <p:cNvPr id="3" name="Tijdelijke aanduiding voor tekst 2"/>
          <p:cNvSpPr>
            <a:spLocks noGrp="1"/>
          </p:cNvSpPr>
          <p:nvPr>
            <p:ph type="body" sz="quarter" idx="10"/>
          </p:nvPr>
        </p:nvSpPr>
        <p:spPr/>
        <p:txBody>
          <a:bodyPr>
            <a:normAutofit lnSpcReduction="10000"/>
          </a:bodyPr>
          <a:lstStyle/>
          <a:p>
            <a:r>
              <a:rPr lang="nl-BE" dirty="0"/>
              <a:t>Illegale activiteiten =&gt; mee op te nemen</a:t>
            </a:r>
          </a:p>
          <a:p>
            <a:pPr lvl="1"/>
            <a:r>
              <a:rPr lang="nl-BE" dirty="0"/>
              <a:t>Specifiek voor drugslabo’s: </a:t>
            </a:r>
            <a:r>
              <a:rPr lang="nl-BE" dirty="0">
                <a:solidFill>
                  <a:schemeClr val="tx2"/>
                </a:solidFill>
              </a:rPr>
              <a:t>www.ovam.be/bodemverontreiniging-door-drugsafval-wat-zijn-de-risicos</a:t>
            </a:r>
          </a:p>
          <a:p>
            <a:r>
              <a:rPr lang="nl-BE" dirty="0"/>
              <a:t>Actualisatie via omgevingsloket</a:t>
            </a:r>
          </a:p>
          <a:p>
            <a:pPr lvl="1"/>
            <a:r>
              <a:rPr lang="nl-BE" dirty="0"/>
              <a:t>Aanvraag gegevens, alle vergunde </a:t>
            </a:r>
            <a:r>
              <a:rPr lang="nl-BE" dirty="0" smtClean="0"/>
              <a:t>percelen</a:t>
            </a:r>
            <a:endParaRPr lang="nl-BE" dirty="0"/>
          </a:p>
          <a:p>
            <a:pPr lvl="1"/>
            <a:r>
              <a:rPr lang="nl-BE" dirty="0"/>
              <a:t>Verdere verfijning nodig</a:t>
            </a:r>
          </a:p>
          <a:p>
            <a:r>
              <a:rPr lang="nl-BE" dirty="0"/>
              <a:t>Schrappingen </a:t>
            </a:r>
          </a:p>
          <a:p>
            <a:pPr lvl="1"/>
            <a:r>
              <a:rPr lang="nl-BE" dirty="0"/>
              <a:t>0-rubriek</a:t>
            </a:r>
          </a:p>
          <a:p>
            <a:pPr lvl="1"/>
            <a:r>
              <a:rPr lang="nl-BE" dirty="0"/>
              <a:t>Duidelijk geen risicogrond = eenvoudig te schrappen</a:t>
            </a:r>
          </a:p>
          <a:p>
            <a:pPr lvl="1"/>
            <a:r>
              <a:rPr lang="nl-BE" dirty="0"/>
              <a:t>Alle beschikbare informatie in overweging genomen?</a:t>
            </a:r>
          </a:p>
          <a:p>
            <a:pPr lvl="1"/>
            <a:r>
              <a:rPr lang="nl-BE" dirty="0"/>
              <a:t>Verschillende opschoonacties iov OVAM, controle door studiebureau</a:t>
            </a: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95</a:t>
            </a:fld>
            <a:endParaRPr lang="nl-BE" dirty="0"/>
          </a:p>
        </p:txBody>
      </p:sp>
    </p:spTree>
    <p:extLst>
      <p:ext uri="{BB962C8B-B14F-4D97-AF65-F5344CB8AC3E}">
        <p14:creationId xmlns:p14="http://schemas.microsoft.com/office/powerpoint/2010/main" val="32231440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Eigen te onderzoeken percelen:                 in eigendom van Lokaal bestuur</a:t>
            </a:r>
          </a:p>
        </p:txBody>
      </p:sp>
      <p:sp>
        <p:nvSpPr>
          <p:cNvPr id="3" name="Tijdelijke aanduiding voor tekst 2"/>
          <p:cNvSpPr>
            <a:spLocks noGrp="1"/>
          </p:cNvSpPr>
          <p:nvPr>
            <p:ph type="body" sz="quarter" idx="10"/>
          </p:nvPr>
        </p:nvSpPr>
        <p:spPr>
          <a:xfrm>
            <a:off x="576263" y="1808163"/>
            <a:ext cx="8280400" cy="4026580"/>
          </a:xfrm>
        </p:spPr>
        <p:txBody>
          <a:bodyPr>
            <a:normAutofit lnSpcReduction="10000"/>
          </a:bodyPr>
          <a:lstStyle/>
          <a:p>
            <a:r>
              <a:rPr lang="nl-BE" dirty="0"/>
              <a:t>Doel smartsheet: overzicht van alle eigen risicogronden </a:t>
            </a:r>
          </a:p>
          <a:p>
            <a:r>
              <a:rPr lang="nl-BE" dirty="0"/>
              <a:t>Onterechte konden worden geschrapt.</a:t>
            </a:r>
          </a:p>
          <a:p>
            <a:r>
              <a:rPr lang="nl-BE" dirty="0"/>
              <a:t>Planning voor de te onderzoeken percelen </a:t>
            </a:r>
          </a:p>
          <a:p>
            <a:r>
              <a:rPr lang="nl-BE" dirty="0"/>
              <a:t>Aantal gemeenten hebben nog geen actie ondernomen. Bij vragen/onduidelijkheden: </a:t>
            </a:r>
            <a:r>
              <a:rPr lang="nl-BE" dirty="0">
                <a:hlinkClick r:id="rId3"/>
              </a:rPr>
              <a:t>lokalebesturen@ovam.be</a:t>
            </a:r>
            <a:r>
              <a:rPr lang="nl-BE" dirty="0"/>
              <a:t> </a:t>
            </a:r>
          </a:p>
          <a:p>
            <a:r>
              <a:rPr lang="nl-BE" dirty="0"/>
              <a:t>“Opgekuiste smartsheet”: =&gt; brief naar gemeentebestuur met overzicht te onderzoeken  percelen</a:t>
            </a:r>
          </a:p>
          <a:p>
            <a:endParaRPr lang="nl-BE" dirty="0"/>
          </a:p>
          <a:p>
            <a:r>
              <a:rPr lang="nl-BE" dirty="0"/>
              <a:t>RAAMCONTRACT: OVAM.be/raamcontract-bodemonderzoeken</a:t>
            </a:r>
          </a:p>
          <a:p>
            <a:pPr lvl="1"/>
            <a:r>
              <a:rPr lang="nl-BE" dirty="0" smtClean="0"/>
              <a:t>Voor Limburg, Antwerpen en Vlaams Brabant : ABO nv </a:t>
            </a:r>
          </a:p>
          <a:p>
            <a:pPr marL="288000" lvl="1" indent="0">
              <a:buNone/>
            </a:pPr>
            <a:r>
              <a:rPr lang="nl-BE" dirty="0" smtClean="0">
                <a:hlinkClick r:id="rId4"/>
              </a:rPr>
              <a:t>An.Pastuer@abo-group.eu</a:t>
            </a:r>
            <a:r>
              <a:rPr lang="nl-BE" dirty="0" smtClean="0"/>
              <a:t> </a:t>
            </a:r>
            <a:endParaRPr lang="nl-BE" dirty="0"/>
          </a:p>
          <a:p>
            <a:endParaRPr lang="nl-BE" dirty="0"/>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13/12/2019</a:t>
            </a:fld>
            <a:r>
              <a:rPr lang="nl-BE"/>
              <a:t> | </a:t>
            </a:r>
            <a:fld id="{4FEC29A6-96D2-4855-B02C-489BA0EAE082}" type="slidenum">
              <a:rPr lang="nl-BE" smtClean="0"/>
              <a:pPr/>
              <a:t>96</a:t>
            </a:fld>
            <a:endParaRPr lang="nl-BE" dirty="0"/>
          </a:p>
        </p:txBody>
      </p:sp>
    </p:spTree>
    <p:extLst>
      <p:ext uri="{BB962C8B-B14F-4D97-AF65-F5344CB8AC3E}">
        <p14:creationId xmlns:p14="http://schemas.microsoft.com/office/powerpoint/2010/main" val="12615045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4469" y="288000"/>
            <a:ext cx="8769531" cy="406301"/>
          </a:xfrm>
        </p:spPr>
        <p:txBody>
          <a:bodyPr>
            <a:normAutofit fontScale="90000"/>
          </a:bodyPr>
          <a:lstStyle/>
          <a:p>
            <a:r>
              <a:rPr lang="nl-BE" dirty="0" smtClean="0"/>
              <a:t>www.ovam.be/raamcontract-bodemonderzoeken</a:t>
            </a:r>
            <a:endParaRPr lang="nl-BE" dirty="0"/>
          </a:p>
        </p:txBody>
      </p:sp>
      <p:sp>
        <p:nvSpPr>
          <p:cNvPr id="3" name="Tijdelijke aanduiding voor dianummer 2"/>
          <p:cNvSpPr>
            <a:spLocks noGrp="1"/>
          </p:cNvSpPr>
          <p:nvPr>
            <p:ph type="sldNum" sz="quarter" idx="12"/>
          </p:nvPr>
        </p:nvSpPr>
        <p:spPr/>
        <p:txBody>
          <a:bodyPr/>
          <a:lstStyle/>
          <a:p>
            <a:fld id="{7DAD7678-3C6F-4DE1-A59F-12BC40F05B4C}" type="datetime1">
              <a:rPr lang="nl-BE" smtClean="0"/>
              <a:pPr/>
              <a:t>13/12/2019</a:t>
            </a:fld>
            <a:r>
              <a:rPr lang="nl-BE" smtClean="0"/>
              <a:t> | </a:t>
            </a:r>
            <a:fld id="{4FEC29A6-96D2-4855-B02C-489BA0EAE082}" type="slidenum">
              <a:rPr lang="nl-BE" smtClean="0"/>
              <a:pPr/>
              <a:t>97</a:t>
            </a:fld>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69" y="686190"/>
            <a:ext cx="8543108" cy="6069265"/>
          </a:xfrm>
          <a:prstGeom prst="rect">
            <a:avLst/>
          </a:prstGeom>
        </p:spPr>
      </p:pic>
    </p:spTree>
    <p:extLst>
      <p:ext uri="{BB962C8B-B14F-4D97-AF65-F5344CB8AC3E}">
        <p14:creationId xmlns:p14="http://schemas.microsoft.com/office/powerpoint/2010/main" val="3925277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6" y="1018575"/>
            <a:ext cx="6931513" cy="5362519"/>
          </a:xfrm>
          <a:prstGeom prst="rect">
            <a:avLst/>
          </a:prstGeom>
        </p:spPr>
      </p:pic>
      <p:sp>
        <p:nvSpPr>
          <p:cNvPr id="6" name="Titel 1"/>
          <p:cNvSpPr>
            <a:spLocks noGrp="1"/>
          </p:cNvSpPr>
          <p:nvPr>
            <p:ph type="title"/>
          </p:nvPr>
        </p:nvSpPr>
        <p:spPr>
          <a:xfrm>
            <a:off x="596213" y="358092"/>
            <a:ext cx="7886700" cy="633891"/>
          </a:xfrm>
        </p:spPr>
        <p:txBody>
          <a:bodyPr>
            <a:normAutofit fontScale="90000"/>
          </a:bodyPr>
          <a:lstStyle/>
          <a:p>
            <a:r>
              <a:rPr lang="nl-BE" sz="3600" dirty="0"/>
              <a:t/>
            </a:r>
            <a:br>
              <a:rPr lang="nl-BE" sz="3600" dirty="0"/>
            </a:br>
            <a:r>
              <a:rPr lang="nl-BE" sz="3600" dirty="0" smtClean="0"/>
              <a:t>www.ovam.be/sites-provincie-antwerpen </a:t>
            </a:r>
            <a:endParaRPr lang="nl-BE" sz="3600" dirty="0"/>
          </a:p>
        </p:txBody>
      </p:sp>
      <p:sp>
        <p:nvSpPr>
          <p:cNvPr id="8" name="Tekstvak 7"/>
          <p:cNvSpPr txBox="1"/>
          <p:nvPr/>
        </p:nvSpPr>
        <p:spPr>
          <a:xfrm>
            <a:off x="6587313" y="2458995"/>
            <a:ext cx="2260126" cy="646331"/>
          </a:xfrm>
          <a:prstGeom prst="rect">
            <a:avLst/>
          </a:prstGeom>
          <a:noFill/>
        </p:spPr>
        <p:txBody>
          <a:bodyPr wrap="square" rtlCol="0">
            <a:spAutoFit/>
          </a:bodyPr>
          <a:lstStyle/>
          <a:p>
            <a:r>
              <a:rPr lang="nl-BE" dirty="0"/>
              <a:t>Woonzone: </a:t>
            </a:r>
          </a:p>
          <a:p>
            <a:r>
              <a:rPr lang="nl-BE" dirty="0"/>
              <a:t>Site Onderzoek: </a:t>
            </a:r>
          </a:p>
        </p:txBody>
      </p:sp>
      <p:sp>
        <p:nvSpPr>
          <p:cNvPr id="9" name="Rechthoek 8"/>
          <p:cNvSpPr/>
          <p:nvPr/>
        </p:nvSpPr>
        <p:spPr>
          <a:xfrm>
            <a:off x="7821827" y="2545492"/>
            <a:ext cx="939114" cy="148281"/>
          </a:xfrm>
          <a:prstGeom prst="rect">
            <a:avLst/>
          </a:prstGeom>
          <a:solidFill>
            <a:srgbClr val="EB87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8204886" y="2809273"/>
            <a:ext cx="556055" cy="20577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p:cNvSpPr txBox="1"/>
          <p:nvPr/>
        </p:nvSpPr>
        <p:spPr>
          <a:xfrm>
            <a:off x="7510627" y="3191823"/>
            <a:ext cx="1561514" cy="3908762"/>
          </a:xfrm>
          <a:prstGeom prst="rect">
            <a:avLst/>
          </a:prstGeom>
          <a:noFill/>
        </p:spPr>
        <p:txBody>
          <a:bodyPr wrap="square" rtlCol="0">
            <a:spAutoFit/>
          </a:bodyPr>
          <a:lstStyle/>
          <a:p>
            <a:r>
              <a:rPr lang="nl-BE" dirty="0" smtClean="0"/>
              <a:t>Mechelen</a:t>
            </a:r>
          </a:p>
          <a:p>
            <a:r>
              <a:rPr lang="nl-BE" dirty="0"/>
              <a:t>B</a:t>
            </a:r>
            <a:r>
              <a:rPr lang="nl-BE" dirty="0" smtClean="0"/>
              <a:t>onheiden</a:t>
            </a:r>
          </a:p>
          <a:p>
            <a:r>
              <a:rPr lang="nl-BE" dirty="0" smtClean="0"/>
              <a:t>Boom, Balen, </a:t>
            </a:r>
            <a:r>
              <a:rPr lang="nl-BE" dirty="0" err="1" smtClean="0"/>
              <a:t>Nijlen</a:t>
            </a:r>
            <a:r>
              <a:rPr lang="nl-BE" dirty="0" smtClean="0"/>
              <a:t> , Mol Zandhoven</a:t>
            </a:r>
          </a:p>
          <a:p>
            <a:r>
              <a:rPr lang="nl-BE" dirty="0" smtClean="0"/>
              <a:t>Schoten</a:t>
            </a:r>
          </a:p>
          <a:p>
            <a:r>
              <a:rPr lang="nl-BE" dirty="0" smtClean="0"/>
              <a:t>Aarschot </a:t>
            </a:r>
            <a:r>
              <a:rPr lang="nl-BE" sz="1600" dirty="0" smtClean="0"/>
              <a:t>Scherpenheuvel-Zichem,…</a:t>
            </a:r>
          </a:p>
          <a:p>
            <a:endParaRPr lang="nl-BE" dirty="0"/>
          </a:p>
          <a:p>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7974699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6760" y="218239"/>
            <a:ext cx="7992188" cy="865210"/>
          </a:xfrm>
        </p:spPr>
        <p:txBody>
          <a:bodyPr>
            <a:normAutofit fontScale="90000"/>
          </a:bodyPr>
          <a:lstStyle/>
          <a:p>
            <a:pPr algn="ctr"/>
            <a:r>
              <a:rPr lang="nl-BE" sz="3600" dirty="0"/>
              <a:t>Ambtshalve Site onderzoeken                               </a:t>
            </a:r>
            <a:r>
              <a:rPr lang="nl-BE" sz="3600" dirty="0" smtClean="0"/>
              <a:t>in de </a:t>
            </a:r>
            <a:r>
              <a:rPr lang="nl-BE" sz="3600" dirty="0"/>
              <a:t>p</a:t>
            </a:r>
            <a:r>
              <a:rPr lang="nl-BE" sz="3600" dirty="0" smtClean="0"/>
              <a:t>rovincie Antwerpen: </a:t>
            </a:r>
            <a:endParaRPr lang="nl-BE" sz="3600" dirty="0"/>
          </a:p>
        </p:txBody>
      </p:sp>
      <p:sp>
        <p:nvSpPr>
          <p:cNvPr id="6" name="Ondertitel 5"/>
          <p:cNvSpPr>
            <a:spLocks noGrp="1"/>
          </p:cNvSpPr>
          <p:nvPr>
            <p:ph type="subTitle" idx="1"/>
          </p:nvPr>
        </p:nvSpPr>
        <p:spPr>
          <a:xfrm>
            <a:off x="557349" y="1482811"/>
            <a:ext cx="8359912" cy="4139513"/>
          </a:xfrm>
        </p:spPr>
        <p:txBody>
          <a:bodyPr>
            <a:normAutofit fontScale="32500" lnSpcReduction="20000"/>
          </a:bodyPr>
          <a:lstStyle/>
          <a:p>
            <a:r>
              <a:rPr lang="nl-BE" sz="7400" dirty="0"/>
              <a:t>Doel:</a:t>
            </a:r>
          </a:p>
          <a:p>
            <a:pPr marL="342900" indent="-342900">
              <a:buFontTx/>
              <a:buChar char="-"/>
            </a:pPr>
            <a:r>
              <a:rPr lang="nl-BE" sz="6200" dirty="0">
                <a:solidFill>
                  <a:schemeClr val="tx1"/>
                </a:solidFill>
              </a:rPr>
              <a:t>Clustering van alle nog niet onderzochte </a:t>
            </a:r>
            <a:r>
              <a:rPr lang="nl-BE" sz="6200" u="sng" dirty="0">
                <a:solidFill>
                  <a:schemeClr val="tx1"/>
                </a:solidFill>
              </a:rPr>
              <a:t>particuliere</a:t>
            </a:r>
            <a:r>
              <a:rPr lang="nl-BE" sz="6200" dirty="0">
                <a:solidFill>
                  <a:schemeClr val="tx1"/>
                </a:solidFill>
              </a:rPr>
              <a:t> risicogronden met mogelijke historische bodemverontreiniging te onderzoeken (OBBO); </a:t>
            </a:r>
          </a:p>
          <a:p>
            <a:endParaRPr lang="nl-BE" sz="6200" dirty="0">
              <a:solidFill>
                <a:schemeClr val="tx1"/>
              </a:solidFill>
            </a:endParaRPr>
          </a:p>
          <a:p>
            <a:pPr marL="342900" indent="-342900">
              <a:buFontTx/>
              <a:buChar char="-"/>
            </a:pPr>
            <a:r>
              <a:rPr lang="nl-BE" sz="6200" dirty="0">
                <a:solidFill>
                  <a:schemeClr val="tx1"/>
                </a:solidFill>
              </a:rPr>
              <a:t>Standaard 1 siteonderzoek per gemeente,                                                           grote steden: meerder sitebesluiten, opgedeeld per stadsdeel of activiteit    (</a:t>
            </a:r>
            <a:r>
              <a:rPr lang="nl-BE" sz="6200" dirty="0" err="1">
                <a:solidFill>
                  <a:schemeClr val="tx1"/>
                </a:solidFill>
              </a:rPr>
              <a:t>vb</a:t>
            </a:r>
            <a:r>
              <a:rPr lang="nl-BE" sz="6200" dirty="0">
                <a:solidFill>
                  <a:schemeClr val="tx1"/>
                </a:solidFill>
              </a:rPr>
              <a:t> stortplaats);</a:t>
            </a:r>
          </a:p>
          <a:p>
            <a:pPr marL="342900" indent="-342900">
              <a:buFontTx/>
              <a:buChar char="-"/>
            </a:pPr>
            <a:endParaRPr lang="nl-BE" sz="6200" dirty="0">
              <a:solidFill>
                <a:schemeClr val="tx1"/>
              </a:solidFill>
            </a:endParaRPr>
          </a:p>
          <a:p>
            <a:pPr marL="342900" indent="-342900">
              <a:buFontTx/>
              <a:buChar char="-"/>
            </a:pPr>
            <a:r>
              <a:rPr lang="nl-BE" sz="6200" dirty="0">
                <a:solidFill>
                  <a:schemeClr val="tx1"/>
                </a:solidFill>
              </a:rPr>
              <a:t>Tegen 2027 minstens één site onderzoek per gemeente  (= ! </a:t>
            </a:r>
            <a:r>
              <a:rPr lang="nl-BE" sz="6200" dirty="0" err="1">
                <a:solidFill>
                  <a:schemeClr val="tx1"/>
                </a:solidFill>
              </a:rPr>
              <a:t>ca</a:t>
            </a:r>
            <a:r>
              <a:rPr lang="nl-BE" sz="6200" dirty="0">
                <a:solidFill>
                  <a:schemeClr val="tx1"/>
                </a:solidFill>
              </a:rPr>
              <a:t> 8000 locaties);</a:t>
            </a:r>
          </a:p>
          <a:p>
            <a:pPr marL="342900" indent="-342900">
              <a:buFontTx/>
              <a:buChar char="-"/>
            </a:pPr>
            <a:endParaRPr lang="nl-BE" sz="6200" dirty="0">
              <a:solidFill>
                <a:schemeClr val="tx1"/>
              </a:solidFill>
            </a:endParaRPr>
          </a:p>
          <a:p>
            <a:pPr marL="342900" indent="-342900">
              <a:buFontTx/>
              <a:buChar char="-"/>
            </a:pPr>
            <a:r>
              <a:rPr lang="nl-BE" sz="6200" dirty="0">
                <a:solidFill>
                  <a:schemeClr val="tx1"/>
                </a:solidFill>
              </a:rPr>
              <a:t>Prioritair: siteonderzoeken gelegen in drinkwaterwingebieden.</a:t>
            </a:r>
          </a:p>
          <a:p>
            <a:pPr marL="342900" indent="-342900">
              <a:buFontTx/>
              <a:buChar char="-"/>
            </a:pPr>
            <a:endParaRPr lang="nl-BE" dirty="0">
              <a:solidFill>
                <a:schemeClr val="tx1"/>
              </a:solidFill>
            </a:endParaRPr>
          </a:p>
          <a:p>
            <a:pPr marL="342900" indent="-342900">
              <a:buFontTx/>
              <a:buChar char="-"/>
            </a:pPr>
            <a:endParaRPr lang="nl-BE" dirty="0">
              <a:solidFill>
                <a:schemeClr val="tx1"/>
              </a:solidFill>
            </a:endParaRPr>
          </a:p>
          <a:p>
            <a:pPr marL="342900" indent="-342900">
              <a:buFontTx/>
              <a:buChar char="-"/>
            </a:pPr>
            <a:endParaRPr lang="nl-BE" dirty="0"/>
          </a:p>
          <a:p>
            <a:pPr marL="342900" indent="-342900">
              <a:buFontTx/>
              <a:buChar char="-"/>
            </a:pPr>
            <a:endParaRPr lang="nl-BE" dirty="0"/>
          </a:p>
        </p:txBody>
      </p:sp>
    </p:spTree>
    <p:extLst>
      <p:ext uri="{BB962C8B-B14F-4D97-AF65-F5344CB8AC3E}">
        <p14:creationId xmlns:p14="http://schemas.microsoft.com/office/powerpoint/2010/main" val="2935330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VAM-Afval">
  <a:themeElements>
    <a:clrScheme name="Ovam_Afval">
      <a:dk1>
        <a:srgbClr val="373636"/>
      </a:dk1>
      <a:lt1>
        <a:srgbClr val="FFFFFF"/>
      </a:lt1>
      <a:dk2>
        <a:srgbClr val="6F8B00"/>
      </a:dk2>
      <a:lt2>
        <a:srgbClr val="A3CC00"/>
      </a:lt2>
      <a:accent1>
        <a:srgbClr val="8BAE00"/>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OVAM-overkoepelend.pptx" id="{AA3B9F22-D839-4A1D-88F3-A630B6ABBD6B}" vid="{69CD1D37-31B6-4C65-9234-5C6FB52DB28C}"/>
    </a:ext>
  </a:extLst>
</a:theme>
</file>

<file path=ppt/theme/theme2.xml><?xml version="1.0" encoding="utf-8"?>
<a:theme xmlns:a="http://schemas.openxmlformats.org/drawingml/2006/main" name="2_OVAM Alternatieve Titels">
  <a:themeElements>
    <a:clrScheme name="OVAM-nieuw">
      <a:dk1>
        <a:sysClr val="windowText" lastClr="000000"/>
      </a:dk1>
      <a:lt1>
        <a:sysClr val="window" lastClr="FFFFFF"/>
      </a:lt1>
      <a:dk2>
        <a:srgbClr val="455F51"/>
      </a:dk2>
      <a:lt2>
        <a:srgbClr val="A3CC00"/>
      </a:lt2>
      <a:accent1>
        <a:srgbClr val="2B979D"/>
      </a:accent1>
      <a:accent2>
        <a:srgbClr val="D53E5E"/>
      </a:accent2>
      <a:accent3>
        <a:srgbClr val="FAC20E"/>
      </a:accent3>
      <a:accent4>
        <a:srgbClr val="795032"/>
      </a:accent4>
      <a:accent5>
        <a:srgbClr val="C68031"/>
      </a:accent5>
      <a:accent6>
        <a:srgbClr val="2A8AB3"/>
      </a:accent6>
      <a:hlink>
        <a:srgbClr val="2B979D"/>
      </a:hlink>
      <a:folHlink>
        <a:srgbClr val="D53E5E"/>
      </a:folHlink>
    </a:clrScheme>
    <a:fontScheme name="OVAM">
      <a:majorFont>
        <a:latin typeface="FlandersArtSans-Bold"/>
        <a:ea typeface=""/>
        <a:cs typeface=""/>
      </a:majorFont>
      <a:minorFont>
        <a:latin typeface="FlandersArtSans-Regular"/>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OVAM-overkoepelend.pptx" id="{AA3B9F22-D839-4A1D-88F3-A630B6ABBD6B}" vid="{5BAA0AAC-3860-4247-BD22-63AC2051291C}"/>
    </a:ext>
  </a:extLst>
</a:theme>
</file>

<file path=ppt/theme/theme3.xml><?xml version="1.0" encoding="utf-8"?>
<a:theme xmlns:a="http://schemas.openxmlformats.org/drawingml/2006/main" name="2_OVAM-Afval">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OVAM_Materiaalgebruik-Calibri" id="{AB1C21DD-6652-416A-9DDA-9CA87624D4BB}" vid="{9EF70E0E-8705-43D8-A4A2-A86A1FB32019}"/>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E000BED991C340BA696A1695701F0B" ma:contentTypeVersion="5" ma:contentTypeDescription="Een nieuw document maken." ma:contentTypeScope="" ma:versionID="bdd581858d500f2d714cb29e54b9436e">
  <xsd:schema xmlns:xsd="http://www.w3.org/2001/XMLSchema" xmlns:xs="http://www.w3.org/2001/XMLSchema" xmlns:p="http://schemas.microsoft.com/office/2006/metadata/properties" xmlns:ns2="0f844532-14d6-4b18-9a81-2a5b58b0880b" xmlns:ns3="c44e23fa-a0c0-4638-802c-1fe8e4ef2713" targetNamespace="http://schemas.microsoft.com/office/2006/metadata/properties" ma:root="true" ma:fieldsID="49493b1f7edd1b2ec859a31868daf05a" ns2:_="" ns3:_="">
    <xsd:import namespace="0f844532-14d6-4b18-9a81-2a5b58b0880b"/>
    <xsd:import namespace="c44e23fa-a0c0-4638-802c-1fe8e4ef2713"/>
    <xsd:element name="properties">
      <xsd:complexType>
        <xsd:sequence>
          <xsd:element name="documentManagement">
            <xsd:complexType>
              <xsd:all>
                <xsd:element ref="ns2:Status_x0020_document" minOccurs="0"/>
                <xsd:element ref="ns2:Document_x0020_fase" minOccurs="0"/>
                <xsd:element ref="ns2:Documenttyp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44532-14d6-4b18-9a81-2a5b58b0880b" elementFormDefault="qualified">
    <xsd:import namespace="http://schemas.microsoft.com/office/2006/documentManagement/types"/>
    <xsd:import namespace="http://schemas.microsoft.com/office/infopath/2007/PartnerControls"/>
    <xsd:element name="Status_x0020_document" ma:index="8" nillable="true" ma:displayName="Status document" ma:format="Dropdown" ma:internalName="Status_x0020_document">
      <xsd:simpleType>
        <xsd:restriction base="dms:Choice">
          <xsd:enumeration value="Ontwerp"/>
          <xsd:enumeration value="Eindontwerp"/>
          <xsd:enumeration value="Definitief"/>
        </xsd:restriction>
      </xsd:simpleType>
    </xsd:element>
    <xsd:element name="Document_x0020_fase" ma:index="9" nillable="true" ma:displayName="Document fase" ma:format="Dropdown" ma:internalName="Document_x0020_fase">
      <xsd:simpleType>
        <xsd:restriction base="dms:Choice">
          <xsd:enumeration value="Nog aan te leveren"/>
        </xsd:restriction>
      </xsd:simpleType>
    </xsd:element>
    <xsd:element name="Documenttype" ma:index="10" nillable="true" ma:displayName="Documenttype" ma:format="Dropdown" ma:internalName="Documenttype">
      <xsd:simpleType>
        <xsd:restriction base="dms:Choice">
          <xsd:enumeration value="Nieuwsbrief"/>
          <xsd:enumeration value="Rapport"/>
          <xsd:enumeration value="Persbericht"/>
        </xsd:restriction>
      </xsd:simpleType>
    </xsd:element>
  </xsd:schema>
  <xsd:schema xmlns:xsd="http://www.w3.org/2001/XMLSchema" xmlns:xs="http://www.w3.org/2001/XMLSchema" xmlns:dms="http://schemas.microsoft.com/office/2006/documentManagement/types" xmlns:pc="http://schemas.microsoft.com/office/infopath/2007/PartnerControls" targetNamespace="c44e23fa-a0c0-4638-802c-1fe8e4ef271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ype xmlns="0f844532-14d6-4b18-9a81-2a5b58b0880b" xsi:nil="true"/>
    <Document_x0020_fase xmlns="0f844532-14d6-4b18-9a81-2a5b58b0880b" xsi:nil="true"/>
    <Status_x0020_document xmlns="0f844532-14d6-4b18-9a81-2a5b58b0880b" xsi:nil="true"/>
  </documentManagement>
</p:properties>
</file>

<file path=customXml/itemProps1.xml><?xml version="1.0" encoding="utf-8"?>
<ds:datastoreItem xmlns:ds="http://schemas.openxmlformats.org/officeDocument/2006/customXml" ds:itemID="{BA4A758B-6588-48A4-8C08-183D1AECF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844532-14d6-4b18-9a81-2a5b58b0880b"/>
    <ds:schemaRef ds:uri="c44e23fa-a0c0-4638-802c-1fe8e4ef2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24F838-C145-4881-ADE6-0DA616364679}">
  <ds:schemaRefs>
    <ds:schemaRef ds:uri="http://schemas.microsoft.com/sharepoint/v3/contenttype/forms"/>
  </ds:schemaRefs>
</ds:datastoreItem>
</file>

<file path=customXml/itemProps3.xml><?xml version="1.0" encoding="utf-8"?>
<ds:datastoreItem xmlns:ds="http://schemas.openxmlformats.org/officeDocument/2006/customXml" ds:itemID="{3260D8BA-28F3-42E2-A6D6-BB23EDA8E69F}">
  <ds:schemaRef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 ds:uri="c44e23fa-a0c0-4638-802c-1fe8e4ef2713"/>
    <ds:schemaRef ds:uri="http://schemas.openxmlformats.org/package/2006/metadata/core-properties"/>
    <ds:schemaRef ds:uri="0f844532-14d6-4b18-9a81-2a5b58b0880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Overkoepelend_PPT-OVAM</Template>
  <TotalTime>764</TotalTime>
  <Words>3422</Words>
  <Application>Microsoft Office PowerPoint</Application>
  <PresentationFormat>Diavoorstelling (4:3)</PresentationFormat>
  <Paragraphs>925</Paragraphs>
  <Slides>106</Slides>
  <Notes>48</Notes>
  <HiddenSlides>7</HiddenSlides>
  <MMClips>0</MMClips>
  <ScaleCrop>false</ScaleCrop>
  <HeadingPairs>
    <vt:vector size="6" baseType="variant">
      <vt:variant>
        <vt:lpstr>Gebruikte lettertypen</vt:lpstr>
      </vt:variant>
      <vt:variant>
        <vt:i4>15</vt:i4>
      </vt:variant>
      <vt:variant>
        <vt:lpstr>Thema</vt:lpstr>
      </vt:variant>
      <vt:variant>
        <vt:i4>3</vt:i4>
      </vt:variant>
      <vt:variant>
        <vt:lpstr>Diatitels</vt:lpstr>
      </vt:variant>
      <vt:variant>
        <vt:i4>106</vt:i4>
      </vt:variant>
    </vt:vector>
  </HeadingPairs>
  <TitlesOfParts>
    <vt:vector size="124" baseType="lpstr">
      <vt:lpstr>Calibri, sans-serif</vt:lpstr>
      <vt:lpstr>FlandersArtSans-Bold</vt:lpstr>
      <vt:lpstr>Flanders Art Sans Bold</vt:lpstr>
      <vt:lpstr>Calibri</vt:lpstr>
      <vt:lpstr>FlandersArtSans-Regular</vt:lpstr>
      <vt:lpstr>Times New Roman</vt:lpstr>
      <vt:lpstr>Wingdings 2</vt:lpstr>
      <vt:lpstr>Brandon Grotesque</vt:lpstr>
      <vt:lpstr>Wingdings</vt:lpstr>
      <vt:lpstr>Arial</vt:lpstr>
      <vt:lpstr>Lucida Sans Unicode</vt:lpstr>
      <vt:lpstr>Calibri Light</vt:lpstr>
      <vt:lpstr>Courier New</vt:lpstr>
      <vt:lpstr>Webdings</vt:lpstr>
      <vt:lpstr>-webkit-standard</vt:lpstr>
      <vt:lpstr>1_OVAM-Afval</vt:lpstr>
      <vt:lpstr>2_OVAM Alternatieve Titels</vt:lpstr>
      <vt:lpstr>2_OVAM-Afval</vt:lpstr>
      <vt:lpstr>Ontmoetingsdag  Antwerpen 21 november 2019</vt:lpstr>
      <vt:lpstr>OVAM-experten</vt:lpstr>
      <vt:lpstr>OVAM-experten</vt:lpstr>
      <vt:lpstr>Benchmarktool</vt:lpstr>
      <vt:lpstr>Wat?</vt:lpstr>
      <vt:lpstr>Voor wie?</vt:lpstr>
      <vt:lpstr>Welke indicatoren?</vt:lpstr>
      <vt:lpstr>Welke gegevens?</vt:lpstr>
      <vt:lpstr>Gegevensbronnen</vt:lpstr>
      <vt:lpstr>Minder “één richting”</vt:lpstr>
      <vt:lpstr>Inloggen?</vt:lpstr>
      <vt:lpstr>Menu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Toekomst</vt:lpstr>
      <vt:lpstr>Tips</vt:lpstr>
      <vt:lpstr>Subsidiebeleid Financiële ondersteuning lokaal afval- en materialenbeleid: wat is nieuw?</vt:lpstr>
      <vt:lpstr>Subsidiebesluit</vt:lpstr>
      <vt:lpstr>Subsidies</vt:lpstr>
      <vt:lpstr>Subsidies via halve euro</vt:lpstr>
      <vt:lpstr>Meer info ivm subsidies</vt:lpstr>
      <vt:lpstr>Selectieve inzameling Handhaving bij bedrijven</vt:lpstr>
      <vt:lpstr>Praktijkvoorbeelden</vt:lpstr>
      <vt:lpstr>Praktijkvoorbeelden</vt:lpstr>
      <vt:lpstr>Praktijkvoorbeelden</vt:lpstr>
      <vt:lpstr>PowerPoint-presentatie</vt:lpstr>
      <vt:lpstr>Sorteerplicht bedrijven</vt:lpstr>
      <vt:lpstr>Lokale besturen: handhaving bij bedrijven</vt:lpstr>
      <vt:lpstr>Verloop van een controle</vt:lpstr>
      <vt:lpstr>Meer info</vt:lpstr>
      <vt:lpstr>Cateringmateriaal Nieuwe wetgeving op evenementen en bij (lokale) besturen</vt:lpstr>
      <vt:lpstr>Nieuwe wetgeving cateringmateriaal vanaf 01.01.2020</vt:lpstr>
      <vt:lpstr>Eigen werking overheid?</vt:lpstr>
      <vt:lpstr>Eigen werking overheid?</vt:lpstr>
      <vt:lpstr>Handhaving en controle bij evenementen?</vt:lpstr>
      <vt:lpstr>Ondersteuning &amp; meer info</vt:lpstr>
      <vt:lpstr>Politiereglement Nieuw model</vt:lpstr>
      <vt:lpstr>Model politiereglement</vt:lpstr>
      <vt:lpstr>Concreet voorbeeld: Wat doen bij illegale (textiel)inzameling?</vt:lpstr>
      <vt:lpstr>Meer info</vt:lpstr>
      <vt:lpstr>Handhaving  bij terreincontroles</vt:lpstr>
      <vt:lpstr>Team Terreincontrole</vt:lpstr>
      <vt:lpstr>Onze bevoegdheden: Team Terreincontrole  (werkingsgebied: héél Vlaanderen)</vt:lpstr>
      <vt:lpstr>Waar zijn we niet voor bevoegd?</vt:lpstr>
      <vt:lpstr>PowerPoint-presentatie</vt:lpstr>
      <vt:lpstr>PowerPoint-presentatie</vt:lpstr>
      <vt:lpstr>Garage 1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Resultaat</vt:lpstr>
      <vt:lpstr>Opvolging</vt:lpstr>
      <vt:lpstr>Voor &amp; na</vt:lpstr>
      <vt:lpstr>PowerPoint-presentatie</vt:lpstr>
      <vt:lpstr>PowerPoint-presentatie</vt:lpstr>
      <vt:lpstr>Nog vragen?</vt:lpstr>
      <vt:lpstr>2036doelstelling Doelgroepgerichte bodeminstrumenten </vt:lpstr>
      <vt:lpstr>PowerPoint-presentatie</vt:lpstr>
      <vt:lpstr> </vt:lpstr>
      <vt:lpstr>Stroomversnelling</vt:lpstr>
      <vt:lpstr>Benchmarktool: bodemindicatoren</vt:lpstr>
      <vt:lpstr>Communicatie</vt:lpstr>
      <vt:lpstr>Wat is ’De Grote Grondvraag’? </vt:lpstr>
      <vt:lpstr>Waarom dit project? </vt:lpstr>
      <vt:lpstr>Hoe gaan we  dat doen? </vt:lpstr>
      <vt:lpstr>PVA  ‘De Grote Grondvraag’</vt:lpstr>
      <vt:lpstr>Testperiode</vt:lpstr>
      <vt:lpstr>1/6/2019 - 26/8/2019:   9,9K unieke bezoekers  12K sessies</vt:lpstr>
      <vt:lpstr>Testperiode - Feedback</vt:lpstr>
      <vt:lpstr>Hoe rollen we dit nu verder uit?</vt:lpstr>
      <vt:lpstr>Mediaplan</vt:lpstr>
      <vt:lpstr>Gestart met 83 gemeenten</vt:lpstr>
      <vt:lpstr>PowerPoint-presentatie</vt:lpstr>
      <vt:lpstr>PowerPoint-presentatie</vt:lpstr>
      <vt:lpstr>PowerPoint-presentatie</vt:lpstr>
      <vt:lpstr>Screening nog niet onderzochte risicogronden</vt:lpstr>
      <vt:lpstr>Inventarisbeheer : reminders</vt:lpstr>
      <vt:lpstr>Eigen te onderzoeken percelen:                 in eigendom van Lokaal bestuur</vt:lpstr>
      <vt:lpstr>www.ovam.be/raamcontract-bodemonderzoeken</vt:lpstr>
      <vt:lpstr> www.ovam.be/sites-provincie-antwerpen </vt:lpstr>
      <vt:lpstr>Ambtshalve Site onderzoeken                               in de provincie Antwerpen: </vt:lpstr>
      <vt:lpstr>Site onderzoek in voorbereiding: </vt:lpstr>
      <vt:lpstr>         Binnenkort op te starten sites: </vt:lpstr>
      <vt:lpstr>Te onderzoeken/verontreinigd terrein met  her-ontwikkelingspotentieel ? </vt:lpstr>
      <vt:lpstr> </vt:lpstr>
      <vt:lpstr>PowerPoint-presentatie</vt:lpstr>
      <vt:lpstr>Dank voor uw aandacht Zijn er nog vragen?</vt:lpstr>
      <vt:lpstr>Bedankt! Antwerpen</vt:lpstr>
    </vt:vector>
  </TitlesOfParts>
  <Company>Ovam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Ondernemingsplan 2018</dc:title>
  <dc:creator>Nathalie Van Trier</dc:creator>
  <cp:lastModifiedBy>VAN BRAEKEL Katleen</cp:lastModifiedBy>
  <cp:revision>97</cp:revision>
  <dcterms:created xsi:type="dcterms:W3CDTF">2019-10-02T16:00:21Z</dcterms:created>
  <dcterms:modified xsi:type="dcterms:W3CDTF">2019-12-13T07:53:05Z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0x010100ECE000BED991C340BA696A1695701F0B</vt:lpwstr>
  </property>
</Properties>
</file>