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5"/>
  </p:sldMasterIdLst>
  <p:notesMasterIdLst>
    <p:notesMasterId r:id="rId14"/>
  </p:notesMasterIdLst>
  <p:handoutMasterIdLst>
    <p:handoutMasterId r:id="rId15"/>
  </p:handoutMasterIdLst>
  <p:sldIdLst>
    <p:sldId id="260" r:id="rId6"/>
    <p:sldId id="280" r:id="rId7"/>
    <p:sldId id="291" r:id="rId8"/>
    <p:sldId id="292" r:id="rId9"/>
    <p:sldId id="287" r:id="rId10"/>
    <p:sldId id="285" r:id="rId11"/>
    <p:sldId id="288" r:id="rId12"/>
    <p:sldId id="265" r:id="rId13"/>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Interstate" pitchFamily="2" charset="0"/>
        <a:ea typeface="+mn-ea"/>
        <a:cs typeface="+mn-cs"/>
      </a:defRPr>
    </a:lvl1pPr>
    <a:lvl2pPr marL="457200" algn="l" rtl="0" fontAlgn="base">
      <a:spcBef>
        <a:spcPct val="0"/>
      </a:spcBef>
      <a:spcAft>
        <a:spcPct val="0"/>
      </a:spcAft>
      <a:defRPr kern="1200">
        <a:solidFill>
          <a:schemeClr val="tx1"/>
        </a:solidFill>
        <a:latin typeface="Interstate" pitchFamily="2" charset="0"/>
        <a:ea typeface="+mn-ea"/>
        <a:cs typeface="+mn-cs"/>
      </a:defRPr>
    </a:lvl2pPr>
    <a:lvl3pPr marL="914400" algn="l" rtl="0" fontAlgn="base">
      <a:spcBef>
        <a:spcPct val="0"/>
      </a:spcBef>
      <a:spcAft>
        <a:spcPct val="0"/>
      </a:spcAft>
      <a:defRPr kern="1200">
        <a:solidFill>
          <a:schemeClr val="tx1"/>
        </a:solidFill>
        <a:latin typeface="Interstate" pitchFamily="2" charset="0"/>
        <a:ea typeface="+mn-ea"/>
        <a:cs typeface="+mn-cs"/>
      </a:defRPr>
    </a:lvl3pPr>
    <a:lvl4pPr marL="1371600" algn="l" rtl="0" fontAlgn="base">
      <a:spcBef>
        <a:spcPct val="0"/>
      </a:spcBef>
      <a:spcAft>
        <a:spcPct val="0"/>
      </a:spcAft>
      <a:defRPr kern="1200">
        <a:solidFill>
          <a:schemeClr val="tx1"/>
        </a:solidFill>
        <a:latin typeface="Interstate" pitchFamily="2" charset="0"/>
        <a:ea typeface="+mn-ea"/>
        <a:cs typeface="+mn-cs"/>
      </a:defRPr>
    </a:lvl4pPr>
    <a:lvl5pPr marL="1828800" algn="l" rtl="0" fontAlgn="base">
      <a:spcBef>
        <a:spcPct val="0"/>
      </a:spcBef>
      <a:spcAft>
        <a:spcPct val="0"/>
      </a:spcAft>
      <a:defRPr kern="1200">
        <a:solidFill>
          <a:schemeClr val="tx1"/>
        </a:solidFill>
        <a:latin typeface="Interstate" pitchFamily="2" charset="0"/>
        <a:ea typeface="+mn-ea"/>
        <a:cs typeface="+mn-cs"/>
      </a:defRPr>
    </a:lvl5pPr>
    <a:lvl6pPr marL="2286000" algn="l" defTabSz="457200" rtl="0" eaLnBrk="1" latinLnBrk="0" hangingPunct="1">
      <a:defRPr kern="1200">
        <a:solidFill>
          <a:schemeClr val="tx1"/>
        </a:solidFill>
        <a:latin typeface="Interstate" pitchFamily="2" charset="0"/>
        <a:ea typeface="+mn-ea"/>
        <a:cs typeface="+mn-cs"/>
      </a:defRPr>
    </a:lvl6pPr>
    <a:lvl7pPr marL="2743200" algn="l" defTabSz="457200" rtl="0" eaLnBrk="1" latinLnBrk="0" hangingPunct="1">
      <a:defRPr kern="1200">
        <a:solidFill>
          <a:schemeClr val="tx1"/>
        </a:solidFill>
        <a:latin typeface="Interstate" pitchFamily="2" charset="0"/>
        <a:ea typeface="+mn-ea"/>
        <a:cs typeface="+mn-cs"/>
      </a:defRPr>
    </a:lvl7pPr>
    <a:lvl8pPr marL="3200400" algn="l" defTabSz="457200" rtl="0" eaLnBrk="1" latinLnBrk="0" hangingPunct="1">
      <a:defRPr kern="1200">
        <a:solidFill>
          <a:schemeClr val="tx1"/>
        </a:solidFill>
        <a:latin typeface="Interstate" pitchFamily="2" charset="0"/>
        <a:ea typeface="+mn-ea"/>
        <a:cs typeface="+mn-cs"/>
      </a:defRPr>
    </a:lvl8pPr>
    <a:lvl9pPr marL="3657600" algn="l" defTabSz="457200" rtl="0" eaLnBrk="1" latinLnBrk="0" hangingPunct="1">
      <a:defRPr kern="1200">
        <a:solidFill>
          <a:schemeClr val="tx1"/>
        </a:solidFill>
        <a:latin typeface="Interstate" pitchFamily="2" charset="0"/>
        <a:ea typeface="+mn-ea"/>
        <a:cs typeface="+mn-cs"/>
      </a:defRPr>
    </a:lvl9pPr>
  </p:defaultTextStyle>
  <p:extLst>
    <p:ext uri="{EFAFB233-063F-42B5-8137-9DF3F51BA10A}">
      <p15:sldGuideLst xmlns:p15="http://schemas.microsoft.com/office/powerpoint/2012/main">
        <p15:guide id="1" orient="horz" pos="4037" userDrawn="1">
          <p15:clr>
            <a:srgbClr val="A4A3A4"/>
          </p15:clr>
        </p15:guide>
        <p15:guide id="2" pos="89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13"/>
    <a:srgbClr val="008000"/>
    <a:srgbClr val="0066CC"/>
    <a:srgbClr val="313232"/>
    <a:srgbClr val="D34838"/>
    <a:srgbClr val="4D4D4D"/>
    <a:srgbClr val="C0C0C0"/>
    <a:srgbClr val="C10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D5279-582B-B54A-9347-D2796B695A79}" v="50" dt="2025-06-16T07:17:48.945"/>
    <p1510:client id="{71CE41D6-617C-47A0-9F19-A6627F4A1D73}" v="102" dt="2025-06-16T12:10:56.614"/>
    <p1510:client id="{866DE4BC-2457-4578-8740-4B11B2B52EE3}" v="71" dt="2025-06-16T12:24:44.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4037"/>
        <p:guide pos="89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2869AE9-FC2E-2046-9707-1D571462B6F0}" type="datetime1">
              <a:rPr lang="en-US"/>
              <a:pPr>
                <a:defRPr/>
              </a:pPr>
              <a:t>6/16/2025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F2C2340-759C-CE45-ACF4-952947D46CFA}" type="slidenum">
              <a:rPr lang="en-US"/>
              <a:pPr>
                <a:defRPr/>
              </a:pPr>
              <a:t>‹nr.›</a:t>
            </a:fld>
            <a:endParaRPr lang="en-US"/>
          </a:p>
        </p:txBody>
      </p:sp>
    </p:spTree>
    <p:extLst>
      <p:ext uri="{BB962C8B-B14F-4D97-AF65-F5344CB8AC3E}">
        <p14:creationId xmlns:p14="http://schemas.microsoft.com/office/powerpoint/2010/main" val="3397289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nl-BE"/>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nl-BE"/>
          </a:p>
        </p:txBody>
      </p:sp>
      <p:sp>
        <p:nvSpPr>
          <p:cNvPr id="2150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BE" noProof="0"/>
              <a:t>Click to edit Master text styles</a:t>
            </a:r>
          </a:p>
          <a:p>
            <a:pPr lvl="1"/>
            <a:r>
              <a:rPr lang="nl-BE" noProof="0"/>
              <a:t>Second level</a:t>
            </a:r>
          </a:p>
          <a:p>
            <a:pPr lvl="2"/>
            <a:r>
              <a:rPr lang="nl-BE" noProof="0"/>
              <a:t>Third level</a:t>
            </a:r>
          </a:p>
          <a:p>
            <a:pPr lvl="3"/>
            <a:r>
              <a:rPr lang="nl-BE" noProof="0"/>
              <a:t>Fourth level</a:t>
            </a:r>
          </a:p>
          <a:p>
            <a:pPr lvl="4"/>
            <a:r>
              <a:rPr lang="nl-BE" noProof="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nl-BE"/>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BEB00FD0-4D9A-CB47-9B17-F96CFF1570EE}" type="slidenum">
              <a:rPr lang="nl-BE"/>
              <a:pPr>
                <a:defRPr/>
              </a:pPr>
              <a:t>‹nr.›</a:t>
            </a:fld>
            <a:endParaRPr lang="nl-BE"/>
          </a:p>
        </p:txBody>
      </p:sp>
    </p:spTree>
    <p:extLst>
      <p:ext uri="{BB962C8B-B14F-4D97-AF65-F5344CB8AC3E}">
        <p14:creationId xmlns:p14="http://schemas.microsoft.com/office/powerpoint/2010/main" val="760016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13EC34-C039-4049-9461-03603C02174A}" type="slidenum">
              <a:rPr lang="nl-BE"/>
              <a:pPr/>
              <a:t>1</a:t>
            </a:fld>
            <a:endParaRPr lang="nl-BE"/>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p:spPr>
        <p:txBody>
          <a:bodyPr/>
          <a:lstStyle/>
          <a:p>
            <a:pPr eaLnBrk="1" hangingPunct="1"/>
            <a:endParaRPr lang="en-US">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1395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Vraag: Welke buurten hebben de hoogste verhardingsgraad in jouw gemeente? </a:t>
            </a:r>
          </a:p>
        </p:txBody>
      </p:sp>
      <p:sp>
        <p:nvSpPr>
          <p:cNvPr id="4" name="Tijdelijke aanduiding voor dianummer 3"/>
          <p:cNvSpPr>
            <a:spLocks noGrp="1"/>
          </p:cNvSpPr>
          <p:nvPr>
            <p:ph type="sldNum" sz="quarter" idx="5"/>
          </p:nvPr>
        </p:nvSpPr>
        <p:spPr/>
        <p:txBody>
          <a:bodyPr/>
          <a:lstStyle/>
          <a:p>
            <a:pPr>
              <a:defRPr/>
            </a:pPr>
            <a:fld id="{BEB00FD0-4D9A-CB47-9B17-F96CFF1570EE}" type="slidenum">
              <a:rPr lang="nl-BE" smtClean="0"/>
              <a:pPr>
                <a:defRPr/>
              </a:pPr>
              <a:t>3</a:t>
            </a:fld>
            <a:endParaRPr lang="nl-BE"/>
          </a:p>
        </p:txBody>
      </p:sp>
    </p:spTree>
    <p:extLst>
      <p:ext uri="{BB962C8B-B14F-4D97-AF65-F5344CB8AC3E}">
        <p14:creationId xmlns:p14="http://schemas.microsoft.com/office/powerpoint/2010/main" val="238562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nl-BE"/>
              <a:t>Waar in de meest verharde woonbuurt is er een groot pluviaal overstromingsgevaar? </a:t>
            </a:r>
          </a:p>
          <a:p>
            <a:endParaRPr lang="nl-BE"/>
          </a:p>
        </p:txBody>
      </p:sp>
      <p:sp>
        <p:nvSpPr>
          <p:cNvPr id="4" name="Tijdelijke aanduiding voor dianummer 3"/>
          <p:cNvSpPr>
            <a:spLocks noGrp="1"/>
          </p:cNvSpPr>
          <p:nvPr>
            <p:ph type="sldNum" sz="quarter" idx="5"/>
          </p:nvPr>
        </p:nvSpPr>
        <p:spPr/>
        <p:txBody>
          <a:bodyPr/>
          <a:lstStyle/>
          <a:p>
            <a:pPr>
              <a:defRPr/>
            </a:pPr>
            <a:fld id="{BEB00FD0-4D9A-CB47-9B17-F96CFF1570EE}" type="slidenum">
              <a:rPr lang="nl-BE" smtClean="0"/>
              <a:pPr>
                <a:defRPr/>
              </a:pPr>
              <a:t>4</a:t>
            </a:fld>
            <a:endParaRPr lang="nl-BE"/>
          </a:p>
        </p:txBody>
      </p:sp>
    </p:spTree>
    <p:extLst>
      <p:ext uri="{BB962C8B-B14F-4D97-AF65-F5344CB8AC3E}">
        <p14:creationId xmlns:p14="http://schemas.microsoft.com/office/powerpoint/2010/main" val="187800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endParaRPr lang="nl-BE" i="1"/>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nl-BE"/>
              <a:t>Check de aanwezigheid van zichtbaar groen in deze straat. Hoeveel groen is er aanwezig? Hoe verhoudt zich dat tot de rest van de gemeente?</a:t>
            </a:r>
          </a:p>
          <a:p>
            <a:pPr marL="0" indent="0">
              <a:buFont typeface="+mj-lt"/>
              <a:buNone/>
            </a:pPr>
            <a:endParaRPr lang="nl-BE"/>
          </a:p>
          <a:p>
            <a:pPr marL="0" indent="0">
              <a:buFont typeface="+mj-lt"/>
              <a:buNone/>
            </a:pPr>
            <a:endParaRPr lang="nl-BE"/>
          </a:p>
          <a:p>
            <a:pPr marL="0" indent="0">
              <a:buFont typeface="+mj-lt"/>
              <a:buNone/>
            </a:pPr>
            <a:r>
              <a:rPr lang="nl-BE"/>
              <a:t>Check de aanwezigheid van zichtbaar groen in deze buurt op straatniveau. Hoeveel groen is er aanwezig?</a:t>
            </a:r>
          </a:p>
          <a:p>
            <a:endParaRPr lang="nl-BE"/>
          </a:p>
          <a:p>
            <a:endParaRPr lang="nl-BE"/>
          </a:p>
          <a:p>
            <a:r>
              <a:rPr lang="nl-BE"/>
              <a:t>Ga naar het Natuurrapport voor jouw gemeente =&gt; Natuur en leefkwaliteit =&gt; 2. Groennormen =&gt; 2.1 Zichtbaar groen</a:t>
            </a:r>
          </a:p>
          <a:p>
            <a:endParaRPr lang="nl-BE"/>
          </a:p>
          <a:p>
            <a:r>
              <a:rPr lang="nl-BE"/>
              <a:t>Zoom in op de geselecteerde straten en geef het geschatte aandeel zichtbaar </a:t>
            </a:r>
          </a:p>
          <a:p>
            <a:endParaRPr lang="nl-BE"/>
          </a:p>
        </p:txBody>
      </p:sp>
      <p:sp>
        <p:nvSpPr>
          <p:cNvPr id="4" name="Tijdelijke aanduiding voor dianummer 3"/>
          <p:cNvSpPr>
            <a:spLocks noGrp="1"/>
          </p:cNvSpPr>
          <p:nvPr>
            <p:ph type="sldNum" sz="quarter" idx="5"/>
          </p:nvPr>
        </p:nvSpPr>
        <p:spPr/>
        <p:txBody>
          <a:bodyPr/>
          <a:lstStyle/>
          <a:p>
            <a:pPr>
              <a:defRPr/>
            </a:pPr>
            <a:fld id="{BEB00FD0-4D9A-CB47-9B17-F96CFF1570EE}" type="slidenum">
              <a:rPr lang="nl-BE" smtClean="0"/>
              <a:pPr>
                <a:defRPr/>
              </a:pPr>
              <a:t>5</a:t>
            </a:fld>
            <a:endParaRPr lang="nl-BE"/>
          </a:p>
        </p:txBody>
      </p:sp>
    </p:spTree>
    <p:extLst>
      <p:ext uri="{BB962C8B-B14F-4D97-AF65-F5344CB8AC3E}">
        <p14:creationId xmlns:p14="http://schemas.microsoft.com/office/powerpoint/2010/main" val="271994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BE"/>
          </a:p>
          <a:p>
            <a:pPr marL="0" marR="0" lvl="0" indent="0" algn="l" defTabSz="914400" rtl="0" eaLnBrk="0" fontAlgn="base" latinLnBrk="0" hangingPunct="0">
              <a:lnSpc>
                <a:spcPct val="100000"/>
              </a:lnSpc>
              <a:spcBef>
                <a:spcPct val="30000"/>
              </a:spcBef>
              <a:spcAft>
                <a:spcPct val="0"/>
              </a:spcAft>
              <a:buClrTx/>
              <a:buSzTx/>
              <a:buFontTx/>
              <a:buNone/>
              <a:tabLst/>
              <a:defRPr/>
            </a:pPr>
            <a:r>
              <a:rPr lang="nl-BE"/>
              <a:t>Hoe zit het met de aanwezigheid van klimaatgroen in jouw gemeente (t.o.v. totale oppervlakte)? Is er in de geselecteerde buurt voldoende klimaatgroen aanwezig? Is er een publieke groenzone op minder dan 300m?</a:t>
            </a:r>
          </a:p>
          <a:p>
            <a:endParaRPr lang="nl-BE"/>
          </a:p>
        </p:txBody>
      </p:sp>
      <p:sp>
        <p:nvSpPr>
          <p:cNvPr id="4" name="Tijdelijke aanduiding voor dianummer 3"/>
          <p:cNvSpPr>
            <a:spLocks noGrp="1"/>
          </p:cNvSpPr>
          <p:nvPr>
            <p:ph type="sldNum" sz="quarter" idx="5"/>
          </p:nvPr>
        </p:nvSpPr>
        <p:spPr/>
        <p:txBody>
          <a:bodyPr/>
          <a:lstStyle/>
          <a:p>
            <a:pPr>
              <a:defRPr/>
            </a:pPr>
            <a:fld id="{BEB00FD0-4D9A-CB47-9B17-F96CFF1570EE}" type="slidenum">
              <a:rPr lang="nl-BE" smtClean="0"/>
              <a:pPr>
                <a:defRPr/>
              </a:pPr>
              <a:t>6</a:t>
            </a:fld>
            <a:endParaRPr lang="nl-BE"/>
          </a:p>
        </p:txBody>
      </p:sp>
    </p:spTree>
    <p:extLst>
      <p:ext uri="{BB962C8B-B14F-4D97-AF65-F5344CB8AC3E}">
        <p14:creationId xmlns:p14="http://schemas.microsoft.com/office/powerpoint/2010/main" val="210137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a:t>Verbind de prioriteiten met opportuniteiten en knelpunten</a:t>
            </a:r>
          </a:p>
          <a:p>
            <a:endParaRPr lang="nl-BE" b="1">
              <a:latin typeface="Arial"/>
              <a:ea typeface="ＭＳ Ｐゴシック"/>
              <a:cs typeface="Arial"/>
            </a:endParaRPr>
          </a:p>
          <a:p>
            <a:endParaRPr lang="nl-BE" b="1">
              <a:latin typeface="Arial"/>
              <a:ea typeface="ＭＳ Ｐゴシック"/>
              <a:cs typeface="Arial"/>
            </a:endParaRPr>
          </a:p>
          <a:p>
            <a:r>
              <a:rPr lang="nl-BE" b="1">
                <a:latin typeface="Arial"/>
                <a:ea typeface="ＭＳ Ｐゴシック"/>
                <a:cs typeface="Arial"/>
              </a:rPr>
              <a:t>Kansen</a:t>
            </a:r>
          </a:p>
          <a:p>
            <a:pPr marL="0" algn="l" rtl="0" eaLnBrk="1" fontAlgn="t" latinLnBrk="0" hangingPunct="1">
              <a:spcBef>
                <a:spcPts val="0"/>
              </a:spcBef>
              <a:spcAft>
                <a:spcPts val="0"/>
              </a:spcAft>
            </a:pPr>
            <a:r>
              <a:rPr lang="nl-BE" sz="1800" b="0" i="0" u="none" strike="noStrike" kern="1200">
                <a:solidFill>
                  <a:srgbClr val="FFFFFF"/>
                </a:solidFill>
                <a:effectLst/>
                <a:latin typeface="Verdana"/>
                <a:ea typeface="ＭＳ Ｐゴシック"/>
              </a:rPr>
              <a:t>Er is te veel verharding voor het gewenste verkeersgebruik</a:t>
            </a:r>
            <a:endParaRPr lang="nl-BE" sz="1800" b="0" i="0" u="none" strike="noStrike">
              <a:effectLst/>
              <a:latin typeface="Verdana"/>
              <a:ea typeface="ＭＳ Ｐゴシック"/>
            </a:endParaRP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Er is eenrichtingsverkeer mogelijk</a:t>
            </a:r>
            <a:endParaRPr lang="nl-BE" sz="1800" b="0" i="0" u="none" strike="noStrike">
              <a:effectLst/>
              <a:latin typeface="Verdana"/>
              <a:ea typeface="ＭＳ Ｐゴシック"/>
            </a:endParaRP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Er hoeft niet op straat geparkeerd te worden</a:t>
            </a:r>
            <a:endParaRPr lang="nl-BE" sz="1800" b="0" i="0" u="none" strike="noStrike">
              <a:effectLst/>
              <a:latin typeface="Verdana"/>
              <a:ea typeface="ＭＳ Ｐゴシック"/>
            </a:endParaRP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De kruispunten zijn overmaats</a:t>
            </a:r>
            <a:endParaRPr lang="nl-BE" sz="1800" b="0" i="0" u="none" strike="noStrike">
              <a:effectLst/>
              <a:latin typeface="Verdana"/>
              <a:ea typeface="ＭＳ Ｐゴシック"/>
            </a:endParaRP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De bestaande boomspiegels zijn te klein</a:t>
            </a:r>
            <a:endParaRPr lang="nl-BE" sz="1800" b="0" i="0" u="none" strike="noStrike">
              <a:effectLst/>
              <a:latin typeface="Verdana"/>
              <a:ea typeface="ＭＳ Ｐゴシック"/>
            </a:endParaRP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Er zijn geen aparte voet- of fietspaden nodig</a:t>
            </a:r>
          </a:p>
          <a:p>
            <a:pPr marL="0" algn="l" rtl="0" eaLnBrk="1" fontAlgn="t" latinLnBrk="0" hangingPunct="1">
              <a:spcBef>
                <a:spcPts val="0"/>
              </a:spcBef>
              <a:spcAft>
                <a:spcPts val="0"/>
              </a:spcAft>
            </a:pPr>
            <a:r>
              <a:rPr lang="nl-BE" sz="1800" b="0" i="0" u="none" strike="noStrike" kern="1200">
                <a:solidFill>
                  <a:srgbClr val="000000"/>
                </a:solidFill>
                <a:effectLst/>
                <a:latin typeface="Arial"/>
                <a:ea typeface="ＭＳ Ｐゴシック"/>
                <a:cs typeface="Arial"/>
              </a:rPr>
              <a:t>Woonerf mogelijk</a:t>
            </a:r>
            <a:endParaRPr lang="nl-BE" sz="1800" b="0" i="0" u="none" strike="noStrike">
              <a:effectLst/>
              <a:latin typeface="Arial"/>
              <a:ea typeface="ＭＳ Ｐゴシック"/>
              <a:cs typeface="Arial"/>
            </a:endParaRP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Riolering moet nog gescheiden worden </a:t>
            </a:r>
            <a:endParaRPr lang="nl-BE" sz="1800" b="0" i="0" u="none" strike="noStrike">
              <a:effectLst/>
              <a:latin typeface="Verdana"/>
              <a:ea typeface="ＭＳ Ｐゴシック"/>
            </a:endParaRP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Potentieel in voortuinen</a:t>
            </a: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Verharding bestaat uit tegels/klinkers/kasseien</a:t>
            </a: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a:t>
            </a:r>
          </a:p>
          <a:p>
            <a:pPr marL="0" algn="l" rtl="0" eaLnBrk="1" fontAlgn="t" latinLnBrk="0" hangingPunct="1">
              <a:spcBef>
                <a:spcPts val="0"/>
              </a:spcBef>
              <a:spcAft>
                <a:spcPts val="0"/>
              </a:spcAft>
            </a:pPr>
            <a:endParaRPr lang="nl-BE" sz="1800" b="0" i="0" u="none" strike="noStrike" kern="1200">
              <a:solidFill>
                <a:srgbClr val="000000"/>
              </a:solidFill>
              <a:effectLst/>
              <a:latin typeface="Verdana" panose="020B0604030504040204" pitchFamily="34" charset="0"/>
            </a:endParaRPr>
          </a:p>
          <a:p>
            <a:pPr marL="0" algn="l" rtl="0" eaLnBrk="1" fontAlgn="t" latinLnBrk="0" hangingPunct="1">
              <a:spcBef>
                <a:spcPts val="0"/>
              </a:spcBef>
              <a:spcAft>
                <a:spcPts val="0"/>
              </a:spcAft>
            </a:pPr>
            <a:r>
              <a:rPr lang="nl-BE" sz="1800" b="1" i="0" u="none" strike="noStrike" kern="1200">
                <a:solidFill>
                  <a:srgbClr val="000000"/>
                </a:solidFill>
                <a:effectLst/>
                <a:latin typeface="Verdana"/>
                <a:ea typeface="ＭＳ Ｐゴシック"/>
              </a:rPr>
              <a:t>Knelpunten</a:t>
            </a: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Doorgaand autoverkeer</a:t>
            </a: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Terrassen</a:t>
            </a: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Erfgoed</a:t>
            </a: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Toelevering horeca/winkels</a:t>
            </a:r>
          </a:p>
          <a:p>
            <a:pPr marL="0" algn="l" rtl="0" eaLnBrk="1" fontAlgn="t" latinLnBrk="0" hangingPunct="1">
              <a:spcBef>
                <a:spcPts val="0"/>
              </a:spcBef>
              <a:spcAft>
                <a:spcPts val="0"/>
              </a:spcAft>
            </a:pPr>
            <a:r>
              <a:rPr lang="nl-BE" sz="1800" b="0" i="0" u="none" strike="noStrike" kern="1200">
                <a:solidFill>
                  <a:srgbClr val="000000"/>
                </a:solidFill>
                <a:effectLst/>
                <a:latin typeface="Verdana"/>
                <a:ea typeface="ＭＳ Ｐゴシック"/>
              </a:rPr>
              <a:t>Veel passage van bezoekers</a:t>
            </a:r>
          </a:p>
          <a:p>
            <a:pPr>
              <a:spcBef>
                <a:spcPts val="0"/>
              </a:spcBef>
              <a:spcAft>
                <a:spcPts val="0"/>
              </a:spcAft>
            </a:pPr>
            <a:r>
              <a:rPr lang="nl-BE" sz="1800">
                <a:latin typeface="Verdana"/>
                <a:ea typeface="ＭＳ Ｐゴシック"/>
              </a:rPr>
              <a:t>Ongeschikte bodem</a:t>
            </a:r>
          </a:p>
          <a:p>
            <a:pPr>
              <a:spcBef>
                <a:spcPts val="0"/>
              </a:spcBef>
              <a:spcAft>
                <a:spcPts val="0"/>
              </a:spcAft>
            </a:pPr>
            <a:r>
              <a:rPr lang="nl-BE" sz="1800">
                <a:latin typeface="Verdana"/>
                <a:ea typeface="ＭＳ Ｐゴシック"/>
              </a:rPr>
              <a:t>Grondwater erg hoog</a:t>
            </a:r>
          </a:p>
          <a:p>
            <a:pPr marL="0" algn="l">
              <a:spcBef>
                <a:spcPts val="0"/>
              </a:spcBef>
              <a:spcAft>
                <a:spcPts val="0"/>
              </a:spcAft>
            </a:pPr>
            <a:r>
              <a:rPr lang="nl-BE" sz="1800">
                <a:latin typeface="Verdana"/>
                <a:ea typeface="ＭＳ Ｐゴシック"/>
              </a:rPr>
              <a:t>...</a:t>
            </a:r>
            <a:endParaRPr lang="nl-BE" sz="1800" b="0">
              <a:latin typeface="Verdana"/>
              <a:ea typeface="ＭＳ Ｐゴシック"/>
            </a:endParaRPr>
          </a:p>
          <a:p>
            <a:pPr eaLnBrk="1" fontAlgn="t" hangingPunct="1">
              <a:spcBef>
                <a:spcPts val="0"/>
              </a:spcBef>
              <a:spcAft>
                <a:spcPts val="0"/>
              </a:spcAft>
            </a:pPr>
            <a:endParaRPr lang="nl-BE"/>
          </a:p>
        </p:txBody>
      </p:sp>
      <p:sp>
        <p:nvSpPr>
          <p:cNvPr id="4" name="Tijdelijke aanduiding voor dianummer 3"/>
          <p:cNvSpPr>
            <a:spLocks noGrp="1"/>
          </p:cNvSpPr>
          <p:nvPr>
            <p:ph type="sldNum" sz="quarter" idx="5"/>
          </p:nvPr>
        </p:nvSpPr>
        <p:spPr/>
        <p:txBody>
          <a:bodyPr/>
          <a:lstStyle/>
          <a:p>
            <a:pPr>
              <a:defRPr/>
            </a:pPr>
            <a:fld id="{BEB00FD0-4D9A-CB47-9B17-F96CFF1570EE}" type="slidenum">
              <a:rPr lang="nl-BE" smtClean="0"/>
              <a:pPr>
                <a:defRPr/>
              </a:pPr>
              <a:t>7</a:t>
            </a:fld>
            <a:endParaRPr lang="nl-BE"/>
          </a:p>
        </p:txBody>
      </p:sp>
    </p:spTree>
    <p:extLst>
      <p:ext uri="{BB962C8B-B14F-4D97-AF65-F5344CB8AC3E}">
        <p14:creationId xmlns:p14="http://schemas.microsoft.com/office/powerpoint/2010/main" val="3069701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921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1295468" y="3136900"/>
            <a:ext cx="10273141" cy="449488"/>
          </a:xfrm>
        </p:spPr>
        <p:txBody>
          <a:bodyPr/>
          <a:lstStyle>
            <a:lvl1pPr>
              <a:defRPr sz="3600">
                <a:solidFill>
                  <a:schemeClr val="accent1"/>
                </a:solidFill>
              </a:defRPr>
            </a:lvl1pPr>
          </a:lstStyle>
          <a:p>
            <a:r>
              <a:rPr lang="nl-NL"/>
              <a:t>Klik om stijl te bewerken</a:t>
            </a:r>
            <a:endParaRPr lang="en-US"/>
          </a:p>
        </p:txBody>
      </p:sp>
      <p:sp>
        <p:nvSpPr>
          <p:cNvPr id="10243" name="Rectangle 3"/>
          <p:cNvSpPr>
            <a:spLocks noGrp="1" noChangeArrowheads="1"/>
          </p:cNvSpPr>
          <p:nvPr>
            <p:ph type="subTitle" idx="1"/>
          </p:nvPr>
        </p:nvSpPr>
        <p:spPr>
          <a:xfrm>
            <a:off x="1295467" y="3861051"/>
            <a:ext cx="9941984" cy="386399"/>
          </a:xfrm>
        </p:spPr>
        <p:txBody>
          <a:bodyPr/>
          <a:lstStyle>
            <a:lvl1pPr marL="0" indent="0">
              <a:buFontTx/>
              <a:buNone/>
              <a:defRPr sz="2400">
                <a:solidFill>
                  <a:schemeClr val="tx2"/>
                </a:solidFill>
              </a:defRPr>
            </a:lvl1pPr>
          </a:lstStyle>
          <a:p>
            <a:r>
              <a:rPr lang="nl-NL"/>
              <a:t>Klikken om de ondertitelstijl van het model te bewerken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s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609600" y="2476502"/>
            <a:ext cx="11074400" cy="723900"/>
          </a:xfrm>
        </p:spPr>
        <p:txBody>
          <a:bodyPr/>
          <a:lstStyle>
            <a:lvl1pPr>
              <a:defRPr sz="3600">
                <a:solidFill>
                  <a:schemeClr val="bg1"/>
                </a:solidFill>
              </a:defRPr>
            </a:lvl1pPr>
          </a:lstStyle>
          <a:p>
            <a:r>
              <a:rPr lang="en-US" err="1"/>
              <a:t>Bedankt</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3149600" y="6400805"/>
            <a:ext cx="8432800" cy="246063"/>
          </a:xfrm>
          <a:prstGeom prst="rect">
            <a:avLst/>
          </a:prstGeom>
          <a:noFill/>
          <a:ln w="9525">
            <a:noFill/>
            <a:miter lim="800000"/>
            <a:headEnd/>
            <a:tailEnd/>
          </a:ln>
        </p:spPr>
        <p:txBody>
          <a:bodyPr>
            <a:prstTxWarp prst="textNoShape">
              <a:avLst/>
            </a:prstTxWarp>
            <a:noAutofit/>
          </a:bodyPr>
          <a:lstStyle/>
          <a:p>
            <a:pPr algn="r">
              <a:defRPr/>
            </a:pPr>
            <a:fld id="{376A8352-56F6-9942-A907-302573E205E0}" type="slidenum">
              <a:rPr lang="en-US" sz="900" smtClean="0">
                <a:solidFill>
                  <a:schemeClr val="bg1"/>
                </a:solidFill>
              </a:rPr>
              <a:pPr algn="r">
                <a:defRPr/>
              </a:pPr>
              <a:t>‹nr.›</a:t>
            </a:fld>
            <a:r>
              <a:rPr lang="en-US" sz="900">
                <a:solidFill>
                  <a:schemeClr val="bg1"/>
                </a:solidFill>
              </a:rPr>
              <a:t> </a:t>
            </a:r>
            <a:r>
              <a:rPr lang="en-US" sz="900">
                <a:solidFill>
                  <a:schemeClr val="bg1"/>
                </a:solidFill>
                <a:latin typeface="Arial"/>
                <a:ea typeface="BentonSansCond-Regular" pitchFamily="-107" charset="0"/>
                <a:cs typeface="Arial"/>
              </a:rPr>
              <a:t>-</a:t>
            </a:r>
            <a:r>
              <a:rPr lang="en-US" sz="900" baseline="0">
                <a:solidFill>
                  <a:schemeClr val="bg1"/>
                </a:solidFill>
                <a:latin typeface="Arial"/>
                <a:ea typeface="BentonSansCond-Regular" pitchFamily="-107" charset="0"/>
                <a:cs typeface="Arial"/>
              </a:rPr>
              <a:t> </a:t>
            </a:r>
            <a:r>
              <a:rPr lang="nl-BE" sz="900">
                <a:solidFill>
                  <a:schemeClr val="bg1"/>
                </a:solidFill>
                <a:latin typeface="Arial"/>
                <a:ea typeface="BentonSansCond-Regular" pitchFamily="-107" charset="0"/>
                <a:cs typeface="Arial"/>
              </a:rPr>
              <a:t>25/06/2018</a:t>
            </a:r>
            <a:endParaRPr lang="en-US" sz="900">
              <a:solidFill>
                <a:schemeClr val="bg1"/>
              </a:solidFill>
              <a:latin typeface="Arial"/>
              <a:ea typeface="BentonSans-Bold" pitchFamily="-107" charset="0"/>
              <a:cs typeface="Arial"/>
            </a:endParaRPr>
          </a:p>
        </p:txBody>
      </p:sp>
      <p:sp>
        <p:nvSpPr>
          <p:cNvPr id="6" name="Rectangle 2"/>
          <p:cNvSpPr>
            <a:spLocks noGrp="1" noChangeArrowheads="1"/>
          </p:cNvSpPr>
          <p:nvPr>
            <p:ph type="ctrTitle" hasCustomPrompt="1"/>
          </p:nvPr>
        </p:nvSpPr>
        <p:spPr>
          <a:xfrm>
            <a:off x="609607" y="2476502"/>
            <a:ext cx="9954684" cy="419100"/>
          </a:xfrm>
        </p:spPr>
        <p:txBody>
          <a:bodyPr anchor="t"/>
          <a:lstStyle>
            <a:lvl1pPr>
              <a:defRPr sz="1800" b="0">
                <a:solidFill>
                  <a:schemeClr val="bg2"/>
                </a:solidFill>
                <a:latin typeface="Verdana"/>
                <a:cs typeface="Verdana"/>
              </a:defRPr>
            </a:lvl1pPr>
          </a:lstStyle>
          <a:p>
            <a:r>
              <a:rPr lang="en-US"/>
              <a:t>Chapter number</a:t>
            </a:r>
          </a:p>
        </p:txBody>
      </p:sp>
      <p:sp>
        <p:nvSpPr>
          <p:cNvPr id="7" name="Rectangle 3"/>
          <p:cNvSpPr>
            <a:spLocks noGrp="1" noChangeArrowheads="1"/>
          </p:cNvSpPr>
          <p:nvPr>
            <p:ph type="subTitle" idx="1" hasCustomPrompt="1"/>
          </p:nvPr>
        </p:nvSpPr>
        <p:spPr>
          <a:xfrm>
            <a:off x="609600" y="2895602"/>
            <a:ext cx="9956800" cy="622300"/>
          </a:xfrm>
        </p:spPr>
        <p:txBody>
          <a:bodyPr/>
          <a:lstStyle>
            <a:lvl1pPr marL="0" indent="0">
              <a:buFontTx/>
              <a:buNone/>
              <a:defRPr sz="3600" b="1" baseline="0">
                <a:solidFill>
                  <a:schemeClr val="bg1"/>
                </a:solidFill>
                <a:latin typeface="Verdana"/>
                <a:cs typeface="Verdana"/>
              </a:defRPr>
            </a:lvl1pPr>
          </a:lstStyle>
          <a:p>
            <a:r>
              <a:rPr lang="en-US"/>
              <a:t>Chapter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lvl5pPr>
              <a:buClrTx/>
              <a:buFont typeface="Lucida Grande"/>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lide (vari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5" name="Content Placeholder 2"/>
          <p:cNvSpPr>
            <a:spLocks noGrp="1"/>
          </p:cNvSpPr>
          <p:nvPr>
            <p:ph idx="1"/>
          </p:nvPr>
        </p:nvSpPr>
        <p:spPr>
          <a:xfrm>
            <a:off x="609600" y="1219200"/>
            <a:ext cx="5181600" cy="4419600"/>
          </a:xfrm>
        </p:spPr>
        <p:txBody>
          <a:bodyPr/>
          <a:lstStyle>
            <a:lvl5pPr>
              <a:buClrTx/>
              <a:buFont typeface="Lucida Grande"/>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6" name="Content Placeholder 2"/>
          <p:cNvSpPr>
            <a:spLocks noGrp="1"/>
          </p:cNvSpPr>
          <p:nvPr>
            <p:ph idx="10"/>
          </p:nvPr>
        </p:nvSpPr>
        <p:spPr>
          <a:xfrm>
            <a:off x="6400800" y="1219200"/>
            <a:ext cx="5181600" cy="4419600"/>
          </a:xfrm>
        </p:spPr>
        <p:txBody>
          <a:bodyPr/>
          <a:lstStyle>
            <a:lvl5pPr>
              <a:buClrTx/>
              <a:buFont typeface="Lucida Grande"/>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ontent slide fo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143000"/>
            <a:ext cx="10972800" cy="42672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nl-NL" noProof="0"/>
              <a:t>Klik op het pictogram als u een afbeelding wilt toevoegen</a:t>
            </a:r>
            <a:endParaRPr lang="en-US" noProof="0"/>
          </a:p>
        </p:txBody>
      </p:sp>
      <p:sp>
        <p:nvSpPr>
          <p:cNvPr id="4" name="Text Placeholder 3"/>
          <p:cNvSpPr>
            <a:spLocks noGrp="1"/>
          </p:cNvSpPr>
          <p:nvPr>
            <p:ph type="body" sz="half" idx="2" hasCustomPrompt="1"/>
          </p:nvPr>
        </p:nvSpPr>
        <p:spPr>
          <a:xfrm>
            <a:off x="609600" y="5486405"/>
            <a:ext cx="7315200" cy="347663"/>
          </a:xfrm>
        </p:spPr>
        <p:txBody>
          <a:bodyPr/>
          <a:lstStyle>
            <a:lvl1pPr marL="0" indent="0">
              <a:buNone/>
              <a:defRPr sz="1200" baseline="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BE"/>
              <a:t>Picture caption</a:t>
            </a:r>
          </a:p>
        </p:txBody>
      </p:sp>
      <p:sp>
        <p:nvSpPr>
          <p:cNvPr id="6" name="Title 1"/>
          <p:cNvSpPr>
            <a:spLocks noGrp="1"/>
          </p:cNvSpPr>
          <p:nvPr>
            <p:ph type="title"/>
          </p:nvPr>
        </p:nvSpPr>
        <p:spPr>
          <a:xfrm>
            <a:off x="609600" y="457203"/>
            <a:ext cx="10972800" cy="579437"/>
          </a:xfrm>
        </p:spPr>
        <p:txBody>
          <a:bodyPr/>
          <a:lstStyle/>
          <a:p>
            <a:r>
              <a:rPr lang="nl-NL"/>
              <a:t>Klik om stijl te bewerken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no title)">
    <p:spTree>
      <p:nvGrpSpPr>
        <p:cNvPr id="1" name=""/>
        <p:cNvGrpSpPr/>
        <p:nvPr/>
      </p:nvGrpSpPr>
      <p:grpSpPr>
        <a:xfrm>
          <a:off x="0" y="0"/>
          <a:ext cx="0" cy="0"/>
          <a:chOff x="0" y="0"/>
          <a:chExt cx="0" cy="0"/>
        </a:xfrm>
      </p:grpSpPr>
      <p:sp>
        <p:nvSpPr>
          <p:cNvPr id="2" name="Picture Placeholder 2"/>
          <p:cNvSpPr>
            <a:spLocks noGrp="1"/>
          </p:cNvSpPr>
          <p:nvPr>
            <p:ph type="pic" idx="1"/>
          </p:nvPr>
        </p:nvSpPr>
        <p:spPr>
          <a:xfrm>
            <a:off x="609600" y="457200"/>
            <a:ext cx="10972800" cy="4953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nl-NL" noProof="0"/>
              <a:t>Klik op het pictogram als u een afbeelding wilt toevoegen</a:t>
            </a:r>
            <a:endParaRPr lang="en-US" noProof="0"/>
          </a:p>
        </p:txBody>
      </p:sp>
      <p:sp>
        <p:nvSpPr>
          <p:cNvPr id="3" name="Text Placeholder 3"/>
          <p:cNvSpPr>
            <a:spLocks noGrp="1"/>
          </p:cNvSpPr>
          <p:nvPr>
            <p:ph type="body" sz="half" idx="2" hasCustomPrompt="1"/>
          </p:nvPr>
        </p:nvSpPr>
        <p:spPr>
          <a:xfrm>
            <a:off x="609600" y="5486405"/>
            <a:ext cx="7315200" cy="347663"/>
          </a:xfrm>
        </p:spPr>
        <p:txBody>
          <a:bodyPr/>
          <a:lstStyle>
            <a:lvl1pPr marL="0" indent="0">
              <a:buNone/>
              <a:defRPr sz="1200" baseline="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BE"/>
              <a:t>Picture caption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footer only">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Empty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9376" y="5798368"/>
            <a:ext cx="2264700" cy="1015008"/>
          </a:xfrm>
          <a:prstGeom prst="rect">
            <a:avLst/>
          </a:prstGeom>
        </p:spPr>
      </p:pic>
      <p:sp>
        <p:nvSpPr>
          <p:cNvPr id="1026" name="Rectangle 2"/>
          <p:cNvSpPr>
            <a:spLocks noGrp="1" noChangeArrowheads="1"/>
          </p:cNvSpPr>
          <p:nvPr>
            <p:ph type="title"/>
          </p:nvPr>
        </p:nvSpPr>
        <p:spPr bwMode="auto">
          <a:xfrm>
            <a:off x="609600" y="457203"/>
            <a:ext cx="109728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027" name="Rectangle 3"/>
          <p:cNvSpPr>
            <a:spLocks noGrp="1" noChangeArrowheads="1"/>
          </p:cNvSpPr>
          <p:nvPr>
            <p:ph type="body" idx="1"/>
          </p:nvPr>
        </p:nvSpPr>
        <p:spPr bwMode="auto">
          <a:xfrm>
            <a:off x="609600" y="1219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 18pt</a:t>
            </a:r>
          </a:p>
          <a:p>
            <a:pPr lvl="1"/>
            <a:r>
              <a:rPr lang="en-US"/>
              <a:t>Second level 16pt</a:t>
            </a:r>
          </a:p>
          <a:p>
            <a:pPr lvl="2"/>
            <a:r>
              <a:rPr lang="en-US"/>
              <a:t>Third level 14pt</a:t>
            </a:r>
          </a:p>
          <a:p>
            <a:pPr lvl="3"/>
            <a:r>
              <a:rPr lang="en-US"/>
              <a:t>Fourth level 12pt</a:t>
            </a:r>
          </a:p>
          <a:p>
            <a:pPr lvl="4"/>
            <a:r>
              <a:rPr lang="en-US" err="1"/>
              <a:t>Fith</a:t>
            </a:r>
            <a:r>
              <a:rPr lang="en-US"/>
              <a:t> level 10 pt</a:t>
            </a:r>
          </a:p>
          <a:p>
            <a:pPr lvl="5"/>
            <a:r>
              <a:rPr lang="en-US"/>
              <a:t> </a:t>
            </a:r>
            <a:r>
              <a:rPr lang="en-US" err="1"/>
              <a:t>Sixt</a:t>
            </a:r>
            <a:r>
              <a:rPr lang="en-US"/>
              <a:t> level	</a:t>
            </a:r>
          </a:p>
        </p:txBody>
      </p:sp>
      <p:sp>
        <p:nvSpPr>
          <p:cNvPr id="4" name="Text Box 8"/>
          <p:cNvSpPr txBox="1">
            <a:spLocks noChangeArrowheads="1"/>
          </p:cNvSpPr>
          <p:nvPr/>
        </p:nvSpPr>
        <p:spPr bwMode="auto">
          <a:xfrm>
            <a:off x="3791744" y="6324605"/>
            <a:ext cx="4608512" cy="246063"/>
          </a:xfrm>
          <a:prstGeom prst="rect">
            <a:avLst/>
          </a:prstGeom>
          <a:noFill/>
          <a:ln w="9525">
            <a:noFill/>
            <a:miter lim="800000"/>
            <a:headEnd/>
            <a:tailEnd/>
          </a:ln>
        </p:spPr>
        <p:txBody>
          <a:bodyPr>
            <a:prstTxWarp prst="textNoShape">
              <a:avLst/>
            </a:prstTxWarp>
            <a:noAutofit/>
          </a:bodyPr>
          <a:lstStyle/>
          <a:p>
            <a:pPr algn="ctr">
              <a:defRPr/>
            </a:pPr>
            <a:fld id="{376A8352-56F6-9942-A907-302573E205E0}" type="slidenum">
              <a:rPr lang="en-US" sz="900" smtClean="0">
                <a:solidFill>
                  <a:schemeClr val="tx2"/>
                </a:solidFill>
                <a:latin typeface="Verdana"/>
                <a:cs typeface="Verdana"/>
              </a:rPr>
              <a:pPr algn="ctr">
                <a:defRPr/>
              </a:pPr>
              <a:t>‹nr.›</a:t>
            </a:fld>
            <a:r>
              <a:rPr lang="en-US" sz="900">
                <a:solidFill>
                  <a:schemeClr val="tx2"/>
                </a:solidFill>
                <a:latin typeface="Verdana"/>
                <a:cs typeface="Verdana"/>
              </a:rPr>
              <a:t> </a:t>
            </a:r>
            <a:r>
              <a:rPr lang="en-US" sz="900">
                <a:solidFill>
                  <a:schemeClr val="tx2"/>
                </a:solidFill>
                <a:latin typeface="Verdana"/>
                <a:ea typeface="BentonSansCond-Regular" pitchFamily="-107" charset="0"/>
                <a:cs typeface="Verdana"/>
              </a:rPr>
              <a:t>-</a:t>
            </a:r>
            <a:r>
              <a:rPr lang="en-US" sz="900" baseline="0">
                <a:solidFill>
                  <a:schemeClr val="tx2"/>
                </a:solidFill>
                <a:latin typeface="Verdana"/>
                <a:ea typeface="BentonSansCond-Regular" pitchFamily="-107" charset="0"/>
                <a:cs typeface="Verdana"/>
              </a:rPr>
              <a:t> </a:t>
            </a:r>
            <a:fld id="{51292C26-744B-4117-861D-DDAA2DEAFA9C}" type="datetime1">
              <a:rPr lang="nl-BE" sz="900" smtClean="0">
                <a:solidFill>
                  <a:schemeClr val="tx2"/>
                </a:solidFill>
                <a:latin typeface="Verdana"/>
                <a:ea typeface="BentonSansCond-Regular" pitchFamily="-107" charset="0"/>
                <a:cs typeface="Verdana"/>
              </a:rPr>
              <a:pPr algn="ctr">
                <a:defRPr/>
              </a:pPr>
              <a:t>16/06/2025</a:t>
            </a:fld>
            <a:endParaRPr lang="en-US" sz="900">
              <a:solidFill>
                <a:schemeClr val="tx2"/>
              </a:solidFill>
              <a:latin typeface="Verdana"/>
              <a:ea typeface="BentonSans-Bold" pitchFamily="-107" charset="0"/>
              <a:cs typeface="Verdana"/>
            </a:endParaRPr>
          </a:p>
        </p:txBody>
      </p:sp>
      <p:grpSp>
        <p:nvGrpSpPr>
          <p:cNvPr id="9" name="Groep 8"/>
          <p:cNvGrpSpPr>
            <a:grpSpLocks noChangeAspect="1"/>
          </p:cNvGrpSpPr>
          <p:nvPr userDrawn="1"/>
        </p:nvGrpSpPr>
        <p:grpSpPr>
          <a:xfrm>
            <a:off x="9610600" y="6194303"/>
            <a:ext cx="1958008" cy="360996"/>
            <a:chOff x="9466584" y="6194303"/>
            <a:chExt cx="1958008" cy="360996"/>
          </a:xfrm>
        </p:grpSpPr>
        <p:sp>
          <p:nvSpPr>
            <p:cNvPr id="5" name="Tekstvak 4"/>
            <p:cNvSpPr txBox="1"/>
            <p:nvPr userDrawn="1"/>
          </p:nvSpPr>
          <p:spPr>
            <a:xfrm>
              <a:off x="9466584" y="6194303"/>
              <a:ext cx="1883975" cy="200055"/>
            </a:xfrm>
            <a:prstGeom prst="rect">
              <a:avLst/>
            </a:prstGeom>
            <a:noFill/>
          </p:spPr>
          <p:txBody>
            <a:bodyPr wrap="square" rtlCol="0">
              <a:spAutoFit/>
            </a:bodyPr>
            <a:lstStyle/>
            <a:p>
              <a:r>
                <a:rPr lang="nl-NL" sz="700" kern="1200">
                  <a:solidFill>
                    <a:schemeClr val="tx2"/>
                  </a:solidFill>
                  <a:effectLst/>
                  <a:latin typeface="+mn-lt"/>
                  <a:ea typeface="+mn-ea"/>
                  <a:cs typeface="+mn-cs"/>
                </a:rPr>
                <a:t>De streekmotor die werkt aan</a:t>
              </a:r>
              <a:endParaRPr lang="nl-BE" sz="700">
                <a:solidFill>
                  <a:schemeClr val="tx2"/>
                </a:solidFill>
                <a:latin typeface="+mn-lt"/>
              </a:endParaRPr>
            </a:p>
          </p:txBody>
        </p:sp>
        <p:pic>
          <p:nvPicPr>
            <p:cNvPr id="8" name="Afbeelding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58118" y="6381329"/>
              <a:ext cx="1866474" cy="173970"/>
            </a:xfrm>
            <a:prstGeom prst="rect">
              <a:avLst/>
            </a:prstGeom>
          </p:spPr>
        </p:pic>
      </p:grpSp>
    </p:spTree>
  </p:cSld>
  <p:clrMap bg1="lt1" tx1="dk1" bg2="lt2" tx2="dk2" accent1="accent1" accent2="accent2" accent3="accent3" accent4="accent4" accent5="accent5" accent6="accent6" hlink="hlink" folHlink="folHlink"/>
  <p:sldLayoutIdLst>
    <p:sldLayoutId id="2147483993" r:id="rId1"/>
    <p:sldLayoutId id="2147484001" r:id="rId2"/>
    <p:sldLayoutId id="2147483983" r:id="rId3"/>
    <p:sldLayoutId id="2147483984" r:id="rId4"/>
    <p:sldLayoutId id="2147483985" r:id="rId5"/>
    <p:sldLayoutId id="2147483987" r:id="rId6"/>
    <p:sldLayoutId id="2147483986" r:id="rId7"/>
    <p:sldLayoutId id="2147483990" r:id="rId8"/>
    <p:sldLayoutId id="2147483994" r:id="rId9"/>
    <p:sldLayoutId id="2147483999" r:id="rId10"/>
    <p:sldLayoutId id="2147484000" r:id="rId11"/>
  </p:sldLayoutIdLst>
  <p:txStyles>
    <p:title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p:titleStyle>
    <p:body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
          <a:schemeClr val="tx2"/>
        </a:buClr>
        <a:buFont typeface="Arial"/>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61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provincies.incijfers.be/databank?presel=verhardingskaart_pluviaa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rovincies.incijfers.be/dashboard/natuur/natuur-en-leefkwalitei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rovincies.incijfers.be/databank?workspace_guid=f116c962-e11f-4454-a5cd-3966c0da68cc"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geoloket.provincieantwerpen.be/geoloketten/?viewer=groenzoek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a:ea typeface="ＭＳ Ｐゴシック"/>
              </a:rPr>
              <a:t>Meer groen en blauw in de woonkern</a:t>
            </a:r>
            <a:endParaRPr lang="nl-BE"/>
          </a:p>
        </p:txBody>
      </p:sp>
      <p:sp>
        <p:nvSpPr>
          <p:cNvPr id="3" name="Subtitle 2"/>
          <p:cNvSpPr>
            <a:spLocks noGrp="1"/>
          </p:cNvSpPr>
          <p:nvPr>
            <p:ph type="subTitle" idx="1"/>
          </p:nvPr>
        </p:nvSpPr>
        <p:spPr/>
        <p:txBody>
          <a:bodyPr/>
          <a:lstStyle/>
          <a:p>
            <a:r>
              <a:rPr lang="nl-BE">
                <a:ea typeface="ＭＳ Ｐゴシック"/>
              </a:rPr>
              <a:t>Onthardingsscan a.d.h.v. provincies in cijfers</a:t>
            </a:r>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BE">
                <a:ea typeface="ＭＳ Ｐゴシック"/>
              </a:rPr>
              <a:t>Oefening</a:t>
            </a:r>
            <a:endParaRPr lang="nl-BE" noProof="0"/>
          </a:p>
        </p:txBody>
      </p:sp>
      <p:sp>
        <p:nvSpPr>
          <p:cNvPr id="3" name="Tijdelijke aanduiding voor inhoud 2">
            <a:extLst>
              <a:ext uri="{FF2B5EF4-FFF2-40B4-BE49-F238E27FC236}">
                <a16:creationId xmlns:a16="http://schemas.microsoft.com/office/drawing/2014/main" id="{6AFB3A9F-E694-DDFB-2D46-5A825D20DCCB}"/>
              </a:ext>
            </a:extLst>
          </p:cNvPr>
          <p:cNvSpPr>
            <a:spLocks noGrp="1"/>
          </p:cNvSpPr>
          <p:nvPr>
            <p:ph idx="1"/>
          </p:nvPr>
        </p:nvSpPr>
        <p:spPr/>
        <p:txBody>
          <a:bodyPr/>
          <a:lstStyle/>
          <a:p>
            <a:pPr marL="342900" indent="-342900">
              <a:buFont typeface="+mj-lt"/>
              <a:buAutoNum type="arabicPeriod"/>
            </a:pPr>
            <a:r>
              <a:rPr lang="nl-BE"/>
              <a:t>Welke buurten hebben de hoogste verhardingsgraad in jouw gemeente? </a:t>
            </a:r>
          </a:p>
          <a:p>
            <a:pPr marL="342900" indent="-342900">
              <a:buFont typeface="+mj-lt"/>
              <a:buAutoNum type="arabicPeriod"/>
            </a:pPr>
            <a:endParaRPr lang="nl-BE"/>
          </a:p>
          <a:p>
            <a:pPr marL="342900" indent="-342900">
              <a:buFont typeface="+mj-lt"/>
              <a:buAutoNum type="arabicPeriod"/>
            </a:pPr>
            <a:r>
              <a:rPr lang="nl-BE"/>
              <a:t>Waar in de meest verharde woonbuurt is er een groot pluviaal overstromingsgevaar? </a:t>
            </a:r>
          </a:p>
          <a:p>
            <a:pPr marL="342900" indent="-342900">
              <a:buFont typeface="+mj-lt"/>
              <a:buAutoNum type="arabicPeriod"/>
            </a:pPr>
            <a:endParaRPr lang="nl-BE" i="1"/>
          </a:p>
          <a:p>
            <a:pPr marL="342900" indent="-342900">
              <a:buFont typeface="+mj-lt"/>
              <a:buAutoNum type="arabicPeriod"/>
            </a:pPr>
            <a:r>
              <a:rPr lang="nl-BE"/>
              <a:t>Check de aanwezigheid van zichtbaar groen in deze straat. Hoeveel groen is er aanwezig? Hoe verhoudt zich dat tot de rest van de gemeente?</a:t>
            </a:r>
          </a:p>
          <a:p>
            <a:pPr marL="522283" lvl="1" indent="-342900">
              <a:buFont typeface="+mj-lt"/>
              <a:buAutoNum type="arabicPeriod"/>
            </a:pPr>
            <a:endParaRPr lang="nl-BE"/>
          </a:p>
          <a:p>
            <a:pPr marL="342900" indent="-342900">
              <a:buFont typeface="+mj-lt"/>
              <a:buAutoNum type="arabicPeriod"/>
            </a:pPr>
            <a:r>
              <a:rPr lang="nl-BE"/>
              <a:t>Hoe zit het met de aanwezigheid van klimaatgroen in jouw gemeente (t.o.v. totale oppervlakte)? Is er in de geselecteerde buurt voldoende klimaatgroen aanwezig? Is er een publieke groenzone op minder dan 300m?</a:t>
            </a:r>
          </a:p>
          <a:p>
            <a:pPr marL="342900" indent="-342900">
              <a:buFont typeface="+mj-lt"/>
              <a:buAutoNum type="arabicPeriod"/>
            </a:pPr>
            <a:endParaRPr lang="nl-BE"/>
          </a:p>
          <a:p>
            <a:pPr marL="342900" indent="-342900">
              <a:buFont typeface="+mj-lt"/>
              <a:buAutoNum type="arabicPeriod"/>
            </a:pPr>
            <a:r>
              <a:rPr lang="nl-BE"/>
              <a:t>Verbind de prioriteiten met opportuniteiten en knelpunten</a:t>
            </a:r>
          </a:p>
          <a:p>
            <a:pPr marL="0" indent="0">
              <a:buNone/>
            </a:pPr>
            <a:endParaRPr lang="nl-BE"/>
          </a:p>
          <a:p>
            <a:pPr marL="0" indent="0">
              <a:buNone/>
            </a:pPr>
            <a:r>
              <a:rPr lang="nl-BE"/>
              <a:t>Netwerk: </a:t>
            </a:r>
            <a:r>
              <a:rPr lang="nl-NL" sz="1800" b="0" i="0" u="none" strike="noStrike">
                <a:solidFill>
                  <a:srgbClr val="53565A"/>
                </a:solidFill>
                <a:effectLst/>
                <a:latin typeface="Verdana" panose="020B0604030504040204" pitchFamily="34" charset="0"/>
              </a:rPr>
              <a:t>Wifi netwerk: HOTSPOT_PA</a:t>
            </a:r>
            <a:endParaRPr lang="nl-BE"/>
          </a:p>
        </p:txBody>
      </p:sp>
    </p:spTree>
    <p:extLst>
      <p:ext uri="{BB962C8B-B14F-4D97-AF65-F5344CB8AC3E}">
        <p14:creationId xmlns:p14="http://schemas.microsoft.com/office/powerpoint/2010/main" val="53585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Buurten met de hoogste verhardingsgraad</a:t>
            </a:r>
          </a:p>
        </p:txBody>
      </p:sp>
      <p:sp>
        <p:nvSpPr>
          <p:cNvPr id="2" name="Tijdelijke aanduiding voor inhoud 1">
            <a:extLst>
              <a:ext uri="{FF2B5EF4-FFF2-40B4-BE49-F238E27FC236}">
                <a16:creationId xmlns:a16="http://schemas.microsoft.com/office/drawing/2014/main" id="{E36A57EC-34D0-A86F-9942-ED858E224E81}"/>
              </a:ext>
            </a:extLst>
          </p:cNvPr>
          <p:cNvSpPr>
            <a:spLocks noGrp="1"/>
          </p:cNvSpPr>
          <p:nvPr>
            <p:ph idx="1"/>
          </p:nvPr>
        </p:nvSpPr>
        <p:spPr/>
        <p:txBody>
          <a:bodyPr/>
          <a:lstStyle/>
          <a:p>
            <a:endParaRPr lang="nl-BE"/>
          </a:p>
        </p:txBody>
      </p:sp>
      <p:sp>
        <p:nvSpPr>
          <p:cNvPr id="3" name="Tijdelijke aanduiding voor inhoud 2">
            <a:extLst>
              <a:ext uri="{FF2B5EF4-FFF2-40B4-BE49-F238E27FC236}">
                <a16:creationId xmlns:a16="http://schemas.microsoft.com/office/drawing/2014/main" id="{494FCF15-B1C9-4CB9-F1B0-F086E1827AC2}"/>
              </a:ext>
            </a:extLst>
          </p:cNvPr>
          <p:cNvSpPr>
            <a:spLocks noGrp="1"/>
          </p:cNvSpPr>
          <p:nvPr>
            <p:ph idx="10"/>
          </p:nvPr>
        </p:nvSpPr>
        <p:spPr/>
        <p:txBody>
          <a:bodyPr/>
          <a:lstStyle/>
          <a:p>
            <a:pPr marL="0" indent="0">
              <a:buNone/>
            </a:pPr>
            <a:r>
              <a:rPr lang="nl-BE" b="1"/>
              <a:t>Meest verharde buurten (in % verhardingsgraad)</a:t>
            </a:r>
          </a:p>
          <a:p>
            <a:pPr marL="0" indent="0">
              <a:buNone/>
            </a:pPr>
            <a:endParaRPr lang="nl-BE" b="1"/>
          </a:p>
          <a:p>
            <a:pPr marL="342900" indent="-342900">
              <a:buFont typeface="+mj-lt"/>
              <a:buAutoNum type="arabicPeriod"/>
            </a:pPr>
            <a:r>
              <a:rPr lang="nl-BE" b="1"/>
              <a:t>Buurt 1 (X%)</a:t>
            </a:r>
          </a:p>
          <a:p>
            <a:pPr marL="342900" indent="-342900">
              <a:buFont typeface="+mj-lt"/>
              <a:buAutoNum type="arabicPeriod"/>
            </a:pPr>
            <a:endParaRPr lang="nl-BE" b="1"/>
          </a:p>
          <a:p>
            <a:pPr marL="342900" indent="-342900">
              <a:buFont typeface="+mj-lt"/>
              <a:buAutoNum type="arabicPeriod"/>
            </a:pPr>
            <a:r>
              <a:rPr lang="nl-BE" b="1"/>
              <a:t>Buurt 2 (X%)</a:t>
            </a:r>
          </a:p>
          <a:p>
            <a:pPr marL="342900" indent="-342900">
              <a:buFont typeface="+mj-lt"/>
              <a:buAutoNum type="arabicPeriod"/>
            </a:pPr>
            <a:endParaRPr lang="nl-BE" b="1"/>
          </a:p>
          <a:p>
            <a:pPr marL="342900" indent="-342900">
              <a:buFont typeface="+mj-lt"/>
              <a:buAutoNum type="arabicPeriod"/>
            </a:pPr>
            <a:r>
              <a:rPr lang="nl-BE" b="1"/>
              <a:t>Buurt 3 (X%)</a:t>
            </a:r>
          </a:p>
          <a:p>
            <a:pPr marL="342900" indent="-342900">
              <a:buFont typeface="+mj-lt"/>
              <a:buAutoNum type="arabicPeriod"/>
            </a:pPr>
            <a:endParaRPr lang="nl-BE" b="1"/>
          </a:p>
          <a:p>
            <a:pPr marL="0" indent="0">
              <a:buNone/>
            </a:pPr>
            <a:r>
              <a:rPr lang="nl-BE" b="1">
                <a:ea typeface="ＭＳ Ｐゴシック"/>
              </a:rPr>
              <a:t>Bron: </a:t>
            </a:r>
            <a:r>
              <a:rPr lang="nl-BE" sz="1800" b="0" i="0" u="sng" strike="noStrike">
                <a:solidFill>
                  <a:srgbClr val="000000"/>
                </a:solidFill>
                <a:effectLst/>
                <a:latin typeface="Interstate"/>
                <a:ea typeface="ＭＳ Ｐゴシック"/>
                <a:hlinkClick r:id="rId3"/>
              </a:rPr>
              <a:t>Verhardingskaart en pluviaal overstromingsrisico</a:t>
            </a:r>
            <a:r>
              <a:rPr lang="nl-BE" sz="1800" b="0" i="0" u="sng" strike="noStrike">
                <a:solidFill>
                  <a:srgbClr val="000000"/>
                </a:solidFill>
                <a:effectLst/>
                <a:latin typeface="Interstate"/>
                <a:ea typeface="ＭＳ Ｐゴシック"/>
              </a:rPr>
              <a:t> in </a:t>
            </a:r>
            <a:r>
              <a:rPr lang="nl-BE" sz="1800" b="0" i="0" u="sng" strike="noStrike" err="1">
                <a:solidFill>
                  <a:srgbClr val="000000"/>
                </a:solidFill>
                <a:effectLst/>
                <a:latin typeface="Interstate"/>
                <a:ea typeface="ＭＳ Ｐゴシック"/>
              </a:rPr>
              <a:t>PinC</a:t>
            </a:r>
            <a:r>
              <a:rPr lang="nl-BE" sz="1800" b="0" i="0" u="sng" strike="noStrike">
                <a:solidFill>
                  <a:srgbClr val="000000"/>
                </a:solidFill>
                <a:effectLst/>
                <a:latin typeface="Interstate"/>
                <a:ea typeface="ＭＳ Ｐゴシック"/>
              </a:rPr>
              <a:t> of databank.</a:t>
            </a:r>
            <a:endParaRPr lang="nl-BE" u="sng">
              <a:solidFill>
                <a:srgbClr val="000000"/>
              </a:solidFill>
              <a:latin typeface="Interstate"/>
            </a:endParaRPr>
          </a:p>
        </p:txBody>
      </p:sp>
    </p:spTree>
    <p:extLst>
      <p:ext uri="{BB962C8B-B14F-4D97-AF65-F5344CB8AC3E}">
        <p14:creationId xmlns:p14="http://schemas.microsoft.com/office/powerpoint/2010/main" val="175612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Straat met een groot risico op wateroverlast</a:t>
            </a:r>
          </a:p>
        </p:txBody>
      </p:sp>
      <p:sp>
        <p:nvSpPr>
          <p:cNvPr id="5" name="Tijdelijke aanduiding voor inhoud 4">
            <a:extLst>
              <a:ext uri="{FF2B5EF4-FFF2-40B4-BE49-F238E27FC236}">
                <a16:creationId xmlns:a16="http://schemas.microsoft.com/office/drawing/2014/main" id="{ACE6966A-E09A-B060-9DB0-BA630618DB86}"/>
              </a:ext>
            </a:extLst>
          </p:cNvPr>
          <p:cNvSpPr>
            <a:spLocks noGrp="1"/>
          </p:cNvSpPr>
          <p:nvPr>
            <p:ph idx="10"/>
          </p:nvPr>
        </p:nvSpPr>
        <p:spPr/>
        <p:txBody>
          <a:bodyPr/>
          <a:lstStyle/>
          <a:p>
            <a:endParaRPr lang="nl-BE"/>
          </a:p>
        </p:txBody>
      </p:sp>
      <p:sp>
        <p:nvSpPr>
          <p:cNvPr id="3" name="Tekstvak 2">
            <a:extLst>
              <a:ext uri="{FF2B5EF4-FFF2-40B4-BE49-F238E27FC236}">
                <a16:creationId xmlns:a16="http://schemas.microsoft.com/office/drawing/2014/main" id="{67F8F428-F90A-280A-FDBC-ED3DC2CAFC83}"/>
              </a:ext>
            </a:extLst>
          </p:cNvPr>
          <p:cNvSpPr txBox="1"/>
          <p:nvPr/>
        </p:nvSpPr>
        <p:spPr>
          <a:xfrm>
            <a:off x="256032" y="1310256"/>
            <a:ext cx="6280301" cy="4093428"/>
          </a:xfrm>
          <a:prstGeom prst="rect">
            <a:avLst/>
          </a:prstGeom>
          <a:noFill/>
        </p:spPr>
        <p:txBody>
          <a:bodyPr wrap="square" lIns="91440" tIns="45720" rIns="91440" bIns="45720" rtlCol="0" anchor="t">
            <a:spAutoFit/>
          </a:bodyPr>
          <a:lstStyle/>
          <a:p>
            <a:endParaRPr lang="nl-BE" sz="2000" dirty="0">
              <a:latin typeface="Verdana"/>
              <a:ea typeface="Verdana"/>
            </a:endParaRPr>
          </a:p>
          <a:p>
            <a:r>
              <a:rPr lang="nl-BE" sz="2000" dirty="0">
                <a:latin typeface="Verdana"/>
                <a:ea typeface="Verdana"/>
              </a:rPr>
              <a:t>Zoom in op een buurt en kies 1-3 plekken uit met groot risico op wateroverlast. Je kan tot 3 keer zoomen voor overzicht, en 6 keer voor een detail</a:t>
            </a:r>
          </a:p>
          <a:p>
            <a:endParaRPr lang="nl-BE" sz="2000" dirty="0">
              <a:latin typeface="Verdana"/>
              <a:ea typeface="Verdana"/>
            </a:endParaRPr>
          </a:p>
          <a:p>
            <a:r>
              <a:rPr lang="nl-BE" sz="2000" dirty="0">
                <a:latin typeface="Verdana"/>
                <a:ea typeface="Verdana"/>
              </a:rPr>
              <a:t>Welke straat </a:t>
            </a:r>
            <a:endParaRPr lang="nl-BE" sz="2000" i="1" dirty="0">
              <a:latin typeface="Verdana"/>
              <a:ea typeface="Verdana"/>
            </a:endParaRPr>
          </a:p>
          <a:p>
            <a:endParaRPr lang="nl-BE" sz="2000" i="1" dirty="0">
              <a:latin typeface="Verdana"/>
              <a:ea typeface="Verdana"/>
            </a:endParaRPr>
          </a:p>
          <a:p>
            <a:pPr marL="342900" indent="-342900">
              <a:buAutoNum type="arabicPeriod"/>
            </a:pPr>
            <a:r>
              <a:rPr lang="nl-BE" sz="2000" dirty="0">
                <a:latin typeface="Verdana"/>
                <a:ea typeface="Verdana"/>
              </a:rPr>
              <a:t>Straat X</a:t>
            </a:r>
          </a:p>
          <a:p>
            <a:pPr marL="342900" indent="-342900">
              <a:buAutoNum type="arabicPeriod"/>
            </a:pPr>
            <a:endParaRPr lang="nl-BE" sz="2000" dirty="0">
              <a:latin typeface="Verdana"/>
              <a:ea typeface="Verdana"/>
            </a:endParaRPr>
          </a:p>
          <a:p>
            <a:pPr marL="342900" indent="-342900">
              <a:buAutoNum type="arabicPeriod"/>
            </a:pPr>
            <a:r>
              <a:rPr lang="nl-BE" sz="2000" dirty="0">
                <a:latin typeface="Verdana"/>
                <a:ea typeface="Verdana"/>
              </a:rPr>
              <a:t>Straat X</a:t>
            </a:r>
          </a:p>
          <a:p>
            <a:pPr marL="342900" indent="-342900">
              <a:buAutoNum type="arabicPeriod"/>
            </a:pPr>
            <a:endParaRPr lang="nl-BE" sz="2000" dirty="0">
              <a:latin typeface="Verdana"/>
              <a:ea typeface="Verdana"/>
            </a:endParaRPr>
          </a:p>
          <a:p>
            <a:pPr marL="342900" indent="-342900">
              <a:buAutoNum type="arabicPeriod"/>
            </a:pPr>
            <a:r>
              <a:rPr lang="nl-BE" sz="2000" dirty="0">
                <a:latin typeface="Verdana"/>
                <a:ea typeface="Verdana"/>
              </a:rPr>
              <a:t>Straat X</a:t>
            </a:r>
          </a:p>
        </p:txBody>
      </p:sp>
    </p:spTree>
    <p:extLst>
      <p:ext uri="{BB962C8B-B14F-4D97-AF65-F5344CB8AC3E}">
        <p14:creationId xmlns:p14="http://schemas.microsoft.com/office/powerpoint/2010/main" val="25552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3EB18-8A39-D37C-0661-69993785D518}"/>
              </a:ext>
            </a:extLst>
          </p:cNvPr>
          <p:cNvSpPr>
            <a:spLocks noGrp="1"/>
          </p:cNvSpPr>
          <p:nvPr>
            <p:ph type="title"/>
          </p:nvPr>
        </p:nvSpPr>
        <p:spPr>
          <a:xfrm>
            <a:off x="390525" y="457203"/>
            <a:ext cx="11458575" cy="579437"/>
          </a:xfrm>
        </p:spPr>
        <p:txBody>
          <a:bodyPr/>
          <a:lstStyle/>
          <a:p>
            <a:r>
              <a:rPr lang="nl-BE"/>
              <a:t>Voldoende zichtbaar groen (&gt;30% zicht op groen)?</a:t>
            </a:r>
          </a:p>
        </p:txBody>
      </p:sp>
      <p:sp>
        <p:nvSpPr>
          <p:cNvPr id="3" name="Tijdelijke aanduiding voor inhoud 2">
            <a:extLst>
              <a:ext uri="{FF2B5EF4-FFF2-40B4-BE49-F238E27FC236}">
                <a16:creationId xmlns:a16="http://schemas.microsoft.com/office/drawing/2014/main" id="{AD656BD3-3CAF-3041-773C-6719FD308BDB}"/>
              </a:ext>
            </a:extLst>
          </p:cNvPr>
          <p:cNvSpPr>
            <a:spLocks noGrp="1"/>
          </p:cNvSpPr>
          <p:nvPr>
            <p:ph idx="1"/>
          </p:nvPr>
        </p:nvSpPr>
        <p:spPr/>
        <p:txBody>
          <a:bodyPr/>
          <a:lstStyle/>
          <a:p>
            <a:pPr marL="0" indent="0">
              <a:buNone/>
            </a:pPr>
            <a:r>
              <a:rPr lang="nl-BE"/>
              <a:t>Ga naar hoofdstuk 2.1 in het </a:t>
            </a:r>
            <a:r>
              <a:rPr lang="nl-BE">
                <a:hlinkClick r:id="rId3"/>
              </a:rPr>
              <a:t>Natuurrapport</a:t>
            </a:r>
            <a:r>
              <a:rPr lang="nl-BE"/>
              <a:t> voor je gemeente</a:t>
            </a:r>
            <a:endParaRPr lang="nl-NL"/>
          </a:p>
          <a:p>
            <a:pPr marL="215265" indent="-215265"/>
            <a:endParaRPr lang="nl-BE"/>
          </a:p>
          <a:p>
            <a:pPr marL="0" indent="0">
              <a:buNone/>
            </a:pPr>
            <a:r>
              <a:rPr lang="nl-BE"/>
              <a:t>1. Straat X (% zichtbaar groen)</a:t>
            </a:r>
          </a:p>
          <a:p>
            <a:pPr marL="0" indent="0">
              <a:buNone/>
            </a:pPr>
            <a:endParaRPr lang="nl-BE">
              <a:ea typeface="ＭＳ Ｐゴシック"/>
            </a:endParaRPr>
          </a:p>
          <a:p>
            <a:pPr marL="0" indent="0">
              <a:buNone/>
            </a:pPr>
            <a:r>
              <a:rPr lang="nl-BE">
                <a:ea typeface="Verdana"/>
              </a:rPr>
              <a:t>2. Straat X (% zichtbaar groen)</a:t>
            </a:r>
            <a:endParaRPr lang="nl-BE"/>
          </a:p>
          <a:p>
            <a:pPr marL="0" indent="0">
              <a:buNone/>
            </a:pPr>
            <a:endParaRPr lang="nl-BE">
              <a:ea typeface="Verdana"/>
            </a:endParaRPr>
          </a:p>
          <a:p>
            <a:pPr marL="0" indent="0">
              <a:buNone/>
            </a:pPr>
            <a:r>
              <a:rPr lang="nl-BE">
                <a:ea typeface="Verdana"/>
              </a:rPr>
              <a:t>3. Straat X (% zichtbaar groen)</a:t>
            </a:r>
          </a:p>
          <a:p>
            <a:pPr marL="0" indent="0">
              <a:buNone/>
            </a:pPr>
            <a:endParaRPr lang="nl-BE">
              <a:ea typeface="Verdana"/>
            </a:endParaRPr>
          </a:p>
          <a:p>
            <a:pPr marL="0" indent="0">
              <a:buNone/>
            </a:pPr>
            <a:endParaRPr lang="nl-BE">
              <a:ea typeface="Verdana"/>
            </a:endParaRPr>
          </a:p>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p:txBody>
      </p:sp>
      <p:sp>
        <p:nvSpPr>
          <p:cNvPr id="5" name="Tijdelijke aanduiding voor inhoud 4">
            <a:extLst>
              <a:ext uri="{FF2B5EF4-FFF2-40B4-BE49-F238E27FC236}">
                <a16:creationId xmlns:a16="http://schemas.microsoft.com/office/drawing/2014/main" id="{E1CAAD20-AA3E-3B9C-8C67-37240AC5A917}"/>
              </a:ext>
            </a:extLst>
          </p:cNvPr>
          <p:cNvSpPr>
            <a:spLocks noGrp="1"/>
          </p:cNvSpPr>
          <p:nvPr>
            <p:ph idx="10"/>
          </p:nvPr>
        </p:nvSpPr>
        <p:spPr/>
        <p:txBody>
          <a:bodyPr/>
          <a:lstStyle/>
          <a:p>
            <a:pPr marL="0" indent="0">
              <a:buNone/>
            </a:pPr>
            <a:endParaRPr lang="nl-BE"/>
          </a:p>
        </p:txBody>
      </p:sp>
      <p:sp>
        <p:nvSpPr>
          <p:cNvPr id="4" name="Tekstvak 3">
            <a:extLst>
              <a:ext uri="{FF2B5EF4-FFF2-40B4-BE49-F238E27FC236}">
                <a16:creationId xmlns:a16="http://schemas.microsoft.com/office/drawing/2014/main" id="{1D324B47-EA5B-4F38-D36A-6B391FBE4B22}"/>
              </a:ext>
            </a:extLst>
          </p:cNvPr>
          <p:cNvSpPr txBox="1"/>
          <p:nvPr/>
        </p:nvSpPr>
        <p:spPr>
          <a:xfrm>
            <a:off x="6717792" y="5766816"/>
            <a:ext cx="4474464" cy="646331"/>
          </a:xfrm>
          <a:prstGeom prst="rect">
            <a:avLst/>
          </a:prstGeom>
          <a:noFill/>
        </p:spPr>
        <p:txBody>
          <a:bodyPr wrap="square" lIns="91440" tIns="45720" rIns="91440" bIns="45720" rtlCol="0" anchor="t">
            <a:spAutoFit/>
          </a:bodyPr>
          <a:lstStyle/>
          <a:p>
            <a:r>
              <a:rPr lang="nl-BE">
                <a:latin typeface="Verdana"/>
                <a:ea typeface="Verdana"/>
              </a:rPr>
              <a:t>Zichtbaar groen % vanop de weg in gemeente X</a:t>
            </a:r>
          </a:p>
        </p:txBody>
      </p:sp>
    </p:spTree>
    <p:extLst>
      <p:ext uri="{BB962C8B-B14F-4D97-AF65-F5344CB8AC3E}">
        <p14:creationId xmlns:p14="http://schemas.microsoft.com/office/powerpoint/2010/main" val="338463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a:t>Klimaatgroen (&lt;30% op buurtniveau)</a:t>
            </a:r>
          </a:p>
        </p:txBody>
      </p:sp>
      <p:sp>
        <p:nvSpPr>
          <p:cNvPr id="5" name="Tijdelijke aanduiding voor inhoud 4">
            <a:extLst>
              <a:ext uri="{FF2B5EF4-FFF2-40B4-BE49-F238E27FC236}">
                <a16:creationId xmlns:a16="http://schemas.microsoft.com/office/drawing/2014/main" id="{2951562E-937E-2F0C-E043-D5472BBA8368}"/>
              </a:ext>
            </a:extLst>
          </p:cNvPr>
          <p:cNvSpPr>
            <a:spLocks noGrp="1"/>
          </p:cNvSpPr>
          <p:nvPr>
            <p:ph idx="10"/>
          </p:nvPr>
        </p:nvSpPr>
        <p:spPr/>
        <p:txBody>
          <a:bodyPr/>
          <a:lstStyle/>
          <a:p>
            <a:endParaRPr lang="nl-BE"/>
          </a:p>
        </p:txBody>
      </p:sp>
      <p:sp>
        <p:nvSpPr>
          <p:cNvPr id="3" name="Tekstvak 2">
            <a:extLst>
              <a:ext uri="{FF2B5EF4-FFF2-40B4-BE49-F238E27FC236}">
                <a16:creationId xmlns:a16="http://schemas.microsoft.com/office/drawing/2014/main" id="{67F8F428-F90A-280A-FDBC-ED3DC2CAFC83}"/>
              </a:ext>
            </a:extLst>
          </p:cNvPr>
          <p:cNvSpPr txBox="1"/>
          <p:nvPr/>
        </p:nvSpPr>
        <p:spPr>
          <a:xfrm>
            <a:off x="870661" y="1219200"/>
            <a:ext cx="4762424" cy="5632311"/>
          </a:xfrm>
          <a:prstGeom prst="rect">
            <a:avLst/>
          </a:prstGeom>
          <a:noFill/>
        </p:spPr>
        <p:txBody>
          <a:bodyPr wrap="square" lIns="91440" tIns="45720" rIns="91440" bIns="45720" rtlCol="0" anchor="t">
            <a:spAutoFit/>
          </a:bodyPr>
          <a:lstStyle/>
          <a:p>
            <a:r>
              <a:rPr lang="nl-BE">
                <a:latin typeface="Verdana"/>
                <a:ea typeface="Verdana"/>
                <a:hlinkClick r:id="rId3"/>
              </a:rPr>
              <a:t>Kaart klimaatgroen</a:t>
            </a:r>
            <a:endParaRPr lang="nl-BE">
              <a:latin typeface="Verdana"/>
              <a:ea typeface="Verdana"/>
            </a:endParaRPr>
          </a:p>
          <a:p>
            <a:endParaRPr lang="nl-BE" b="1">
              <a:latin typeface="Verdana"/>
              <a:ea typeface="Verdana"/>
            </a:endParaRPr>
          </a:p>
          <a:p>
            <a:endParaRPr lang="nl-BE" b="1">
              <a:latin typeface="Verdana"/>
              <a:ea typeface="Verdana"/>
            </a:endParaRPr>
          </a:p>
          <a:p>
            <a:r>
              <a:rPr lang="nl-BE" b="1">
                <a:latin typeface="Verdana"/>
                <a:ea typeface="Verdana"/>
              </a:rPr>
              <a:t>Aandeel klimaatgroen in buurten met hoogste verhardingsgraad</a:t>
            </a:r>
          </a:p>
          <a:p>
            <a:endParaRPr lang="nl-BE" b="1">
              <a:latin typeface="Verdana"/>
              <a:ea typeface="Verdana"/>
            </a:endParaRPr>
          </a:p>
          <a:p>
            <a:endParaRPr lang="nl-BE" b="1">
              <a:latin typeface="Verdana"/>
              <a:ea typeface="Verdana"/>
            </a:endParaRPr>
          </a:p>
          <a:p>
            <a:pPr marL="342900" indent="-342900">
              <a:buFont typeface="+mj-lt"/>
              <a:buAutoNum type="arabicPeriod"/>
            </a:pPr>
            <a:r>
              <a:rPr lang="nl-BE" b="1">
                <a:latin typeface="Verdana"/>
                <a:ea typeface="Verdana"/>
              </a:rPr>
              <a:t>Buurt 1 (X%)</a:t>
            </a:r>
          </a:p>
          <a:p>
            <a:pPr marL="342900" indent="-342900">
              <a:buFont typeface="+mj-lt"/>
              <a:buAutoNum type="arabicPeriod"/>
            </a:pPr>
            <a:r>
              <a:rPr lang="nl-BE" b="1">
                <a:latin typeface="Verdana"/>
                <a:ea typeface="Verdana"/>
              </a:rPr>
              <a:t>Buurt 2 (X%)</a:t>
            </a:r>
          </a:p>
          <a:p>
            <a:pPr marL="342900" indent="-342900">
              <a:buFont typeface="+mj-lt"/>
              <a:buAutoNum type="arabicPeriod"/>
            </a:pPr>
            <a:r>
              <a:rPr lang="nl-BE" b="1">
                <a:latin typeface="Verdana"/>
                <a:ea typeface="Verdana"/>
              </a:rPr>
              <a:t>Buurt 3 (X%)</a:t>
            </a:r>
          </a:p>
          <a:p>
            <a:endParaRPr lang="nl-BE" b="1">
              <a:latin typeface="Verdana"/>
              <a:ea typeface="Verdana"/>
            </a:endParaRPr>
          </a:p>
          <a:p>
            <a:endParaRPr lang="nl-BE" b="1">
              <a:latin typeface="Verdana"/>
              <a:ea typeface="Verdana"/>
            </a:endParaRPr>
          </a:p>
          <a:p>
            <a:r>
              <a:rPr lang="nl-BE">
                <a:solidFill>
                  <a:srgbClr val="00B050"/>
                </a:solidFill>
                <a:latin typeface="Verdana"/>
                <a:ea typeface="Verdana"/>
              </a:rPr>
              <a:t>Wel</a:t>
            </a:r>
            <a:r>
              <a:rPr lang="nl-BE">
                <a:latin typeface="Verdana"/>
                <a:ea typeface="Verdana"/>
              </a:rPr>
              <a:t>/</a:t>
            </a:r>
            <a:r>
              <a:rPr lang="nl-BE">
                <a:solidFill>
                  <a:srgbClr val="FF0000"/>
                </a:solidFill>
                <a:latin typeface="Verdana"/>
                <a:ea typeface="Verdana"/>
              </a:rPr>
              <a:t>Geen </a:t>
            </a:r>
            <a:r>
              <a:rPr lang="nl-BE">
                <a:latin typeface="Verdana"/>
                <a:ea typeface="Verdana"/>
              </a:rPr>
              <a:t>publieke groenzone op 300m?</a:t>
            </a:r>
          </a:p>
          <a:p>
            <a:r>
              <a:rPr lang="nl-BE">
                <a:latin typeface="Verdana"/>
                <a:ea typeface="Verdana"/>
              </a:rPr>
              <a:t>De geselecteerd locatie voldoet aan X voorwaarden van 3-30-300-regel</a:t>
            </a:r>
          </a:p>
          <a:p>
            <a:r>
              <a:rPr lang="nl-BE" b="1">
                <a:latin typeface="Verdana"/>
                <a:ea typeface="Verdana"/>
              </a:rPr>
              <a:t> </a:t>
            </a:r>
            <a:r>
              <a:rPr lang="nl-BE">
                <a:latin typeface="Verdana"/>
                <a:ea typeface="Verdana"/>
              </a:rPr>
              <a:t>(op basis van terreinkennis of </a:t>
            </a:r>
            <a:r>
              <a:rPr lang="nl-BE">
                <a:latin typeface="Verdana"/>
                <a:ea typeface="Verdana"/>
                <a:hlinkClick r:id="rId4"/>
              </a:rPr>
              <a:t>groenzoeker</a:t>
            </a:r>
            <a:r>
              <a:rPr lang="nl-BE">
                <a:latin typeface="Verdana"/>
                <a:ea typeface="Verdana"/>
              </a:rPr>
              <a:t>)</a:t>
            </a:r>
            <a:endParaRPr lang="nl-BE" b="1">
              <a:latin typeface="Verdana"/>
              <a:ea typeface="Verdana"/>
            </a:endParaRPr>
          </a:p>
          <a:p>
            <a:endParaRPr lang="nl-BE" b="1">
              <a:latin typeface="Verdana"/>
              <a:ea typeface="Verdana"/>
            </a:endParaRPr>
          </a:p>
          <a:p>
            <a:endParaRPr lang="nl-BE" b="1"/>
          </a:p>
        </p:txBody>
      </p:sp>
    </p:spTree>
    <p:extLst>
      <p:ext uri="{BB962C8B-B14F-4D97-AF65-F5344CB8AC3E}">
        <p14:creationId xmlns:p14="http://schemas.microsoft.com/office/powerpoint/2010/main" val="258696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90A70-32F2-C667-4EB4-597AED19D48F}"/>
              </a:ext>
            </a:extLst>
          </p:cNvPr>
          <p:cNvSpPr>
            <a:spLocks noGrp="1"/>
          </p:cNvSpPr>
          <p:nvPr>
            <p:ph type="title"/>
          </p:nvPr>
        </p:nvSpPr>
        <p:spPr/>
        <p:txBody>
          <a:bodyPr/>
          <a:lstStyle/>
          <a:p>
            <a:r>
              <a:rPr lang="nl-BE"/>
              <a:t>Kansen en knelpunten – </a:t>
            </a:r>
            <a:r>
              <a:rPr lang="nl-BE" i="1"/>
              <a:t>Straat X</a:t>
            </a:r>
          </a:p>
        </p:txBody>
      </p:sp>
      <p:graphicFrame>
        <p:nvGraphicFramePr>
          <p:cNvPr id="4" name="Tijdelijke aanduiding voor inhoud 3">
            <a:extLst>
              <a:ext uri="{FF2B5EF4-FFF2-40B4-BE49-F238E27FC236}">
                <a16:creationId xmlns:a16="http://schemas.microsoft.com/office/drawing/2014/main" id="{740DD3AB-4F6B-9012-D7C6-C5EB25135222}"/>
              </a:ext>
            </a:extLst>
          </p:cNvPr>
          <p:cNvGraphicFramePr>
            <a:graphicFrameLocks noGrp="1"/>
          </p:cNvGraphicFramePr>
          <p:nvPr>
            <p:ph idx="1"/>
            <p:extLst>
              <p:ext uri="{D42A27DB-BD31-4B8C-83A1-F6EECF244321}">
                <p14:modId xmlns:p14="http://schemas.microsoft.com/office/powerpoint/2010/main" val="740219710"/>
              </p:ext>
            </p:extLst>
          </p:nvPr>
        </p:nvGraphicFramePr>
        <p:xfrm>
          <a:off x="609600" y="1133626"/>
          <a:ext cx="10814304" cy="4962370"/>
        </p:xfrm>
        <a:graphic>
          <a:graphicData uri="http://schemas.openxmlformats.org/drawingml/2006/table">
            <a:tbl>
              <a:tblPr firstRow="1" bandRow="1">
                <a:tableStyleId>{5C22544A-7EE6-4342-B048-85BDC9FD1C3A}</a:tableStyleId>
              </a:tblPr>
              <a:tblGrid>
                <a:gridCol w="5407152">
                  <a:extLst>
                    <a:ext uri="{9D8B030D-6E8A-4147-A177-3AD203B41FA5}">
                      <a16:colId xmlns:a16="http://schemas.microsoft.com/office/drawing/2014/main" val="2644985571"/>
                    </a:ext>
                  </a:extLst>
                </a:gridCol>
                <a:gridCol w="5407152">
                  <a:extLst>
                    <a:ext uri="{9D8B030D-6E8A-4147-A177-3AD203B41FA5}">
                      <a16:colId xmlns:a16="http://schemas.microsoft.com/office/drawing/2014/main" val="2971735225"/>
                    </a:ext>
                  </a:extLst>
                </a:gridCol>
              </a:tblGrid>
              <a:tr h="496237">
                <a:tc>
                  <a:txBody>
                    <a:bodyPr/>
                    <a:lstStyle/>
                    <a:p>
                      <a:r>
                        <a:rPr lang="nl-BE"/>
                        <a:t>Kansen</a:t>
                      </a:r>
                    </a:p>
                  </a:txBody>
                  <a:tcPr/>
                </a:tc>
                <a:tc>
                  <a:txBody>
                    <a:bodyPr/>
                    <a:lstStyle/>
                    <a:p>
                      <a:r>
                        <a:rPr lang="nl-BE"/>
                        <a:t>Knelpunten</a:t>
                      </a:r>
                    </a:p>
                  </a:txBody>
                  <a:tcPr/>
                </a:tc>
                <a:extLst>
                  <a:ext uri="{0D108BD9-81ED-4DB2-BD59-A6C34878D82A}">
                    <a16:rowId xmlns:a16="http://schemas.microsoft.com/office/drawing/2014/main" val="1697055610"/>
                  </a:ext>
                </a:extLst>
              </a:tr>
              <a:tr h="496237">
                <a:tc>
                  <a:txBody>
                    <a:bodyPr/>
                    <a:lstStyle/>
                    <a:p>
                      <a:endParaRPr lang="nl-BE" b="0"/>
                    </a:p>
                  </a:txBody>
                  <a:tcPr/>
                </a:tc>
                <a:tc>
                  <a:txBody>
                    <a:bodyPr/>
                    <a:lstStyle/>
                    <a:p>
                      <a:endParaRPr lang="nl-BE" b="0"/>
                    </a:p>
                  </a:txBody>
                  <a:tcPr/>
                </a:tc>
                <a:extLst>
                  <a:ext uri="{0D108BD9-81ED-4DB2-BD59-A6C34878D82A}">
                    <a16:rowId xmlns:a16="http://schemas.microsoft.com/office/drawing/2014/main" val="2784063835"/>
                  </a:ext>
                </a:extLst>
              </a:tr>
              <a:tr h="496237">
                <a:tc>
                  <a:txBody>
                    <a:bodyPr/>
                    <a:lstStyle/>
                    <a:p>
                      <a:endParaRPr lang="nl-BE" b="0"/>
                    </a:p>
                  </a:txBody>
                  <a:tcPr/>
                </a:tc>
                <a:tc>
                  <a:txBody>
                    <a:bodyPr/>
                    <a:lstStyle/>
                    <a:p>
                      <a:endParaRPr lang="nl-BE" b="0"/>
                    </a:p>
                  </a:txBody>
                  <a:tcPr/>
                </a:tc>
                <a:extLst>
                  <a:ext uri="{0D108BD9-81ED-4DB2-BD59-A6C34878D82A}">
                    <a16:rowId xmlns:a16="http://schemas.microsoft.com/office/drawing/2014/main" val="195540385"/>
                  </a:ext>
                </a:extLst>
              </a:tr>
              <a:tr h="496237">
                <a:tc>
                  <a:txBody>
                    <a:bodyPr/>
                    <a:lstStyle/>
                    <a:p>
                      <a:endParaRPr lang="nl-BE" b="0"/>
                    </a:p>
                  </a:txBody>
                  <a:tcPr/>
                </a:tc>
                <a:tc>
                  <a:txBody>
                    <a:bodyPr/>
                    <a:lstStyle/>
                    <a:p>
                      <a:endParaRPr lang="nl-BE" b="0"/>
                    </a:p>
                  </a:txBody>
                  <a:tcPr/>
                </a:tc>
                <a:extLst>
                  <a:ext uri="{0D108BD9-81ED-4DB2-BD59-A6C34878D82A}">
                    <a16:rowId xmlns:a16="http://schemas.microsoft.com/office/drawing/2014/main" val="247048613"/>
                  </a:ext>
                </a:extLst>
              </a:tr>
              <a:tr h="496237">
                <a:tc>
                  <a:txBody>
                    <a:bodyPr/>
                    <a:lstStyle/>
                    <a:p>
                      <a:endParaRPr lang="nl-BE" b="0"/>
                    </a:p>
                  </a:txBody>
                  <a:tcPr/>
                </a:tc>
                <a:tc>
                  <a:txBody>
                    <a:bodyPr/>
                    <a:lstStyle/>
                    <a:p>
                      <a:endParaRPr lang="nl-BE" b="0"/>
                    </a:p>
                  </a:txBody>
                  <a:tcPr/>
                </a:tc>
                <a:extLst>
                  <a:ext uri="{0D108BD9-81ED-4DB2-BD59-A6C34878D82A}">
                    <a16:rowId xmlns:a16="http://schemas.microsoft.com/office/drawing/2014/main" val="544901110"/>
                  </a:ext>
                </a:extLst>
              </a:tr>
              <a:tr h="496237">
                <a:tc>
                  <a:txBody>
                    <a:bodyPr/>
                    <a:lstStyle/>
                    <a:p>
                      <a:endParaRPr lang="nl-BE" b="0"/>
                    </a:p>
                  </a:txBody>
                  <a:tcPr/>
                </a:tc>
                <a:tc>
                  <a:txBody>
                    <a:bodyPr/>
                    <a:lstStyle/>
                    <a:p>
                      <a:endParaRPr lang="nl-BE" b="0"/>
                    </a:p>
                  </a:txBody>
                  <a:tcPr/>
                </a:tc>
                <a:extLst>
                  <a:ext uri="{0D108BD9-81ED-4DB2-BD59-A6C34878D82A}">
                    <a16:rowId xmlns:a16="http://schemas.microsoft.com/office/drawing/2014/main" val="1572059250"/>
                  </a:ext>
                </a:extLst>
              </a:tr>
              <a:tr h="496237">
                <a:tc>
                  <a:txBody>
                    <a:bodyPr/>
                    <a:lstStyle/>
                    <a:p>
                      <a:endParaRPr lang="nl-BE" b="0"/>
                    </a:p>
                  </a:txBody>
                  <a:tcPr/>
                </a:tc>
                <a:tc>
                  <a:txBody>
                    <a:bodyPr/>
                    <a:lstStyle/>
                    <a:p>
                      <a:endParaRPr lang="nl-BE" b="0"/>
                    </a:p>
                  </a:txBody>
                  <a:tcPr/>
                </a:tc>
                <a:extLst>
                  <a:ext uri="{0D108BD9-81ED-4DB2-BD59-A6C34878D82A}">
                    <a16:rowId xmlns:a16="http://schemas.microsoft.com/office/drawing/2014/main" val="1856904844"/>
                  </a:ext>
                </a:extLst>
              </a:tr>
              <a:tr h="496237">
                <a:tc>
                  <a:txBody>
                    <a:bodyPr/>
                    <a:lstStyle/>
                    <a:p>
                      <a:endParaRPr lang="nl-BE" b="0"/>
                    </a:p>
                  </a:txBody>
                  <a:tcPr/>
                </a:tc>
                <a:tc>
                  <a:txBody>
                    <a:bodyPr/>
                    <a:lstStyle/>
                    <a:p>
                      <a:endParaRPr lang="nl-BE" b="0"/>
                    </a:p>
                  </a:txBody>
                  <a:tcPr/>
                </a:tc>
                <a:extLst>
                  <a:ext uri="{0D108BD9-81ED-4DB2-BD59-A6C34878D82A}">
                    <a16:rowId xmlns:a16="http://schemas.microsoft.com/office/drawing/2014/main" val="1582132348"/>
                  </a:ext>
                </a:extLst>
              </a:tr>
              <a:tr h="496237">
                <a:tc>
                  <a:txBody>
                    <a:bodyPr/>
                    <a:lstStyle/>
                    <a:p>
                      <a:endParaRPr lang="nl-BE" b="0"/>
                    </a:p>
                  </a:txBody>
                  <a:tcPr/>
                </a:tc>
                <a:tc>
                  <a:txBody>
                    <a:bodyPr/>
                    <a:lstStyle/>
                    <a:p>
                      <a:endParaRPr lang="nl-BE" b="0"/>
                    </a:p>
                  </a:txBody>
                  <a:tcPr/>
                </a:tc>
                <a:extLst>
                  <a:ext uri="{0D108BD9-81ED-4DB2-BD59-A6C34878D82A}">
                    <a16:rowId xmlns:a16="http://schemas.microsoft.com/office/drawing/2014/main" val="3393666396"/>
                  </a:ext>
                </a:extLst>
              </a:tr>
              <a:tr h="496237">
                <a:tc>
                  <a:txBody>
                    <a:bodyPr/>
                    <a:lstStyle/>
                    <a:p>
                      <a:endParaRPr lang="nl-BE" b="0"/>
                    </a:p>
                  </a:txBody>
                  <a:tcPr/>
                </a:tc>
                <a:tc>
                  <a:txBody>
                    <a:bodyPr/>
                    <a:lstStyle/>
                    <a:p>
                      <a:endParaRPr lang="nl-BE" b="0"/>
                    </a:p>
                  </a:txBody>
                  <a:tcPr/>
                </a:tc>
                <a:extLst>
                  <a:ext uri="{0D108BD9-81ED-4DB2-BD59-A6C34878D82A}">
                    <a16:rowId xmlns:a16="http://schemas.microsoft.com/office/drawing/2014/main" val="522419042"/>
                  </a:ext>
                </a:extLst>
              </a:tr>
            </a:tbl>
          </a:graphicData>
        </a:graphic>
      </p:graphicFrame>
    </p:spTree>
    <p:extLst>
      <p:ext uri="{BB962C8B-B14F-4D97-AF65-F5344CB8AC3E}">
        <p14:creationId xmlns:p14="http://schemas.microsoft.com/office/powerpoint/2010/main" val="145468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1544" y="2780934"/>
            <a:ext cx="5562600" cy="1015663"/>
          </a:xfrm>
          <a:prstGeom prst="rect">
            <a:avLst/>
          </a:prstGeom>
          <a:noFill/>
        </p:spPr>
        <p:txBody>
          <a:bodyPr wrap="square" rtlCol="0">
            <a:spAutoFit/>
          </a:bodyPr>
          <a:lstStyle/>
          <a:p>
            <a:r>
              <a:rPr lang="nl-BE" sz="6000" b="1">
                <a:solidFill>
                  <a:schemeClr val="bg1"/>
                </a:solidFill>
                <a:latin typeface="Verdana"/>
                <a:cs typeface="Verdana"/>
              </a:rPr>
              <a:t>Bedankt</a:t>
            </a:r>
          </a:p>
        </p:txBody>
      </p:sp>
    </p:spTree>
  </p:cSld>
  <p:clrMapOvr>
    <a:masterClrMapping/>
  </p:clrMapOvr>
</p:sld>
</file>

<file path=ppt/theme/theme1.xml><?xml version="1.0" encoding="utf-8"?>
<a:theme xmlns:a="http://schemas.openxmlformats.org/drawingml/2006/main" name="provincie_antwerpen_ppt_verdana">
  <a:themeElements>
    <a:clrScheme name="Provant colours">
      <a:dk1>
        <a:srgbClr val="000000"/>
      </a:dk1>
      <a:lt1>
        <a:sysClr val="window" lastClr="FFFFFF"/>
      </a:lt1>
      <a:dk2>
        <a:srgbClr val="53565A"/>
      </a:dk2>
      <a:lt2>
        <a:srgbClr val="BBBCBC"/>
      </a:lt2>
      <a:accent1>
        <a:srgbClr val="572932"/>
      </a:accent1>
      <a:accent2>
        <a:srgbClr val="E4002B"/>
      </a:accent2>
      <a:accent3>
        <a:srgbClr val="A6192E"/>
      </a:accent3>
      <a:accent4>
        <a:srgbClr val="861F41"/>
      </a:accent4>
      <a:accent5>
        <a:srgbClr val="E35205"/>
      </a:accent5>
      <a:accent6>
        <a:srgbClr val="DB3EB1"/>
      </a:accent6>
      <a:hlink>
        <a:srgbClr val="000000"/>
      </a:hlink>
      <a:folHlink>
        <a:srgbClr val="E0457B"/>
      </a:folHlink>
    </a:clrScheme>
    <a:fontScheme name="ProvantVerdana">
      <a:majorFont>
        <a:latin typeface="Verdana"/>
        <a:ea typeface=""/>
        <a:cs typeface=""/>
        <a:font script="Jpan" typeface="ＭＳ ゴシック"/>
      </a:majorFont>
      <a:minorFont>
        <a:latin typeface="Verdana"/>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pt_master_g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master_ge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master_ge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master_ge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master_ge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master_ge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master_ge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master_ge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master_ge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master_ge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master_ge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master_ge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16_9 SDG.potx" id="{C4147E66-7BC7-4346-B49E-3FAC591EE4F3}" vid="{156435B3-7B9F-42F6-A697-55CAD512F2C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35bf66f5-cd6b-4cd3-89cd-a78047c1cc9b" ContentTypeId="0x010100AC2BD62FCD2547B88B087B07A1680D020B" PreviousValue="false" LastSyncTimeStamp="2022-12-23T12:54:19.423Z"/>
</file>

<file path=customXml/item2.xml><?xml version="1.0" encoding="utf-8"?>
<p:properties xmlns:p="http://schemas.microsoft.com/office/2006/metadata/properties" xmlns:xsi="http://www.w3.org/2001/XMLSchema-instance" xmlns:pc="http://schemas.microsoft.com/office/infopath/2007/PartnerControls">
  <documentManagement>
    <DMN-Omschrijving xmlns="2528a8cf-22b3-4b0b-9eb2-58242c7ea30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MN Document" ma:contentTypeID="0x010100AC2BD62FCD2547B88B087B07A1680D020B0067A70CDAD4F57B49A4C8EABA98919D30" ma:contentTypeVersion="2" ma:contentTypeDescription="" ma:contentTypeScope="" ma:versionID="69688d37be1af98b42e9dfc7b868ee01">
  <xsd:schema xmlns:xsd="http://www.w3.org/2001/XMLSchema" xmlns:xs="http://www.w3.org/2001/XMLSchema" xmlns:p="http://schemas.microsoft.com/office/2006/metadata/properties" xmlns:ns2="2528a8cf-22b3-4b0b-9eb2-58242c7ea309" targetNamespace="http://schemas.microsoft.com/office/2006/metadata/properties" ma:root="true" ma:fieldsID="d27154874e0cac55d14bb674f79b0841" ns2:_="">
    <xsd:import namespace="2528a8cf-22b3-4b0b-9eb2-58242c7ea309"/>
    <xsd:element name="properties">
      <xsd:complexType>
        <xsd:sequence>
          <xsd:element name="documentManagement">
            <xsd:complexType>
              <xsd:all>
                <xsd:element ref="ns2:DMN-Omschrijv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8a8cf-22b3-4b0b-9eb2-58242c7ea309" elementFormDefault="qualified">
    <xsd:import namespace="http://schemas.microsoft.com/office/2006/documentManagement/types"/>
    <xsd:import namespace="http://schemas.microsoft.com/office/infopath/2007/PartnerControls"/>
    <xsd:element name="DMN-Omschrijving" ma:index="8" nillable="true" ma:displayName="Omschrijving" ma:internalName="DMN_x002d_Omschrijving">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36C600-5C92-4069-B92C-0E08813C68AD}">
  <ds:schemaRefs>
    <ds:schemaRef ds:uri="Microsoft.SharePoint.Taxonomy.ContentTypeSync"/>
  </ds:schemaRefs>
</ds:datastoreItem>
</file>

<file path=customXml/itemProps2.xml><?xml version="1.0" encoding="utf-8"?>
<ds:datastoreItem xmlns:ds="http://schemas.openxmlformats.org/officeDocument/2006/customXml" ds:itemID="{65C67E0F-B536-41E0-82CF-1997EEAE020F}">
  <ds:schemaRefs>
    <ds:schemaRef ds:uri="2528a8cf-22b3-4b0b-9eb2-58242c7ea3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5CF0746-E685-4473-9761-EC36D355CA2B}">
  <ds:schemaRefs>
    <ds:schemaRef ds:uri="2528a8cf-22b3-4b0b-9eb2-58242c7ea3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7AFC0BC-0674-48BD-AC3E-92C08BEFC7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Sjabloon Ppt Provincie Antwerpen</Template>
  <TotalTime>0</TotalTime>
  <Words>563</Words>
  <Application>Microsoft Office PowerPoint</Application>
  <PresentationFormat>Breedbeeld</PresentationFormat>
  <Paragraphs>115</Paragraphs>
  <Slides>8</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ＭＳ Ｐゴシック</vt:lpstr>
      <vt:lpstr>Arial</vt:lpstr>
      <vt:lpstr>BentonSansComp-Medium</vt:lpstr>
      <vt:lpstr>Interstate</vt:lpstr>
      <vt:lpstr>Lucida Grande</vt:lpstr>
      <vt:lpstr>Verdana</vt:lpstr>
      <vt:lpstr>provincie_antwerpen_ppt_verdana</vt:lpstr>
      <vt:lpstr>Meer groen en blauw in de woonkern</vt:lpstr>
      <vt:lpstr>Oefening</vt:lpstr>
      <vt:lpstr>Buurten met de hoogste verhardingsgraad</vt:lpstr>
      <vt:lpstr>Straat met een groot risico op wateroverlast</vt:lpstr>
      <vt:lpstr>Voldoende zichtbaar groen (&gt;30% zicht op groen)?</vt:lpstr>
      <vt:lpstr>Klimaatgroen (&lt;30% op buurtniveau)</vt:lpstr>
      <vt:lpstr>Kansen en knelpunten – Straat X</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PIREE Amber</dc:creator>
  <cp:keywords/>
  <dc:description/>
  <cp:lastModifiedBy>JENNES Marije</cp:lastModifiedBy>
  <cp:revision>3</cp:revision>
  <cp:lastPrinted>2009-04-27T10:20:31Z</cp:lastPrinted>
  <dcterms:created xsi:type="dcterms:W3CDTF">2025-05-12T15:03:10Z</dcterms:created>
  <dcterms:modified xsi:type="dcterms:W3CDTF">2025-06-16T13:04:13Z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0x010100AC2BD62FCD2547B88B087B07A1680D020B0067A70CDAD4F57B49A4C8EABA98919D30</vt:lpwstr>
  </property>
</Properties>
</file>