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5"/>
  </p:sldMasterIdLst>
  <p:notesMasterIdLst>
    <p:notesMasterId r:id="rId40"/>
  </p:notesMasterIdLst>
  <p:handoutMasterIdLst>
    <p:handoutMasterId r:id="rId41"/>
  </p:handoutMasterIdLst>
  <p:sldIdLst>
    <p:sldId id="260" r:id="rId6"/>
    <p:sldId id="262" r:id="rId7"/>
    <p:sldId id="272" r:id="rId8"/>
    <p:sldId id="270" r:id="rId9"/>
    <p:sldId id="654" r:id="rId10"/>
    <p:sldId id="271" r:id="rId11"/>
    <p:sldId id="288" r:id="rId12"/>
    <p:sldId id="662" r:id="rId13"/>
    <p:sldId id="661" r:id="rId14"/>
    <p:sldId id="660" r:id="rId15"/>
    <p:sldId id="664" r:id="rId16"/>
    <p:sldId id="657" r:id="rId17"/>
    <p:sldId id="659" r:id="rId18"/>
    <p:sldId id="280" r:id="rId19"/>
    <p:sldId id="652" r:id="rId20"/>
    <p:sldId id="658" r:id="rId21"/>
    <p:sldId id="275" r:id="rId22"/>
    <p:sldId id="646" r:id="rId23"/>
    <p:sldId id="286" r:id="rId24"/>
    <p:sldId id="287" r:id="rId25"/>
    <p:sldId id="651" r:id="rId26"/>
    <p:sldId id="296" r:id="rId27"/>
    <p:sldId id="297" r:id="rId28"/>
    <p:sldId id="290" r:id="rId29"/>
    <p:sldId id="298" r:id="rId30"/>
    <p:sldId id="300" r:id="rId31"/>
    <p:sldId id="299" r:id="rId32"/>
    <p:sldId id="301" r:id="rId33"/>
    <p:sldId id="302" r:id="rId34"/>
    <p:sldId id="303" r:id="rId35"/>
    <p:sldId id="650" r:id="rId36"/>
    <p:sldId id="647" r:id="rId37"/>
    <p:sldId id="648" r:id="rId38"/>
    <p:sldId id="265" r:id="rId39"/>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Interstate" pitchFamily="2" charset="0"/>
        <a:ea typeface="+mn-ea"/>
        <a:cs typeface="+mn-cs"/>
      </a:defRPr>
    </a:lvl1pPr>
    <a:lvl2pPr marL="457200" algn="l" rtl="0" fontAlgn="base">
      <a:spcBef>
        <a:spcPct val="0"/>
      </a:spcBef>
      <a:spcAft>
        <a:spcPct val="0"/>
      </a:spcAft>
      <a:defRPr kern="1200">
        <a:solidFill>
          <a:schemeClr val="tx1"/>
        </a:solidFill>
        <a:latin typeface="Interstate" pitchFamily="2" charset="0"/>
        <a:ea typeface="+mn-ea"/>
        <a:cs typeface="+mn-cs"/>
      </a:defRPr>
    </a:lvl2pPr>
    <a:lvl3pPr marL="914400" algn="l" rtl="0" fontAlgn="base">
      <a:spcBef>
        <a:spcPct val="0"/>
      </a:spcBef>
      <a:spcAft>
        <a:spcPct val="0"/>
      </a:spcAft>
      <a:defRPr kern="1200">
        <a:solidFill>
          <a:schemeClr val="tx1"/>
        </a:solidFill>
        <a:latin typeface="Interstate" pitchFamily="2" charset="0"/>
        <a:ea typeface="+mn-ea"/>
        <a:cs typeface="+mn-cs"/>
      </a:defRPr>
    </a:lvl3pPr>
    <a:lvl4pPr marL="1371600" algn="l" rtl="0" fontAlgn="base">
      <a:spcBef>
        <a:spcPct val="0"/>
      </a:spcBef>
      <a:spcAft>
        <a:spcPct val="0"/>
      </a:spcAft>
      <a:defRPr kern="1200">
        <a:solidFill>
          <a:schemeClr val="tx1"/>
        </a:solidFill>
        <a:latin typeface="Interstate" pitchFamily="2" charset="0"/>
        <a:ea typeface="+mn-ea"/>
        <a:cs typeface="+mn-cs"/>
      </a:defRPr>
    </a:lvl4pPr>
    <a:lvl5pPr marL="1828800" algn="l" rtl="0" fontAlgn="base">
      <a:spcBef>
        <a:spcPct val="0"/>
      </a:spcBef>
      <a:spcAft>
        <a:spcPct val="0"/>
      </a:spcAft>
      <a:defRPr kern="1200">
        <a:solidFill>
          <a:schemeClr val="tx1"/>
        </a:solidFill>
        <a:latin typeface="Interstate" pitchFamily="2" charset="0"/>
        <a:ea typeface="+mn-ea"/>
        <a:cs typeface="+mn-cs"/>
      </a:defRPr>
    </a:lvl5pPr>
    <a:lvl6pPr marL="2286000" algn="l" defTabSz="457200" rtl="0" eaLnBrk="1" latinLnBrk="0" hangingPunct="1">
      <a:defRPr kern="1200">
        <a:solidFill>
          <a:schemeClr val="tx1"/>
        </a:solidFill>
        <a:latin typeface="Interstate" pitchFamily="2" charset="0"/>
        <a:ea typeface="+mn-ea"/>
        <a:cs typeface="+mn-cs"/>
      </a:defRPr>
    </a:lvl6pPr>
    <a:lvl7pPr marL="2743200" algn="l" defTabSz="457200" rtl="0" eaLnBrk="1" latinLnBrk="0" hangingPunct="1">
      <a:defRPr kern="1200">
        <a:solidFill>
          <a:schemeClr val="tx1"/>
        </a:solidFill>
        <a:latin typeface="Interstate" pitchFamily="2" charset="0"/>
        <a:ea typeface="+mn-ea"/>
        <a:cs typeface="+mn-cs"/>
      </a:defRPr>
    </a:lvl7pPr>
    <a:lvl8pPr marL="3200400" algn="l" defTabSz="457200" rtl="0" eaLnBrk="1" latinLnBrk="0" hangingPunct="1">
      <a:defRPr kern="1200">
        <a:solidFill>
          <a:schemeClr val="tx1"/>
        </a:solidFill>
        <a:latin typeface="Interstate" pitchFamily="2" charset="0"/>
        <a:ea typeface="+mn-ea"/>
        <a:cs typeface="+mn-cs"/>
      </a:defRPr>
    </a:lvl8pPr>
    <a:lvl9pPr marL="3657600" algn="l" defTabSz="457200" rtl="0" eaLnBrk="1" latinLnBrk="0" hangingPunct="1">
      <a:defRPr kern="1200">
        <a:solidFill>
          <a:schemeClr val="tx1"/>
        </a:solidFill>
        <a:latin typeface="Interstate" pitchFamily="2" charset="0"/>
        <a:ea typeface="+mn-ea"/>
        <a:cs typeface="+mn-cs"/>
      </a:defRPr>
    </a:lvl9pPr>
  </p:defaultTextStyle>
  <p:extLst>
    <p:ext uri="{EFAFB233-063F-42B5-8137-9DF3F51BA10A}">
      <p15:sldGuideLst xmlns:p15="http://schemas.microsoft.com/office/powerpoint/2012/main">
        <p15:guide id="1" orient="horz" pos="4037" userDrawn="1">
          <p15:clr>
            <a:srgbClr val="A4A3A4"/>
          </p15:clr>
        </p15:guide>
        <p15:guide id="2" pos="8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MEULEN Inge" initials="IV" lastIdx="1" clrIdx="0">
    <p:extLst>
      <p:ext uri="{19B8F6BF-5375-455C-9EA6-DF929625EA0E}">
        <p15:presenceInfo xmlns:p15="http://schemas.microsoft.com/office/powerpoint/2012/main" userId="S::Inge.VERMEULEN@provincieantwerpen.be::db0b4592-1406-4925-a282-4c7e1a062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131313"/>
    <a:srgbClr val="0066CC"/>
    <a:srgbClr val="313232"/>
    <a:srgbClr val="D34838"/>
    <a:srgbClr val="4D4D4D"/>
    <a:srgbClr val="C0C0C0"/>
    <a:srgbClr val="C10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37"/>
        <p:guide pos="896"/>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869AE9-FC2E-2046-9707-1D571462B6F0}" type="datetime1">
              <a:rPr lang="en-US"/>
              <a:pPr>
                <a:defRPr/>
              </a:pPr>
              <a:t>6/16/2025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F2C2340-759C-CE45-ACF4-952947D46CFA}" type="slidenum">
              <a:rPr lang="en-US"/>
              <a:pPr>
                <a:defRPr/>
              </a:pPr>
              <a:t>‹#›</a:t>
            </a:fld>
            <a:endParaRPr lang="en-US"/>
          </a:p>
        </p:txBody>
      </p:sp>
    </p:spTree>
    <p:extLst>
      <p:ext uri="{BB962C8B-B14F-4D97-AF65-F5344CB8AC3E}">
        <p14:creationId xmlns:p14="http://schemas.microsoft.com/office/powerpoint/2010/main" val="3397289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nl-BE"/>
          </a:p>
        </p:txBody>
      </p:sp>
      <p:sp>
        <p:nvSpPr>
          <p:cNvPr id="788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nl-BE"/>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BE" noProof="0"/>
              <a:t>Click to edit Master text styles</a:t>
            </a:r>
          </a:p>
          <a:p>
            <a:pPr lvl="1"/>
            <a:r>
              <a:rPr lang="nl-BE" noProof="0"/>
              <a:t>Second level</a:t>
            </a:r>
          </a:p>
          <a:p>
            <a:pPr lvl="2"/>
            <a:r>
              <a:rPr lang="nl-BE" noProof="0"/>
              <a:t>Third level</a:t>
            </a:r>
          </a:p>
          <a:p>
            <a:pPr lvl="3"/>
            <a:r>
              <a:rPr lang="nl-BE" noProof="0"/>
              <a:t>Fourth level</a:t>
            </a:r>
          </a:p>
          <a:p>
            <a:pPr lvl="4"/>
            <a:r>
              <a:rPr lang="nl-BE" noProof="0"/>
              <a:t>Fifth level</a:t>
            </a:r>
          </a:p>
        </p:txBody>
      </p:sp>
      <p:sp>
        <p:nvSpPr>
          <p:cNvPr id="788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nl-BE"/>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BEB00FD0-4D9A-CB47-9B17-F96CFF1570EE}" type="slidenum">
              <a:rPr lang="nl-BE"/>
              <a:pPr>
                <a:defRPr/>
              </a:pPr>
              <a:t>‹#›</a:t>
            </a:fld>
            <a:endParaRPr lang="nl-BE"/>
          </a:p>
        </p:txBody>
      </p:sp>
    </p:spTree>
    <p:extLst>
      <p:ext uri="{BB962C8B-B14F-4D97-AF65-F5344CB8AC3E}">
        <p14:creationId xmlns:p14="http://schemas.microsoft.com/office/powerpoint/2010/main" val="760016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113EC34-C039-4049-9461-03603C02174A}" type="slidenum">
              <a:rPr lang="nl-BE"/>
              <a:pPr/>
              <a:t>1</a:t>
            </a:fld>
            <a:endParaRPr lang="nl-BE"/>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1395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Wordt door Rembrandt en Inge gegeven - </a:t>
            </a:r>
            <a:endParaRPr lang="en-GB"/>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3</a:t>
            </a:fld>
            <a:endParaRPr lang="nl-BE"/>
          </a:p>
        </p:txBody>
      </p:sp>
    </p:spTree>
    <p:extLst>
      <p:ext uri="{BB962C8B-B14F-4D97-AF65-F5344CB8AC3E}">
        <p14:creationId xmlns:p14="http://schemas.microsoft.com/office/powerpoint/2010/main" val="169462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4</a:t>
            </a:fld>
            <a:endParaRPr lang="nl-BE"/>
          </a:p>
        </p:txBody>
      </p:sp>
    </p:spTree>
    <p:extLst>
      <p:ext uri="{BB962C8B-B14F-4D97-AF65-F5344CB8AC3E}">
        <p14:creationId xmlns:p14="http://schemas.microsoft.com/office/powerpoint/2010/main" val="207801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Gebruik het vergrootglas rechtsboven om je gemeente te zoeken of zoom in en uit met </a:t>
            </a:r>
            <a:r>
              <a:rPr lang="nl-BE" err="1"/>
              <a:t>muisscroltoets</a:t>
            </a:r>
            <a:r>
              <a:rPr lang="nl-BE"/>
              <a:t> of </a:t>
            </a:r>
            <a:r>
              <a:rPr lang="nl-BE" err="1"/>
              <a:t>touchpad</a:t>
            </a:r>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5</a:t>
            </a:fld>
            <a:endParaRPr lang="nl-BE"/>
          </a:p>
        </p:txBody>
      </p:sp>
    </p:spTree>
    <p:extLst>
      <p:ext uri="{BB962C8B-B14F-4D97-AF65-F5344CB8AC3E}">
        <p14:creationId xmlns:p14="http://schemas.microsoft.com/office/powerpoint/2010/main" val="1886326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Gebruik het vergrootglas rechtsboven om je gemeente te zoeken of zoom in en uit met </a:t>
            </a:r>
            <a:r>
              <a:rPr lang="nl-BE" err="1"/>
              <a:t>muisscroltoets</a:t>
            </a:r>
            <a:r>
              <a:rPr lang="nl-BE"/>
              <a:t> of </a:t>
            </a:r>
            <a:r>
              <a:rPr lang="nl-BE" err="1"/>
              <a:t>touchpad</a:t>
            </a:r>
            <a:endParaRPr lang="nl-BE"/>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13</a:t>
            </a:fld>
            <a:endParaRPr lang="nl-BE"/>
          </a:p>
        </p:txBody>
      </p:sp>
    </p:spTree>
    <p:extLst>
      <p:ext uri="{BB962C8B-B14F-4D97-AF65-F5344CB8AC3E}">
        <p14:creationId xmlns:p14="http://schemas.microsoft.com/office/powerpoint/2010/main" val="78064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Wordt door Rembrandt en Inge gegeven - </a:t>
            </a:r>
            <a:endParaRPr lang="en-GB"/>
          </a:p>
        </p:txBody>
      </p:sp>
      <p:sp>
        <p:nvSpPr>
          <p:cNvPr id="4" name="Tijdelijke aanduiding voor dianummer 3"/>
          <p:cNvSpPr>
            <a:spLocks noGrp="1"/>
          </p:cNvSpPr>
          <p:nvPr>
            <p:ph type="sldNum" sz="quarter" idx="5"/>
          </p:nvPr>
        </p:nvSpPr>
        <p:spPr/>
        <p:txBody>
          <a:bodyPr/>
          <a:lstStyle/>
          <a:p>
            <a:pPr>
              <a:defRPr/>
            </a:pPr>
            <a:fld id="{BEB00FD0-4D9A-CB47-9B17-F96CFF1570EE}" type="slidenum">
              <a:rPr lang="nl-BE" smtClean="0"/>
              <a:pPr>
                <a:defRPr/>
              </a:pPr>
              <a:t>17</a:t>
            </a:fld>
            <a:endParaRPr lang="nl-BE"/>
          </a:p>
        </p:txBody>
      </p:sp>
    </p:spTree>
    <p:extLst>
      <p:ext uri="{BB962C8B-B14F-4D97-AF65-F5344CB8AC3E}">
        <p14:creationId xmlns:p14="http://schemas.microsoft.com/office/powerpoint/2010/main" val="3148473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921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1295468" y="3136900"/>
            <a:ext cx="10273141" cy="449488"/>
          </a:xfrm>
        </p:spPr>
        <p:txBody>
          <a:bodyPr/>
          <a:lstStyle>
            <a:lvl1pPr>
              <a:defRPr sz="3600">
                <a:solidFill>
                  <a:schemeClr val="accent1"/>
                </a:solidFill>
              </a:defRPr>
            </a:lvl1pPr>
          </a:lstStyle>
          <a:p>
            <a:r>
              <a:rPr lang="nl-NL"/>
              <a:t>Klik om stijl te bewerken</a:t>
            </a:r>
            <a:endParaRPr lang="en-US"/>
          </a:p>
        </p:txBody>
      </p:sp>
      <p:sp>
        <p:nvSpPr>
          <p:cNvPr id="10243" name="Rectangle 3"/>
          <p:cNvSpPr>
            <a:spLocks noGrp="1" noChangeArrowheads="1"/>
          </p:cNvSpPr>
          <p:nvPr>
            <p:ph type="subTitle" idx="1"/>
          </p:nvPr>
        </p:nvSpPr>
        <p:spPr>
          <a:xfrm>
            <a:off x="1295467" y="3861051"/>
            <a:ext cx="9941984" cy="386399"/>
          </a:xfrm>
        </p:spPr>
        <p:txBody>
          <a:bodyPr/>
          <a:lstStyle>
            <a:lvl1pPr marL="0" indent="0">
              <a:buFontTx/>
              <a:buNone/>
              <a:defRPr sz="2400">
                <a:solidFill>
                  <a:schemeClr val="tx2"/>
                </a:solidFill>
              </a:defRPr>
            </a:lvl1pPr>
          </a:lstStyle>
          <a:p>
            <a:r>
              <a:rPr lang="nl-NL"/>
              <a:t>Klikken om de ondertitelstijl van het model te bewerken</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s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609600" y="2476502"/>
            <a:ext cx="11074400" cy="723900"/>
          </a:xfrm>
        </p:spPr>
        <p:txBody>
          <a:bodyPr/>
          <a:lstStyle>
            <a:lvl1pPr>
              <a:defRPr sz="3600">
                <a:solidFill>
                  <a:schemeClr val="bg1"/>
                </a:solidFill>
              </a:defRPr>
            </a:lvl1pPr>
          </a:lstStyle>
          <a:p>
            <a:r>
              <a:rPr lang="en-US" err="1"/>
              <a:t>Bedankt</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3149600" y="6400805"/>
            <a:ext cx="8432800" cy="246063"/>
          </a:xfrm>
          <a:prstGeom prst="rect">
            <a:avLst/>
          </a:prstGeom>
          <a:noFill/>
          <a:ln w="9525">
            <a:noFill/>
            <a:miter lim="800000"/>
            <a:headEnd/>
            <a:tailEnd/>
          </a:ln>
        </p:spPr>
        <p:txBody>
          <a:bodyPr>
            <a:prstTxWarp prst="textNoShape">
              <a:avLst/>
            </a:prstTxWarp>
            <a:noAutofit/>
          </a:bodyPr>
          <a:lstStyle/>
          <a:p>
            <a:pPr algn="r">
              <a:defRPr/>
            </a:pPr>
            <a:fld id="{376A8352-56F6-9942-A907-302573E205E0}" type="slidenum">
              <a:rPr lang="en-US" sz="900" smtClean="0">
                <a:solidFill>
                  <a:schemeClr val="bg1"/>
                </a:solidFill>
              </a:rPr>
              <a:pPr algn="r">
                <a:defRPr/>
              </a:pPr>
              <a:t>‹#›</a:t>
            </a:fld>
            <a:r>
              <a:rPr lang="en-US" sz="900">
                <a:solidFill>
                  <a:schemeClr val="bg1"/>
                </a:solidFill>
              </a:rPr>
              <a:t> </a:t>
            </a:r>
            <a:r>
              <a:rPr lang="en-US" sz="900">
                <a:solidFill>
                  <a:schemeClr val="bg1"/>
                </a:solidFill>
                <a:latin typeface="Arial"/>
                <a:ea typeface="BentonSansCond-Regular" pitchFamily="-107" charset="0"/>
                <a:cs typeface="Arial"/>
              </a:rPr>
              <a:t>-</a:t>
            </a:r>
            <a:r>
              <a:rPr lang="en-US" sz="900" baseline="0">
                <a:solidFill>
                  <a:schemeClr val="bg1"/>
                </a:solidFill>
                <a:latin typeface="Arial"/>
                <a:ea typeface="BentonSansCond-Regular" pitchFamily="-107" charset="0"/>
                <a:cs typeface="Arial"/>
              </a:rPr>
              <a:t> </a:t>
            </a:r>
            <a:r>
              <a:rPr lang="nl-BE" sz="900">
                <a:solidFill>
                  <a:schemeClr val="bg1"/>
                </a:solidFill>
                <a:latin typeface="Arial"/>
                <a:ea typeface="BentonSansCond-Regular" pitchFamily="-107" charset="0"/>
                <a:cs typeface="Arial"/>
              </a:rPr>
              <a:t>25/06/2018</a:t>
            </a:r>
            <a:endParaRPr lang="en-US" sz="900">
              <a:solidFill>
                <a:schemeClr val="bg1"/>
              </a:solidFill>
              <a:latin typeface="Arial"/>
              <a:ea typeface="BentonSans-Bold" pitchFamily="-107" charset="0"/>
              <a:cs typeface="Arial"/>
            </a:endParaRPr>
          </a:p>
        </p:txBody>
      </p:sp>
      <p:sp>
        <p:nvSpPr>
          <p:cNvPr id="6" name="Rectangle 2"/>
          <p:cNvSpPr>
            <a:spLocks noGrp="1" noChangeArrowheads="1"/>
          </p:cNvSpPr>
          <p:nvPr>
            <p:ph type="ctrTitle" hasCustomPrompt="1"/>
          </p:nvPr>
        </p:nvSpPr>
        <p:spPr>
          <a:xfrm>
            <a:off x="609607" y="2476502"/>
            <a:ext cx="9954684" cy="419100"/>
          </a:xfrm>
        </p:spPr>
        <p:txBody>
          <a:bodyPr anchor="t"/>
          <a:lstStyle>
            <a:lvl1pPr>
              <a:defRPr sz="1800" b="0">
                <a:solidFill>
                  <a:schemeClr val="bg2"/>
                </a:solidFill>
                <a:latin typeface="Verdana"/>
                <a:cs typeface="Verdana"/>
              </a:defRPr>
            </a:lvl1pPr>
          </a:lstStyle>
          <a:p>
            <a:r>
              <a:rPr lang="en-US"/>
              <a:t>Chapter number</a:t>
            </a:r>
          </a:p>
        </p:txBody>
      </p:sp>
      <p:sp>
        <p:nvSpPr>
          <p:cNvPr id="7" name="Rectangle 3"/>
          <p:cNvSpPr>
            <a:spLocks noGrp="1" noChangeArrowheads="1"/>
          </p:cNvSpPr>
          <p:nvPr>
            <p:ph type="subTitle" idx="1" hasCustomPrompt="1"/>
          </p:nvPr>
        </p:nvSpPr>
        <p:spPr>
          <a:xfrm>
            <a:off x="609600" y="2895602"/>
            <a:ext cx="9956800" cy="622300"/>
          </a:xfrm>
        </p:spPr>
        <p:txBody>
          <a:bodyPr/>
          <a:lstStyle>
            <a:lvl1pPr marL="0" indent="0">
              <a:buFontTx/>
              <a:buNone/>
              <a:defRPr sz="3600" b="1" baseline="0">
                <a:solidFill>
                  <a:schemeClr val="bg1"/>
                </a:solidFill>
                <a:latin typeface="Verdana"/>
                <a:cs typeface="Verdana"/>
              </a:defRPr>
            </a:lvl1pPr>
          </a:lstStyle>
          <a:p>
            <a:r>
              <a:rPr lang="en-US"/>
              <a:t>Chapter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lide (vari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5" name="Content Placeholder 2"/>
          <p:cNvSpPr>
            <a:spLocks noGrp="1"/>
          </p:cNvSpPr>
          <p:nvPr>
            <p:ph idx="1"/>
          </p:nvPr>
        </p:nvSpPr>
        <p:spPr>
          <a:xfrm>
            <a:off x="609600" y="1219200"/>
            <a:ext cx="5181600" cy="4419600"/>
          </a:xfrm>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6" name="Content Placeholder 2"/>
          <p:cNvSpPr>
            <a:spLocks noGrp="1"/>
          </p:cNvSpPr>
          <p:nvPr>
            <p:ph idx="10"/>
          </p:nvPr>
        </p:nvSpPr>
        <p:spPr>
          <a:xfrm>
            <a:off x="6400800" y="1219200"/>
            <a:ext cx="5181600" cy="4419600"/>
          </a:xfrm>
        </p:spPr>
        <p:txBody>
          <a:bodyPr/>
          <a:lstStyle>
            <a:lvl5pPr>
              <a:buClrTx/>
              <a:buFont typeface="Lucida Grande"/>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ontent slide fo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1143000"/>
            <a:ext cx="10972800" cy="42672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hasCustomPrompt="1"/>
          </p:nvPr>
        </p:nvSpPr>
        <p:spPr>
          <a:xfrm>
            <a:off x="609600" y="5486405"/>
            <a:ext cx="7315200" cy="347663"/>
          </a:xfrm>
        </p:spPr>
        <p:txBody>
          <a:bodyPr/>
          <a:lstStyle>
            <a:lvl1pPr marL="0" indent="0">
              <a:buNone/>
              <a:defRPr sz="1200" baseline="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BE"/>
              <a:t>Picture caption</a:t>
            </a:r>
          </a:p>
        </p:txBody>
      </p:sp>
      <p:sp>
        <p:nvSpPr>
          <p:cNvPr id="6" name="Title 1"/>
          <p:cNvSpPr>
            <a:spLocks noGrp="1"/>
          </p:cNvSpPr>
          <p:nvPr>
            <p:ph type="title"/>
          </p:nvPr>
        </p:nvSpPr>
        <p:spPr>
          <a:xfrm>
            <a:off x="609600" y="457203"/>
            <a:ext cx="10972800" cy="579437"/>
          </a:xfrm>
        </p:spPr>
        <p:txBody>
          <a:bodyPr/>
          <a:lstStyle/>
          <a:p>
            <a:r>
              <a:rPr lang="nl-NL"/>
              <a:t>Klik om stijl te bewerken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no title)">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609600" y="457200"/>
            <a:ext cx="10972800" cy="49530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3" name="Text Placeholder 3"/>
          <p:cNvSpPr>
            <a:spLocks noGrp="1"/>
          </p:cNvSpPr>
          <p:nvPr>
            <p:ph type="body" sz="half" idx="2" hasCustomPrompt="1"/>
          </p:nvPr>
        </p:nvSpPr>
        <p:spPr>
          <a:xfrm>
            <a:off x="609600" y="5486405"/>
            <a:ext cx="7315200" cy="347663"/>
          </a:xfrm>
        </p:spPr>
        <p:txBody>
          <a:bodyPr/>
          <a:lstStyle>
            <a:lvl1pPr marL="0" indent="0">
              <a:buNone/>
              <a:defRPr sz="1200" baseline="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BE"/>
              <a:t>Picture caption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footer only">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Empty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9376" y="5798368"/>
            <a:ext cx="2264700" cy="1015008"/>
          </a:xfrm>
          <a:prstGeom prst="rect">
            <a:avLst/>
          </a:prstGeom>
        </p:spPr>
      </p:pic>
      <p:sp>
        <p:nvSpPr>
          <p:cNvPr id="1026" name="Rectangle 2"/>
          <p:cNvSpPr>
            <a:spLocks noGrp="1" noChangeArrowheads="1"/>
          </p:cNvSpPr>
          <p:nvPr>
            <p:ph type="title"/>
          </p:nvPr>
        </p:nvSpPr>
        <p:spPr bwMode="auto">
          <a:xfrm>
            <a:off x="609600" y="457203"/>
            <a:ext cx="10972800" cy="579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endParaRPr lang="en-US"/>
          </a:p>
        </p:txBody>
      </p:sp>
      <p:sp>
        <p:nvSpPr>
          <p:cNvPr id="1027" name="Rectangle 3"/>
          <p:cNvSpPr>
            <a:spLocks noGrp="1" noChangeArrowheads="1"/>
          </p:cNvSpPr>
          <p:nvPr>
            <p:ph type="body" idx="1"/>
          </p:nvPr>
        </p:nvSpPr>
        <p:spPr bwMode="auto">
          <a:xfrm>
            <a:off x="609600" y="1219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 18pt</a:t>
            </a:r>
          </a:p>
          <a:p>
            <a:pPr lvl="1"/>
            <a:r>
              <a:rPr lang="en-US"/>
              <a:t>Second level 16pt</a:t>
            </a:r>
          </a:p>
          <a:p>
            <a:pPr lvl="2"/>
            <a:r>
              <a:rPr lang="en-US"/>
              <a:t>Third level 14pt</a:t>
            </a:r>
          </a:p>
          <a:p>
            <a:pPr lvl="3"/>
            <a:r>
              <a:rPr lang="en-US"/>
              <a:t>Fourth level 12pt</a:t>
            </a:r>
          </a:p>
          <a:p>
            <a:pPr lvl="4"/>
            <a:r>
              <a:rPr lang="en-US" err="1"/>
              <a:t>Fith</a:t>
            </a:r>
            <a:r>
              <a:rPr lang="en-US"/>
              <a:t> level 10 pt</a:t>
            </a:r>
          </a:p>
          <a:p>
            <a:pPr lvl="5"/>
            <a:r>
              <a:rPr lang="en-US"/>
              <a:t> </a:t>
            </a:r>
            <a:r>
              <a:rPr lang="en-US" err="1"/>
              <a:t>Sixt</a:t>
            </a:r>
            <a:r>
              <a:rPr lang="en-US"/>
              <a:t> level	</a:t>
            </a:r>
          </a:p>
        </p:txBody>
      </p:sp>
      <p:sp>
        <p:nvSpPr>
          <p:cNvPr id="4" name="Text Box 8"/>
          <p:cNvSpPr txBox="1">
            <a:spLocks noChangeArrowheads="1"/>
          </p:cNvSpPr>
          <p:nvPr/>
        </p:nvSpPr>
        <p:spPr bwMode="auto">
          <a:xfrm>
            <a:off x="3791744" y="6324605"/>
            <a:ext cx="4608512" cy="246063"/>
          </a:xfrm>
          <a:prstGeom prst="rect">
            <a:avLst/>
          </a:prstGeom>
          <a:noFill/>
          <a:ln w="9525">
            <a:noFill/>
            <a:miter lim="800000"/>
            <a:headEnd/>
            <a:tailEnd/>
          </a:ln>
        </p:spPr>
        <p:txBody>
          <a:bodyPr>
            <a:prstTxWarp prst="textNoShape">
              <a:avLst/>
            </a:prstTxWarp>
            <a:noAutofit/>
          </a:bodyPr>
          <a:lstStyle/>
          <a:p>
            <a:pPr algn="ctr">
              <a:defRPr/>
            </a:pPr>
            <a:fld id="{376A8352-56F6-9942-A907-302573E205E0}" type="slidenum">
              <a:rPr lang="en-US" sz="900" smtClean="0">
                <a:solidFill>
                  <a:schemeClr val="tx2"/>
                </a:solidFill>
                <a:latin typeface="Verdana"/>
                <a:cs typeface="Verdana"/>
              </a:rPr>
              <a:pPr algn="ctr">
                <a:defRPr/>
              </a:pPr>
              <a:t>‹#›</a:t>
            </a:fld>
            <a:r>
              <a:rPr lang="en-US" sz="900">
                <a:solidFill>
                  <a:schemeClr val="tx2"/>
                </a:solidFill>
                <a:latin typeface="Verdana"/>
                <a:cs typeface="Verdana"/>
              </a:rPr>
              <a:t> </a:t>
            </a:r>
            <a:r>
              <a:rPr lang="en-US" sz="900">
                <a:solidFill>
                  <a:schemeClr val="tx2"/>
                </a:solidFill>
                <a:latin typeface="Verdana"/>
                <a:ea typeface="BentonSansCond-Regular" pitchFamily="-107" charset="0"/>
                <a:cs typeface="Verdana"/>
              </a:rPr>
              <a:t>-</a:t>
            </a:r>
            <a:r>
              <a:rPr lang="en-US" sz="900" baseline="0">
                <a:solidFill>
                  <a:schemeClr val="tx2"/>
                </a:solidFill>
                <a:latin typeface="Verdana"/>
                <a:ea typeface="BentonSansCond-Regular" pitchFamily="-107" charset="0"/>
                <a:cs typeface="Verdana"/>
              </a:rPr>
              <a:t> </a:t>
            </a:r>
            <a:fld id="{51292C26-744B-4117-861D-DDAA2DEAFA9C}" type="datetime1">
              <a:rPr lang="nl-BE" sz="900" smtClean="0">
                <a:solidFill>
                  <a:schemeClr val="tx2"/>
                </a:solidFill>
                <a:latin typeface="Verdana"/>
                <a:ea typeface="BentonSansCond-Regular" pitchFamily="-107" charset="0"/>
                <a:cs typeface="Verdana"/>
              </a:rPr>
              <a:pPr algn="ctr">
                <a:defRPr/>
              </a:pPr>
              <a:t>16/06/2025</a:t>
            </a:fld>
            <a:endParaRPr lang="en-US" sz="900">
              <a:solidFill>
                <a:schemeClr val="tx2"/>
              </a:solidFill>
              <a:latin typeface="Verdana"/>
              <a:ea typeface="BentonSans-Bold" pitchFamily="-107" charset="0"/>
              <a:cs typeface="Verdana"/>
            </a:endParaRPr>
          </a:p>
        </p:txBody>
      </p:sp>
      <p:grpSp>
        <p:nvGrpSpPr>
          <p:cNvPr id="9" name="Groep 8"/>
          <p:cNvGrpSpPr>
            <a:grpSpLocks noChangeAspect="1"/>
          </p:cNvGrpSpPr>
          <p:nvPr userDrawn="1"/>
        </p:nvGrpSpPr>
        <p:grpSpPr>
          <a:xfrm>
            <a:off x="9610600" y="6194303"/>
            <a:ext cx="1958008" cy="360996"/>
            <a:chOff x="9466584" y="6194303"/>
            <a:chExt cx="1958008" cy="360996"/>
          </a:xfrm>
        </p:grpSpPr>
        <p:sp>
          <p:nvSpPr>
            <p:cNvPr id="5" name="Tekstvak 4"/>
            <p:cNvSpPr txBox="1"/>
            <p:nvPr userDrawn="1"/>
          </p:nvSpPr>
          <p:spPr>
            <a:xfrm>
              <a:off x="9466584" y="6194303"/>
              <a:ext cx="1883975" cy="200055"/>
            </a:xfrm>
            <a:prstGeom prst="rect">
              <a:avLst/>
            </a:prstGeom>
            <a:noFill/>
          </p:spPr>
          <p:txBody>
            <a:bodyPr wrap="square" rtlCol="0">
              <a:spAutoFit/>
            </a:bodyPr>
            <a:lstStyle/>
            <a:p>
              <a:r>
                <a:rPr lang="nl-NL" sz="700" kern="1200">
                  <a:solidFill>
                    <a:schemeClr val="tx2"/>
                  </a:solidFill>
                  <a:effectLst/>
                  <a:latin typeface="+mn-lt"/>
                  <a:ea typeface="+mn-ea"/>
                  <a:cs typeface="+mn-cs"/>
                </a:rPr>
                <a:t>De streekmotor die werkt aan</a:t>
              </a:r>
              <a:endParaRPr lang="nl-BE" sz="700">
                <a:solidFill>
                  <a:schemeClr val="tx2"/>
                </a:solidFill>
                <a:latin typeface="+mn-lt"/>
              </a:endParaRPr>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58118" y="6381329"/>
              <a:ext cx="1866474" cy="173970"/>
            </a:xfrm>
            <a:prstGeom prst="rect">
              <a:avLst/>
            </a:prstGeom>
          </p:spPr>
        </p:pic>
      </p:grpSp>
    </p:spTree>
  </p:cSld>
  <p:clrMap bg1="lt1" tx1="dk1" bg2="lt2" tx2="dk2" accent1="accent1" accent2="accent2" accent3="accent3" accent4="accent4" accent5="accent5" accent6="accent6" hlink="hlink" folHlink="folHlink"/>
  <p:sldLayoutIdLst>
    <p:sldLayoutId id="2147483993" r:id="rId1"/>
    <p:sldLayoutId id="2147484001" r:id="rId2"/>
    <p:sldLayoutId id="2147483983" r:id="rId3"/>
    <p:sldLayoutId id="2147483984" r:id="rId4"/>
    <p:sldLayoutId id="2147483985" r:id="rId5"/>
    <p:sldLayoutId id="2147483987" r:id="rId6"/>
    <p:sldLayoutId id="2147483986" r:id="rId7"/>
    <p:sldLayoutId id="2147483990" r:id="rId8"/>
    <p:sldLayoutId id="2147483994" r:id="rId9"/>
    <p:sldLayoutId id="2147483999" r:id="rId10"/>
    <p:sldLayoutId id="2147484000" r:id="rId11"/>
  </p:sldLayoutIdLst>
  <p:txStyles>
    <p:titleStyle>
      <a:lvl1pPr algn="l" rtl="0" eaLnBrk="1" fontAlgn="base" hangingPunct="1">
        <a:spcBef>
          <a:spcPct val="0"/>
        </a:spcBef>
        <a:spcAft>
          <a:spcPct val="0"/>
        </a:spcAft>
        <a:defRPr sz="3000" b="1" cap="none">
          <a:solidFill>
            <a:schemeClr val="accent1"/>
          </a:solidFill>
          <a:latin typeface="Verdana"/>
          <a:ea typeface="ＭＳ Ｐゴシック" charset="-128"/>
          <a:cs typeface="Verdana"/>
        </a:defRPr>
      </a:lvl1pPr>
      <a:lvl2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2pPr>
      <a:lvl3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3pPr>
      <a:lvl4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4pPr>
      <a:lvl5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5pPr>
      <a:lvl6pPr marL="457189" algn="l" rtl="0" eaLnBrk="1" fontAlgn="base" hangingPunct="1">
        <a:spcBef>
          <a:spcPct val="0"/>
        </a:spcBef>
        <a:spcAft>
          <a:spcPct val="0"/>
        </a:spcAft>
        <a:defRPr sz="3600">
          <a:solidFill>
            <a:srgbClr val="AF0F10"/>
          </a:solidFill>
          <a:latin typeface="Interstate" pitchFamily="2" charset="0"/>
        </a:defRPr>
      </a:lvl6pPr>
      <a:lvl7pPr marL="914377" algn="l" rtl="0" eaLnBrk="1" fontAlgn="base" hangingPunct="1">
        <a:spcBef>
          <a:spcPct val="0"/>
        </a:spcBef>
        <a:spcAft>
          <a:spcPct val="0"/>
        </a:spcAft>
        <a:defRPr sz="3600">
          <a:solidFill>
            <a:srgbClr val="AF0F10"/>
          </a:solidFill>
          <a:latin typeface="Interstate" pitchFamily="2" charset="0"/>
        </a:defRPr>
      </a:lvl7pPr>
      <a:lvl8pPr marL="1371566" algn="l" rtl="0" eaLnBrk="1" fontAlgn="base" hangingPunct="1">
        <a:spcBef>
          <a:spcPct val="0"/>
        </a:spcBef>
        <a:spcAft>
          <a:spcPct val="0"/>
        </a:spcAft>
        <a:defRPr sz="3600">
          <a:solidFill>
            <a:srgbClr val="AF0F10"/>
          </a:solidFill>
          <a:latin typeface="Interstate" pitchFamily="2" charset="0"/>
        </a:defRPr>
      </a:lvl8pPr>
      <a:lvl9pPr marL="1828754" algn="l" rtl="0" eaLnBrk="1" fontAlgn="base" hangingPunct="1">
        <a:spcBef>
          <a:spcPct val="0"/>
        </a:spcBef>
        <a:spcAft>
          <a:spcPct val="0"/>
        </a:spcAft>
        <a:defRPr sz="3600">
          <a:solidFill>
            <a:srgbClr val="AF0F10"/>
          </a:solidFill>
          <a:latin typeface="Interstate" pitchFamily="2" charset="0"/>
        </a:defRPr>
      </a:lvl9pPr>
    </p:titleStyle>
    <p:bodyStyle>
      <a:lvl1pPr marL="215895" indent="-215895" algn="l" rtl="0" eaLnBrk="1" fontAlgn="base" hangingPunct="1">
        <a:spcBef>
          <a:spcPct val="20000"/>
        </a:spcBef>
        <a:spcAft>
          <a:spcPct val="0"/>
        </a:spcAft>
        <a:buClr>
          <a:schemeClr val="bg2"/>
        </a:buClr>
        <a:buSzPct val="120000"/>
        <a:buFont typeface="Arial"/>
        <a:buChar char="•"/>
        <a:defRPr>
          <a:solidFill>
            <a:schemeClr val="tx2"/>
          </a:solidFill>
          <a:latin typeface="Verdana"/>
          <a:ea typeface="ＭＳ Ｐゴシック" charset="-128"/>
          <a:cs typeface="Verdana"/>
        </a:defRPr>
      </a:lvl1pPr>
      <a:lvl2pPr marL="395278" indent="-179384" algn="l" rtl="0" eaLnBrk="1" fontAlgn="base" hangingPunct="1">
        <a:spcBef>
          <a:spcPct val="20000"/>
        </a:spcBef>
        <a:spcAft>
          <a:spcPct val="0"/>
        </a:spcAft>
        <a:buClr>
          <a:schemeClr val="tx1"/>
        </a:buClr>
        <a:buSzPct val="90000"/>
        <a:buFont typeface="Arial"/>
        <a:buChar char="•"/>
        <a:defRPr sz="1600">
          <a:solidFill>
            <a:schemeClr val="tx2"/>
          </a:solidFill>
          <a:latin typeface="Verdana"/>
          <a:ea typeface="ＭＳ Ｐゴシック" charset="-128"/>
          <a:cs typeface="Verdana"/>
        </a:defRPr>
      </a:lvl2pPr>
      <a:lvl3pPr marL="574660" indent="-179384" algn="l" rtl="0" eaLnBrk="1" fontAlgn="base" hangingPunct="1">
        <a:spcBef>
          <a:spcPts val="500"/>
        </a:spcBef>
        <a:spcAft>
          <a:spcPct val="0"/>
        </a:spcAft>
        <a:buClr>
          <a:srgbClr val="4D4D4D"/>
        </a:buClr>
        <a:buFont typeface="Arial"/>
        <a:buChar char="•"/>
        <a:defRPr sz="1400">
          <a:solidFill>
            <a:schemeClr val="tx2"/>
          </a:solidFill>
          <a:latin typeface="Verdana"/>
          <a:ea typeface="ＭＳ Ｐゴシック" charset="-128"/>
          <a:cs typeface="Verdana"/>
        </a:defRPr>
      </a:lvl3pPr>
      <a:lvl4pPr marL="899978" indent="-179384" algn="l" rtl="0" eaLnBrk="1" fontAlgn="base" hangingPunct="1">
        <a:spcBef>
          <a:spcPts val="700"/>
        </a:spcBef>
        <a:spcAft>
          <a:spcPct val="0"/>
        </a:spcAft>
        <a:buClr>
          <a:srgbClr val="4D4D4D"/>
        </a:buClr>
        <a:buFont typeface="Arial"/>
        <a:buChar char="•"/>
        <a:defRPr sz="1200">
          <a:solidFill>
            <a:schemeClr val="tx2"/>
          </a:solidFill>
          <a:latin typeface="Verdana"/>
          <a:ea typeface="ＭＳ Ｐゴシック" charset="-128"/>
          <a:cs typeface="Verdana"/>
        </a:defRPr>
      </a:lvl4pPr>
      <a:lvl5pPr marL="1079973" indent="-179384" algn="l" rtl="0" eaLnBrk="1" fontAlgn="base" hangingPunct="1">
        <a:spcBef>
          <a:spcPts val="600"/>
        </a:spcBef>
        <a:spcAft>
          <a:spcPct val="0"/>
        </a:spcAft>
        <a:buClr>
          <a:schemeClr val="tx2"/>
        </a:buClr>
        <a:buFont typeface="Arial"/>
        <a:buChar char="•"/>
        <a:defRPr sz="1000">
          <a:solidFill>
            <a:schemeClr val="tx2"/>
          </a:solidFill>
          <a:latin typeface="Verdana"/>
          <a:ea typeface="ＭＳ Ｐゴシック" charset="-128"/>
          <a:cs typeface="Verdana"/>
        </a:defRPr>
      </a:lvl5pPr>
      <a:lvl6pPr marL="1439964" indent="-228594" algn="l" rtl="0" eaLnBrk="1" fontAlgn="base" hangingPunct="1">
        <a:spcBef>
          <a:spcPct val="20000"/>
        </a:spcBef>
        <a:spcAft>
          <a:spcPct val="0"/>
        </a:spcAft>
        <a:buClr>
          <a:schemeClr val="tx2"/>
        </a:buClr>
        <a:buFont typeface="Arial"/>
        <a:buChar char="•"/>
        <a:defRPr sz="1000" baseline="0">
          <a:solidFill>
            <a:schemeClr val="tx2"/>
          </a:solidFill>
          <a:latin typeface="+mn-lt"/>
          <a:ea typeface="ＭＳ Ｐゴシック" charset="-128"/>
        </a:defRPr>
      </a:lvl6pPr>
      <a:lvl7pPr marL="2971726" indent="-228594"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8914"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103"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pos="61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rovincieantwerpen.maps.arcgis.com/apps/mapviewer/index.html?webmap=335489796d284678bc167e88c7d9a687"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hyperlink" Target="https://www.provincieantwerpen.be/lokale-besturen/duurzame-gemeenten/advies/prioritaire-provinciale-soorten/vleermuizen/impact-van-verlichting.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storymaps.arcgis.com/stories/019a934a1ca142bba8b9f87be2ed1de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rovincieantwerpen.maps.arcgis.com/apps/instant/sidebar/index.html?appid=036634a77505479ca6dd036dd89a5e08"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provincieantwerpen.maps.arcgis.com/apps/mapviewer/index.html?webmap=335489796d284678bc167e88c7d9a687"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rovincieantwerpen.maps.arcgis.com/apps/instant/sidebar/index.html?appid=036634a77505479ca6dd036dd89a5e08"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ea typeface="ＭＳ Ｐゴシック"/>
              </a:rPr>
              <a:t>Slim groen en blauw in het buitengebied</a:t>
            </a:r>
            <a:endParaRPr lang="nl-NL"/>
          </a:p>
        </p:txBody>
      </p:sp>
      <p:sp>
        <p:nvSpPr>
          <p:cNvPr id="3" name="Subtitle 2"/>
          <p:cNvSpPr>
            <a:spLocks noGrp="1"/>
          </p:cNvSpPr>
          <p:nvPr>
            <p:ph type="subTitle" idx="1"/>
          </p:nvPr>
        </p:nvSpPr>
        <p:spPr/>
        <p:txBody>
          <a:bodyPr/>
          <a:lstStyle/>
          <a:p>
            <a:r>
              <a:rPr lang="nl-BE">
                <a:ea typeface="ＭＳ Ｐゴシック"/>
              </a:rPr>
              <a:t>Kaarten</a:t>
            </a:r>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Heide</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a:bodyPr>
          <a:lstStyle/>
          <a:p>
            <a:pPr algn="just"/>
            <a:r>
              <a:rPr lang="nl-BE" sz="1600" b="0" i="0">
                <a:solidFill>
                  <a:srgbClr val="656565"/>
                </a:solidFill>
                <a:effectLst/>
                <a:latin typeface="Verdana Pro" panose="020B0604030504040204" pitchFamily="34" charset="0"/>
              </a:rPr>
              <a:t>De kaart toont je waar binnen de natuurkernen van Vlaams belang de meest waardevolle kernen voor heidesoorten zijn, en waar de zones met meeste potentie om deze met elkaar te verbinden liggen.</a:t>
            </a:r>
          </a:p>
          <a:p>
            <a:endParaRPr lang="nl-BE" sz="1600" b="0" i="0">
              <a:solidFill>
                <a:srgbClr val="656565"/>
              </a:solidFill>
              <a:effectLst/>
              <a:latin typeface="Verdana Pro" panose="020B0604030504040204" pitchFamily="34" charset="0"/>
            </a:endParaRPr>
          </a:p>
          <a:p>
            <a:pPr algn="just"/>
            <a:r>
              <a:rPr lang="nl-BE" sz="1600" noProof="0">
                <a:solidFill>
                  <a:srgbClr val="656565"/>
                </a:solidFill>
                <a:latin typeface="Verdana Pro" panose="020B0604030504040204" pitchFamily="34" charset="0"/>
              </a:rPr>
              <a:t>Heidevegetaties zijn afhankelijk van heel specifieke omstandigheden en komen niet overal in de provincie voor. </a:t>
            </a:r>
            <a:r>
              <a:rPr lang="nl-BE" sz="1600">
                <a:solidFill>
                  <a:srgbClr val="656565"/>
                </a:solidFill>
                <a:latin typeface="Verdana Pro" panose="020B0604030504040204" pitchFamily="34" charset="0"/>
              </a:rPr>
              <a:t>Waar je ze vindt kan je verbindingen versterken door heide- en </a:t>
            </a:r>
            <a:r>
              <a:rPr lang="nl-BE" sz="1600" err="1">
                <a:solidFill>
                  <a:srgbClr val="656565"/>
                </a:solidFill>
                <a:latin typeface="Verdana Pro" panose="020B0604030504040204" pitchFamily="34" charset="0"/>
              </a:rPr>
              <a:t>venherstel</a:t>
            </a:r>
            <a:r>
              <a:rPr lang="nl-BE" sz="1600">
                <a:solidFill>
                  <a:srgbClr val="656565"/>
                </a:solidFill>
                <a:latin typeface="Verdana Pro" panose="020B0604030504040204" pitchFamily="34" charset="0"/>
              </a:rPr>
              <a:t>, het aanleggen van bosranden, creëren van open plekken in bos, goed beheer van bestaande heidevegetaties, …</a:t>
            </a:r>
            <a:endParaRPr lang="nl-BE" sz="1600" noProof="0">
              <a:solidFill>
                <a:srgbClr val="656565"/>
              </a:solidFill>
              <a:latin typeface="Verdana Pro" panose="020B0604030504040204" pitchFamily="34" charset="0"/>
            </a:endParaRPr>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109456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Moeras</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a:bodyPr>
          <a:lstStyle/>
          <a:p>
            <a:pPr algn="just"/>
            <a:r>
              <a:rPr lang="nl-BE" sz="1600" b="0" i="0">
                <a:solidFill>
                  <a:srgbClr val="656565"/>
                </a:solidFill>
                <a:effectLst/>
                <a:latin typeface="Verdana Pro" panose="020B0604030504040204" pitchFamily="34" charset="0"/>
              </a:rPr>
              <a:t>De kaart toont je waar binnen de natuurkernen van Vlaams belang de meest waardevolle kernen voor soorten van moerassen en natte ruigten zijn, en waar de zones met meeste potentie om deze met elkaar te verbinden liggen.</a:t>
            </a:r>
          </a:p>
          <a:p>
            <a:endParaRPr lang="nl-BE" sz="1600" b="0" i="0">
              <a:solidFill>
                <a:srgbClr val="656565"/>
              </a:solidFill>
              <a:effectLst/>
              <a:latin typeface="Verdana Pro" panose="020B0604030504040204" pitchFamily="34" charset="0"/>
            </a:endParaRPr>
          </a:p>
          <a:p>
            <a:pPr algn="just"/>
            <a:r>
              <a:rPr lang="nl-BE" sz="1600" noProof="0">
                <a:solidFill>
                  <a:srgbClr val="656565"/>
                </a:solidFill>
                <a:latin typeface="Verdana Pro" panose="020B0604030504040204" pitchFamily="34" charset="0"/>
              </a:rPr>
              <a:t>Aanleg en goed beheer van oever- en moeraszones, overstromingsgebieden, wadi’s, speel- en belevingsplekken, grachten en greppels draagt bij aan een sterk groenblauw netwerk binnen en buiten FEN. Meerwaarde is er niet enkel voor biodiversiteit maar bijvoorbeeld ook voor klimaatveiligheid en natuurbeleving.</a:t>
            </a:r>
            <a:endParaRPr lang="nl-BE" sz="1600"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216908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941B-03D4-D388-F656-03553708C6D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993690-ABDF-4529-539A-68C707147C40}"/>
              </a:ext>
            </a:extLst>
          </p:cNvPr>
          <p:cNvSpPr>
            <a:spLocks noGrp="1"/>
          </p:cNvSpPr>
          <p:nvPr>
            <p:ph type="title"/>
          </p:nvPr>
        </p:nvSpPr>
        <p:spPr/>
        <p:txBody>
          <a:bodyPr/>
          <a:lstStyle/>
          <a:p>
            <a:r>
              <a:rPr lang="nl-BE"/>
              <a:t>Je eigen gemeente: FEN – groenblauw netwerk</a:t>
            </a:r>
          </a:p>
        </p:txBody>
      </p:sp>
      <p:sp>
        <p:nvSpPr>
          <p:cNvPr id="9" name="Content Placeholder 8">
            <a:extLst>
              <a:ext uri="{FF2B5EF4-FFF2-40B4-BE49-F238E27FC236}">
                <a16:creationId xmlns:a16="http://schemas.microsoft.com/office/drawing/2014/main" id="{CC01B694-F348-7FF6-443B-5F74D2AA457D}"/>
              </a:ext>
            </a:extLst>
          </p:cNvPr>
          <p:cNvSpPr>
            <a:spLocks noGrp="1"/>
          </p:cNvSpPr>
          <p:nvPr>
            <p:ph idx="1"/>
          </p:nvPr>
        </p:nvSpPr>
        <p:spPr/>
        <p:txBody>
          <a:bodyPr/>
          <a:lstStyle/>
          <a:p>
            <a:pPr marL="0" indent="0">
              <a:buNone/>
            </a:pPr>
            <a:endParaRPr lang="en-US">
              <a:ea typeface="ＭＳ Ｐゴシック"/>
            </a:endParaRPr>
          </a:p>
          <a:p>
            <a:pPr marL="0" indent="0">
              <a:buNone/>
            </a:pPr>
            <a:r>
              <a:rPr lang="nl-BE">
                <a:ea typeface="ＭＳ Ｐゴシック"/>
              </a:rPr>
              <a:t>Waar in onze gemeente zijn er veel kansen voor het versterken van een samenhangend groenblauw netwerk? </a:t>
            </a:r>
          </a:p>
          <a:p>
            <a:endParaRPr lang="nl-BE">
              <a:ea typeface="ＭＳ Ｐゴシック"/>
            </a:endParaRPr>
          </a:p>
          <a:p>
            <a:pPr marL="0" indent="0">
              <a:buNone/>
            </a:pPr>
            <a:endParaRPr lang="nl-BE">
              <a:ea typeface="ＭＳ Ｐゴシック"/>
            </a:endParaRPr>
          </a:p>
          <a:p>
            <a:pPr marL="0" indent="0">
              <a:buNone/>
            </a:pPr>
            <a:endParaRPr lang="nl-BE">
              <a:ea typeface="ＭＳ Ｐゴシック"/>
            </a:endParaRPr>
          </a:p>
          <a:p>
            <a:pPr marL="0" indent="0">
              <a:buNone/>
            </a:pPr>
            <a:endParaRPr lang="nl-BE">
              <a:ea typeface="ＭＳ Ｐゴシック"/>
            </a:endParaRPr>
          </a:p>
          <a:p>
            <a:pPr marL="0" indent="0">
              <a:buNone/>
            </a:pPr>
            <a:r>
              <a:rPr lang="nl-BE">
                <a:ea typeface="ＭＳ Ｐゴシック"/>
              </a:rPr>
              <a:t>Welke acties kunnen we als gemeente ondernemen?</a:t>
            </a:r>
          </a:p>
          <a:p>
            <a:endParaRPr lang="nl-BE" noProof="0">
              <a:ea typeface="ＭＳ Ｐゴシック"/>
            </a:endParaRPr>
          </a:p>
        </p:txBody>
      </p:sp>
    </p:spTree>
    <p:extLst>
      <p:ext uri="{BB962C8B-B14F-4D97-AF65-F5344CB8AC3E}">
        <p14:creationId xmlns:p14="http://schemas.microsoft.com/office/powerpoint/2010/main" val="319486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6F249-1904-871B-D072-BEC5D8ED12E2}"/>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8A52A770-AB35-86E3-CAF9-D4CCB6620592}"/>
              </a:ext>
            </a:extLst>
          </p:cNvPr>
          <p:cNvPicPr>
            <a:picLocks noChangeAspect="1"/>
          </p:cNvPicPr>
          <p:nvPr/>
        </p:nvPicPr>
        <p:blipFill>
          <a:blip r:embed="rId3"/>
          <a:stretch>
            <a:fillRect/>
          </a:stretch>
        </p:blipFill>
        <p:spPr>
          <a:xfrm>
            <a:off x="4592411" y="2479272"/>
            <a:ext cx="7177421" cy="3299228"/>
          </a:xfrm>
          <a:prstGeom prst="rect">
            <a:avLst/>
          </a:prstGeom>
        </p:spPr>
      </p:pic>
      <p:pic>
        <p:nvPicPr>
          <p:cNvPr id="5" name="Afbeelding 4">
            <a:extLst>
              <a:ext uri="{FF2B5EF4-FFF2-40B4-BE49-F238E27FC236}">
                <a16:creationId xmlns:a16="http://schemas.microsoft.com/office/drawing/2014/main" id="{24CF6C8D-C1A6-7DAE-D6F0-441B5F044E34}"/>
              </a:ext>
            </a:extLst>
          </p:cNvPr>
          <p:cNvPicPr>
            <a:picLocks noChangeAspect="1"/>
          </p:cNvPicPr>
          <p:nvPr/>
        </p:nvPicPr>
        <p:blipFill>
          <a:blip r:embed="rId4"/>
          <a:stretch>
            <a:fillRect/>
          </a:stretch>
        </p:blipFill>
        <p:spPr>
          <a:xfrm>
            <a:off x="473173" y="1800356"/>
            <a:ext cx="2657377" cy="1597455"/>
          </a:xfrm>
          <a:prstGeom prst="rect">
            <a:avLst/>
          </a:prstGeom>
        </p:spPr>
      </p:pic>
      <p:sp>
        <p:nvSpPr>
          <p:cNvPr id="2" name="Titel 1">
            <a:extLst>
              <a:ext uri="{FF2B5EF4-FFF2-40B4-BE49-F238E27FC236}">
                <a16:creationId xmlns:a16="http://schemas.microsoft.com/office/drawing/2014/main" id="{96CEBA7A-B659-5FAF-569C-A7E36496EEFB}"/>
              </a:ext>
            </a:extLst>
          </p:cNvPr>
          <p:cNvSpPr>
            <a:spLocks noGrp="1"/>
          </p:cNvSpPr>
          <p:nvPr>
            <p:ph type="title"/>
          </p:nvPr>
        </p:nvSpPr>
        <p:spPr>
          <a:xfrm>
            <a:off x="609599" y="457203"/>
            <a:ext cx="11338569" cy="579437"/>
          </a:xfrm>
        </p:spPr>
        <p:txBody>
          <a:bodyPr/>
          <a:lstStyle/>
          <a:p>
            <a:r>
              <a:rPr lang="nl-BE"/>
              <a:t>Zoek jouw gemeente op de duisternisbehoeftekaart</a:t>
            </a:r>
          </a:p>
        </p:txBody>
      </p:sp>
      <p:sp>
        <p:nvSpPr>
          <p:cNvPr id="3" name="Tijdelijke aanduiding voor inhoud 2">
            <a:extLst>
              <a:ext uri="{FF2B5EF4-FFF2-40B4-BE49-F238E27FC236}">
                <a16:creationId xmlns:a16="http://schemas.microsoft.com/office/drawing/2014/main" id="{1EB370C3-C1F2-A6CF-1654-21BBFF54E6F8}"/>
              </a:ext>
            </a:extLst>
          </p:cNvPr>
          <p:cNvSpPr>
            <a:spLocks noGrp="1"/>
          </p:cNvSpPr>
          <p:nvPr>
            <p:ph idx="1"/>
          </p:nvPr>
        </p:nvSpPr>
        <p:spPr>
          <a:xfrm>
            <a:off x="609600" y="1219200"/>
            <a:ext cx="10972800" cy="413381"/>
          </a:xfrm>
        </p:spPr>
        <p:txBody>
          <a:bodyPr/>
          <a:lstStyle/>
          <a:p>
            <a:r>
              <a:rPr lang="nl-BE"/>
              <a:t>Zoom in op jouw gebied of gemeente te om kansen op te zoeken.</a:t>
            </a:r>
          </a:p>
          <a:p>
            <a:endParaRPr lang="nl-BE"/>
          </a:p>
        </p:txBody>
      </p:sp>
      <p:sp>
        <p:nvSpPr>
          <p:cNvPr id="11" name="Bijschrift: lijn 10">
            <a:extLst>
              <a:ext uri="{FF2B5EF4-FFF2-40B4-BE49-F238E27FC236}">
                <a16:creationId xmlns:a16="http://schemas.microsoft.com/office/drawing/2014/main" id="{58EE5181-48DB-04E9-E54B-F3118370477E}"/>
              </a:ext>
            </a:extLst>
          </p:cNvPr>
          <p:cNvSpPr/>
          <p:nvPr/>
        </p:nvSpPr>
        <p:spPr>
          <a:xfrm>
            <a:off x="3576961" y="1735787"/>
            <a:ext cx="4913896" cy="460932"/>
          </a:xfrm>
          <a:prstGeom prst="borderCallout1">
            <a:avLst>
              <a:gd name="adj1" fmla="val 51189"/>
              <a:gd name="adj2" fmla="val -142"/>
              <a:gd name="adj3" fmla="val 258268"/>
              <a:gd name="adj4" fmla="val -22621"/>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Via het vergrootglas rechtsonder kan je een adres of gemeente ingeven of je kan gewoon inzoomen op de kaart</a:t>
            </a:r>
          </a:p>
        </p:txBody>
      </p:sp>
      <p:sp>
        <p:nvSpPr>
          <p:cNvPr id="14" name="Bijschrift: lijn 13">
            <a:extLst>
              <a:ext uri="{FF2B5EF4-FFF2-40B4-BE49-F238E27FC236}">
                <a16:creationId xmlns:a16="http://schemas.microsoft.com/office/drawing/2014/main" id="{A3C1C88E-6577-F3F4-3311-810C56ED3F2B}"/>
              </a:ext>
            </a:extLst>
          </p:cNvPr>
          <p:cNvSpPr/>
          <p:nvPr/>
        </p:nvSpPr>
        <p:spPr>
          <a:xfrm>
            <a:off x="9922657" y="1186873"/>
            <a:ext cx="2025512" cy="888730"/>
          </a:xfrm>
          <a:prstGeom prst="borderCallout1">
            <a:avLst>
              <a:gd name="adj1" fmla="val 100086"/>
              <a:gd name="adj2" fmla="val 50466"/>
              <a:gd name="adj3" fmla="val 249172"/>
              <a:gd name="adj4" fmla="val -24735"/>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Zoom in op jouw locatie en neem met het knipprogramma een beeld van jouw locatie</a:t>
            </a:r>
          </a:p>
        </p:txBody>
      </p:sp>
      <p:sp>
        <p:nvSpPr>
          <p:cNvPr id="20" name="Pijl: rechts 19">
            <a:extLst>
              <a:ext uri="{FF2B5EF4-FFF2-40B4-BE49-F238E27FC236}">
                <a16:creationId xmlns:a16="http://schemas.microsoft.com/office/drawing/2014/main" id="{F0D0A115-5FE4-B4F9-DB90-7500B8FD5458}"/>
              </a:ext>
            </a:extLst>
          </p:cNvPr>
          <p:cNvSpPr/>
          <p:nvPr/>
        </p:nvSpPr>
        <p:spPr>
          <a:xfrm>
            <a:off x="3205561" y="2668872"/>
            <a:ext cx="1263567" cy="4609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23" name="Bijschrift: lijn 22">
            <a:extLst>
              <a:ext uri="{FF2B5EF4-FFF2-40B4-BE49-F238E27FC236}">
                <a16:creationId xmlns:a16="http://schemas.microsoft.com/office/drawing/2014/main" id="{28F1D47C-0D74-42F1-4C0F-02E309B9A106}"/>
              </a:ext>
            </a:extLst>
          </p:cNvPr>
          <p:cNvSpPr/>
          <p:nvPr/>
        </p:nvSpPr>
        <p:spPr>
          <a:xfrm>
            <a:off x="1403350" y="4052262"/>
            <a:ext cx="2064033" cy="1173788"/>
          </a:xfrm>
          <a:prstGeom prst="borderCallout1">
            <a:avLst>
              <a:gd name="adj1" fmla="val 50414"/>
              <a:gd name="adj2" fmla="val 99813"/>
              <a:gd name="adj3" fmla="val 12068"/>
              <a:gd name="adj4" fmla="val 152237"/>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In het kaartmenu zie je met welke lagen de kaart opgebouwd werd. </a:t>
            </a:r>
            <a:r>
              <a:rPr lang="nl-BE" sz="1200" b="1"/>
              <a:t>Hoe je aan de slag gaat zie je op de volgende slide.</a:t>
            </a:r>
          </a:p>
        </p:txBody>
      </p:sp>
    </p:spTree>
    <p:extLst>
      <p:ext uri="{BB962C8B-B14F-4D97-AF65-F5344CB8AC3E}">
        <p14:creationId xmlns:p14="http://schemas.microsoft.com/office/powerpoint/2010/main" val="368912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t>Zo gebruik je de duisternisbehoeftekaart</a:t>
            </a:r>
            <a:endParaRPr lang="nl-BE" noProof="0"/>
          </a:p>
        </p:txBody>
      </p:sp>
      <p:pic>
        <p:nvPicPr>
          <p:cNvPr id="7" name="Afbeelding 6">
            <a:hlinkClick r:id="rId2"/>
            <a:extLst>
              <a:ext uri="{FF2B5EF4-FFF2-40B4-BE49-F238E27FC236}">
                <a16:creationId xmlns:a16="http://schemas.microsoft.com/office/drawing/2014/main" id="{DFFC65A9-4802-7092-5285-258AD8007FD4}"/>
              </a:ext>
            </a:extLst>
          </p:cNvPr>
          <p:cNvPicPr>
            <a:picLocks noChangeAspect="1"/>
          </p:cNvPicPr>
          <p:nvPr/>
        </p:nvPicPr>
        <p:blipFill>
          <a:blip r:embed="rId3"/>
          <a:stretch>
            <a:fillRect/>
          </a:stretch>
        </p:blipFill>
        <p:spPr>
          <a:xfrm>
            <a:off x="275692" y="1109287"/>
            <a:ext cx="11580948" cy="4821808"/>
          </a:xfrm>
          <a:prstGeom prst="rect">
            <a:avLst/>
          </a:prstGeom>
          <a:ln>
            <a:solidFill>
              <a:srgbClr val="00B050"/>
            </a:solidFill>
          </a:ln>
        </p:spPr>
      </p:pic>
      <p:sp>
        <p:nvSpPr>
          <p:cNvPr id="10" name="Tekstvak 9">
            <a:extLst>
              <a:ext uri="{FF2B5EF4-FFF2-40B4-BE49-F238E27FC236}">
                <a16:creationId xmlns:a16="http://schemas.microsoft.com/office/drawing/2014/main" id="{B336CA11-1BB6-020F-DD5E-EB988EFB3E3D}"/>
              </a:ext>
            </a:extLst>
          </p:cNvPr>
          <p:cNvSpPr txBox="1"/>
          <p:nvPr/>
        </p:nvSpPr>
        <p:spPr>
          <a:xfrm>
            <a:off x="6888088" y="3490955"/>
            <a:ext cx="4814055" cy="646331"/>
          </a:xfrm>
          <a:prstGeom prst="rect">
            <a:avLst/>
          </a:prstGeom>
          <a:solidFill>
            <a:schemeClr val="bg1"/>
          </a:solidFill>
          <a:ln w="57150">
            <a:solidFill>
              <a:schemeClr val="accent2"/>
            </a:solidFill>
          </a:ln>
        </p:spPr>
        <p:txBody>
          <a:bodyPr wrap="square" rtlCol="0">
            <a:spAutoFit/>
          </a:bodyPr>
          <a:lstStyle/>
          <a:p>
            <a:r>
              <a:rPr lang="nl-BE"/>
              <a:t>1. Klik op een punt als je wil weten welke lagen de duisternisbehoefte bepalen </a:t>
            </a:r>
          </a:p>
        </p:txBody>
      </p:sp>
      <p:cxnSp>
        <p:nvCxnSpPr>
          <p:cNvPr id="14" name="Rechte verbindingslijn 13">
            <a:extLst>
              <a:ext uri="{FF2B5EF4-FFF2-40B4-BE49-F238E27FC236}">
                <a16:creationId xmlns:a16="http://schemas.microsoft.com/office/drawing/2014/main" id="{365D395C-FB01-8B54-16C5-25B536222FD3}"/>
              </a:ext>
            </a:extLst>
          </p:cNvPr>
          <p:cNvCxnSpPr>
            <a:cxnSpLocks/>
            <a:stCxn id="10" idx="1"/>
          </p:cNvCxnSpPr>
          <p:nvPr/>
        </p:nvCxnSpPr>
        <p:spPr>
          <a:xfrm flipH="1">
            <a:off x="6384032" y="3814121"/>
            <a:ext cx="504056" cy="684946"/>
          </a:xfrm>
          <a:prstGeom prst="line">
            <a:avLst/>
          </a:prstGeom>
          <a:ln w="57150"/>
        </p:spPr>
        <p:style>
          <a:lnRef idx="2">
            <a:schemeClr val="accent2"/>
          </a:lnRef>
          <a:fillRef idx="0">
            <a:schemeClr val="accent2"/>
          </a:fillRef>
          <a:effectRef idx="1">
            <a:schemeClr val="accent2"/>
          </a:effectRef>
          <a:fontRef idx="minor">
            <a:schemeClr val="tx1"/>
          </a:fontRef>
        </p:style>
      </p:cxnSp>
      <p:sp>
        <p:nvSpPr>
          <p:cNvPr id="16" name="Tekstvak 15">
            <a:extLst>
              <a:ext uri="{FF2B5EF4-FFF2-40B4-BE49-F238E27FC236}">
                <a16:creationId xmlns:a16="http://schemas.microsoft.com/office/drawing/2014/main" id="{783B2C96-0DC0-B551-7CA2-94E66597AA45}"/>
              </a:ext>
            </a:extLst>
          </p:cNvPr>
          <p:cNvSpPr txBox="1"/>
          <p:nvPr/>
        </p:nvSpPr>
        <p:spPr>
          <a:xfrm>
            <a:off x="1487488" y="1124744"/>
            <a:ext cx="5472608" cy="369332"/>
          </a:xfrm>
          <a:prstGeom prst="rect">
            <a:avLst/>
          </a:prstGeom>
          <a:solidFill>
            <a:schemeClr val="bg1"/>
          </a:solidFill>
          <a:ln w="57150">
            <a:solidFill>
              <a:schemeClr val="accent2"/>
            </a:solidFill>
          </a:ln>
        </p:spPr>
        <p:txBody>
          <a:bodyPr wrap="square" rtlCol="0">
            <a:spAutoFit/>
          </a:bodyPr>
          <a:lstStyle/>
          <a:p>
            <a:r>
              <a:rPr lang="nl-BE"/>
              <a:t>2. Overloop de lagen die de duisternisbehoefte bepalen</a:t>
            </a:r>
          </a:p>
        </p:txBody>
      </p:sp>
      <p:cxnSp>
        <p:nvCxnSpPr>
          <p:cNvPr id="17" name="Rechte verbindingslijn 16">
            <a:extLst>
              <a:ext uri="{FF2B5EF4-FFF2-40B4-BE49-F238E27FC236}">
                <a16:creationId xmlns:a16="http://schemas.microsoft.com/office/drawing/2014/main" id="{850FFC73-9EFE-903A-345B-C502FD996D39}"/>
              </a:ext>
            </a:extLst>
          </p:cNvPr>
          <p:cNvCxnSpPr>
            <a:cxnSpLocks/>
            <a:stCxn id="16" idx="1"/>
          </p:cNvCxnSpPr>
          <p:nvPr/>
        </p:nvCxnSpPr>
        <p:spPr>
          <a:xfrm flipH="1">
            <a:off x="839416" y="1309410"/>
            <a:ext cx="648072" cy="69761"/>
          </a:xfrm>
          <a:prstGeom prst="line">
            <a:avLst/>
          </a:prstGeom>
          <a:ln w="57150"/>
        </p:spPr>
        <p:style>
          <a:lnRef idx="2">
            <a:schemeClr val="accent2"/>
          </a:lnRef>
          <a:fillRef idx="0">
            <a:schemeClr val="accent2"/>
          </a:fillRef>
          <a:effectRef idx="1">
            <a:schemeClr val="accent2"/>
          </a:effectRef>
          <a:fontRef idx="minor">
            <a:schemeClr val="tx1"/>
          </a:fontRef>
        </p:style>
      </p:cxnSp>
      <p:sp>
        <p:nvSpPr>
          <p:cNvPr id="22" name="Tekstvak 21">
            <a:extLst>
              <a:ext uri="{FF2B5EF4-FFF2-40B4-BE49-F238E27FC236}">
                <a16:creationId xmlns:a16="http://schemas.microsoft.com/office/drawing/2014/main" id="{0A8ED100-4863-8CE7-9F92-EEBECBFCDF3D}"/>
              </a:ext>
            </a:extLst>
          </p:cNvPr>
          <p:cNvSpPr txBox="1"/>
          <p:nvPr/>
        </p:nvSpPr>
        <p:spPr>
          <a:xfrm>
            <a:off x="6693428" y="1950468"/>
            <a:ext cx="2052139" cy="646331"/>
          </a:xfrm>
          <a:prstGeom prst="rect">
            <a:avLst/>
          </a:prstGeom>
          <a:solidFill>
            <a:schemeClr val="bg1"/>
          </a:solidFill>
          <a:ln w="57150">
            <a:solidFill>
              <a:srgbClr val="00B050"/>
            </a:solidFill>
          </a:ln>
        </p:spPr>
        <p:txBody>
          <a:bodyPr wrap="square" rtlCol="0">
            <a:spAutoFit/>
          </a:bodyPr>
          <a:lstStyle/>
          <a:p>
            <a:r>
              <a:rPr lang="nl-BE"/>
              <a:t>Donker = Hoge nood aan duisternis</a:t>
            </a:r>
          </a:p>
        </p:txBody>
      </p:sp>
      <p:cxnSp>
        <p:nvCxnSpPr>
          <p:cNvPr id="23" name="Rechte verbindingslijn 22">
            <a:extLst>
              <a:ext uri="{FF2B5EF4-FFF2-40B4-BE49-F238E27FC236}">
                <a16:creationId xmlns:a16="http://schemas.microsoft.com/office/drawing/2014/main" id="{7F8110B3-9D8F-84F9-A361-39A8C310BD31}"/>
              </a:ext>
            </a:extLst>
          </p:cNvPr>
          <p:cNvCxnSpPr>
            <a:cxnSpLocks/>
            <a:stCxn id="22" idx="1"/>
          </p:cNvCxnSpPr>
          <p:nvPr/>
        </p:nvCxnSpPr>
        <p:spPr>
          <a:xfrm flipH="1">
            <a:off x="6189372" y="2273634"/>
            <a:ext cx="504056" cy="396914"/>
          </a:xfrm>
          <a:prstGeom prst="line">
            <a:avLst/>
          </a:prstGeom>
          <a:ln w="57150">
            <a:solidFill>
              <a:srgbClr val="00B050"/>
            </a:solidFill>
          </a:ln>
        </p:spPr>
        <p:style>
          <a:lnRef idx="2">
            <a:schemeClr val="accent2"/>
          </a:lnRef>
          <a:fillRef idx="0">
            <a:schemeClr val="accent2"/>
          </a:fillRef>
          <a:effectRef idx="1">
            <a:schemeClr val="accent2"/>
          </a:effectRef>
          <a:fontRef idx="minor">
            <a:schemeClr val="tx1"/>
          </a:fontRef>
        </p:style>
      </p:cxnSp>
      <p:sp>
        <p:nvSpPr>
          <p:cNvPr id="24" name="Tekstvak 23">
            <a:extLst>
              <a:ext uri="{FF2B5EF4-FFF2-40B4-BE49-F238E27FC236}">
                <a16:creationId xmlns:a16="http://schemas.microsoft.com/office/drawing/2014/main" id="{432D2BD2-C95E-AA6F-C7DB-AE5C6FE2BB21}"/>
              </a:ext>
            </a:extLst>
          </p:cNvPr>
          <p:cNvSpPr txBox="1"/>
          <p:nvPr/>
        </p:nvSpPr>
        <p:spPr>
          <a:xfrm>
            <a:off x="588458" y="4931115"/>
            <a:ext cx="2618247" cy="646331"/>
          </a:xfrm>
          <a:prstGeom prst="rect">
            <a:avLst/>
          </a:prstGeom>
          <a:solidFill>
            <a:schemeClr val="bg1"/>
          </a:solidFill>
          <a:ln w="57150">
            <a:solidFill>
              <a:srgbClr val="00B050"/>
            </a:solidFill>
          </a:ln>
        </p:spPr>
        <p:txBody>
          <a:bodyPr wrap="square" rtlCol="0">
            <a:spAutoFit/>
          </a:bodyPr>
          <a:lstStyle/>
          <a:p>
            <a:r>
              <a:rPr lang="nl-BE"/>
              <a:t>Gele stippen: Locatie (</a:t>
            </a:r>
            <a:r>
              <a:rPr lang="nl-BE" err="1"/>
              <a:t>verlichtings</a:t>
            </a:r>
            <a:r>
              <a:rPr lang="nl-BE"/>
              <a:t>)palen</a:t>
            </a:r>
          </a:p>
        </p:txBody>
      </p:sp>
      <p:cxnSp>
        <p:nvCxnSpPr>
          <p:cNvPr id="25" name="Rechte verbindingslijn 24">
            <a:extLst>
              <a:ext uri="{FF2B5EF4-FFF2-40B4-BE49-F238E27FC236}">
                <a16:creationId xmlns:a16="http://schemas.microsoft.com/office/drawing/2014/main" id="{ADB6053D-4B9A-81F7-64FE-1F6BC0E1D10C}"/>
              </a:ext>
            </a:extLst>
          </p:cNvPr>
          <p:cNvCxnSpPr>
            <a:cxnSpLocks/>
            <a:stCxn id="24" idx="3"/>
          </p:cNvCxnSpPr>
          <p:nvPr/>
        </p:nvCxnSpPr>
        <p:spPr>
          <a:xfrm flipV="1">
            <a:off x="3206705" y="4499067"/>
            <a:ext cx="585039" cy="755214"/>
          </a:xfrm>
          <a:prstGeom prst="line">
            <a:avLst/>
          </a:prstGeom>
          <a:ln w="57150">
            <a:solidFill>
              <a:srgbClr val="00B050"/>
            </a:solidFill>
          </a:ln>
        </p:spPr>
        <p:style>
          <a:lnRef idx="2">
            <a:schemeClr val="accent2"/>
          </a:lnRef>
          <a:fillRef idx="0">
            <a:schemeClr val="accent2"/>
          </a:fillRef>
          <a:effectRef idx="1">
            <a:schemeClr val="accent2"/>
          </a:effectRef>
          <a:fontRef idx="minor">
            <a:schemeClr val="tx1"/>
          </a:fontRef>
        </p:style>
      </p:cxnSp>
      <p:sp>
        <p:nvSpPr>
          <p:cNvPr id="29" name="Tekstvak 28">
            <a:extLst>
              <a:ext uri="{FF2B5EF4-FFF2-40B4-BE49-F238E27FC236}">
                <a16:creationId xmlns:a16="http://schemas.microsoft.com/office/drawing/2014/main" id="{9DC40597-E80A-6A74-B198-4244F51CBC89}"/>
              </a:ext>
            </a:extLst>
          </p:cNvPr>
          <p:cNvSpPr txBox="1"/>
          <p:nvPr/>
        </p:nvSpPr>
        <p:spPr>
          <a:xfrm>
            <a:off x="1920606" y="2266819"/>
            <a:ext cx="3455314" cy="923330"/>
          </a:xfrm>
          <a:prstGeom prst="rect">
            <a:avLst/>
          </a:prstGeom>
          <a:solidFill>
            <a:schemeClr val="bg1"/>
          </a:solidFill>
          <a:ln w="57150">
            <a:solidFill>
              <a:srgbClr val="00B050"/>
            </a:solidFill>
          </a:ln>
        </p:spPr>
        <p:txBody>
          <a:bodyPr wrap="square" rtlCol="0">
            <a:spAutoFit/>
          </a:bodyPr>
          <a:lstStyle/>
          <a:p>
            <a:r>
              <a:rPr lang="nl-BE"/>
              <a:t>Bomen zijn geleidende elementen voor vleermuizen, vooral als er weinig verlichting is.</a:t>
            </a:r>
          </a:p>
        </p:txBody>
      </p:sp>
      <p:cxnSp>
        <p:nvCxnSpPr>
          <p:cNvPr id="30" name="Rechte verbindingslijn 29">
            <a:extLst>
              <a:ext uri="{FF2B5EF4-FFF2-40B4-BE49-F238E27FC236}">
                <a16:creationId xmlns:a16="http://schemas.microsoft.com/office/drawing/2014/main" id="{16FCAF09-F1B3-6C91-9279-666B5AA67743}"/>
              </a:ext>
            </a:extLst>
          </p:cNvPr>
          <p:cNvCxnSpPr>
            <a:cxnSpLocks/>
            <a:stCxn id="29" idx="1"/>
          </p:cNvCxnSpPr>
          <p:nvPr/>
        </p:nvCxnSpPr>
        <p:spPr>
          <a:xfrm flipH="1" flipV="1">
            <a:off x="1452554" y="1834771"/>
            <a:ext cx="468052" cy="893713"/>
          </a:xfrm>
          <a:prstGeom prst="line">
            <a:avLst/>
          </a:prstGeom>
          <a:ln w="57150">
            <a:solidFill>
              <a:srgbClr val="00B050"/>
            </a:solidFill>
          </a:ln>
        </p:spPr>
        <p:style>
          <a:lnRef idx="2">
            <a:schemeClr val="accent2"/>
          </a:lnRef>
          <a:fillRef idx="0">
            <a:schemeClr val="accent2"/>
          </a:fillRef>
          <a:effectRef idx="1">
            <a:schemeClr val="accent2"/>
          </a:effectRef>
          <a:fontRef idx="minor">
            <a:schemeClr val="tx1"/>
          </a:fontRef>
        </p:style>
      </p:cxnSp>
      <p:pic>
        <p:nvPicPr>
          <p:cNvPr id="37" name="Afbeelding 36">
            <a:hlinkClick r:id="rId2"/>
            <a:extLst>
              <a:ext uri="{FF2B5EF4-FFF2-40B4-BE49-F238E27FC236}">
                <a16:creationId xmlns:a16="http://schemas.microsoft.com/office/drawing/2014/main" id="{5B412E03-40BB-8554-92C8-1B2AB858952C}"/>
              </a:ext>
            </a:extLst>
          </p:cNvPr>
          <p:cNvPicPr>
            <a:picLocks noChangeAspect="1"/>
          </p:cNvPicPr>
          <p:nvPr/>
        </p:nvPicPr>
        <p:blipFill>
          <a:blip r:embed="rId4"/>
          <a:stretch>
            <a:fillRect/>
          </a:stretch>
        </p:blipFill>
        <p:spPr>
          <a:xfrm>
            <a:off x="10797452" y="114672"/>
            <a:ext cx="1067780" cy="812233"/>
          </a:xfrm>
          <a:prstGeom prst="rect">
            <a:avLst/>
          </a:prstGeom>
        </p:spPr>
      </p:pic>
    </p:spTree>
    <p:extLst>
      <p:ext uri="{BB962C8B-B14F-4D97-AF65-F5344CB8AC3E}">
        <p14:creationId xmlns:p14="http://schemas.microsoft.com/office/powerpoint/2010/main" val="191377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Duisternisbehoeftekaart</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a:bodyPr>
          <a:lstStyle/>
          <a:p>
            <a:pPr algn="just"/>
            <a:r>
              <a:rPr lang="nl-BE" sz="1600" b="0" i="0">
                <a:solidFill>
                  <a:srgbClr val="656565"/>
                </a:solidFill>
                <a:effectLst/>
                <a:latin typeface="Verdana Pro" panose="020B0604030504040204" pitchFamily="34" charset="0"/>
              </a:rPr>
              <a:t>De kaart toont je welke gebieden de grootste nood aan duisternis hebben, bijvoorbeeld omdat er waardevolle natuur aanwezig is, of omdat ze een verbindende functie hebben.</a:t>
            </a:r>
          </a:p>
          <a:p>
            <a:endParaRPr lang="nl-BE" sz="1600" b="0" i="0">
              <a:solidFill>
                <a:srgbClr val="656565"/>
              </a:solidFill>
              <a:effectLst/>
              <a:latin typeface="Verdana Pro" panose="020B0604030504040204" pitchFamily="34" charset="0"/>
            </a:endParaRPr>
          </a:p>
          <a:p>
            <a:pPr algn="just"/>
            <a:r>
              <a:rPr lang="nl-BE" sz="1600">
                <a:solidFill>
                  <a:srgbClr val="656565"/>
                </a:solidFill>
                <a:latin typeface="Verdana Pro" panose="020B0604030504040204" pitchFamily="34" charset="0"/>
              </a:rPr>
              <a:t>Waar verlichting aanwezig is in donker gekleurde zones kan je nagaan of deze hier echt nodig is en of de verlichting kan aangepast worden om minder impact op biodiversiteit te hebben. Info hierover vind je op de </a:t>
            </a:r>
            <a:r>
              <a:rPr lang="nl-BE" sz="1600">
                <a:solidFill>
                  <a:srgbClr val="656565"/>
                </a:solidFill>
                <a:latin typeface="Verdana Pro" panose="020B0604030504040204" pitchFamily="34" charset="0"/>
                <a:hlinkClick r:id="rId2"/>
              </a:rPr>
              <a:t>provinciewebsite</a:t>
            </a:r>
            <a:r>
              <a:rPr lang="nl-BE" sz="1600">
                <a:solidFill>
                  <a:srgbClr val="656565"/>
                </a:solidFill>
                <a:latin typeface="Verdana Pro" panose="020B0604030504040204" pitchFamily="34" charset="0"/>
              </a:rPr>
              <a:t>. Bij het aanleggen van nieuwe infrastructuur kan je ook rekening houden met de kaart bij beslissingen over verlichting.</a:t>
            </a:r>
            <a:endParaRPr lang="nl-BE" sz="1600"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245677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941B-03D4-D388-F656-03553708C6D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993690-ABDF-4529-539A-68C707147C40}"/>
              </a:ext>
            </a:extLst>
          </p:cNvPr>
          <p:cNvSpPr>
            <a:spLocks noGrp="1"/>
          </p:cNvSpPr>
          <p:nvPr>
            <p:ph type="title"/>
          </p:nvPr>
        </p:nvSpPr>
        <p:spPr/>
        <p:txBody>
          <a:bodyPr/>
          <a:lstStyle/>
          <a:p>
            <a:r>
              <a:rPr lang="nl-BE"/>
              <a:t>Je eigen gemeente: Duisternisbehoeftekaart</a:t>
            </a:r>
          </a:p>
        </p:txBody>
      </p:sp>
      <p:sp>
        <p:nvSpPr>
          <p:cNvPr id="9" name="Content Placeholder 8">
            <a:extLst>
              <a:ext uri="{FF2B5EF4-FFF2-40B4-BE49-F238E27FC236}">
                <a16:creationId xmlns:a16="http://schemas.microsoft.com/office/drawing/2014/main" id="{CC01B694-F348-7FF6-443B-5F74D2AA457D}"/>
              </a:ext>
            </a:extLst>
          </p:cNvPr>
          <p:cNvSpPr>
            <a:spLocks noGrp="1"/>
          </p:cNvSpPr>
          <p:nvPr>
            <p:ph idx="1"/>
          </p:nvPr>
        </p:nvSpPr>
        <p:spPr/>
        <p:txBody>
          <a:bodyPr/>
          <a:lstStyle/>
          <a:p>
            <a:pPr marL="0" indent="0">
              <a:buNone/>
            </a:pPr>
            <a:r>
              <a:rPr lang="nl-BE">
                <a:ea typeface="ＭＳ Ｐゴシック"/>
              </a:rPr>
              <a:t>Waar in onze gemeente zijn er kansen voor het vermijden of verminderen van de impact van verlichting op biodiversiteit? </a:t>
            </a:r>
          </a:p>
          <a:p>
            <a:endParaRPr lang="nl-BE">
              <a:ea typeface="ＭＳ Ｐゴシック"/>
            </a:endParaRPr>
          </a:p>
          <a:p>
            <a:pPr marL="0" indent="0">
              <a:buNone/>
            </a:pPr>
            <a:endParaRPr lang="nl-BE">
              <a:ea typeface="ＭＳ Ｐゴシック"/>
            </a:endParaRPr>
          </a:p>
          <a:p>
            <a:pPr marL="0" indent="0">
              <a:buNone/>
            </a:pPr>
            <a:endParaRPr lang="nl-BE">
              <a:ea typeface="ＭＳ Ｐゴシック"/>
            </a:endParaRPr>
          </a:p>
          <a:p>
            <a:pPr marL="0" indent="0">
              <a:buNone/>
            </a:pPr>
            <a:endParaRPr lang="nl-BE">
              <a:ea typeface="ＭＳ Ｐゴシック"/>
            </a:endParaRPr>
          </a:p>
          <a:p>
            <a:pPr marL="0" indent="0">
              <a:buNone/>
            </a:pPr>
            <a:r>
              <a:rPr lang="nl-BE">
                <a:ea typeface="ＭＳ Ｐゴシック"/>
              </a:rPr>
              <a:t>Welke acties kunnen we als gemeente ondernemen?</a:t>
            </a:r>
          </a:p>
        </p:txBody>
      </p:sp>
    </p:spTree>
    <p:extLst>
      <p:ext uri="{BB962C8B-B14F-4D97-AF65-F5344CB8AC3E}">
        <p14:creationId xmlns:p14="http://schemas.microsoft.com/office/powerpoint/2010/main" val="3779795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noProof="0"/>
              <a:t>Hoofdstuk nr.</a:t>
            </a:r>
          </a:p>
        </p:txBody>
      </p:sp>
      <p:sp>
        <p:nvSpPr>
          <p:cNvPr id="3" name="Subtitle 2"/>
          <p:cNvSpPr>
            <a:spLocks noGrp="1"/>
          </p:cNvSpPr>
          <p:nvPr>
            <p:ph type="subTitle" idx="1"/>
          </p:nvPr>
        </p:nvSpPr>
        <p:spPr/>
        <p:txBody>
          <a:bodyPr/>
          <a:lstStyle/>
          <a:p>
            <a:r>
              <a:rPr lang="nl-BE"/>
              <a:t>Ecosysteemdiensten</a:t>
            </a:r>
            <a:endParaRPr lang="nl-BE" noProof="0"/>
          </a:p>
        </p:txBody>
      </p:sp>
    </p:spTree>
    <p:extLst>
      <p:ext uri="{BB962C8B-B14F-4D97-AF65-F5344CB8AC3E}">
        <p14:creationId xmlns:p14="http://schemas.microsoft.com/office/powerpoint/2010/main" val="124439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a:t>Ecosysteemdiensten kunnen op verschillende manieren worden gebruikt…</a:t>
            </a:r>
          </a:p>
        </p:txBody>
      </p:sp>
      <p:sp>
        <p:nvSpPr>
          <p:cNvPr id="3" name="Tijdelijke aanduiding voor inhoud 2"/>
          <p:cNvSpPr>
            <a:spLocks noGrp="1"/>
          </p:cNvSpPr>
          <p:nvPr>
            <p:ph idx="1"/>
          </p:nvPr>
        </p:nvSpPr>
        <p:spPr>
          <a:xfrm>
            <a:off x="609600" y="1463040"/>
            <a:ext cx="10972800" cy="4251960"/>
          </a:xfrm>
        </p:spPr>
        <p:txBody>
          <a:bodyPr>
            <a:normAutofit fontScale="85000" lnSpcReduction="20000"/>
          </a:bodyPr>
          <a:lstStyle/>
          <a:p>
            <a:pPr marL="215265" indent="-215265"/>
            <a:r>
              <a:rPr lang="nl-BE" sz="2000">
                <a:ea typeface="ＭＳ Ｐゴシック"/>
              </a:rPr>
              <a:t>Bewustmaking en als inspiratie heel vroeg in het planningsproces</a:t>
            </a:r>
            <a:endParaRPr lang="en-US">
              <a:ea typeface="ＭＳ Ｐゴシック"/>
            </a:endParaRPr>
          </a:p>
          <a:p>
            <a:pPr marL="215265" indent="-215265"/>
            <a:endParaRPr lang="nl-BE" sz="2000"/>
          </a:p>
          <a:p>
            <a:pPr marL="215265" indent="-215265"/>
            <a:r>
              <a:rPr lang="nl-BE" sz="2000"/>
              <a:t>In participatieve processen om de blik te verruimen en meer begrip te hebben voor elkaars zienswijze</a:t>
            </a:r>
          </a:p>
          <a:p>
            <a:pPr marL="215265" indent="-215265"/>
            <a:endParaRPr lang="nl-BE" sz="2000"/>
          </a:p>
          <a:p>
            <a:pPr marL="215265" indent="-215265"/>
            <a:r>
              <a:rPr lang="nl-BE" sz="2000">
                <a:ea typeface="ＭＳ Ｐゴシック"/>
              </a:rPr>
              <a:t>Sneller dezelfde taal spreken, meer argumenten</a:t>
            </a:r>
          </a:p>
          <a:p>
            <a:pPr marL="215265" indent="-215265"/>
            <a:endParaRPr lang="nl-BE" sz="2000"/>
          </a:p>
          <a:p>
            <a:pPr marL="215265" indent="-215265"/>
            <a:r>
              <a:rPr lang="nl-BE" sz="2000">
                <a:ea typeface="ＭＳ Ｐゴシック"/>
              </a:rPr>
              <a:t>Communicatie</a:t>
            </a:r>
          </a:p>
          <a:p>
            <a:pPr marL="215265" indent="-215265"/>
            <a:endParaRPr lang="nl-BE" sz="2000"/>
          </a:p>
          <a:p>
            <a:pPr marL="215265" indent="-215265"/>
            <a:r>
              <a:rPr lang="nl-BE" sz="2000">
                <a:ea typeface="ＭＳ Ｐゴシック"/>
              </a:rPr>
              <a:t>Ecosysteemdiensten voelen vaak veilig aan:</a:t>
            </a:r>
          </a:p>
          <a:p>
            <a:pPr marL="394970" lvl="1" indent="-179070"/>
            <a:r>
              <a:rPr lang="nl-BE">
                <a:ea typeface="ＭＳ Ｐゴシック"/>
              </a:rPr>
              <a:t>Ze zijn een ondersteunende tool en geen proces op zich</a:t>
            </a:r>
          </a:p>
          <a:p>
            <a:pPr marL="394970" lvl="1" indent="-179070"/>
            <a:r>
              <a:rPr lang="nl-BE">
                <a:ea typeface="ＭＳ Ｐゴシック"/>
              </a:rPr>
              <a:t>Ze geven kansen weer</a:t>
            </a:r>
          </a:p>
          <a:p>
            <a:pPr marL="394970" lvl="1" indent="-179070"/>
            <a:r>
              <a:rPr lang="nl-BE">
                <a:ea typeface="ＭＳ Ｐゴシック"/>
              </a:rPr>
              <a:t>Ze tonen die kansen vanuit verschillende invalshoeken</a:t>
            </a:r>
          </a:p>
          <a:p>
            <a:pPr marL="394970" lvl="1" indent="-179070"/>
            <a:endParaRPr lang="nl-BE" sz="1900"/>
          </a:p>
          <a:p>
            <a:pPr marL="0" indent="0">
              <a:buNone/>
            </a:pPr>
            <a:r>
              <a:rPr lang="nl-BE" sz="2100">
                <a:ea typeface="ＭＳ Ｐゴシック"/>
                <a:sym typeface="Wingdings" panose="05000000000000000000" pitchFamily="2" charset="2"/>
              </a:rPr>
              <a:t> In deze oefening gebruiken we ze vooral als inspiratie en bewustwording van de kansen binnen jouw gemeente</a:t>
            </a:r>
            <a:endParaRPr lang="nl-BE" sz="2100"/>
          </a:p>
          <a:p>
            <a:pPr marL="215265" indent="-215265"/>
            <a:endParaRPr lang="nl-BE"/>
          </a:p>
          <a:p>
            <a:pPr marL="215265" indent="-215265"/>
            <a:endParaRPr lang="nl-BE"/>
          </a:p>
          <a:p>
            <a:pPr marL="215265" indent="-215265"/>
            <a:endParaRPr lang="nl-BE"/>
          </a:p>
          <a:p>
            <a:pPr marL="215265" indent="-215265"/>
            <a:endParaRPr lang="nl-BE"/>
          </a:p>
          <a:p>
            <a:pPr marL="215265" indent="-215265"/>
            <a:endParaRPr lang="nl-BE"/>
          </a:p>
          <a:p>
            <a:pPr marL="215265" indent="-215265"/>
            <a:endParaRPr lang="nl-BE"/>
          </a:p>
          <a:p>
            <a:pPr marL="215265" indent="-215265"/>
            <a:endParaRPr lang="nl-BE"/>
          </a:p>
          <a:p>
            <a:pPr marL="215265" indent="-215265"/>
            <a:endParaRPr lang="nl-BE"/>
          </a:p>
        </p:txBody>
      </p:sp>
    </p:spTree>
    <p:extLst>
      <p:ext uri="{BB962C8B-B14F-4D97-AF65-F5344CB8AC3E}">
        <p14:creationId xmlns:p14="http://schemas.microsoft.com/office/powerpoint/2010/main" val="19965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55695D-C820-CEE8-620A-5B478D95308A}"/>
              </a:ext>
            </a:extLst>
          </p:cNvPr>
          <p:cNvSpPr>
            <a:spLocks noGrp="1"/>
          </p:cNvSpPr>
          <p:nvPr>
            <p:ph idx="1"/>
          </p:nvPr>
        </p:nvSpPr>
        <p:spPr/>
        <p:txBody>
          <a:bodyPr/>
          <a:lstStyle/>
          <a:p>
            <a:endParaRPr lang="nl-BE"/>
          </a:p>
        </p:txBody>
      </p:sp>
      <p:pic>
        <p:nvPicPr>
          <p:cNvPr id="5" name="Afbeelding 4">
            <a:hlinkClick r:id="rId2"/>
            <a:extLst>
              <a:ext uri="{FF2B5EF4-FFF2-40B4-BE49-F238E27FC236}">
                <a16:creationId xmlns:a16="http://schemas.microsoft.com/office/drawing/2014/main" id="{0DCC7B8E-AD11-C78F-2943-79043270A99B}"/>
              </a:ext>
            </a:extLst>
          </p:cNvPr>
          <p:cNvPicPr>
            <a:picLocks noChangeAspect="1"/>
          </p:cNvPicPr>
          <p:nvPr/>
        </p:nvPicPr>
        <p:blipFill>
          <a:blip r:embed="rId3"/>
          <a:stretch>
            <a:fillRect/>
          </a:stretch>
        </p:blipFill>
        <p:spPr>
          <a:xfrm>
            <a:off x="0" y="720181"/>
            <a:ext cx="12192000" cy="6137819"/>
          </a:xfrm>
          <a:prstGeom prst="rect">
            <a:avLst/>
          </a:prstGeom>
        </p:spPr>
      </p:pic>
      <p:sp>
        <p:nvSpPr>
          <p:cNvPr id="6" name="Tekstvak 5">
            <a:extLst>
              <a:ext uri="{FF2B5EF4-FFF2-40B4-BE49-F238E27FC236}">
                <a16:creationId xmlns:a16="http://schemas.microsoft.com/office/drawing/2014/main" id="{06CFE86D-5ACF-A2D9-D09F-690F6BC31DC6}"/>
              </a:ext>
            </a:extLst>
          </p:cNvPr>
          <p:cNvSpPr txBox="1"/>
          <p:nvPr/>
        </p:nvSpPr>
        <p:spPr>
          <a:xfrm>
            <a:off x="2699004" y="286006"/>
            <a:ext cx="6793992" cy="369332"/>
          </a:xfrm>
          <a:prstGeom prst="rect">
            <a:avLst/>
          </a:prstGeom>
          <a:noFill/>
        </p:spPr>
        <p:txBody>
          <a:bodyPr wrap="square" rtlCol="0">
            <a:spAutoFit/>
          </a:bodyPr>
          <a:lstStyle/>
          <a:p>
            <a:r>
              <a:rPr lang="nl-BE">
                <a:solidFill>
                  <a:srgbClr val="008000"/>
                </a:solidFill>
                <a:hlinkClick r:id="rId2">
                  <a:extLst>
                    <a:ext uri="{A12FA001-AC4F-418D-AE19-62706E023703}">
                      <ahyp:hlinkClr xmlns:ahyp="http://schemas.microsoft.com/office/drawing/2018/hyperlinkcolor" val="tx"/>
                    </a:ext>
                  </a:extLst>
                </a:hlinkClick>
              </a:rPr>
              <a:t>Klik hier om te starten: Ecosysteemdiensten in je dagelijkse werking</a:t>
            </a:r>
            <a:endParaRPr lang="nl-BE">
              <a:solidFill>
                <a:srgbClr val="008000"/>
              </a:solidFill>
            </a:endParaRPr>
          </a:p>
        </p:txBody>
      </p:sp>
    </p:spTree>
    <p:extLst>
      <p:ext uri="{BB962C8B-B14F-4D97-AF65-F5344CB8AC3E}">
        <p14:creationId xmlns:p14="http://schemas.microsoft.com/office/powerpoint/2010/main" val="299127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nl-BE" noProof="0"/>
          </a:p>
        </p:txBody>
      </p:sp>
      <p:sp>
        <p:nvSpPr>
          <p:cNvPr id="3" name="Tijdelijke aanduiding voor inhoud 2">
            <a:extLst>
              <a:ext uri="{FF2B5EF4-FFF2-40B4-BE49-F238E27FC236}">
                <a16:creationId xmlns:a16="http://schemas.microsoft.com/office/drawing/2014/main" id="{6AFB3A9F-E694-DDFB-2D46-5A825D20DCCB}"/>
              </a:ext>
            </a:extLst>
          </p:cNvPr>
          <p:cNvSpPr>
            <a:spLocks noGrp="1"/>
          </p:cNvSpPr>
          <p:nvPr>
            <p:ph idx="1"/>
          </p:nvPr>
        </p:nvSpPr>
        <p:spPr/>
        <p:txBody>
          <a:bodyPr/>
          <a:lstStyle/>
          <a:p>
            <a:pPr marL="215265" indent="-215265"/>
            <a:r>
              <a:rPr lang="nl-NL">
                <a:ea typeface="ＭＳ Ｐゴシック"/>
              </a:rPr>
              <a:t>Wifi netwerk: HOTSPOT_PA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0FDAC-F2B6-92BA-2979-D5095F497630}"/>
              </a:ext>
            </a:extLst>
          </p:cNvPr>
          <p:cNvSpPr>
            <a:spLocks noGrp="1"/>
          </p:cNvSpPr>
          <p:nvPr>
            <p:ph type="title"/>
          </p:nvPr>
        </p:nvSpPr>
        <p:spPr/>
        <p:txBody>
          <a:bodyPr/>
          <a:lstStyle/>
          <a:p>
            <a:r>
              <a:rPr lang="nl-BE">
                <a:ea typeface="ＭＳ Ｐゴシック"/>
              </a:rPr>
              <a:t>Zoek jouw gemeente op de kaartlagen</a:t>
            </a:r>
          </a:p>
        </p:txBody>
      </p:sp>
      <p:sp>
        <p:nvSpPr>
          <p:cNvPr id="3" name="Tijdelijke aanduiding voor inhoud 2">
            <a:extLst>
              <a:ext uri="{FF2B5EF4-FFF2-40B4-BE49-F238E27FC236}">
                <a16:creationId xmlns:a16="http://schemas.microsoft.com/office/drawing/2014/main" id="{1D96AEA8-3501-74BB-A074-335B79FC2990}"/>
              </a:ext>
            </a:extLst>
          </p:cNvPr>
          <p:cNvSpPr>
            <a:spLocks noGrp="1"/>
          </p:cNvSpPr>
          <p:nvPr>
            <p:ph idx="1"/>
          </p:nvPr>
        </p:nvSpPr>
        <p:spPr/>
        <p:txBody>
          <a:bodyPr/>
          <a:lstStyle/>
          <a:p>
            <a:r>
              <a:rPr lang="nl-BE"/>
              <a:t>Gebruik de ingevoegde kaartlagen om naar jouw gebied of gemeente te gaan en de kansen op te zoeken.</a:t>
            </a:r>
          </a:p>
          <a:p>
            <a:endParaRPr lang="nl-BE"/>
          </a:p>
        </p:txBody>
      </p:sp>
      <p:pic>
        <p:nvPicPr>
          <p:cNvPr id="5" name="Afbeelding 4">
            <a:extLst>
              <a:ext uri="{FF2B5EF4-FFF2-40B4-BE49-F238E27FC236}">
                <a16:creationId xmlns:a16="http://schemas.microsoft.com/office/drawing/2014/main" id="{ED07BD22-BD7E-CC49-7F4B-B128ED693F96}"/>
              </a:ext>
            </a:extLst>
          </p:cNvPr>
          <p:cNvPicPr>
            <a:picLocks noChangeAspect="1"/>
          </p:cNvPicPr>
          <p:nvPr/>
        </p:nvPicPr>
        <p:blipFill>
          <a:blip r:embed="rId2"/>
          <a:stretch>
            <a:fillRect/>
          </a:stretch>
        </p:blipFill>
        <p:spPr>
          <a:xfrm>
            <a:off x="298703" y="2029059"/>
            <a:ext cx="3465685" cy="1629640"/>
          </a:xfrm>
          <a:prstGeom prst="rect">
            <a:avLst/>
          </a:prstGeom>
        </p:spPr>
      </p:pic>
      <p:pic>
        <p:nvPicPr>
          <p:cNvPr id="7" name="Afbeelding 6">
            <a:extLst>
              <a:ext uri="{FF2B5EF4-FFF2-40B4-BE49-F238E27FC236}">
                <a16:creationId xmlns:a16="http://schemas.microsoft.com/office/drawing/2014/main" id="{3F3DDDD4-ECBC-05FB-132D-577BEF046578}"/>
              </a:ext>
            </a:extLst>
          </p:cNvPr>
          <p:cNvPicPr>
            <a:picLocks noChangeAspect="1"/>
          </p:cNvPicPr>
          <p:nvPr/>
        </p:nvPicPr>
        <p:blipFill>
          <a:blip r:embed="rId3"/>
          <a:stretch>
            <a:fillRect/>
          </a:stretch>
        </p:blipFill>
        <p:spPr>
          <a:xfrm>
            <a:off x="6096000" y="2270920"/>
            <a:ext cx="2194110" cy="1458731"/>
          </a:xfrm>
          <a:prstGeom prst="rect">
            <a:avLst/>
          </a:prstGeom>
        </p:spPr>
      </p:pic>
      <p:sp>
        <p:nvSpPr>
          <p:cNvPr id="8" name="Bijschrift: lijn 7">
            <a:extLst>
              <a:ext uri="{FF2B5EF4-FFF2-40B4-BE49-F238E27FC236}">
                <a16:creationId xmlns:a16="http://schemas.microsoft.com/office/drawing/2014/main" id="{24CEE2AB-0932-6938-45CE-DF0002C838A6}"/>
              </a:ext>
            </a:extLst>
          </p:cNvPr>
          <p:cNvSpPr/>
          <p:nvPr/>
        </p:nvSpPr>
        <p:spPr>
          <a:xfrm>
            <a:off x="3152968" y="1868764"/>
            <a:ext cx="1073021" cy="460932"/>
          </a:xfrm>
          <a:prstGeom prst="borderCallout1">
            <a:avLst>
              <a:gd name="adj1" fmla="val 100086"/>
              <a:gd name="adj2" fmla="val 50466"/>
              <a:gd name="adj3" fmla="val 203755"/>
              <a:gd name="adj4" fmla="val 10241"/>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Vergroot de kaart</a:t>
            </a:r>
          </a:p>
        </p:txBody>
      </p:sp>
      <p:sp>
        <p:nvSpPr>
          <p:cNvPr id="11" name="Bijschrift: lijn 10">
            <a:extLst>
              <a:ext uri="{FF2B5EF4-FFF2-40B4-BE49-F238E27FC236}">
                <a16:creationId xmlns:a16="http://schemas.microsoft.com/office/drawing/2014/main" id="{FAA0EAFA-0E5E-C56F-4A05-6DA2A5ED8DEC}"/>
              </a:ext>
            </a:extLst>
          </p:cNvPr>
          <p:cNvSpPr/>
          <p:nvPr/>
        </p:nvSpPr>
        <p:spPr>
          <a:xfrm>
            <a:off x="5316099" y="1627428"/>
            <a:ext cx="3270117" cy="460932"/>
          </a:xfrm>
          <a:prstGeom prst="borderCallout1">
            <a:avLst>
              <a:gd name="adj1" fmla="val 100086"/>
              <a:gd name="adj2" fmla="val 50466"/>
              <a:gd name="adj3" fmla="val 166063"/>
              <a:gd name="adj4" fmla="val 32024"/>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Bij het vergrootglas links bovenaan kan je een adres of gemeente ingeven</a:t>
            </a:r>
          </a:p>
        </p:txBody>
      </p:sp>
      <p:pic>
        <p:nvPicPr>
          <p:cNvPr id="13" name="Afbeelding 12">
            <a:extLst>
              <a:ext uri="{FF2B5EF4-FFF2-40B4-BE49-F238E27FC236}">
                <a16:creationId xmlns:a16="http://schemas.microsoft.com/office/drawing/2014/main" id="{FC905B24-7202-9B2D-96F4-7E992584682C}"/>
              </a:ext>
            </a:extLst>
          </p:cNvPr>
          <p:cNvPicPr>
            <a:picLocks noChangeAspect="1"/>
          </p:cNvPicPr>
          <p:nvPr/>
        </p:nvPicPr>
        <p:blipFill>
          <a:blip r:embed="rId4"/>
          <a:stretch>
            <a:fillRect/>
          </a:stretch>
        </p:blipFill>
        <p:spPr>
          <a:xfrm>
            <a:off x="609600" y="4651119"/>
            <a:ext cx="3565410" cy="2123296"/>
          </a:xfrm>
          <a:prstGeom prst="rect">
            <a:avLst/>
          </a:prstGeom>
        </p:spPr>
      </p:pic>
      <p:sp>
        <p:nvSpPr>
          <p:cNvPr id="14" name="Bijschrift: lijn 13">
            <a:extLst>
              <a:ext uri="{FF2B5EF4-FFF2-40B4-BE49-F238E27FC236}">
                <a16:creationId xmlns:a16="http://schemas.microsoft.com/office/drawing/2014/main" id="{BAA420E6-BDC6-0342-0D1C-BF6E2D005D1E}"/>
              </a:ext>
            </a:extLst>
          </p:cNvPr>
          <p:cNvSpPr/>
          <p:nvPr/>
        </p:nvSpPr>
        <p:spPr>
          <a:xfrm>
            <a:off x="1088137" y="4008885"/>
            <a:ext cx="3581400" cy="460932"/>
          </a:xfrm>
          <a:prstGeom prst="borderCallout1">
            <a:avLst>
              <a:gd name="adj1" fmla="val 100086"/>
              <a:gd name="adj2" fmla="val 50466"/>
              <a:gd name="adj3" fmla="val 199788"/>
              <a:gd name="adj4" fmla="val 56279"/>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Zoom in op jouw locatie en neem met het knipprogramma een beeld van jouw locatie</a:t>
            </a:r>
          </a:p>
        </p:txBody>
      </p:sp>
      <p:pic>
        <p:nvPicPr>
          <p:cNvPr id="16" name="Afbeelding 15">
            <a:extLst>
              <a:ext uri="{FF2B5EF4-FFF2-40B4-BE49-F238E27FC236}">
                <a16:creationId xmlns:a16="http://schemas.microsoft.com/office/drawing/2014/main" id="{923B08E9-3AC3-13A4-BFDD-83C5DAC0421C}"/>
              </a:ext>
            </a:extLst>
          </p:cNvPr>
          <p:cNvPicPr>
            <a:picLocks noChangeAspect="1"/>
          </p:cNvPicPr>
          <p:nvPr/>
        </p:nvPicPr>
        <p:blipFill>
          <a:blip r:embed="rId5"/>
          <a:stretch>
            <a:fillRect/>
          </a:stretch>
        </p:blipFill>
        <p:spPr>
          <a:xfrm>
            <a:off x="6889101" y="4628677"/>
            <a:ext cx="3571365" cy="2145738"/>
          </a:xfrm>
          <a:prstGeom prst="rect">
            <a:avLst/>
          </a:prstGeom>
        </p:spPr>
      </p:pic>
      <p:sp>
        <p:nvSpPr>
          <p:cNvPr id="19" name="Bijschrift: lijn 18">
            <a:extLst>
              <a:ext uri="{FF2B5EF4-FFF2-40B4-BE49-F238E27FC236}">
                <a16:creationId xmlns:a16="http://schemas.microsoft.com/office/drawing/2014/main" id="{185EDD50-90F8-BAEC-3B2C-57BC18E074A2}"/>
              </a:ext>
            </a:extLst>
          </p:cNvPr>
          <p:cNvSpPr/>
          <p:nvPr/>
        </p:nvSpPr>
        <p:spPr>
          <a:xfrm>
            <a:off x="7424928" y="3921302"/>
            <a:ext cx="3581400" cy="460932"/>
          </a:xfrm>
          <a:prstGeom prst="borderCallout1">
            <a:avLst>
              <a:gd name="adj1" fmla="val 100086"/>
              <a:gd name="adj2" fmla="val 50466"/>
              <a:gd name="adj3" fmla="val 172014"/>
              <a:gd name="adj4" fmla="val 82066"/>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Verklein de kaart rechts boven om terug te keren naar de teksten en andere thema’s</a:t>
            </a:r>
          </a:p>
        </p:txBody>
      </p:sp>
      <p:sp>
        <p:nvSpPr>
          <p:cNvPr id="20" name="Pijl: rechts 19">
            <a:extLst>
              <a:ext uri="{FF2B5EF4-FFF2-40B4-BE49-F238E27FC236}">
                <a16:creationId xmlns:a16="http://schemas.microsoft.com/office/drawing/2014/main" id="{FBD1538B-E891-D556-AD42-3029285532A3}"/>
              </a:ext>
            </a:extLst>
          </p:cNvPr>
          <p:cNvSpPr/>
          <p:nvPr/>
        </p:nvSpPr>
        <p:spPr>
          <a:xfrm>
            <a:off x="4370832" y="2615184"/>
            <a:ext cx="1263567" cy="4609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21" name="Pijl: rechts 20">
            <a:extLst>
              <a:ext uri="{FF2B5EF4-FFF2-40B4-BE49-F238E27FC236}">
                <a16:creationId xmlns:a16="http://schemas.microsoft.com/office/drawing/2014/main" id="{4BD47874-4BCC-C240-279F-98A7926F26B6}"/>
              </a:ext>
            </a:extLst>
          </p:cNvPr>
          <p:cNvSpPr/>
          <p:nvPr/>
        </p:nvSpPr>
        <p:spPr>
          <a:xfrm>
            <a:off x="4907280" y="5484534"/>
            <a:ext cx="1263567" cy="4609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22" name="Pijl: rechts 21">
            <a:extLst>
              <a:ext uri="{FF2B5EF4-FFF2-40B4-BE49-F238E27FC236}">
                <a16:creationId xmlns:a16="http://schemas.microsoft.com/office/drawing/2014/main" id="{16EEDCE9-C1A7-E5C2-BCE4-CB2E99A8CCFE}"/>
              </a:ext>
            </a:extLst>
          </p:cNvPr>
          <p:cNvSpPr/>
          <p:nvPr/>
        </p:nvSpPr>
        <p:spPr>
          <a:xfrm rot="8798223">
            <a:off x="4775413" y="3555149"/>
            <a:ext cx="1128358" cy="41856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56493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F046D-E051-AD29-4DBB-F77A3530FB3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6E99E46-36FC-5EFC-66A3-2B83852D7BF2}"/>
              </a:ext>
            </a:extLst>
          </p:cNvPr>
          <p:cNvSpPr>
            <a:spLocks noGrp="1"/>
          </p:cNvSpPr>
          <p:nvPr>
            <p:ph type="title"/>
          </p:nvPr>
        </p:nvSpPr>
        <p:spPr>
          <a:xfrm>
            <a:off x="609600" y="457203"/>
            <a:ext cx="10972800" cy="579437"/>
          </a:xfrm>
        </p:spPr>
        <p:txBody>
          <a:bodyPr wrap="square" anchor="ctr">
            <a:normAutofit/>
          </a:bodyPr>
          <a:lstStyle/>
          <a:p>
            <a:r>
              <a:rPr lang="nl-BE"/>
              <a:t>Ecosysteemdiensten: Potentiële infiltratie</a:t>
            </a:r>
            <a:endParaRPr lang="nl-BE" noProof="0"/>
          </a:p>
        </p:txBody>
      </p:sp>
      <p:sp>
        <p:nvSpPr>
          <p:cNvPr id="9" name="Content Placeholder 8">
            <a:extLst>
              <a:ext uri="{FF2B5EF4-FFF2-40B4-BE49-F238E27FC236}">
                <a16:creationId xmlns:a16="http://schemas.microsoft.com/office/drawing/2014/main" id="{5A4F8DC4-E1AB-7F2C-E221-CE61B32BAFE1}"/>
              </a:ext>
            </a:extLst>
          </p:cNvPr>
          <p:cNvSpPr>
            <a:spLocks noGrp="1"/>
          </p:cNvSpPr>
          <p:nvPr>
            <p:ph idx="10"/>
          </p:nvPr>
        </p:nvSpPr>
        <p:spPr>
          <a:xfrm>
            <a:off x="6400800" y="1219200"/>
            <a:ext cx="5181600" cy="4419600"/>
          </a:xfrm>
        </p:spPr>
        <p:txBody>
          <a:bodyPr wrap="square" anchor="t">
            <a:normAutofit/>
          </a:bodyPr>
          <a:lstStyle/>
          <a:p>
            <a:pPr algn="just"/>
            <a:r>
              <a:rPr lang="nl-BE" sz="1600" b="0" i="0">
                <a:solidFill>
                  <a:srgbClr val="656565"/>
                </a:solidFill>
                <a:effectLst/>
                <a:latin typeface="Verdana Pro" panose="020B0604030504040204" pitchFamily="34" charset="0"/>
              </a:rPr>
              <a:t>Infiltratie is regen die doorsijpelt naar diepere bodemlagen en zo de grondwatervoorraden aanvult. Hoe goed de regen kan infiltreren hangt af van een aantal factoren. Als de grond verhard is, stroomt het water af. Het is ook mogelijk dat de regen de bodem niet of nauwelijks bereikt, bijvoorbeeld in dichte bossen. Als het water de bodemlagen niet bereikt, is er uiteraard ook geen infiltratie. </a:t>
            </a:r>
          </a:p>
          <a:p>
            <a:endParaRPr lang="nl-BE" sz="1600" b="0" i="0">
              <a:solidFill>
                <a:srgbClr val="656565"/>
              </a:solidFill>
              <a:effectLst/>
              <a:latin typeface="Verdana Pro" panose="020B0604030504040204" pitchFamily="34" charset="0"/>
            </a:endParaRPr>
          </a:p>
          <a:p>
            <a:pPr algn="just"/>
            <a:r>
              <a:rPr lang="nl-BE" sz="1600" noProof="0">
                <a:solidFill>
                  <a:srgbClr val="656565"/>
                </a:solidFill>
                <a:latin typeface="Verdana Pro" panose="020B0604030504040204" pitchFamily="34" charset="0"/>
              </a:rPr>
              <a:t>Deze kaart geeft weer hoe goed de bodem in staat is om water te infiltreren, met wat op die bodem staat, houden we in deze kaart geen rekening.</a:t>
            </a:r>
            <a:endParaRPr lang="nl-BE" sz="1600" noProof="0"/>
          </a:p>
        </p:txBody>
      </p:sp>
      <p:sp>
        <p:nvSpPr>
          <p:cNvPr id="10" name="Rechthoek 9">
            <a:extLst>
              <a:ext uri="{FF2B5EF4-FFF2-40B4-BE49-F238E27FC236}">
                <a16:creationId xmlns:a16="http://schemas.microsoft.com/office/drawing/2014/main" id="{D631AE47-C432-4797-F49B-C67618F91D3D}"/>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E2B6A671-6177-3911-A7E3-68CCC9934EE3}"/>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76053586-F368-1681-E4F1-CFA227E9F9BA}"/>
              </a:ext>
            </a:extLst>
          </p:cNvPr>
          <p:cNvSpPr>
            <a:spLocks noChangeArrowheads="1"/>
          </p:cNvSpPr>
          <p:nvPr/>
        </p:nvSpPr>
        <p:spPr bwMode="auto">
          <a:xfrm>
            <a:off x="1524000" y="5713638"/>
            <a:ext cx="3089500"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Potentiële</a:t>
            </a:r>
            <a:r>
              <a:rPr kumimoji="0" lang="nl-NL" altLang="nl-BE" sz="1400" i="0" u="none" strike="noStrike" cap="none" normalizeH="0">
                <a:ln>
                  <a:noFill/>
                </a:ln>
                <a:solidFill>
                  <a:schemeClr val="tx1">
                    <a:lumMod val="50000"/>
                    <a:lumOff val="50000"/>
                  </a:schemeClr>
                </a:solidFill>
                <a:effectLst/>
                <a:latin typeface="+mj-lt"/>
              </a:rPr>
              <a:t> infiltratie in m³/ha*jaar</a:t>
            </a:r>
            <a:endParaRPr kumimoji="0" lang="nl-NL" altLang="nl-BE" sz="1400" i="0" u="none" strike="noStrike" cap="none" normalizeH="0" baseline="0">
              <a:ln>
                <a:noFill/>
              </a:ln>
              <a:solidFill>
                <a:schemeClr val="tx1">
                  <a:lumMod val="50000"/>
                  <a:lumOff val="50000"/>
                </a:schemeClr>
              </a:solidFill>
              <a:effectLst/>
              <a:latin typeface="+mj-lt"/>
            </a:endParaRPr>
          </a:p>
        </p:txBody>
      </p:sp>
    </p:spTree>
    <p:extLst>
      <p:ext uri="{BB962C8B-B14F-4D97-AF65-F5344CB8AC3E}">
        <p14:creationId xmlns:p14="http://schemas.microsoft.com/office/powerpoint/2010/main" val="1650254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Actuele infiltratie</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1524000" y="5713638"/>
            <a:ext cx="2864630"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Actuele</a:t>
            </a:r>
            <a:r>
              <a:rPr kumimoji="0" lang="nl-NL" altLang="nl-BE" sz="1400" i="0" u="none" strike="noStrike" cap="none" normalizeH="0">
                <a:ln>
                  <a:noFill/>
                </a:ln>
                <a:solidFill>
                  <a:schemeClr val="tx1">
                    <a:lumMod val="50000"/>
                    <a:lumOff val="50000"/>
                  </a:schemeClr>
                </a:solidFill>
                <a:effectLst/>
                <a:latin typeface="+mj-lt"/>
              </a:rPr>
              <a:t> infiltratie in m³/ha*jaar</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600" b="0" i="0" u="none" strike="noStrike" cap="none" normalizeH="0" baseline="0">
                <a:ln>
                  <a:noFill/>
                </a:ln>
                <a:solidFill>
                  <a:srgbClr val="656565"/>
                </a:solidFill>
                <a:effectLst/>
                <a:latin typeface="Verdana Pro" panose="020B0604030504040204" pitchFamily="34" charset="0"/>
              </a:rPr>
              <a:t>Bij de actuele infiltratie combineren we de potentiële infiltratie en de effecten van het huidig bodemgebruik op de infiltratie. Het wordt berekend door rekening te houden met:</a:t>
            </a:r>
            <a:endParaRPr kumimoji="0" lang="nl-BE" altLang="nl-BE"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BE" sz="1600" b="0" i="0" u="none" strike="noStrike" cap="none" normalizeH="0" baseline="0">
              <a:ln>
                <a:noFill/>
              </a:ln>
              <a:solidFill>
                <a:srgbClr val="656565"/>
              </a:solidFill>
              <a:effectLst/>
              <a:latin typeface="Verdana Pro" panose="020B0604030504040204" pitchFamily="34" charset="0"/>
            </a:endParaRPr>
          </a:p>
          <a:p>
            <a:pPr eaLnBrk="0" hangingPunct="0">
              <a:spcBef>
                <a:spcPct val="0"/>
              </a:spcBef>
              <a:buClrTx/>
              <a:buSzTx/>
            </a:pPr>
            <a:r>
              <a:rPr kumimoji="0" lang="nl-NL" altLang="nl-BE" sz="1600" b="0" i="0" u="none" strike="noStrike" cap="none" normalizeH="0" baseline="0">
                <a:ln>
                  <a:noFill/>
                </a:ln>
                <a:solidFill>
                  <a:srgbClr val="656565"/>
                </a:solidFill>
                <a:effectLst/>
                <a:latin typeface="Verdana Pro" panose="020B0604030504040204" pitchFamily="34" charset="0"/>
              </a:rPr>
              <a:t>potentiële infiltratie</a:t>
            </a:r>
          </a:p>
          <a:p>
            <a:pPr eaLnBrk="0" hangingPunct="0">
              <a:spcBef>
                <a:spcPct val="0"/>
              </a:spcBef>
              <a:buClrTx/>
              <a:buSzTx/>
            </a:pPr>
            <a:endParaRPr lang="nl-NL" altLang="nl-BE" sz="1600">
              <a:solidFill>
                <a:srgbClr val="656565"/>
              </a:solidFill>
              <a:latin typeface="Verdana Pro" panose="020B0604030504040204" pitchFamily="34" charset="0"/>
            </a:endParaRPr>
          </a:p>
          <a:p>
            <a:pPr eaLnBrk="0" hangingPunct="0">
              <a:spcBef>
                <a:spcPct val="0"/>
              </a:spcBef>
              <a:buClrTx/>
              <a:buSzTx/>
            </a:pPr>
            <a:r>
              <a:rPr kumimoji="0" lang="nl-NL" altLang="nl-BE" sz="1600" b="0" i="0" u="none" strike="noStrike" cap="none" normalizeH="0" baseline="0">
                <a:ln>
                  <a:noFill/>
                </a:ln>
                <a:solidFill>
                  <a:srgbClr val="656565"/>
                </a:solidFill>
                <a:effectLst/>
                <a:latin typeface="Verdana Pro" panose="020B0604030504040204" pitchFamily="34" charset="0"/>
              </a:rPr>
              <a:t>verdichting door bebouwing, afdekking met verharde oppervlakte en aanwezigheid van rioleringsinfrastructuur waardoor regenwater wordt afgevoerd</a:t>
            </a:r>
          </a:p>
          <a:p>
            <a:pPr eaLnBrk="0" hangingPunct="0">
              <a:spcBef>
                <a:spcPct val="0"/>
              </a:spcBef>
              <a:buClrTx/>
              <a:buSzTx/>
            </a:pPr>
            <a:endParaRPr kumimoji="0" lang="nl-NL" altLang="nl-BE" sz="1600" b="0" i="0" u="none" strike="noStrike" cap="none" normalizeH="0" baseline="0">
              <a:ln>
                <a:noFill/>
              </a:ln>
              <a:solidFill>
                <a:srgbClr val="656565"/>
              </a:solidFill>
              <a:effectLst/>
              <a:latin typeface="Verdana Pro" panose="020B0604030504040204" pitchFamily="34" charset="0"/>
            </a:endParaRPr>
          </a:p>
          <a:p>
            <a:pPr eaLnBrk="0" hangingPunct="0">
              <a:spcBef>
                <a:spcPct val="0"/>
              </a:spcBef>
              <a:buClrTx/>
              <a:buSzTx/>
            </a:pPr>
            <a:r>
              <a:rPr kumimoji="0" lang="nl-NL" altLang="nl-BE" sz="1600" b="0" i="0" u="none" strike="noStrike" cap="none" normalizeH="0" baseline="0">
                <a:ln>
                  <a:noFill/>
                </a:ln>
                <a:solidFill>
                  <a:srgbClr val="656565"/>
                </a:solidFill>
                <a:effectLst/>
                <a:latin typeface="Verdana Pro" panose="020B0604030504040204" pitchFamily="34" charset="0"/>
              </a:rPr>
              <a:t>interceptie of het vasthouden van neerslag door vegetatie waardoor een deel van de neerslag terug kan verdampen</a:t>
            </a:r>
          </a:p>
          <a:p>
            <a:pPr eaLnBrk="0" hangingPunct="0">
              <a:spcBef>
                <a:spcPct val="0"/>
              </a:spcBef>
              <a:buClrTx/>
              <a:buSzTx/>
            </a:pPr>
            <a:endParaRPr kumimoji="0" lang="nl-NL" altLang="nl-BE" sz="1600" b="0" i="0" u="none" strike="noStrike" cap="none" normalizeH="0" baseline="0">
              <a:ln>
                <a:noFill/>
              </a:ln>
              <a:solidFill>
                <a:srgbClr val="656565"/>
              </a:solidFill>
              <a:effectLst/>
              <a:latin typeface="Verdana Pro" panose="020B0604030504040204" pitchFamily="34" charset="0"/>
            </a:endParaRPr>
          </a:p>
          <a:p>
            <a:pPr eaLnBrk="0" hangingPunct="0">
              <a:spcBef>
                <a:spcPct val="0"/>
              </a:spcBef>
              <a:buClrTx/>
              <a:buSzTx/>
            </a:pPr>
            <a:r>
              <a:rPr kumimoji="0" lang="nl-NL" altLang="nl-BE" sz="1600" b="0" i="0" u="none" strike="noStrike" cap="none" normalizeH="0" baseline="0">
                <a:ln>
                  <a:noFill/>
                </a:ln>
                <a:solidFill>
                  <a:srgbClr val="656565"/>
                </a:solidFill>
                <a:effectLst/>
                <a:latin typeface="Verdana Pro" panose="020B0604030504040204" pitchFamily="34" charset="0"/>
              </a:rPr>
              <a:t>transpiratie waardoor een deel van het ondiepe grondwater terug kan verdampen.</a:t>
            </a:r>
          </a:p>
          <a:p>
            <a:endParaRPr lang="nl-BE" sz="1200"/>
          </a:p>
        </p:txBody>
      </p:sp>
    </p:spTree>
    <p:extLst>
      <p:ext uri="{BB962C8B-B14F-4D97-AF65-F5344CB8AC3E}">
        <p14:creationId xmlns:p14="http://schemas.microsoft.com/office/powerpoint/2010/main" val="1700038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fontScale="90000"/>
          </a:bodyPr>
          <a:lstStyle/>
          <a:p>
            <a:r>
              <a:rPr lang="nl-BE"/>
              <a:t>Ecosysteemdiensten: Verschil actuele en potentiële infiltratie</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822689" y="1546697"/>
            <a:ext cx="5008626" cy="369332"/>
          </a:xfrm>
          <a:prstGeom prst="rect">
            <a:avLst/>
          </a:prstGeom>
          <a:noFill/>
        </p:spPr>
        <p:txBody>
          <a:bodyPr wrap="square">
            <a:spAutoFit/>
          </a:bodyPr>
          <a:lstStyle/>
          <a:p>
            <a:r>
              <a:rPr lang="nl-BE"/>
              <a:t>Ruimte voor screenshots van de eigen gemeente</a:t>
            </a:r>
            <a:endParaRPr lang="nl-BE" noProof="0"/>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just"/>
            <a:r>
              <a:rPr lang="nl-BE" sz="1600" b="0" i="0">
                <a:solidFill>
                  <a:srgbClr val="656565"/>
                </a:solidFill>
                <a:effectLst/>
                <a:latin typeface="Verdana Pro" panose="020B0604030504040204" pitchFamily="34" charset="0"/>
              </a:rPr>
              <a:t>Ook het verschil tussen de actuele en potentiële infiltratie kan je raadplegen op kaart. Op de locaties die hoog scoren (donkerder gekleurd) is de bodem geschikt voor infiltratie maar wordt dat op dit moment verhinderd. Dit gebeurt ofwel doordat het water wordt afgevoerd, door verharding en riolering, ofwel doordat het regenwater wordt onderschept vooraleer het de bodem bereikt.</a:t>
            </a:r>
          </a:p>
          <a:p>
            <a:pPr algn="just"/>
            <a:endParaRPr lang="nl-BE" sz="1600" b="0" i="0">
              <a:solidFill>
                <a:srgbClr val="656565"/>
              </a:solidFill>
              <a:effectLst/>
              <a:latin typeface="Verdana Pro" panose="020B0604030504040204" pitchFamily="34" charset="0"/>
            </a:endParaRPr>
          </a:p>
          <a:p>
            <a:pPr algn="l"/>
            <a:r>
              <a:rPr lang="nl-BE" sz="1600" b="0" i="0">
                <a:solidFill>
                  <a:srgbClr val="656565"/>
                </a:solidFill>
                <a:effectLst/>
                <a:latin typeface="Verdana Pro" panose="020B0604030504040204" pitchFamily="34" charset="0"/>
              </a:rPr>
              <a:t>Op de locaties die laag scoren (de lichtere kleuren op de kaart) is er ofwel niets dat de infiltratie verhindert ofwel is de bodem gewoon niet geschikt voor infiltratie, waardoor verharding of riolering een minder groot effect hebben.</a:t>
            </a:r>
          </a:p>
          <a:p>
            <a:endParaRPr lang="nl-BE" sz="1200"/>
          </a:p>
        </p:txBody>
      </p:sp>
      <p:sp>
        <p:nvSpPr>
          <p:cNvPr id="3" name="Rectangle 1">
            <a:extLst>
              <a:ext uri="{FF2B5EF4-FFF2-40B4-BE49-F238E27FC236}">
                <a16:creationId xmlns:a16="http://schemas.microsoft.com/office/drawing/2014/main" id="{FC6F9A76-F523-8E29-8D8E-1BB8A27114A9}"/>
              </a:ext>
            </a:extLst>
          </p:cNvPr>
          <p:cNvSpPr>
            <a:spLocks noChangeArrowheads="1"/>
          </p:cNvSpPr>
          <p:nvPr/>
        </p:nvSpPr>
        <p:spPr bwMode="auto">
          <a:xfrm>
            <a:off x="609600" y="5654040"/>
            <a:ext cx="5644896"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De donker gekleurde zones bieden de grootste winsten voor de infiltratie van regenwater</a:t>
            </a:r>
            <a:endParaRPr kumimoji="0" lang="nl-NL" altLang="nl-BE" sz="1400" i="0" u="none" strike="noStrike" cap="none" normalizeH="0" baseline="0">
              <a:ln>
                <a:noFill/>
              </a:ln>
              <a:solidFill>
                <a:schemeClr val="tx1">
                  <a:lumMod val="50000"/>
                  <a:lumOff val="50000"/>
                </a:schemeClr>
              </a:solidFill>
              <a:effectLst/>
              <a:latin typeface="+mj-lt"/>
            </a:endParaRPr>
          </a:p>
        </p:txBody>
      </p:sp>
    </p:spTree>
    <p:extLst>
      <p:ext uri="{BB962C8B-B14F-4D97-AF65-F5344CB8AC3E}">
        <p14:creationId xmlns:p14="http://schemas.microsoft.com/office/powerpoint/2010/main" val="407793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ea typeface="ＭＳ Ｐゴシック"/>
              </a:rPr>
              <a:t>Je eigen gemeente: infiltratie</a:t>
            </a:r>
            <a:endParaRPr lang="nl-BE" noProof="0">
              <a:ea typeface="ＭＳ Ｐゴシック"/>
            </a:endParaRPr>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
          </p:nvPr>
        </p:nvSpPr>
        <p:spPr/>
        <p:txBody>
          <a:bodyPr/>
          <a:lstStyle/>
          <a:p>
            <a:pPr marL="215265" indent="-215265"/>
            <a:r>
              <a:rPr lang="nl-BE">
                <a:ea typeface="ＭＳ Ｐゴシック"/>
              </a:rPr>
              <a:t>Wat zien we? </a:t>
            </a:r>
            <a:endParaRPr lang="en-US">
              <a:ea typeface="ＭＳ Ｐゴシック"/>
            </a:endParaRPr>
          </a:p>
          <a:p>
            <a:pPr marL="215265" indent="-215265"/>
            <a:r>
              <a:rPr lang="nl-BE">
                <a:ea typeface="ＭＳ Ｐゴシック"/>
              </a:rPr>
              <a:t>Waar in onze gemeente zijn er veel kansen voor infiltratie? </a:t>
            </a:r>
          </a:p>
          <a:p>
            <a:pPr marL="215265" indent="-215265"/>
            <a:r>
              <a:rPr lang="nl-BE">
                <a:ea typeface="ＭＳ Ｐゴシック"/>
              </a:rPr>
              <a:t>Worden ze op dit moment benut?</a:t>
            </a:r>
          </a:p>
          <a:p>
            <a:pPr marL="215265" indent="-215265"/>
            <a:r>
              <a:rPr lang="nl-BE">
                <a:ea typeface="ＭＳ Ｐゴシック"/>
              </a:rPr>
              <a:t>Waar liggen de locaties met de grootste kansen, bedreigingen?</a:t>
            </a:r>
          </a:p>
          <a:p>
            <a:pPr marL="215265" indent="-215265"/>
            <a:r>
              <a:rPr lang="nl-BE">
                <a:ea typeface="ＭＳ Ｐゴシック"/>
              </a:rPr>
              <a:t>Welke tips lezen we in de ‘Wat kan je er mee doen’? </a:t>
            </a:r>
          </a:p>
          <a:p>
            <a:pPr marL="215265" indent="-215265"/>
            <a:r>
              <a:rPr lang="nl-BE" noProof="0">
                <a:ea typeface="ＭＳ Ｐゴシック"/>
              </a:rPr>
              <a:t>Kunnen we iets extra’s doen voor infiltratie?</a:t>
            </a:r>
          </a:p>
        </p:txBody>
      </p:sp>
    </p:spTree>
    <p:extLst>
      <p:ext uri="{BB962C8B-B14F-4D97-AF65-F5344CB8AC3E}">
        <p14:creationId xmlns:p14="http://schemas.microsoft.com/office/powerpoint/2010/main" val="126931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a:t>
            </a:r>
            <a:r>
              <a:rPr lang="nl-BE" err="1"/>
              <a:t>Seizoenale</a:t>
            </a:r>
            <a:r>
              <a:rPr lang="nl-BE"/>
              <a:t> waterretentie</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654040"/>
            <a:ext cx="5553456"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De </a:t>
            </a:r>
            <a:r>
              <a:rPr lang="nl-BE" sz="1400" b="0" i="0" err="1">
                <a:solidFill>
                  <a:srgbClr val="9D9C9C"/>
                </a:solidFill>
                <a:effectLst/>
                <a:latin typeface="Verdana Pro" panose="020B0604030504040204" pitchFamily="34" charset="0"/>
              </a:rPr>
              <a:t>seizoenale</a:t>
            </a:r>
            <a:r>
              <a:rPr lang="nl-BE" sz="1400" b="0" i="0">
                <a:solidFill>
                  <a:srgbClr val="9D9C9C"/>
                </a:solidFill>
                <a:effectLst/>
                <a:latin typeface="Verdana Pro" panose="020B0604030504040204" pitchFamily="34" charset="0"/>
              </a:rPr>
              <a:t> retentie toont de hoeveelheid regenwater die op jaarbasis wordt vastgehouden in m³/ha*jaar</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just"/>
            <a:r>
              <a:rPr lang="nl-BE" sz="1600" b="0" i="0">
                <a:solidFill>
                  <a:srgbClr val="656565"/>
                </a:solidFill>
                <a:effectLst/>
                <a:latin typeface="Verdana Pro" panose="020B0604030504040204" pitchFamily="34" charset="0"/>
              </a:rPr>
              <a:t>Waterretentie is het (tijdelijk) vasthouden van water als ondiep grondwater. Het gaat om regenwater dat ondiep in de bodem trekt en vertraagd afstroomt richting waterlopen of bereikbaar is voor de wortels van planten. </a:t>
            </a:r>
          </a:p>
          <a:p>
            <a:pPr marL="0" indent="0" algn="just">
              <a:buNone/>
            </a:pPr>
            <a:r>
              <a:rPr lang="nl-BE" sz="1600" u="sng" err="1">
                <a:solidFill>
                  <a:srgbClr val="656565"/>
                </a:solidFill>
                <a:latin typeface="Verdana Pro" panose="020B0604030504040204" pitchFamily="34" charset="0"/>
              </a:rPr>
              <a:t>Seizoenale</a:t>
            </a:r>
            <a:r>
              <a:rPr lang="nl-BE" sz="1600" u="sng">
                <a:solidFill>
                  <a:srgbClr val="656565"/>
                </a:solidFill>
                <a:latin typeface="Verdana Pro" panose="020B0604030504040204" pitchFamily="34" charset="0"/>
              </a:rPr>
              <a:t> retentie:</a:t>
            </a:r>
          </a:p>
          <a:p>
            <a:pPr algn="just"/>
            <a:r>
              <a:rPr lang="nl-BE" sz="1600">
                <a:solidFill>
                  <a:srgbClr val="656565"/>
                </a:solidFill>
                <a:latin typeface="Verdana Pro" panose="020B0604030504040204" pitchFamily="34" charset="0"/>
              </a:rPr>
              <a:t>De </a:t>
            </a:r>
            <a:r>
              <a:rPr lang="nl-BE" sz="1600" err="1">
                <a:solidFill>
                  <a:srgbClr val="656565"/>
                </a:solidFill>
                <a:latin typeface="Verdana Pro" panose="020B0604030504040204" pitchFamily="34" charset="0"/>
              </a:rPr>
              <a:t>seizoenale</a:t>
            </a:r>
            <a:r>
              <a:rPr lang="nl-BE" sz="1600">
                <a:solidFill>
                  <a:srgbClr val="656565"/>
                </a:solidFill>
                <a:latin typeface="Verdana Pro" panose="020B0604030504040204" pitchFamily="34" charset="0"/>
              </a:rPr>
              <a:t> retentie is het bufferen van regenwateroverschotten tussen seizoenen. Het is de hoeveelheid water die gedurende een jaar wordt vastgehouden en opnieuw 'verbruikt’.</a:t>
            </a:r>
          </a:p>
          <a:p>
            <a:pPr algn="just"/>
            <a:r>
              <a:rPr lang="nl-BE" sz="1600" b="0" i="0">
                <a:solidFill>
                  <a:srgbClr val="656565"/>
                </a:solidFill>
                <a:effectLst/>
                <a:latin typeface="Verdana Pro" panose="020B0604030504040204" pitchFamily="34" charset="0"/>
              </a:rPr>
              <a:t>Het gaat om het volume water dat binnen een normaal jaar (zonder extreme droogte of neerslag) beschikbaar is om alle belangrijke ecosysteemfuncties te ondersteunen. Dit water zorgt ervoor dat de waterlopen een basisdebiet behouden, bossen en gewassen groeien en is essentieel voor heel wat andere ecosysteemdiensten (o.a. het opslaan van koolstof in bodems en moerassen).</a:t>
            </a:r>
            <a:endParaRPr lang="nl-BE" sz="1600">
              <a:solidFill>
                <a:srgbClr val="656565"/>
              </a:solidFill>
              <a:latin typeface="Verdana Pro" panose="020B0604030504040204" pitchFamily="34" charset="0"/>
            </a:endParaRPr>
          </a:p>
        </p:txBody>
      </p:sp>
    </p:spTree>
    <p:extLst>
      <p:ext uri="{BB962C8B-B14F-4D97-AF65-F5344CB8AC3E}">
        <p14:creationId xmlns:p14="http://schemas.microsoft.com/office/powerpoint/2010/main" val="423540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Permanente retentie</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654040"/>
            <a:ext cx="5553456"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Vooral extreem natte of permanent natte gebieden zoals waterlopen scoren hoog voor permanente retentie</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just"/>
            <a:r>
              <a:rPr lang="nl-BE" sz="1600" b="0" i="0">
                <a:solidFill>
                  <a:srgbClr val="656565"/>
                </a:solidFill>
                <a:effectLst/>
                <a:latin typeface="Verdana Pro" panose="020B0604030504040204" pitchFamily="34" charset="0"/>
              </a:rPr>
              <a:t>Er zijn ook kansen voor permanente retentie, de waterbuffer die bij langdurige droogte nog beschikbaar is. Vooral gebieden die extreem en/of permanent nat zijn zoals moerassen en natte bossen scoren hoog voor permanente retentie. Het zijn gebieden die water kunnen leveren aan oppervlaktewater in geval van laag water. Het zijn ook geschikte gebieden om aan waterberging te doen. Hoewel er al veel water gebufferd wordt in de bodem, kunnen ze meestal ook goed om met water net onder en boven de oppervlakte.</a:t>
            </a:r>
            <a:endParaRPr lang="nl-BE" sz="1600">
              <a:solidFill>
                <a:srgbClr val="656565"/>
              </a:solidFill>
              <a:latin typeface="Verdana Pro" panose="020B0604030504040204" pitchFamily="34" charset="0"/>
            </a:endParaRPr>
          </a:p>
        </p:txBody>
      </p:sp>
    </p:spTree>
    <p:extLst>
      <p:ext uri="{BB962C8B-B14F-4D97-AF65-F5344CB8AC3E}">
        <p14:creationId xmlns:p14="http://schemas.microsoft.com/office/powerpoint/2010/main" val="3631595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ea typeface="ＭＳ Ｐゴシック"/>
              </a:rPr>
              <a:t>Je eigen gemeente: Waterretentie</a:t>
            </a:r>
            <a:endParaRPr lang="nl-BE" noProof="0">
              <a:ea typeface="ＭＳ Ｐゴシック"/>
            </a:endParaRPr>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
          </p:nvPr>
        </p:nvSpPr>
        <p:spPr/>
        <p:txBody>
          <a:bodyPr/>
          <a:lstStyle/>
          <a:p>
            <a:pPr marL="215265" indent="-215265"/>
            <a:r>
              <a:rPr lang="nl-BE">
                <a:ea typeface="Verdana"/>
              </a:rPr>
              <a:t>Wat zien we? </a:t>
            </a:r>
            <a:endParaRPr lang="en-US">
              <a:solidFill>
                <a:srgbClr val="000000"/>
              </a:solidFill>
              <a:ea typeface="Verdana"/>
            </a:endParaRPr>
          </a:p>
          <a:p>
            <a:pPr marL="215265" indent="-215265"/>
            <a:r>
              <a:rPr lang="nl-BE">
                <a:ea typeface="Verdana"/>
              </a:rPr>
              <a:t>Waar in onze gemeente liggen de natte gebieden? </a:t>
            </a:r>
            <a:endParaRPr lang="en-US">
              <a:solidFill>
                <a:srgbClr val="000000"/>
              </a:solidFill>
              <a:ea typeface="Verdana"/>
            </a:endParaRPr>
          </a:p>
          <a:p>
            <a:pPr marL="215265" indent="-215265"/>
            <a:r>
              <a:rPr lang="nl-BE">
                <a:ea typeface="Verdana"/>
              </a:rPr>
              <a:t>Worden die kansen op dit moment benut?</a:t>
            </a:r>
            <a:endParaRPr lang="en-US">
              <a:solidFill>
                <a:srgbClr val="000000"/>
              </a:solidFill>
              <a:ea typeface="Verdana"/>
            </a:endParaRPr>
          </a:p>
          <a:p>
            <a:pPr marL="215265" indent="-215265"/>
            <a:r>
              <a:rPr lang="nl-BE">
                <a:ea typeface="Verdana"/>
              </a:rPr>
              <a:t>Waar liggen de locaties met de grootste kansen, bedreigingen?</a:t>
            </a:r>
            <a:endParaRPr lang="en-US">
              <a:solidFill>
                <a:srgbClr val="000000"/>
              </a:solidFill>
              <a:ea typeface="Verdana"/>
            </a:endParaRPr>
          </a:p>
          <a:p>
            <a:pPr marL="215265" indent="-215265"/>
            <a:r>
              <a:rPr lang="nl-BE">
                <a:ea typeface="Verdana"/>
              </a:rPr>
              <a:t>Welke tips lezen we in de Wat kan je er mee doen? </a:t>
            </a:r>
            <a:endParaRPr lang="en-US">
              <a:solidFill>
                <a:srgbClr val="000000"/>
              </a:solidFill>
              <a:ea typeface="Verdana"/>
            </a:endParaRPr>
          </a:p>
          <a:p>
            <a:pPr marL="215265" indent="-215265"/>
            <a:r>
              <a:rPr lang="nl-BE" noProof="0">
                <a:ea typeface="Verdana"/>
              </a:rPr>
              <a:t>Kunnen we iets extra’s doen </a:t>
            </a:r>
            <a:r>
              <a:rPr lang="nl-BE">
                <a:ea typeface="Verdana"/>
              </a:rPr>
              <a:t>voor waterretentie</a:t>
            </a:r>
            <a:r>
              <a:rPr lang="nl-BE" noProof="0">
                <a:ea typeface="Verdana"/>
              </a:rPr>
              <a:t>?</a:t>
            </a:r>
            <a:endParaRPr lang="nl-BE">
              <a:ea typeface="Verdana"/>
            </a:endParaRPr>
          </a:p>
        </p:txBody>
      </p:sp>
    </p:spTree>
    <p:extLst>
      <p:ext uri="{BB962C8B-B14F-4D97-AF65-F5344CB8AC3E}">
        <p14:creationId xmlns:p14="http://schemas.microsoft.com/office/powerpoint/2010/main" val="77979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fontScale="90000"/>
          </a:bodyPr>
          <a:lstStyle/>
          <a:p>
            <a:r>
              <a:rPr lang="nl-BE"/>
              <a:t>Ecosysteemdiensten: Luchtkwaliteit, geluid, lokaal klimaat</a:t>
            </a:r>
            <a:br>
              <a:rPr lang="nl-BE" b="0" i="0">
                <a:solidFill>
                  <a:srgbClr val="006761"/>
                </a:solidFill>
                <a:effectLst/>
                <a:latin typeface="Verdana Pro" panose="020B0604030504040204" pitchFamily="34" charset="0"/>
              </a:rPr>
            </a:b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761761"/>
            <a:ext cx="555345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Afvang van fijn stof in kg PM/ha*jaar</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l"/>
            <a:r>
              <a:rPr lang="nl-BE" sz="1600" b="0" i="0">
                <a:solidFill>
                  <a:srgbClr val="656565"/>
                </a:solidFill>
                <a:effectLst/>
                <a:latin typeface="Verdana Pro" panose="020B0604030504040204" pitchFamily="34" charset="0"/>
              </a:rPr>
              <a:t>Luchtkwaliteit, geluid en lokaal klimaat zijn als diensten minder afhankelijk van de bodemeigenschappen en meer van de vraag naar deze diensten zelf. </a:t>
            </a:r>
          </a:p>
          <a:p>
            <a:pPr algn="l"/>
            <a:r>
              <a:rPr lang="nl-BE" sz="1600" b="0" i="0">
                <a:solidFill>
                  <a:srgbClr val="656565"/>
                </a:solidFill>
                <a:effectLst/>
                <a:latin typeface="Verdana Pro" panose="020B0604030504040204" pitchFamily="34" charset="0"/>
              </a:rPr>
              <a:t>Deze diensten zijn moeilijker te modelleren maar ze zijn wel heel relevant in de bebouwde omgeving. En hoewel het effect misschien ;moeilijk meetbaar is, is het er wel degelijk</a:t>
            </a:r>
          </a:p>
          <a:p>
            <a:pPr algn="l">
              <a:buFont typeface="Arial" panose="020B0604020202020204" pitchFamily="34" charset="0"/>
              <a:buChar char="•"/>
            </a:pPr>
            <a:r>
              <a:rPr lang="nl-BE" sz="1600" b="0" i="0">
                <a:solidFill>
                  <a:srgbClr val="656565"/>
                </a:solidFill>
                <a:effectLst/>
                <a:latin typeface="Verdana Pro" panose="020B0604030504040204" pitchFamily="34" charset="0"/>
              </a:rPr>
              <a:t>Op een groene, trage weg is veel aangenamer wandelen dan vlak naast een drukke weg in de zon, uitlaatgassen en ongefilterde verkeersgeluiden.</a:t>
            </a:r>
          </a:p>
          <a:p>
            <a:pPr algn="l"/>
            <a:r>
              <a:rPr lang="nl-BE" sz="1600" b="0" i="0">
                <a:solidFill>
                  <a:srgbClr val="656565"/>
                </a:solidFill>
                <a:effectLst/>
                <a:latin typeface="Verdana Pro" panose="020B0604030504040204" pitchFamily="34" charset="0"/>
              </a:rPr>
              <a:t>Bovendien zijn de geleverde ecosysteemdiensten erg afhankelijk van de kwaliteit van het ecosysteem. In de bebouwde omgeving is dat ecosysteem vaak klein en komt het effect niet altijd tot uiting op de kaarten. </a:t>
            </a:r>
          </a:p>
        </p:txBody>
      </p:sp>
    </p:spTree>
    <p:extLst>
      <p:ext uri="{BB962C8B-B14F-4D97-AF65-F5344CB8AC3E}">
        <p14:creationId xmlns:p14="http://schemas.microsoft.com/office/powerpoint/2010/main" val="3032018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Gezondheid</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654040"/>
            <a:ext cx="5553456"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Het aantal gezonde levensjaren die een bepaalde groenzone geeft aan de mensen die binnen 3 km errond wonen</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just"/>
            <a:r>
              <a:rPr lang="nl-BE" sz="1600" b="0" i="0">
                <a:solidFill>
                  <a:srgbClr val="656565"/>
                </a:solidFill>
                <a:effectLst/>
                <a:latin typeface="Verdana Pro" panose="020B0604030504040204" pitchFamily="34" charset="0"/>
              </a:rPr>
              <a:t>De kaart toont het positieve effect van een groenzone voor de gezondheid van de mensen die er in een straal van 3 km rondom wonen. Ofwel: </a:t>
            </a:r>
            <a:r>
              <a:rPr lang="nl-BE" sz="1600" b="0" i="0">
                <a:solidFill>
                  <a:srgbClr val="00A351"/>
                </a:solidFill>
                <a:effectLst/>
                <a:latin typeface="Verdana Pro" panose="020B0604030504040204" pitchFamily="34" charset="0"/>
              </a:rPr>
              <a:t>het aantal gezonde levensjaren dat de inwoners rondom een groenzone krijgen</a:t>
            </a:r>
            <a:r>
              <a:rPr lang="nl-BE" sz="1600" b="0" i="0">
                <a:solidFill>
                  <a:srgbClr val="656565"/>
                </a:solidFill>
                <a:effectLst/>
                <a:latin typeface="Verdana Pro" panose="020B0604030504040204" pitchFamily="34" charset="0"/>
              </a:rPr>
              <a:t> door die groenzone. Groenzones in dichtbevolkte gebieden scoren hoger dan groenzones in het buitengebied omdat in dichtbevolkte gebieden meer mensen dichtbij wonen. We maken geen onderscheid tussen openbaar groen, natuur, bos of landbouw. Het voordeel wordt uitgedrukt in de vermindering van het aantal </a:t>
            </a:r>
            <a:r>
              <a:rPr lang="nl-BE" sz="1600" b="0" i="0" err="1">
                <a:solidFill>
                  <a:srgbClr val="656565"/>
                </a:solidFill>
                <a:effectLst/>
                <a:latin typeface="Verdana Pro" panose="020B0604030504040204" pitchFamily="34" charset="0"/>
              </a:rPr>
              <a:t>DALY’s</a:t>
            </a:r>
            <a:r>
              <a:rPr lang="nl-BE" sz="1600" b="0" i="0">
                <a:solidFill>
                  <a:srgbClr val="656565"/>
                </a:solidFill>
                <a:effectLst/>
                <a:latin typeface="Verdana Pro" panose="020B0604030504040204" pitchFamily="34" charset="0"/>
              </a:rPr>
              <a:t>, een maat voor de maatschappelijke last ontstaan door ziekte.</a:t>
            </a:r>
          </a:p>
          <a:p>
            <a:pPr algn="just"/>
            <a:r>
              <a:rPr lang="nl-BE" sz="1600" b="1">
                <a:solidFill>
                  <a:srgbClr val="656565"/>
                </a:solidFill>
                <a:latin typeface="Verdana Pro" panose="020B0604030504040204" pitchFamily="34" charset="0"/>
              </a:rPr>
              <a:t>Als een gebied heel donker kleurt is er eigenlijk te weinig groen, de vraag is te groot voor een kleine oppervlakte</a:t>
            </a:r>
          </a:p>
        </p:txBody>
      </p:sp>
    </p:spTree>
    <p:extLst>
      <p:ext uri="{BB962C8B-B14F-4D97-AF65-F5344CB8AC3E}">
        <p14:creationId xmlns:p14="http://schemas.microsoft.com/office/powerpoint/2010/main" val="44873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noProof="0"/>
              <a:t>Hoofdstuk nr.</a:t>
            </a:r>
          </a:p>
        </p:txBody>
      </p:sp>
      <p:sp>
        <p:nvSpPr>
          <p:cNvPr id="3" name="Subtitle 2"/>
          <p:cNvSpPr>
            <a:spLocks noGrp="1"/>
          </p:cNvSpPr>
          <p:nvPr>
            <p:ph type="subTitle" idx="1"/>
          </p:nvPr>
        </p:nvSpPr>
        <p:spPr/>
        <p:txBody>
          <a:bodyPr/>
          <a:lstStyle/>
          <a:p>
            <a:r>
              <a:rPr lang="nl-BE"/>
              <a:t>FEN en de duisternisbehoeftekaart</a:t>
            </a:r>
            <a:endParaRPr lang="nl-BE" noProof="0"/>
          </a:p>
        </p:txBody>
      </p:sp>
    </p:spTree>
    <p:extLst>
      <p:ext uri="{BB962C8B-B14F-4D97-AF65-F5344CB8AC3E}">
        <p14:creationId xmlns:p14="http://schemas.microsoft.com/office/powerpoint/2010/main" val="1351850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ea typeface="ＭＳ Ｐゴシック"/>
              </a:rPr>
              <a:t>Je eigen gemeente: Luchtkwaliteit, geluid, lokaal klimaat</a:t>
            </a:r>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
          </p:nvPr>
        </p:nvSpPr>
        <p:spPr/>
        <p:txBody>
          <a:bodyPr/>
          <a:lstStyle/>
          <a:p>
            <a:pPr marL="215265" indent="-215265"/>
            <a:endParaRPr lang="nl-BE"/>
          </a:p>
          <a:p>
            <a:pPr marL="215265" indent="-215265"/>
            <a:r>
              <a:rPr lang="nl-BE">
                <a:ea typeface="ＭＳ Ｐゴシック"/>
              </a:rPr>
              <a:t>Wat zien we? </a:t>
            </a:r>
          </a:p>
          <a:p>
            <a:pPr marL="215265" indent="-215265"/>
            <a:r>
              <a:rPr lang="nl-BE">
                <a:ea typeface="ＭＳ Ｐゴシック"/>
              </a:rPr>
              <a:t>Waar is er nood aan in onze gemeente? Schaduw, afscherming van wind of geluid, windscherm voor akkers, aandacht voor zuivere lucht …?</a:t>
            </a:r>
          </a:p>
          <a:p>
            <a:pPr marL="215265" indent="-215265"/>
            <a:r>
              <a:rPr lang="nl-BE">
                <a:ea typeface="ＭＳ Ｐゴシック"/>
              </a:rPr>
              <a:t>Willen we dat er mensen nog fietsen en wandelen op hete dagen? Zo ja, is er 40% schaduw op deze wegen?</a:t>
            </a:r>
          </a:p>
          <a:p>
            <a:pPr marL="215265" indent="-215265"/>
            <a:r>
              <a:rPr lang="nl-BE">
                <a:ea typeface="ＭＳ Ｐゴシック"/>
              </a:rPr>
              <a:t>Worden die behoeften nu al ingevuld?</a:t>
            </a:r>
          </a:p>
          <a:p>
            <a:pPr marL="215265" indent="-215265"/>
            <a:r>
              <a:rPr lang="nl-BE">
                <a:ea typeface="ＭＳ Ｐゴシック"/>
              </a:rPr>
              <a:t>Welke tips lezen we in de “Wat kan je er mee doen”? </a:t>
            </a:r>
          </a:p>
          <a:p>
            <a:pPr marL="215265" indent="-215265"/>
            <a:r>
              <a:rPr lang="nl-BE" noProof="0">
                <a:ea typeface="ＭＳ Ｐゴシック"/>
              </a:rPr>
              <a:t>Kunnen we iets extra’s doen op </a:t>
            </a:r>
            <a:r>
              <a:rPr lang="nl-BE">
                <a:ea typeface="ＭＳ Ｐゴシック"/>
              </a:rPr>
              <a:t>in onze gemeente</a:t>
            </a:r>
            <a:r>
              <a:rPr lang="nl-BE" noProof="0">
                <a:ea typeface="ＭＳ Ｐゴシック"/>
              </a:rPr>
              <a:t>?</a:t>
            </a:r>
          </a:p>
          <a:p>
            <a:pPr marL="215265" indent="-215265"/>
            <a:r>
              <a:rPr lang="nl-BE">
                <a:ea typeface="ＭＳ Ｐゴシック"/>
              </a:rPr>
              <a:t>Hoe kan een groenblauw netwerk daarbij helpen?</a:t>
            </a:r>
            <a:endParaRPr lang="nl-BE" noProof="0">
              <a:ea typeface="ＭＳ Ｐゴシック"/>
            </a:endParaRPr>
          </a:p>
        </p:txBody>
      </p:sp>
    </p:spTree>
    <p:extLst>
      <p:ext uri="{BB962C8B-B14F-4D97-AF65-F5344CB8AC3E}">
        <p14:creationId xmlns:p14="http://schemas.microsoft.com/office/powerpoint/2010/main" val="3688619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Koolstofopslag in biomassa</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546318"/>
            <a:ext cx="5553456"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Koolstofopslag in biomassa: de jaarlijkse hoeveelheid koolstof die duurzaam wordt opgeslagen in het spilhout en de wortels van bomen (ton C/ha*jaar)</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l"/>
            <a:r>
              <a:rPr lang="nl-BE" sz="1600" b="0" i="0">
                <a:solidFill>
                  <a:srgbClr val="656565"/>
                </a:solidFill>
                <a:effectLst/>
                <a:latin typeface="Verdana Pro" panose="020B0604030504040204" pitchFamily="34" charset="0"/>
              </a:rPr>
              <a:t>De koolstof die vastgelegd wordt in de biomassa van bossen kan niet meer bijdragen tot de opwarming van ons klimaat. Omdat het gaat om koolstof die jaarlijks wordt opgeslagen kan het gebruikt worden in de koolstofbalans. Het kan koolstof compenseren die wordt uitgestoten.</a:t>
            </a:r>
          </a:p>
          <a:p>
            <a:pPr algn="l"/>
            <a:r>
              <a:rPr lang="nl-BE" sz="1600" b="0" i="0">
                <a:solidFill>
                  <a:srgbClr val="656565"/>
                </a:solidFill>
                <a:effectLst/>
                <a:latin typeface="Verdana Pro" panose="020B0604030504040204" pitchFamily="34" charset="0"/>
              </a:rPr>
              <a:t>Voor koolstofopslag in biomassa houden we enkel rekening met de koolstof die langdurig wordt vastgelegd (in spilhout en wortels van houtige vegetatie).</a:t>
            </a:r>
          </a:p>
        </p:txBody>
      </p:sp>
    </p:spTree>
    <p:extLst>
      <p:ext uri="{BB962C8B-B14F-4D97-AF65-F5344CB8AC3E}">
        <p14:creationId xmlns:p14="http://schemas.microsoft.com/office/powerpoint/2010/main" val="2955808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Ecosysteemdiensten: Koolstofopslag in de bodem</a:t>
            </a:r>
            <a:endParaRPr lang="nl-BE"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2" name="Rectangle 1">
            <a:extLst>
              <a:ext uri="{FF2B5EF4-FFF2-40B4-BE49-F238E27FC236}">
                <a16:creationId xmlns:a16="http://schemas.microsoft.com/office/drawing/2014/main" id="{EAEDE8FB-C8CB-F9E7-ADD0-EB7CF5F95AFD}"/>
              </a:ext>
            </a:extLst>
          </p:cNvPr>
          <p:cNvSpPr>
            <a:spLocks noChangeArrowheads="1"/>
          </p:cNvSpPr>
          <p:nvPr/>
        </p:nvSpPr>
        <p:spPr bwMode="auto">
          <a:xfrm>
            <a:off x="701040" y="5654040"/>
            <a:ext cx="5553456"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l-BE" sz="1400" b="0" i="0">
                <a:solidFill>
                  <a:srgbClr val="9D9C9C"/>
                </a:solidFill>
                <a:effectLst/>
                <a:latin typeface="Verdana Pro" panose="020B0604030504040204" pitchFamily="34" charset="0"/>
              </a:rPr>
              <a:t>Koolstofopslag in de bodem: de hoeveelheid koolstof die opgeslagen zit in de bodem (ton C/ha)</a:t>
            </a:r>
            <a:endParaRPr kumimoji="0" lang="nl-NL" altLang="nl-BE" sz="1400" i="0" u="none" strike="noStrike" cap="none" normalizeH="0" baseline="0">
              <a:ln>
                <a:noFill/>
              </a:ln>
              <a:solidFill>
                <a:schemeClr val="tx1">
                  <a:lumMod val="50000"/>
                  <a:lumOff val="50000"/>
                </a:schemeClr>
              </a:solidFill>
              <a:effectLst/>
              <a:latin typeface="+mj-lt"/>
            </a:endParaRPr>
          </a:p>
        </p:txBody>
      </p:sp>
      <p:sp>
        <p:nvSpPr>
          <p:cNvPr id="4" name="Tijdelijke aanduiding voor inhoud 3">
            <a:extLst>
              <a:ext uri="{FF2B5EF4-FFF2-40B4-BE49-F238E27FC236}">
                <a16:creationId xmlns:a16="http://schemas.microsoft.com/office/drawing/2014/main" id="{FDC0CA96-33FE-8569-EB35-866506B2D31D}"/>
              </a:ext>
            </a:extLst>
          </p:cNvPr>
          <p:cNvSpPr>
            <a:spLocks noGrp="1"/>
          </p:cNvSpPr>
          <p:nvPr>
            <p:ph idx="10"/>
          </p:nvPr>
        </p:nvSpPr>
        <p:spPr/>
        <p:txBody>
          <a:bodyPr/>
          <a:lstStyle/>
          <a:p>
            <a:pPr algn="l"/>
            <a:r>
              <a:rPr lang="nl-BE" sz="1600" b="0" i="0">
                <a:solidFill>
                  <a:srgbClr val="656565"/>
                </a:solidFill>
                <a:effectLst/>
                <a:latin typeface="Verdana Pro" panose="020B0604030504040204" pitchFamily="34" charset="0"/>
              </a:rPr>
              <a:t>Hoe meer atmosferische CO</a:t>
            </a:r>
            <a:r>
              <a:rPr lang="nl-BE" sz="1600" b="0" i="0" baseline="-25000">
                <a:solidFill>
                  <a:srgbClr val="656565"/>
                </a:solidFill>
                <a:effectLst/>
                <a:latin typeface="Verdana Pro" panose="020B0604030504040204" pitchFamily="34" charset="0"/>
              </a:rPr>
              <a:t> 2 </a:t>
            </a:r>
            <a:r>
              <a:rPr lang="nl-BE" sz="1600" b="0" i="0">
                <a:solidFill>
                  <a:srgbClr val="656565"/>
                </a:solidFill>
                <a:effectLst/>
                <a:latin typeface="Verdana Pro" panose="020B0604030504040204" pitchFamily="34" charset="0"/>
              </a:rPr>
              <a:t> wordt vastgelegd in de bodem, hoe minder deze kan bijdragen tot klimaatopwarming. Enkele elementen om rekening mee te houden:</a:t>
            </a:r>
          </a:p>
          <a:p>
            <a:pPr algn="l">
              <a:buFont typeface="Arial" panose="020B0604020202020204" pitchFamily="34" charset="0"/>
              <a:buChar char="•"/>
            </a:pPr>
            <a:r>
              <a:rPr lang="nl-BE" sz="1600" b="0" i="0">
                <a:solidFill>
                  <a:srgbClr val="656565"/>
                </a:solidFill>
                <a:effectLst/>
                <a:latin typeface="Verdana Pro" panose="020B0604030504040204" pitchFamily="34" charset="0"/>
              </a:rPr>
              <a:t>Identificeer de locaties van de bestaande koolstofvoorraden in de bodem en zet in op het behoud en de bescherming ervan.</a:t>
            </a:r>
          </a:p>
          <a:p>
            <a:pPr algn="l">
              <a:buFont typeface="Arial" panose="020B0604020202020204" pitchFamily="34" charset="0"/>
              <a:buChar char="•"/>
            </a:pPr>
            <a:r>
              <a:rPr lang="nl-BE" sz="1600" b="0" i="0">
                <a:solidFill>
                  <a:srgbClr val="656565"/>
                </a:solidFill>
                <a:effectLst/>
                <a:latin typeface="Verdana Pro" panose="020B0604030504040204" pitchFamily="34" charset="0"/>
              </a:rPr>
              <a:t>Je kan ook de mogelijkheden bekijken om extra koolstof in de bodem op te slaan en het zo uit onze atmosfeer te halen. Bijvoorbeeld door veengebieden of natte natuur aan te leggen of te herstellen.</a:t>
            </a:r>
          </a:p>
        </p:txBody>
      </p:sp>
    </p:spTree>
    <p:extLst>
      <p:ext uri="{BB962C8B-B14F-4D97-AF65-F5344CB8AC3E}">
        <p14:creationId xmlns:p14="http://schemas.microsoft.com/office/powerpoint/2010/main" val="278138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ea typeface="ＭＳ Ｐゴシック"/>
              </a:rPr>
              <a:t>Je eigen gemeente: Koolstofopslag</a:t>
            </a:r>
            <a:endParaRPr lang="nl-BE" noProof="0">
              <a:ea typeface="ＭＳ Ｐゴシック"/>
            </a:endParaRPr>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
          </p:nvPr>
        </p:nvSpPr>
        <p:spPr/>
        <p:txBody>
          <a:bodyPr/>
          <a:lstStyle/>
          <a:p>
            <a:pPr marL="215265" indent="-215265"/>
            <a:r>
              <a:rPr lang="nl-BE">
                <a:ea typeface="ＭＳ Ｐゴシック"/>
              </a:rPr>
              <a:t>Wat zien we? </a:t>
            </a:r>
            <a:endParaRPr lang="en-US">
              <a:ea typeface="ＭＳ Ｐゴシック"/>
            </a:endParaRPr>
          </a:p>
          <a:p>
            <a:pPr marL="215265" indent="-215265"/>
            <a:r>
              <a:rPr lang="nl-BE">
                <a:ea typeface="ＭＳ Ｐゴシック"/>
              </a:rPr>
              <a:t>Zit er op dit moment veel koolstof opgeslagen in onze gemeente?</a:t>
            </a:r>
          </a:p>
          <a:p>
            <a:pPr marL="215265" indent="-215265"/>
            <a:r>
              <a:rPr lang="nl-BE">
                <a:ea typeface="ＭＳ Ｐゴシック"/>
              </a:rPr>
              <a:t>Lopen we het risico om die koolstofopslag te verliezen, door de bodem te verharden, te verdrogen of door het landgebruik te wijzigen?</a:t>
            </a:r>
          </a:p>
          <a:p>
            <a:pPr marL="215265" indent="-215265"/>
            <a:r>
              <a:rPr lang="nl-BE">
                <a:ea typeface="ＭＳ Ｐゴシック"/>
              </a:rPr>
              <a:t>Kunnen we iets doen om die koolstofvoorraad te beschermen of te versterken?</a:t>
            </a:r>
          </a:p>
          <a:p>
            <a:pPr marL="215265" indent="-215265"/>
            <a:r>
              <a:rPr lang="nl-BE" noProof="0">
                <a:ea typeface="ＭＳ Ｐゴシック"/>
              </a:rPr>
              <a:t>Hoe gaan we de koolstof compenseren als die verloren gaat?</a:t>
            </a:r>
          </a:p>
        </p:txBody>
      </p:sp>
    </p:spTree>
    <p:extLst>
      <p:ext uri="{BB962C8B-B14F-4D97-AF65-F5344CB8AC3E}">
        <p14:creationId xmlns:p14="http://schemas.microsoft.com/office/powerpoint/2010/main" val="2703160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91544" y="2780934"/>
            <a:ext cx="5562600" cy="1015663"/>
          </a:xfrm>
          <a:prstGeom prst="rect">
            <a:avLst/>
          </a:prstGeom>
          <a:noFill/>
        </p:spPr>
        <p:txBody>
          <a:bodyPr wrap="square" rtlCol="0">
            <a:spAutoFit/>
          </a:bodyPr>
          <a:lstStyle/>
          <a:p>
            <a:r>
              <a:rPr lang="nl-BE" sz="6000" b="1">
                <a:solidFill>
                  <a:schemeClr val="bg1"/>
                </a:solidFill>
                <a:latin typeface="Verdana"/>
                <a:cs typeface="Verdana"/>
              </a:rPr>
              <a:t>Bedankt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t>FEN en de duisternisbehoeftekaart</a:t>
            </a:r>
            <a:endParaRPr lang="nl-BE" noProof="0"/>
          </a:p>
        </p:txBody>
      </p:sp>
      <p:sp>
        <p:nvSpPr>
          <p:cNvPr id="3" name="Content Placeholder 2">
            <a:extLst>
              <a:ext uri="{FF2B5EF4-FFF2-40B4-BE49-F238E27FC236}">
                <a16:creationId xmlns:a16="http://schemas.microsoft.com/office/drawing/2014/main" id="{97536541-F8A8-636D-EFBA-988CD6D0B5FD}"/>
              </a:ext>
            </a:extLst>
          </p:cNvPr>
          <p:cNvSpPr>
            <a:spLocks noGrp="1"/>
          </p:cNvSpPr>
          <p:nvPr>
            <p:ph idx="1"/>
          </p:nvPr>
        </p:nvSpPr>
        <p:spPr>
          <a:xfrm>
            <a:off x="800100" y="1225550"/>
            <a:ext cx="903515" cy="431801"/>
          </a:xfrm>
        </p:spPr>
        <p:txBody>
          <a:bodyPr/>
          <a:lstStyle/>
          <a:p>
            <a:pPr marL="0" indent="0">
              <a:buNone/>
            </a:pPr>
            <a:r>
              <a:rPr lang="en-US">
                <a:ea typeface="ＭＳ Ｐゴシック"/>
                <a:hlinkClick r:id="rId3"/>
              </a:rPr>
              <a:t>FEN</a:t>
            </a:r>
            <a:endParaRPr lang="en-US"/>
          </a:p>
        </p:txBody>
      </p:sp>
      <p:pic>
        <p:nvPicPr>
          <p:cNvPr id="4" name="Picture 3">
            <a:hlinkClick r:id="rId3"/>
            <a:extLst>
              <a:ext uri="{FF2B5EF4-FFF2-40B4-BE49-F238E27FC236}">
                <a16:creationId xmlns:a16="http://schemas.microsoft.com/office/drawing/2014/main" id="{2116FB55-54D8-CFAD-56A0-2841881BF9D6}"/>
              </a:ext>
            </a:extLst>
          </p:cNvPr>
          <p:cNvPicPr>
            <a:picLocks noChangeAspect="1"/>
          </p:cNvPicPr>
          <p:nvPr/>
        </p:nvPicPr>
        <p:blipFill>
          <a:blip r:embed="rId4"/>
          <a:stretch>
            <a:fillRect/>
          </a:stretch>
        </p:blipFill>
        <p:spPr>
          <a:xfrm>
            <a:off x="796471" y="1602921"/>
            <a:ext cx="2643416" cy="1950358"/>
          </a:xfrm>
          <a:prstGeom prst="rect">
            <a:avLst/>
          </a:prstGeom>
        </p:spPr>
      </p:pic>
      <p:pic>
        <p:nvPicPr>
          <p:cNvPr id="6" name="Afbeelding 5">
            <a:hlinkClick r:id="rId5"/>
            <a:extLst>
              <a:ext uri="{FF2B5EF4-FFF2-40B4-BE49-F238E27FC236}">
                <a16:creationId xmlns:a16="http://schemas.microsoft.com/office/drawing/2014/main" id="{E7C4AB21-5566-0068-6998-B8A60F7750E8}"/>
              </a:ext>
            </a:extLst>
          </p:cNvPr>
          <p:cNvPicPr>
            <a:picLocks noChangeAspect="1"/>
          </p:cNvPicPr>
          <p:nvPr/>
        </p:nvPicPr>
        <p:blipFill>
          <a:blip r:embed="rId6"/>
          <a:stretch>
            <a:fillRect/>
          </a:stretch>
        </p:blipFill>
        <p:spPr>
          <a:xfrm>
            <a:off x="847599" y="3987800"/>
            <a:ext cx="2592288" cy="1971886"/>
          </a:xfrm>
          <a:prstGeom prst="rect">
            <a:avLst/>
          </a:prstGeom>
        </p:spPr>
      </p:pic>
      <p:sp>
        <p:nvSpPr>
          <p:cNvPr id="7" name="Content Placeholder 2">
            <a:extLst>
              <a:ext uri="{FF2B5EF4-FFF2-40B4-BE49-F238E27FC236}">
                <a16:creationId xmlns:a16="http://schemas.microsoft.com/office/drawing/2014/main" id="{1326418B-1DBB-770E-2A04-958FAAEA49DB}"/>
              </a:ext>
            </a:extLst>
          </p:cNvPr>
          <p:cNvSpPr txBox="1">
            <a:spLocks/>
          </p:cNvSpPr>
          <p:nvPr/>
        </p:nvSpPr>
        <p:spPr bwMode="auto">
          <a:xfrm>
            <a:off x="708299" y="3612099"/>
            <a:ext cx="3019620" cy="431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15895" indent="-215895" algn="l" rtl="0" eaLnBrk="1" fontAlgn="base" hangingPunct="1">
              <a:spcBef>
                <a:spcPct val="20000"/>
              </a:spcBef>
              <a:spcAft>
                <a:spcPct val="0"/>
              </a:spcAft>
              <a:buClr>
                <a:schemeClr val="bg2"/>
              </a:buClr>
              <a:buSzPct val="120000"/>
              <a:buFont typeface="Arial"/>
              <a:buChar char="•"/>
              <a:defRPr>
                <a:solidFill>
                  <a:schemeClr val="tx2"/>
                </a:solidFill>
                <a:latin typeface="Verdana"/>
                <a:ea typeface="ＭＳ Ｐゴシック" charset="-128"/>
                <a:cs typeface="Verdana"/>
              </a:defRPr>
            </a:lvl1pPr>
            <a:lvl2pPr marL="395278" indent="-179384" algn="l" rtl="0" eaLnBrk="1" fontAlgn="base" hangingPunct="1">
              <a:spcBef>
                <a:spcPct val="20000"/>
              </a:spcBef>
              <a:spcAft>
                <a:spcPct val="0"/>
              </a:spcAft>
              <a:buClr>
                <a:schemeClr val="tx1"/>
              </a:buClr>
              <a:buSzPct val="90000"/>
              <a:buFont typeface="Arial"/>
              <a:buChar char="•"/>
              <a:defRPr sz="1600">
                <a:solidFill>
                  <a:schemeClr val="tx2"/>
                </a:solidFill>
                <a:latin typeface="Verdana"/>
                <a:ea typeface="ＭＳ Ｐゴシック" charset="-128"/>
                <a:cs typeface="Verdana"/>
              </a:defRPr>
            </a:lvl2pPr>
            <a:lvl3pPr marL="574660" indent="-179384" algn="l" rtl="0" eaLnBrk="1" fontAlgn="base" hangingPunct="1">
              <a:spcBef>
                <a:spcPts val="500"/>
              </a:spcBef>
              <a:spcAft>
                <a:spcPct val="0"/>
              </a:spcAft>
              <a:buClr>
                <a:srgbClr val="4D4D4D"/>
              </a:buClr>
              <a:buFont typeface="Arial"/>
              <a:buChar char="•"/>
              <a:defRPr sz="1400">
                <a:solidFill>
                  <a:schemeClr val="tx2"/>
                </a:solidFill>
                <a:latin typeface="Verdana"/>
                <a:ea typeface="ＭＳ Ｐゴシック" charset="-128"/>
                <a:cs typeface="Verdana"/>
              </a:defRPr>
            </a:lvl3pPr>
            <a:lvl4pPr marL="899978" indent="-179384" algn="l" rtl="0" eaLnBrk="1" fontAlgn="base" hangingPunct="1">
              <a:spcBef>
                <a:spcPts val="700"/>
              </a:spcBef>
              <a:spcAft>
                <a:spcPct val="0"/>
              </a:spcAft>
              <a:buClr>
                <a:srgbClr val="4D4D4D"/>
              </a:buClr>
              <a:buFont typeface="Arial"/>
              <a:buChar char="•"/>
              <a:defRPr sz="1200">
                <a:solidFill>
                  <a:schemeClr val="tx2"/>
                </a:solidFill>
                <a:latin typeface="Verdana"/>
                <a:ea typeface="ＭＳ Ｐゴシック" charset="-128"/>
                <a:cs typeface="Verdana"/>
              </a:defRPr>
            </a:lvl4pPr>
            <a:lvl5pPr marL="1079973" indent="-179384" algn="l" rtl="0" eaLnBrk="1" fontAlgn="base" hangingPunct="1">
              <a:spcBef>
                <a:spcPts val="600"/>
              </a:spcBef>
              <a:spcAft>
                <a:spcPct val="0"/>
              </a:spcAft>
              <a:buClrTx/>
              <a:buFont typeface="Lucida Grande"/>
              <a:buChar char="-"/>
              <a:defRPr sz="1000">
                <a:solidFill>
                  <a:schemeClr val="tx2"/>
                </a:solidFill>
                <a:latin typeface="Verdana"/>
                <a:ea typeface="ＭＳ Ｐゴシック" charset="-128"/>
                <a:cs typeface="Verdana"/>
              </a:defRPr>
            </a:lvl5pPr>
            <a:lvl6pPr marL="1439964" indent="-228594" algn="l" rtl="0" eaLnBrk="1" fontAlgn="base" hangingPunct="1">
              <a:spcBef>
                <a:spcPct val="20000"/>
              </a:spcBef>
              <a:spcAft>
                <a:spcPct val="0"/>
              </a:spcAft>
              <a:buClr>
                <a:schemeClr val="tx2"/>
              </a:buClr>
              <a:buFont typeface="Arial"/>
              <a:buChar char="•"/>
              <a:defRPr sz="1000" baseline="0">
                <a:solidFill>
                  <a:schemeClr val="tx2"/>
                </a:solidFill>
                <a:latin typeface="+mn-lt"/>
                <a:ea typeface="ＭＳ Ｐゴシック" charset="-128"/>
              </a:defRPr>
            </a:lvl6pPr>
            <a:lvl7pPr marL="2971726" indent="-228594"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8914"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103"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a:lstStyle>
          <a:p>
            <a:pPr marL="0" indent="0">
              <a:buFont typeface="Arial"/>
              <a:buNone/>
            </a:pPr>
            <a:r>
              <a:rPr lang="en-US" kern="0" err="1">
                <a:ea typeface="ＭＳ Ｐゴシック"/>
                <a:hlinkClick r:id="rId5"/>
              </a:rPr>
              <a:t>Duisternisbehoeftekaart</a:t>
            </a:r>
            <a:endParaRPr lang="en-US" kern="0"/>
          </a:p>
        </p:txBody>
      </p:sp>
      <p:sp>
        <p:nvSpPr>
          <p:cNvPr id="5" name="Content Placeholder 8">
            <a:extLst>
              <a:ext uri="{FF2B5EF4-FFF2-40B4-BE49-F238E27FC236}">
                <a16:creationId xmlns:a16="http://schemas.microsoft.com/office/drawing/2014/main" id="{933B1F92-117A-6C05-5678-F9E6BABCD899}"/>
              </a:ext>
            </a:extLst>
          </p:cNvPr>
          <p:cNvSpPr txBox="1">
            <a:spLocks/>
          </p:cNvSpPr>
          <p:nvPr/>
        </p:nvSpPr>
        <p:spPr>
          <a:xfrm>
            <a:off x="4030505" y="1328057"/>
            <a:ext cx="7715181" cy="4631629"/>
          </a:xfrm>
          <a:prstGeom prst="rect">
            <a:avLst/>
          </a:prstGeom>
        </p:spPr>
        <p:txBody>
          <a:bodyPr wrap="square" anchor="t">
            <a:normAutofit fontScale="92500" lnSpcReduction="10000"/>
          </a:bodyPr>
          <a:lstStyle>
            <a:lvl1pPr marL="215895" indent="-215895" algn="l" rtl="0" eaLnBrk="1" fontAlgn="base" hangingPunct="1">
              <a:spcBef>
                <a:spcPct val="20000"/>
              </a:spcBef>
              <a:spcAft>
                <a:spcPct val="0"/>
              </a:spcAft>
              <a:buClr>
                <a:schemeClr val="bg2"/>
              </a:buClr>
              <a:buSzPct val="120000"/>
              <a:buFont typeface="Arial"/>
              <a:buChar char="•"/>
              <a:defRPr>
                <a:solidFill>
                  <a:schemeClr val="tx2"/>
                </a:solidFill>
                <a:latin typeface="Verdana"/>
                <a:ea typeface="ＭＳ Ｐゴシック" charset="-128"/>
                <a:cs typeface="Verdana"/>
              </a:defRPr>
            </a:lvl1pPr>
            <a:lvl2pPr marL="395278" indent="-179384" algn="l" rtl="0" eaLnBrk="1" fontAlgn="base" hangingPunct="1">
              <a:spcBef>
                <a:spcPct val="20000"/>
              </a:spcBef>
              <a:spcAft>
                <a:spcPct val="0"/>
              </a:spcAft>
              <a:buClr>
                <a:schemeClr val="tx1"/>
              </a:buClr>
              <a:buSzPct val="90000"/>
              <a:buFont typeface="Arial"/>
              <a:buChar char="•"/>
              <a:defRPr sz="1600">
                <a:solidFill>
                  <a:schemeClr val="tx2"/>
                </a:solidFill>
                <a:latin typeface="Verdana"/>
                <a:ea typeface="ＭＳ Ｐゴシック" charset="-128"/>
                <a:cs typeface="Verdana"/>
              </a:defRPr>
            </a:lvl2pPr>
            <a:lvl3pPr marL="574660" indent="-179384" algn="l" rtl="0" eaLnBrk="1" fontAlgn="base" hangingPunct="1">
              <a:spcBef>
                <a:spcPts val="500"/>
              </a:spcBef>
              <a:spcAft>
                <a:spcPct val="0"/>
              </a:spcAft>
              <a:buClr>
                <a:srgbClr val="4D4D4D"/>
              </a:buClr>
              <a:buFont typeface="Arial"/>
              <a:buChar char="•"/>
              <a:defRPr sz="1400">
                <a:solidFill>
                  <a:schemeClr val="tx2"/>
                </a:solidFill>
                <a:latin typeface="Verdana"/>
                <a:ea typeface="ＭＳ Ｐゴシック" charset="-128"/>
                <a:cs typeface="Verdana"/>
              </a:defRPr>
            </a:lvl3pPr>
            <a:lvl4pPr marL="899978" indent="-179384" algn="l" rtl="0" eaLnBrk="1" fontAlgn="base" hangingPunct="1">
              <a:spcBef>
                <a:spcPts val="700"/>
              </a:spcBef>
              <a:spcAft>
                <a:spcPct val="0"/>
              </a:spcAft>
              <a:buClr>
                <a:srgbClr val="4D4D4D"/>
              </a:buClr>
              <a:buFont typeface="Arial"/>
              <a:buChar char="•"/>
              <a:defRPr sz="1200">
                <a:solidFill>
                  <a:schemeClr val="tx2"/>
                </a:solidFill>
                <a:latin typeface="Verdana"/>
                <a:ea typeface="ＭＳ Ｐゴシック" charset="-128"/>
                <a:cs typeface="Verdana"/>
              </a:defRPr>
            </a:lvl4pPr>
            <a:lvl5pPr marL="1079973" indent="-179384" algn="l" rtl="0" eaLnBrk="1" fontAlgn="base" hangingPunct="1">
              <a:spcBef>
                <a:spcPts val="600"/>
              </a:spcBef>
              <a:spcAft>
                <a:spcPct val="0"/>
              </a:spcAft>
              <a:buClr>
                <a:schemeClr val="tx2"/>
              </a:buClr>
              <a:buFont typeface="Arial"/>
              <a:buChar char="•"/>
              <a:defRPr sz="1000">
                <a:solidFill>
                  <a:schemeClr val="tx2"/>
                </a:solidFill>
                <a:latin typeface="Verdana"/>
                <a:ea typeface="ＭＳ Ｐゴシック" charset="-128"/>
                <a:cs typeface="Verdana"/>
              </a:defRPr>
            </a:lvl5pPr>
            <a:lvl6pPr marL="1439964" indent="-228594" algn="l" rtl="0" eaLnBrk="1" fontAlgn="base" hangingPunct="1">
              <a:spcBef>
                <a:spcPct val="20000"/>
              </a:spcBef>
              <a:spcAft>
                <a:spcPct val="0"/>
              </a:spcAft>
              <a:buClr>
                <a:schemeClr val="tx2"/>
              </a:buClr>
              <a:buFont typeface="Arial"/>
              <a:buChar char="•"/>
              <a:defRPr sz="1000" baseline="0">
                <a:solidFill>
                  <a:schemeClr val="tx2"/>
                </a:solidFill>
                <a:latin typeface="+mn-lt"/>
                <a:ea typeface="ＭＳ Ｐゴシック" charset="-128"/>
              </a:defRPr>
            </a:lvl6pPr>
            <a:lvl7pPr marL="2971726" indent="-228594"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8914"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103"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a:lstStyle>
          <a:p>
            <a:pPr marL="215265" indent="-215265"/>
            <a:r>
              <a:rPr lang="nl-BE"/>
              <a:t>Deze kaarten geven je antwoord op volgende vragen</a:t>
            </a:r>
          </a:p>
          <a:p>
            <a:pPr marL="394648" lvl="1" indent="-215265"/>
            <a:r>
              <a:rPr lang="nl-BE"/>
              <a:t>Waar liggen natuurkernen en -verbindingen van provinciaal belang (FEN)?</a:t>
            </a:r>
            <a:endParaRPr lang="en-US"/>
          </a:p>
          <a:p>
            <a:pPr marL="394648" lvl="1" indent="-215265"/>
            <a:r>
              <a:rPr lang="nl-BE"/>
              <a:t>Waar kan je als gemeente</a:t>
            </a:r>
          </a:p>
          <a:p>
            <a:pPr marL="574030" lvl="2" indent="-215265">
              <a:buClr>
                <a:srgbClr val="BBBCBC"/>
              </a:buClr>
            </a:pPr>
            <a:r>
              <a:rPr lang="nl-BE"/>
              <a:t>Bijdragen aan het versterken van FEN</a:t>
            </a:r>
          </a:p>
          <a:p>
            <a:pPr marL="574030" lvl="2" indent="-215265">
              <a:buClr>
                <a:srgbClr val="BBBCBC"/>
              </a:buClr>
            </a:pPr>
            <a:r>
              <a:rPr lang="nl-BE"/>
              <a:t>Werken aan de een samenhangend groenblauw netwerk in het hele buitengebied?</a:t>
            </a:r>
          </a:p>
          <a:p>
            <a:pPr marL="465133" lvl="1" indent="-285750">
              <a:buClr>
                <a:srgbClr val="BBBCBC"/>
              </a:buClr>
            </a:pPr>
            <a:r>
              <a:rPr lang="nl-BE"/>
              <a:t>Waar is het essentieel om duisternis te behouden of te creëren?</a:t>
            </a:r>
          </a:p>
          <a:p>
            <a:pPr marL="465133" lvl="1" indent="-285750">
              <a:buClr>
                <a:srgbClr val="BBBCBC"/>
              </a:buClr>
            </a:pPr>
            <a:endParaRPr lang="nl-BE"/>
          </a:p>
          <a:p>
            <a:pPr algn="just"/>
            <a:endParaRPr lang="nl-BE"/>
          </a:p>
          <a:p>
            <a:pPr algn="just"/>
            <a:r>
              <a:rPr lang="nl-BE" b="1"/>
              <a:t>Klik op een van de kaartbeelden links om de kaart te openen </a:t>
            </a:r>
            <a:r>
              <a:rPr lang="nl-BE"/>
              <a:t>(</a:t>
            </a:r>
            <a:r>
              <a:rPr lang="nl-BE" err="1"/>
              <a:t>controltoets</a:t>
            </a:r>
            <a:r>
              <a:rPr lang="nl-BE"/>
              <a:t> ingedrukt houden als je niet in presentatiemodus zit)</a:t>
            </a:r>
          </a:p>
          <a:p>
            <a:endParaRPr lang="nl-BE"/>
          </a:p>
          <a:p>
            <a:endParaRPr lang="nl-BE"/>
          </a:p>
          <a:p>
            <a:pPr algn="just"/>
            <a:r>
              <a:rPr lang="nl-BE"/>
              <a:t>Op de volgende slides vind je</a:t>
            </a:r>
          </a:p>
          <a:p>
            <a:pPr lvl="1" algn="just"/>
            <a:r>
              <a:rPr lang="nl-BE" b="1"/>
              <a:t>Tips</a:t>
            </a:r>
            <a:r>
              <a:rPr lang="nl-BE"/>
              <a:t> voor gebruik van de kaarten</a:t>
            </a:r>
          </a:p>
          <a:p>
            <a:pPr lvl="1" algn="just"/>
            <a:r>
              <a:rPr lang="nl-BE" b="1"/>
              <a:t>Slides</a:t>
            </a:r>
            <a:r>
              <a:rPr lang="nl-BE"/>
              <a:t> waar je zelf je screenshots van je gemeente of gebied kan plakken en je conclusies </a:t>
            </a:r>
            <a:r>
              <a:rPr lang="nl-BE" sz="1400" kern="0">
                <a:latin typeface="+mj-lt"/>
              </a:rPr>
              <a:t>kwijt kan.</a:t>
            </a:r>
          </a:p>
        </p:txBody>
      </p:sp>
    </p:spTree>
    <p:extLst>
      <p:ext uri="{BB962C8B-B14F-4D97-AF65-F5344CB8AC3E}">
        <p14:creationId xmlns:p14="http://schemas.microsoft.com/office/powerpoint/2010/main" val="106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6F249-1904-871B-D072-BEC5D8ED12E2}"/>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5DE92B70-02AC-79D2-C311-3531592DEAA6}"/>
              </a:ext>
            </a:extLst>
          </p:cNvPr>
          <p:cNvPicPr>
            <a:picLocks noChangeAspect="1"/>
          </p:cNvPicPr>
          <p:nvPr/>
        </p:nvPicPr>
        <p:blipFill>
          <a:blip r:embed="rId3"/>
          <a:stretch>
            <a:fillRect/>
          </a:stretch>
        </p:blipFill>
        <p:spPr>
          <a:xfrm>
            <a:off x="5138173" y="2338740"/>
            <a:ext cx="5709058" cy="2992793"/>
          </a:xfrm>
          <a:prstGeom prst="rect">
            <a:avLst/>
          </a:prstGeom>
        </p:spPr>
      </p:pic>
      <p:pic>
        <p:nvPicPr>
          <p:cNvPr id="10" name="Afbeelding 9">
            <a:extLst>
              <a:ext uri="{FF2B5EF4-FFF2-40B4-BE49-F238E27FC236}">
                <a16:creationId xmlns:a16="http://schemas.microsoft.com/office/drawing/2014/main" id="{36DC88E4-E24E-5B01-438F-5555AFD6643C}"/>
              </a:ext>
            </a:extLst>
          </p:cNvPr>
          <p:cNvPicPr>
            <a:picLocks noChangeAspect="1"/>
          </p:cNvPicPr>
          <p:nvPr/>
        </p:nvPicPr>
        <p:blipFill>
          <a:blip r:embed="rId4"/>
          <a:stretch>
            <a:fillRect/>
          </a:stretch>
        </p:blipFill>
        <p:spPr>
          <a:xfrm>
            <a:off x="670698" y="1632581"/>
            <a:ext cx="2752576" cy="1229306"/>
          </a:xfrm>
          <a:prstGeom prst="rect">
            <a:avLst/>
          </a:prstGeom>
        </p:spPr>
      </p:pic>
      <p:pic>
        <p:nvPicPr>
          <p:cNvPr id="6" name="Afbeelding 5">
            <a:extLst>
              <a:ext uri="{FF2B5EF4-FFF2-40B4-BE49-F238E27FC236}">
                <a16:creationId xmlns:a16="http://schemas.microsoft.com/office/drawing/2014/main" id="{00CA11CE-99C2-6CA4-DF14-73F8BD2CCE3E}"/>
              </a:ext>
            </a:extLst>
          </p:cNvPr>
          <p:cNvPicPr>
            <a:picLocks noChangeAspect="1"/>
          </p:cNvPicPr>
          <p:nvPr/>
        </p:nvPicPr>
        <p:blipFill>
          <a:blip r:embed="rId5"/>
          <a:stretch>
            <a:fillRect/>
          </a:stretch>
        </p:blipFill>
        <p:spPr>
          <a:xfrm>
            <a:off x="510250" y="3996114"/>
            <a:ext cx="2276793" cy="1019317"/>
          </a:xfrm>
          <a:prstGeom prst="rect">
            <a:avLst/>
          </a:prstGeom>
        </p:spPr>
      </p:pic>
      <p:sp>
        <p:nvSpPr>
          <p:cNvPr id="2" name="Titel 1">
            <a:extLst>
              <a:ext uri="{FF2B5EF4-FFF2-40B4-BE49-F238E27FC236}">
                <a16:creationId xmlns:a16="http://schemas.microsoft.com/office/drawing/2014/main" id="{96CEBA7A-B659-5FAF-569C-A7E36496EEFB}"/>
              </a:ext>
            </a:extLst>
          </p:cNvPr>
          <p:cNvSpPr>
            <a:spLocks noGrp="1"/>
          </p:cNvSpPr>
          <p:nvPr>
            <p:ph type="title"/>
          </p:nvPr>
        </p:nvSpPr>
        <p:spPr/>
        <p:txBody>
          <a:bodyPr/>
          <a:lstStyle/>
          <a:p>
            <a:r>
              <a:rPr lang="nl-BE"/>
              <a:t>Zoek jouw gemeente op de FEN-kaart</a:t>
            </a:r>
          </a:p>
        </p:txBody>
      </p:sp>
      <p:sp>
        <p:nvSpPr>
          <p:cNvPr id="3" name="Tijdelijke aanduiding voor inhoud 2">
            <a:extLst>
              <a:ext uri="{FF2B5EF4-FFF2-40B4-BE49-F238E27FC236}">
                <a16:creationId xmlns:a16="http://schemas.microsoft.com/office/drawing/2014/main" id="{1EB370C3-C1F2-A6CF-1654-21BBFF54E6F8}"/>
              </a:ext>
            </a:extLst>
          </p:cNvPr>
          <p:cNvSpPr>
            <a:spLocks noGrp="1"/>
          </p:cNvSpPr>
          <p:nvPr>
            <p:ph idx="1"/>
          </p:nvPr>
        </p:nvSpPr>
        <p:spPr>
          <a:xfrm>
            <a:off x="609600" y="1219200"/>
            <a:ext cx="10972800" cy="413381"/>
          </a:xfrm>
        </p:spPr>
        <p:txBody>
          <a:bodyPr/>
          <a:lstStyle/>
          <a:p>
            <a:r>
              <a:rPr lang="nl-BE"/>
              <a:t>Zoom in op jouw gebied of gemeente te om kansen op te zoeken.</a:t>
            </a:r>
          </a:p>
          <a:p>
            <a:endParaRPr lang="nl-BE"/>
          </a:p>
        </p:txBody>
      </p:sp>
      <p:sp>
        <p:nvSpPr>
          <p:cNvPr id="8" name="Bijschrift: lijn 7">
            <a:extLst>
              <a:ext uri="{FF2B5EF4-FFF2-40B4-BE49-F238E27FC236}">
                <a16:creationId xmlns:a16="http://schemas.microsoft.com/office/drawing/2014/main" id="{1B5A2527-0781-3B80-4B78-475CF4908021}"/>
              </a:ext>
            </a:extLst>
          </p:cNvPr>
          <p:cNvSpPr/>
          <p:nvPr/>
        </p:nvSpPr>
        <p:spPr>
          <a:xfrm>
            <a:off x="3355869" y="4917644"/>
            <a:ext cx="1552862" cy="1140830"/>
          </a:xfrm>
          <a:prstGeom prst="borderCallout1">
            <a:avLst>
              <a:gd name="adj1" fmla="val 45334"/>
              <a:gd name="adj2" fmla="val 289"/>
              <a:gd name="adj3" fmla="val -30705"/>
              <a:gd name="adj4" fmla="val -36422"/>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Maak de kaart </a:t>
            </a:r>
            <a:r>
              <a:rPr lang="nl-BE" sz="1200" err="1"/>
              <a:t>schermvullend</a:t>
            </a:r>
            <a:r>
              <a:rPr lang="nl-BE" sz="1200"/>
              <a:t> of maak ze terug kleiner om het kaartmenu links weer te zien</a:t>
            </a:r>
          </a:p>
        </p:txBody>
      </p:sp>
      <p:sp>
        <p:nvSpPr>
          <p:cNvPr id="11" name="Bijschrift: lijn 10">
            <a:extLst>
              <a:ext uri="{FF2B5EF4-FFF2-40B4-BE49-F238E27FC236}">
                <a16:creationId xmlns:a16="http://schemas.microsoft.com/office/drawing/2014/main" id="{58EE5181-48DB-04E9-E54B-F3118370477E}"/>
              </a:ext>
            </a:extLst>
          </p:cNvPr>
          <p:cNvSpPr/>
          <p:nvPr/>
        </p:nvSpPr>
        <p:spPr>
          <a:xfrm>
            <a:off x="4154811" y="1665231"/>
            <a:ext cx="5098046" cy="460932"/>
          </a:xfrm>
          <a:prstGeom prst="borderCallout1">
            <a:avLst>
              <a:gd name="adj1" fmla="val 51189"/>
              <a:gd name="adj2" fmla="val -142"/>
              <a:gd name="adj3" fmla="val 120503"/>
              <a:gd name="adj4" fmla="val -31748"/>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Bij het vergrootglas rechtsboven kan je een adres of gemeente ingeven, of je kan gewoon inzoomen op de kaart</a:t>
            </a:r>
          </a:p>
        </p:txBody>
      </p:sp>
      <p:sp>
        <p:nvSpPr>
          <p:cNvPr id="14" name="Bijschrift: lijn 13">
            <a:extLst>
              <a:ext uri="{FF2B5EF4-FFF2-40B4-BE49-F238E27FC236}">
                <a16:creationId xmlns:a16="http://schemas.microsoft.com/office/drawing/2014/main" id="{A3C1C88E-6577-F3F4-3311-810C56ED3F2B}"/>
              </a:ext>
            </a:extLst>
          </p:cNvPr>
          <p:cNvSpPr/>
          <p:nvPr/>
        </p:nvSpPr>
        <p:spPr>
          <a:xfrm>
            <a:off x="9922657" y="1132114"/>
            <a:ext cx="2025512" cy="943489"/>
          </a:xfrm>
          <a:prstGeom prst="borderCallout1">
            <a:avLst>
              <a:gd name="adj1" fmla="val 100086"/>
              <a:gd name="adj2" fmla="val 50466"/>
              <a:gd name="adj3" fmla="val 249172"/>
              <a:gd name="adj4" fmla="val -24735"/>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Zoom verder  in op jouw locatie en neem met het knipprogramma een beeld van jouw locatie</a:t>
            </a:r>
          </a:p>
        </p:txBody>
      </p:sp>
      <p:sp>
        <p:nvSpPr>
          <p:cNvPr id="20" name="Pijl: rechts 19">
            <a:extLst>
              <a:ext uri="{FF2B5EF4-FFF2-40B4-BE49-F238E27FC236}">
                <a16:creationId xmlns:a16="http://schemas.microsoft.com/office/drawing/2014/main" id="{F0D0A115-5FE4-B4F9-DB90-7500B8FD5458}"/>
              </a:ext>
            </a:extLst>
          </p:cNvPr>
          <p:cNvSpPr/>
          <p:nvPr/>
        </p:nvSpPr>
        <p:spPr>
          <a:xfrm>
            <a:off x="3700861" y="2378120"/>
            <a:ext cx="1263567" cy="4609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l-BE"/>
          </a:p>
        </p:txBody>
      </p:sp>
      <p:sp>
        <p:nvSpPr>
          <p:cNvPr id="23" name="Bijschrift: lijn 22">
            <a:extLst>
              <a:ext uri="{FF2B5EF4-FFF2-40B4-BE49-F238E27FC236}">
                <a16:creationId xmlns:a16="http://schemas.microsoft.com/office/drawing/2014/main" id="{28F1D47C-0D74-42F1-4C0F-02E309B9A106}"/>
              </a:ext>
            </a:extLst>
          </p:cNvPr>
          <p:cNvSpPr/>
          <p:nvPr/>
        </p:nvSpPr>
        <p:spPr>
          <a:xfrm>
            <a:off x="3331486" y="3364942"/>
            <a:ext cx="1552862" cy="1140830"/>
          </a:xfrm>
          <a:prstGeom prst="borderCallout1">
            <a:avLst>
              <a:gd name="adj1" fmla="val 50414"/>
              <a:gd name="adj2" fmla="val 99813"/>
              <a:gd name="adj3" fmla="val 13322"/>
              <a:gd name="adj4" fmla="val 125719"/>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nl-BE" sz="1200"/>
              <a:t>Gebruik het kaartmenu om kaartlagen aan en af te zetten. </a:t>
            </a:r>
            <a:r>
              <a:rPr lang="nl-BE" sz="1200" b="1"/>
              <a:t>Zie volgende slide.</a:t>
            </a:r>
          </a:p>
        </p:txBody>
      </p:sp>
    </p:spTree>
    <p:extLst>
      <p:ext uri="{BB962C8B-B14F-4D97-AF65-F5344CB8AC3E}">
        <p14:creationId xmlns:p14="http://schemas.microsoft.com/office/powerpoint/2010/main" val="3601558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p:txBody>
          <a:bodyPr/>
          <a:lstStyle/>
          <a:p>
            <a:r>
              <a:rPr lang="nl-BE">
                <a:latin typeface="+mn-lt"/>
              </a:rPr>
              <a:t>Zo gebruik je de FEN-kaart</a:t>
            </a:r>
            <a:endParaRPr lang="nl-BE" noProof="0">
              <a:latin typeface="+mn-lt"/>
            </a:endParaRPr>
          </a:p>
        </p:txBody>
      </p:sp>
      <p:pic>
        <p:nvPicPr>
          <p:cNvPr id="7" name="Afbeelding 6">
            <a:hlinkClick r:id="rId2"/>
            <a:extLst>
              <a:ext uri="{FF2B5EF4-FFF2-40B4-BE49-F238E27FC236}">
                <a16:creationId xmlns:a16="http://schemas.microsoft.com/office/drawing/2014/main" id="{0BE0C129-E579-5792-A0C3-1EBA6A7B99CE}"/>
              </a:ext>
            </a:extLst>
          </p:cNvPr>
          <p:cNvPicPr>
            <a:picLocks noChangeAspect="1"/>
          </p:cNvPicPr>
          <p:nvPr/>
        </p:nvPicPr>
        <p:blipFill>
          <a:blip r:embed="rId3"/>
          <a:stretch>
            <a:fillRect/>
          </a:stretch>
        </p:blipFill>
        <p:spPr>
          <a:xfrm>
            <a:off x="335360" y="1085406"/>
            <a:ext cx="11378798" cy="4923916"/>
          </a:xfrm>
          <a:prstGeom prst="rect">
            <a:avLst/>
          </a:prstGeom>
        </p:spPr>
      </p:pic>
      <p:sp>
        <p:nvSpPr>
          <p:cNvPr id="10" name="Tekstvak 9">
            <a:extLst>
              <a:ext uri="{FF2B5EF4-FFF2-40B4-BE49-F238E27FC236}">
                <a16:creationId xmlns:a16="http://schemas.microsoft.com/office/drawing/2014/main" id="{967C32FC-1E22-4E8D-91D5-0FF37C1E6B5A}"/>
              </a:ext>
            </a:extLst>
          </p:cNvPr>
          <p:cNvSpPr txBox="1"/>
          <p:nvPr/>
        </p:nvSpPr>
        <p:spPr>
          <a:xfrm>
            <a:off x="771278" y="5013176"/>
            <a:ext cx="2088232" cy="461665"/>
          </a:xfrm>
          <a:prstGeom prst="rect">
            <a:avLst/>
          </a:prstGeom>
          <a:solidFill>
            <a:schemeClr val="bg1"/>
          </a:solidFill>
          <a:ln w="28575">
            <a:solidFill>
              <a:schemeClr val="accent2"/>
            </a:solidFill>
          </a:ln>
        </p:spPr>
        <p:txBody>
          <a:bodyPr wrap="square" rtlCol="0">
            <a:spAutoFit/>
          </a:bodyPr>
          <a:lstStyle/>
          <a:p>
            <a:r>
              <a:rPr lang="nl-BE" sz="1200" b="1">
                <a:latin typeface="+mn-lt"/>
              </a:rPr>
              <a:t>1. </a:t>
            </a:r>
            <a:r>
              <a:rPr lang="nl-BE" sz="1200">
                <a:latin typeface="+mn-lt"/>
              </a:rPr>
              <a:t>Klik om lijst met kaartlagen te zien</a:t>
            </a:r>
          </a:p>
        </p:txBody>
      </p:sp>
      <p:cxnSp>
        <p:nvCxnSpPr>
          <p:cNvPr id="11" name="Rechte verbindingslijn 10">
            <a:extLst>
              <a:ext uri="{FF2B5EF4-FFF2-40B4-BE49-F238E27FC236}">
                <a16:creationId xmlns:a16="http://schemas.microsoft.com/office/drawing/2014/main" id="{8956BB86-9A61-6564-2170-97311A3F5206}"/>
              </a:ext>
            </a:extLst>
          </p:cNvPr>
          <p:cNvCxnSpPr>
            <a:cxnSpLocks/>
            <a:stCxn id="10" idx="1"/>
          </p:cNvCxnSpPr>
          <p:nvPr/>
        </p:nvCxnSpPr>
        <p:spPr>
          <a:xfrm flipH="1" flipV="1">
            <a:off x="481712" y="2850282"/>
            <a:ext cx="289566" cy="2393727"/>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17" name="Tekstvak 16">
            <a:extLst>
              <a:ext uri="{FF2B5EF4-FFF2-40B4-BE49-F238E27FC236}">
                <a16:creationId xmlns:a16="http://schemas.microsoft.com/office/drawing/2014/main" id="{D2FDFE22-7DE6-D74F-42AE-51A0978390E0}"/>
              </a:ext>
            </a:extLst>
          </p:cNvPr>
          <p:cNvSpPr txBox="1"/>
          <p:nvPr/>
        </p:nvSpPr>
        <p:spPr>
          <a:xfrm>
            <a:off x="4727848" y="3328308"/>
            <a:ext cx="4608512" cy="461665"/>
          </a:xfrm>
          <a:prstGeom prst="rect">
            <a:avLst/>
          </a:prstGeom>
          <a:solidFill>
            <a:schemeClr val="bg1"/>
          </a:solidFill>
          <a:ln w="28575">
            <a:solidFill>
              <a:schemeClr val="accent2"/>
            </a:solidFill>
          </a:ln>
        </p:spPr>
        <p:txBody>
          <a:bodyPr wrap="square" rtlCol="0">
            <a:spAutoFit/>
          </a:bodyPr>
          <a:lstStyle/>
          <a:p>
            <a:r>
              <a:rPr lang="nl-BE" sz="1200" b="1">
                <a:latin typeface="+mn-lt"/>
              </a:rPr>
              <a:t>2. </a:t>
            </a:r>
            <a:r>
              <a:rPr lang="nl-BE" sz="1200">
                <a:latin typeface="+mn-lt"/>
              </a:rPr>
              <a:t>Klap het thema uit (landschappelijk/bos/grasland/heide/moeras)</a:t>
            </a:r>
          </a:p>
        </p:txBody>
      </p:sp>
      <p:cxnSp>
        <p:nvCxnSpPr>
          <p:cNvPr id="18" name="Rechte verbindingslijn 17">
            <a:extLst>
              <a:ext uri="{FF2B5EF4-FFF2-40B4-BE49-F238E27FC236}">
                <a16:creationId xmlns:a16="http://schemas.microsoft.com/office/drawing/2014/main" id="{C6014CCC-81A4-C9C1-5AAC-9190D49DD5AF}"/>
              </a:ext>
            </a:extLst>
          </p:cNvPr>
          <p:cNvCxnSpPr>
            <a:cxnSpLocks/>
            <a:stCxn id="17" idx="1"/>
          </p:cNvCxnSpPr>
          <p:nvPr/>
        </p:nvCxnSpPr>
        <p:spPr>
          <a:xfrm flipH="1" flipV="1">
            <a:off x="917630" y="3124120"/>
            <a:ext cx="3810218" cy="43502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21" name="Tekstvak 20">
            <a:extLst>
              <a:ext uri="{FF2B5EF4-FFF2-40B4-BE49-F238E27FC236}">
                <a16:creationId xmlns:a16="http://schemas.microsoft.com/office/drawing/2014/main" id="{2AABA51D-0A68-F0A6-D7BF-BD03A6CCD68A}"/>
              </a:ext>
            </a:extLst>
          </p:cNvPr>
          <p:cNvSpPr txBox="1"/>
          <p:nvPr/>
        </p:nvSpPr>
        <p:spPr>
          <a:xfrm>
            <a:off x="5406350" y="4354475"/>
            <a:ext cx="4238393" cy="276999"/>
          </a:xfrm>
          <a:prstGeom prst="rect">
            <a:avLst/>
          </a:prstGeom>
          <a:solidFill>
            <a:schemeClr val="bg1"/>
          </a:solidFill>
          <a:ln w="28575">
            <a:solidFill>
              <a:schemeClr val="accent2"/>
            </a:solidFill>
          </a:ln>
        </p:spPr>
        <p:txBody>
          <a:bodyPr wrap="square" rtlCol="0">
            <a:spAutoFit/>
          </a:bodyPr>
          <a:lstStyle/>
          <a:p>
            <a:r>
              <a:rPr lang="nl-BE" sz="1200" b="1">
                <a:latin typeface="+mn-lt"/>
              </a:rPr>
              <a:t>3. </a:t>
            </a:r>
            <a:r>
              <a:rPr lang="nl-BE" sz="1200">
                <a:latin typeface="+mn-lt"/>
              </a:rPr>
              <a:t>Kies de lagen die je zichtbaar wil met het oogje</a:t>
            </a:r>
          </a:p>
        </p:txBody>
      </p:sp>
      <p:cxnSp>
        <p:nvCxnSpPr>
          <p:cNvPr id="22" name="Rechte verbindingslijn 21">
            <a:extLst>
              <a:ext uri="{FF2B5EF4-FFF2-40B4-BE49-F238E27FC236}">
                <a16:creationId xmlns:a16="http://schemas.microsoft.com/office/drawing/2014/main" id="{270D76C3-37FD-64E1-1820-7DC7BC6A03FB}"/>
              </a:ext>
            </a:extLst>
          </p:cNvPr>
          <p:cNvCxnSpPr>
            <a:cxnSpLocks/>
            <a:stCxn id="21" idx="1"/>
          </p:cNvCxnSpPr>
          <p:nvPr/>
        </p:nvCxnSpPr>
        <p:spPr>
          <a:xfrm flipH="1" flipV="1">
            <a:off x="2999656" y="3726324"/>
            <a:ext cx="2406694" cy="766651"/>
          </a:xfrm>
          <a:prstGeom prst="line">
            <a:avLst/>
          </a:prstGeom>
          <a:ln w="28575"/>
        </p:spPr>
        <p:style>
          <a:lnRef idx="2">
            <a:schemeClr val="accent2"/>
          </a:lnRef>
          <a:fillRef idx="0">
            <a:schemeClr val="accent2"/>
          </a:fillRef>
          <a:effectRef idx="1">
            <a:schemeClr val="accent2"/>
          </a:effectRef>
          <a:fontRef idx="minor">
            <a:schemeClr val="tx1"/>
          </a:fontRef>
        </p:style>
      </p:cxnSp>
      <p:sp>
        <p:nvSpPr>
          <p:cNvPr id="25" name="Tekstvak 24">
            <a:extLst>
              <a:ext uri="{FF2B5EF4-FFF2-40B4-BE49-F238E27FC236}">
                <a16:creationId xmlns:a16="http://schemas.microsoft.com/office/drawing/2014/main" id="{E999FE34-D292-91C4-C40D-C0FD027EED99}"/>
              </a:ext>
            </a:extLst>
          </p:cNvPr>
          <p:cNvSpPr txBox="1"/>
          <p:nvPr/>
        </p:nvSpPr>
        <p:spPr>
          <a:xfrm>
            <a:off x="8112224" y="2359901"/>
            <a:ext cx="2880320" cy="276999"/>
          </a:xfrm>
          <a:prstGeom prst="rect">
            <a:avLst/>
          </a:prstGeom>
          <a:solidFill>
            <a:schemeClr val="bg1"/>
          </a:solidFill>
          <a:ln w="28575">
            <a:solidFill>
              <a:srgbClr val="00B050"/>
            </a:solidFill>
          </a:ln>
        </p:spPr>
        <p:txBody>
          <a:bodyPr wrap="square" rtlCol="0">
            <a:spAutoFit/>
          </a:bodyPr>
          <a:lstStyle/>
          <a:p>
            <a:r>
              <a:rPr lang="nl-BE" sz="1200">
                <a:latin typeface="+mn-lt"/>
              </a:rPr>
              <a:t>Gekleurd vlak = Natuurkern FEN</a:t>
            </a:r>
          </a:p>
        </p:txBody>
      </p:sp>
      <p:cxnSp>
        <p:nvCxnSpPr>
          <p:cNvPr id="26" name="Rechte verbindingslijn 25">
            <a:extLst>
              <a:ext uri="{FF2B5EF4-FFF2-40B4-BE49-F238E27FC236}">
                <a16:creationId xmlns:a16="http://schemas.microsoft.com/office/drawing/2014/main" id="{6A8E3CAA-7580-1F96-06FA-1A5F8686269A}"/>
              </a:ext>
            </a:extLst>
          </p:cNvPr>
          <p:cNvCxnSpPr>
            <a:cxnSpLocks/>
            <a:stCxn id="25" idx="1"/>
          </p:cNvCxnSpPr>
          <p:nvPr/>
        </p:nvCxnSpPr>
        <p:spPr>
          <a:xfrm flipH="1">
            <a:off x="7608168" y="2498401"/>
            <a:ext cx="504056" cy="581580"/>
          </a:xfrm>
          <a:prstGeom prst="line">
            <a:avLst/>
          </a:prstGeom>
          <a:ln w="28575">
            <a:solidFill>
              <a:srgbClr val="00B050"/>
            </a:solidFill>
          </a:ln>
        </p:spPr>
        <p:style>
          <a:lnRef idx="2">
            <a:schemeClr val="accent2"/>
          </a:lnRef>
          <a:fillRef idx="0">
            <a:schemeClr val="accent2"/>
          </a:fillRef>
          <a:effectRef idx="1">
            <a:schemeClr val="accent2"/>
          </a:effectRef>
          <a:fontRef idx="minor">
            <a:schemeClr val="tx1"/>
          </a:fontRef>
        </p:style>
      </p:cxnSp>
      <p:sp>
        <p:nvSpPr>
          <p:cNvPr id="28" name="Tekstvak 27">
            <a:extLst>
              <a:ext uri="{FF2B5EF4-FFF2-40B4-BE49-F238E27FC236}">
                <a16:creationId xmlns:a16="http://schemas.microsoft.com/office/drawing/2014/main" id="{FF2BC12D-F29F-09D8-831D-DF73E95DC7E3}"/>
              </a:ext>
            </a:extLst>
          </p:cNvPr>
          <p:cNvSpPr txBox="1"/>
          <p:nvPr/>
        </p:nvSpPr>
        <p:spPr>
          <a:xfrm>
            <a:off x="5447928" y="1596137"/>
            <a:ext cx="4320480" cy="276999"/>
          </a:xfrm>
          <a:prstGeom prst="rect">
            <a:avLst/>
          </a:prstGeom>
          <a:solidFill>
            <a:schemeClr val="bg1"/>
          </a:solidFill>
          <a:ln w="28575">
            <a:solidFill>
              <a:srgbClr val="00B050"/>
            </a:solidFill>
          </a:ln>
        </p:spPr>
        <p:txBody>
          <a:bodyPr wrap="square" rtlCol="0">
            <a:spAutoFit/>
          </a:bodyPr>
          <a:lstStyle/>
          <a:p>
            <a:r>
              <a:rPr lang="nl-BE" sz="1200">
                <a:latin typeface="+mn-lt"/>
              </a:rPr>
              <a:t>Grijstinten = Zoekzone natuurverbinding FEN</a:t>
            </a:r>
          </a:p>
        </p:txBody>
      </p:sp>
      <p:cxnSp>
        <p:nvCxnSpPr>
          <p:cNvPr id="29" name="Rechte verbindingslijn 28">
            <a:extLst>
              <a:ext uri="{FF2B5EF4-FFF2-40B4-BE49-F238E27FC236}">
                <a16:creationId xmlns:a16="http://schemas.microsoft.com/office/drawing/2014/main" id="{681D6CC2-9EA0-4311-80E0-17041843EDA3}"/>
              </a:ext>
            </a:extLst>
          </p:cNvPr>
          <p:cNvCxnSpPr>
            <a:cxnSpLocks/>
            <a:stCxn id="28" idx="1"/>
          </p:cNvCxnSpPr>
          <p:nvPr/>
        </p:nvCxnSpPr>
        <p:spPr>
          <a:xfrm flipH="1">
            <a:off x="4943872" y="1734637"/>
            <a:ext cx="504056" cy="581580"/>
          </a:xfrm>
          <a:prstGeom prst="line">
            <a:avLst/>
          </a:prstGeom>
          <a:ln w="28575">
            <a:solidFill>
              <a:srgbClr val="00B050"/>
            </a:solidFill>
          </a:ln>
        </p:spPr>
        <p:style>
          <a:lnRef idx="2">
            <a:schemeClr val="accent2"/>
          </a:lnRef>
          <a:fillRef idx="0">
            <a:schemeClr val="accent2"/>
          </a:fillRef>
          <a:effectRef idx="1">
            <a:schemeClr val="accent2"/>
          </a:effectRef>
          <a:fontRef idx="minor">
            <a:schemeClr val="tx1"/>
          </a:fontRef>
        </p:style>
      </p:cxnSp>
      <p:sp>
        <p:nvSpPr>
          <p:cNvPr id="32" name="Tekstvak 31">
            <a:extLst>
              <a:ext uri="{FF2B5EF4-FFF2-40B4-BE49-F238E27FC236}">
                <a16:creationId xmlns:a16="http://schemas.microsoft.com/office/drawing/2014/main" id="{8B799D1C-08AC-A808-1DEE-21C0257D122F}"/>
              </a:ext>
            </a:extLst>
          </p:cNvPr>
          <p:cNvSpPr txBox="1"/>
          <p:nvPr/>
        </p:nvSpPr>
        <p:spPr>
          <a:xfrm>
            <a:off x="4624874" y="5103643"/>
            <a:ext cx="6910432" cy="461665"/>
          </a:xfrm>
          <a:prstGeom prst="rect">
            <a:avLst/>
          </a:prstGeom>
          <a:solidFill>
            <a:schemeClr val="bg1"/>
          </a:solidFill>
          <a:ln w="28575">
            <a:solidFill>
              <a:srgbClr val="00B050"/>
            </a:solidFill>
          </a:ln>
        </p:spPr>
        <p:txBody>
          <a:bodyPr wrap="square" rtlCol="0">
            <a:spAutoFit/>
          </a:bodyPr>
          <a:lstStyle/>
          <a:p>
            <a:r>
              <a:rPr lang="nl-BE" sz="1200">
                <a:latin typeface="+mn-lt"/>
              </a:rPr>
              <a:t>Weerstandskaarten: Groen &gt; geel &gt; rood = weerstand voor verplaatsing soorten van laag &gt; hoog (binnen en buiten FEN)</a:t>
            </a:r>
          </a:p>
        </p:txBody>
      </p:sp>
      <p:cxnSp>
        <p:nvCxnSpPr>
          <p:cNvPr id="33" name="Rechte verbindingslijn 32">
            <a:extLst>
              <a:ext uri="{FF2B5EF4-FFF2-40B4-BE49-F238E27FC236}">
                <a16:creationId xmlns:a16="http://schemas.microsoft.com/office/drawing/2014/main" id="{FE394FFB-0FF6-6580-6F79-901DA3762F99}"/>
              </a:ext>
            </a:extLst>
          </p:cNvPr>
          <p:cNvCxnSpPr>
            <a:cxnSpLocks/>
            <a:stCxn id="32" idx="1"/>
          </p:cNvCxnSpPr>
          <p:nvPr/>
        </p:nvCxnSpPr>
        <p:spPr>
          <a:xfrm flipH="1">
            <a:off x="4120818" y="5334476"/>
            <a:ext cx="504056" cy="489247"/>
          </a:xfrm>
          <a:prstGeom prst="line">
            <a:avLst/>
          </a:prstGeom>
          <a:ln w="28575">
            <a:solidFill>
              <a:srgbClr val="00B050"/>
            </a:solidFill>
          </a:ln>
        </p:spPr>
        <p:style>
          <a:lnRef idx="2">
            <a:schemeClr val="accent2"/>
          </a:lnRef>
          <a:fillRef idx="0">
            <a:schemeClr val="accent2"/>
          </a:fillRef>
          <a:effectRef idx="1">
            <a:schemeClr val="accent2"/>
          </a:effectRef>
          <a:fontRef idx="minor">
            <a:schemeClr val="tx1"/>
          </a:fontRef>
        </p:style>
      </p:cxnSp>
      <p:pic>
        <p:nvPicPr>
          <p:cNvPr id="38" name="Picture 3">
            <a:hlinkClick r:id="rId2"/>
            <a:extLst>
              <a:ext uri="{FF2B5EF4-FFF2-40B4-BE49-F238E27FC236}">
                <a16:creationId xmlns:a16="http://schemas.microsoft.com/office/drawing/2014/main" id="{535980A7-4A44-0081-E6CF-5465B0A1B739}"/>
              </a:ext>
            </a:extLst>
          </p:cNvPr>
          <p:cNvPicPr>
            <a:picLocks noChangeAspect="1"/>
          </p:cNvPicPr>
          <p:nvPr/>
        </p:nvPicPr>
        <p:blipFill>
          <a:blip r:embed="rId4"/>
          <a:stretch>
            <a:fillRect/>
          </a:stretch>
        </p:blipFill>
        <p:spPr>
          <a:xfrm>
            <a:off x="10433228" y="313383"/>
            <a:ext cx="1280930" cy="945092"/>
          </a:xfrm>
          <a:prstGeom prst="rect">
            <a:avLst/>
          </a:prstGeom>
        </p:spPr>
      </p:pic>
    </p:spTree>
    <p:extLst>
      <p:ext uri="{BB962C8B-B14F-4D97-AF65-F5344CB8AC3E}">
        <p14:creationId xmlns:p14="http://schemas.microsoft.com/office/powerpoint/2010/main" val="232976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FEN - Landschappelijk</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fontScale="92500" lnSpcReduction="10000"/>
          </a:bodyPr>
          <a:lstStyle/>
          <a:p>
            <a:pPr algn="just"/>
            <a:r>
              <a:rPr lang="nl-BE" sz="1600" b="0" i="0">
                <a:solidFill>
                  <a:srgbClr val="656565"/>
                </a:solidFill>
                <a:effectLst/>
                <a:latin typeface="Verdana Pro" panose="020B0604030504040204" pitchFamily="34" charset="0"/>
              </a:rPr>
              <a:t>Deze kaart geeft aan waar natuurkernen van Vlaams belang liggen en waar de zones met meeste potentie om deze met elkaar te verbinden liggen.</a:t>
            </a:r>
          </a:p>
          <a:p>
            <a:endParaRPr lang="nl-BE" sz="1600" b="0" i="0">
              <a:solidFill>
                <a:srgbClr val="656565"/>
              </a:solidFill>
              <a:effectLst/>
              <a:latin typeface="Verdana Pro" panose="020B0604030504040204" pitchFamily="34" charset="0"/>
            </a:endParaRPr>
          </a:p>
          <a:p>
            <a:pPr algn="just"/>
            <a:r>
              <a:rPr lang="nl-BE" sz="1600" noProof="0">
                <a:solidFill>
                  <a:srgbClr val="656565"/>
                </a:solidFill>
                <a:latin typeface="Verdana Pro" panose="020B0604030504040204" pitchFamily="34" charset="0"/>
              </a:rPr>
              <a:t>In de kernen staat behoud van biodiversiteit centraal. In de zoekzones voor verbinding is het belangrijk de verbindende functie te behouden en te versterken.</a:t>
            </a:r>
          </a:p>
          <a:p>
            <a:pPr marL="0" indent="0" algn="just">
              <a:buNone/>
            </a:pPr>
            <a:endParaRPr lang="nl-BE" sz="1600">
              <a:solidFill>
                <a:srgbClr val="656565"/>
              </a:solidFill>
              <a:latin typeface="Verdana Pro" panose="020B0604030504040204" pitchFamily="34" charset="0"/>
            </a:endParaRPr>
          </a:p>
          <a:p>
            <a:pPr algn="just"/>
            <a:r>
              <a:rPr lang="nl-BE" sz="1600" noProof="0">
                <a:solidFill>
                  <a:srgbClr val="656565"/>
                </a:solidFill>
                <a:latin typeface="Verdana Pro" panose="020B0604030504040204" pitchFamily="34" charset="0"/>
              </a:rPr>
              <a:t>Buiten de kernen en verbindingen is ook een groenblauw netwerk aanwezig dat niet alleen van belang is voor biodiversiteit maar ook voor tal van ecosysteemdiensten (</a:t>
            </a:r>
            <a:r>
              <a:rPr lang="nl-BE" sz="1600" b="1" noProof="0">
                <a:solidFill>
                  <a:srgbClr val="656565"/>
                </a:solidFill>
                <a:latin typeface="Verdana Pro" panose="020B0604030504040204" pitchFamily="34" charset="0"/>
              </a:rPr>
              <a:t>zie slides deel ecosysteemdiensten</a:t>
            </a:r>
            <a:r>
              <a:rPr lang="nl-BE" sz="1600" noProof="0">
                <a:solidFill>
                  <a:srgbClr val="656565"/>
                </a:solidFill>
                <a:latin typeface="Verdana Pro" panose="020B0604030504040204" pitchFamily="34" charset="0"/>
              </a:rPr>
              <a:t>). Versterken van de samenhang, onderling en met FEN, is </a:t>
            </a:r>
            <a:r>
              <a:rPr lang="nl-BE" sz="1600" noProof="0" err="1">
                <a:solidFill>
                  <a:srgbClr val="656565"/>
                </a:solidFill>
                <a:latin typeface="Verdana Pro" panose="020B0604030504040204" pitchFamily="34" charset="0"/>
              </a:rPr>
              <a:t>wins</a:t>
            </a:r>
            <a:r>
              <a:rPr lang="nl-BE" sz="1600">
                <a:solidFill>
                  <a:srgbClr val="656565"/>
                </a:solidFill>
                <a:latin typeface="Verdana Pro" panose="020B0604030504040204" pitchFamily="34" charset="0"/>
              </a:rPr>
              <a:t>t voor biodiversiteit en de mens. De weerstandskaart helpt je hierbij kansen voor biodiversiteit te detecteren.</a:t>
            </a:r>
            <a:endParaRPr lang="nl-BE" sz="1600" noProof="0"/>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45054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FEN - Bos</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fontScale="92500"/>
          </a:bodyPr>
          <a:lstStyle/>
          <a:p>
            <a:pPr algn="just"/>
            <a:r>
              <a:rPr lang="nl-BE" sz="1600" b="0" i="0">
                <a:solidFill>
                  <a:srgbClr val="656565"/>
                </a:solidFill>
                <a:effectLst/>
                <a:latin typeface="Verdana Pro" panose="020B0604030504040204" pitchFamily="34" charset="0"/>
              </a:rPr>
              <a:t>De kaart toont je waar binnen de natuurkernen van Vlaams belang de meest waardevolle boskernen zijn, en waar de zones met meeste potentie om deze met elkaar te verbinden liggen.</a:t>
            </a:r>
          </a:p>
          <a:p>
            <a:endParaRPr lang="nl-BE" sz="1600" b="0" i="0">
              <a:solidFill>
                <a:srgbClr val="656565"/>
              </a:solidFill>
              <a:effectLst/>
              <a:latin typeface="Verdana Pro" panose="020B0604030504040204" pitchFamily="34" charset="0"/>
            </a:endParaRPr>
          </a:p>
          <a:p>
            <a:r>
              <a:rPr lang="nl-BE" sz="1600" b="0" i="0">
                <a:solidFill>
                  <a:srgbClr val="656565"/>
                </a:solidFill>
                <a:effectLst/>
                <a:latin typeface="Verdana Pro" panose="020B0604030504040204" pitchFamily="34" charset="0"/>
              </a:rPr>
              <a:t>Voor het versterken van verbindingen kunnen </a:t>
            </a:r>
            <a:r>
              <a:rPr lang="nl-BE" sz="1600">
                <a:solidFill>
                  <a:srgbClr val="656565"/>
                </a:solidFill>
                <a:latin typeface="Verdana Pro" panose="020B0604030504040204" pitchFamily="34" charset="0"/>
              </a:rPr>
              <a:t>nieuwe bossen aangeplant worden als stapsteen, maar ook bomenrijen en houtkanten kunnen een verbinding versterken.</a:t>
            </a:r>
          </a:p>
          <a:p>
            <a:endParaRPr lang="nl-BE" sz="1600">
              <a:solidFill>
                <a:srgbClr val="656565"/>
              </a:solidFill>
              <a:latin typeface="Verdana Pro" panose="020B0604030504040204" pitchFamily="34" charset="0"/>
            </a:endParaRPr>
          </a:p>
          <a:p>
            <a:r>
              <a:rPr lang="nl-BE" sz="1600">
                <a:solidFill>
                  <a:srgbClr val="656565"/>
                </a:solidFill>
                <a:latin typeface="Verdana Pro" panose="020B0604030504040204" pitchFamily="34" charset="0"/>
              </a:rPr>
              <a:t>Goed beheer van bestaande bossen en kleine landschapselementen garandeert duurzaam behoud.</a:t>
            </a:r>
          </a:p>
          <a:p>
            <a:endParaRPr lang="nl-BE" sz="1600" b="0" i="0">
              <a:solidFill>
                <a:srgbClr val="656565"/>
              </a:solidFill>
              <a:effectLst/>
              <a:latin typeface="Verdana Pro" panose="020B0604030504040204" pitchFamily="34" charset="0"/>
            </a:endParaRPr>
          </a:p>
          <a:p>
            <a:r>
              <a:rPr lang="nl-BE" sz="1600">
                <a:solidFill>
                  <a:srgbClr val="656565"/>
                </a:solidFill>
                <a:latin typeface="Verdana Pro" panose="020B0604030504040204" pitchFamily="34" charset="0"/>
              </a:rPr>
              <a:t>Ook buiten FEN zijn bossen en kleine landschapselementen cruciaal voor biodiversiteit en ecosysteemdiensten.</a:t>
            </a:r>
          </a:p>
          <a:p>
            <a:endParaRPr lang="nl-BE" sz="1600" b="0" i="0">
              <a:solidFill>
                <a:srgbClr val="656565"/>
              </a:solidFill>
              <a:effectLst/>
              <a:latin typeface="Verdana Pro" panose="020B0604030504040204" pitchFamily="34" charset="0"/>
            </a:endParaRPr>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263399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7B51-405D-90EE-0711-B64105F9C80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7BF07C-9EC1-27D4-03BC-276BA62124E0}"/>
              </a:ext>
            </a:extLst>
          </p:cNvPr>
          <p:cNvSpPr>
            <a:spLocks noGrp="1"/>
          </p:cNvSpPr>
          <p:nvPr>
            <p:ph type="title"/>
          </p:nvPr>
        </p:nvSpPr>
        <p:spPr>
          <a:xfrm>
            <a:off x="609600" y="457203"/>
            <a:ext cx="10972800" cy="579437"/>
          </a:xfrm>
        </p:spPr>
        <p:txBody>
          <a:bodyPr wrap="square" anchor="ctr">
            <a:normAutofit/>
          </a:bodyPr>
          <a:lstStyle/>
          <a:p>
            <a:r>
              <a:rPr lang="nl-BE"/>
              <a:t>FEN - Grasland</a:t>
            </a:r>
            <a:endParaRPr lang="nl-BE" noProof="0"/>
          </a:p>
        </p:txBody>
      </p:sp>
      <p:sp>
        <p:nvSpPr>
          <p:cNvPr id="9" name="Content Placeholder 8">
            <a:extLst>
              <a:ext uri="{FF2B5EF4-FFF2-40B4-BE49-F238E27FC236}">
                <a16:creationId xmlns:a16="http://schemas.microsoft.com/office/drawing/2014/main" id="{F9EA38C3-D83A-2BE2-6198-4FF7555E5962}"/>
              </a:ext>
            </a:extLst>
          </p:cNvPr>
          <p:cNvSpPr>
            <a:spLocks noGrp="1"/>
          </p:cNvSpPr>
          <p:nvPr>
            <p:ph idx="10"/>
          </p:nvPr>
        </p:nvSpPr>
        <p:spPr>
          <a:xfrm>
            <a:off x="6400800" y="1219200"/>
            <a:ext cx="5181600" cy="4419600"/>
          </a:xfrm>
        </p:spPr>
        <p:txBody>
          <a:bodyPr wrap="square" anchor="t">
            <a:normAutofit/>
          </a:bodyPr>
          <a:lstStyle/>
          <a:p>
            <a:pPr algn="just"/>
            <a:r>
              <a:rPr lang="nl-BE" sz="1600" b="0" i="0">
                <a:solidFill>
                  <a:srgbClr val="656565"/>
                </a:solidFill>
                <a:effectLst/>
                <a:latin typeface="Verdana Pro" panose="020B0604030504040204" pitchFamily="34" charset="0"/>
              </a:rPr>
              <a:t>De kaart toont je waar binnen de natuurkernen van Vlaams belang de meest waardevolle kernen voor graslandsoorten zijn, en waar de zones met meeste potentie om deze met elkaar te verbinden liggen.</a:t>
            </a:r>
          </a:p>
          <a:p>
            <a:endParaRPr lang="nl-BE" sz="1600" b="0" i="0">
              <a:solidFill>
                <a:srgbClr val="656565"/>
              </a:solidFill>
              <a:effectLst/>
              <a:latin typeface="Verdana Pro" panose="020B0604030504040204" pitchFamily="34" charset="0"/>
            </a:endParaRPr>
          </a:p>
          <a:p>
            <a:pPr algn="just"/>
            <a:r>
              <a:rPr lang="nl-BE" sz="1600" noProof="0">
                <a:solidFill>
                  <a:srgbClr val="656565"/>
                </a:solidFill>
                <a:latin typeface="Verdana Pro" panose="020B0604030504040204" pitchFamily="34" charset="0"/>
              </a:rPr>
              <a:t>Ecologisch bermbeheer is bij uitstek een manier om verbindingen voor graslandsoorten te versterken.</a:t>
            </a:r>
          </a:p>
          <a:p>
            <a:pPr algn="just"/>
            <a:endParaRPr lang="nl-BE" sz="1600">
              <a:solidFill>
                <a:srgbClr val="656565"/>
              </a:solidFill>
              <a:latin typeface="Verdana Pro" panose="020B0604030504040204" pitchFamily="34" charset="0"/>
            </a:endParaRPr>
          </a:p>
          <a:p>
            <a:pPr algn="just"/>
            <a:r>
              <a:rPr lang="nl-BE" sz="1600" noProof="0">
                <a:solidFill>
                  <a:srgbClr val="656565"/>
                </a:solidFill>
                <a:latin typeface="Verdana Pro" panose="020B0604030504040204" pitchFamily="34" charset="0"/>
              </a:rPr>
              <a:t>Bij het inrichten van je openbaar domein kan je met voldoende en goed beheerde groene ruimte stapstenen en verbindingen creëren.</a:t>
            </a:r>
          </a:p>
        </p:txBody>
      </p:sp>
      <p:sp>
        <p:nvSpPr>
          <p:cNvPr id="10" name="Rechthoek 9">
            <a:extLst>
              <a:ext uri="{FF2B5EF4-FFF2-40B4-BE49-F238E27FC236}">
                <a16:creationId xmlns:a16="http://schemas.microsoft.com/office/drawing/2014/main" id="{74F39CCD-508D-C99E-ABE1-00DD38E07144}"/>
              </a:ext>
            </a:extLst>
          </p:cNvPr>
          <p:cNvSpPr/>
          <p:nvPr/>
        </p:nvSpPr>
        <p:spPr>
          <a:xfrm>
            <a:off x="609600" y="1219200"/>
            <a:ext cx="5644896" cy="4419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7ABF7D1-36F0-860C-6370-BF93521F4A17}"/>
              </a:ext>
            </a:extLst>
          </p:cNvPr>
          <p:cNvSpPr txBox="1"/>
          <p:nvPr/>
        </p:nvSpPr>
        <p:spPr>
          <a:xfrm>
            <a:off x="989838" y="1763006"/>
            <a:ext cx="5008626" cy="369332"/>
          </a:xfrm>
          <a:prstGeom prst="rect">
            <a:avLst/>
          </a:prstGeom>
          <a:noFill/>
        </p:spPr>
        <p:txBody>
          <a:bodyPr wrap="square">
            <a:spAutoFit/>
          </a:bodyPr>
          <a:lstStyle/>
          <a:p>
            <a:r>
              <a:rPr lang="nl-BE"/>
              <a:t>Ruimte voor screenshots van de eigen gemeente</a:t>
            </a:r>
            <a:endParaRPr lang="nl-BE" noProof="0"/>
          </a:p>
        </p:txBody>
      </p:sp>
      <p:sp>
        <p:nvSpPr>
          <p:cNvPr id="13" name="Rectangle 1">
            <a:extLst>
              <a:ext uri="{FF2B5EF4-FFF2-40B4-BE49-F238E27FC236}">
                <a16:creationId xmlns:a16="http://schemas.microsoft.com/office/drawing/2014/main" id="{D13BB4B2-1F46-1EE8-FEC2-21CD33056A21}"/>
              </a:ext>
            </a:extLst>
          </p:cNvPr>
          <p:cNvSpPr>
            <a:spLocks noChangeArrowheads="1"/>
          </p:cNvSpPr>
          <p:nvPr/>
        </p:nvSpPr>
        <p:spPr bwMode="auto">
          <a:xfrm>
            <a:off x="1524000" y="5713638"/>
            <a:ext cx="783869"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BE" sz="1400" i="0" u="none" strike="noStrike" cap="none" normalizeH="0" baseline="0">
                <a:ln>
                  <a:noFill/>
                </a:ln>
                <a:solidFill>
                  <a:schemeClr val="tx1">
                    <a:lumMod val="50000"/>
                    <a:lumOff val="50000"/>
                  </a:schemeClr>
                </a:solidFill>
                <a:effectLst/>
                <a:latin typeface="+mj-lt"/>
              </a:rPr>
              <a:t>bijschrift</a:t>
            </a:r>
          </a:p>
        </p:txBody>
      </p:sp>
    </p:spTree>
    <p:extLst>
      <p:ext uri="{BB962C8B-B14F-4D97-AF65-F5344CB8AC3E}">
        <p14:creationId xmlns:p14="http://schemas.microsoft.com/office/powerpoint/2010/main" val="1807383155"/>
      </p:ext>
    </p:extLst>
  </p:cSld>
  <p:clrMapOvr>
    <a:masterClrMapping/>
  </p:clrMapOvr>
</p:sld>
</file>

<file path=ppt/theme/theme1.xml><?xml version="1.0" encoding="utf-8"?>
<a:theme xmlns:a="http://schemas.openxmlformats.org/drawingml/2006/main" name="provincie_antwerpen_ppt_verdana">
  <a:themeElements>
    <a:clrScheme name="Provant colours">
      <a:dk1>
        <a:srgbClr val="000000"/>
      </a:dk1>
      <a:lt1>
        <a:sysClr val="window" lastClr="FFFFFF"/>
      </a:lt1>
      <a:dk2>
        <a:srgbClr val="53565A"/>
      </a:dk2>
      <a:lt2>
        <a:srgbClr val="BBBCBC"/>
      </a:lt2>
      <a:accent1>
        <a:srgbClr val="572932"/>
      </a:accent1>
      <a:accent2>
        <a:srgbClr val="E4002B"/>
      </a:accent2>
      <a:accent3>
        <a:srgbClr val="A6192E"/>
      </a:accent3>
      <a:accent4>
        <a:srgbClr val="861F41"/>
      </a:accent4>
      <a:accent5>
        <a:srgbClr val="E35205"/>
      </a:accent5>
      <a:accent6>
        <a:srgbClr val="DB3EB1"/>
      </a:accent6>
      <a:hlink>
        <a:srgbClr val="000000"/>
      </a:hlink>
      <a:folHlink>
        <a:srgbClr val="E0457B"/>
      </a:folHlink>
    </a:clrScheme>
    <a:fontScheme name="ProvantVerdana">
      <a:majorFont>
        <a:latin typeface="Verdana"/>
        <a:ea typeface=""/>
        <a:cs typeface=""/>
        <a:font script="Jpan" typeface="ＭＳ ゴシック"/>
      </a:majorFont>
      <a:minorFont>
        <a:latin typeface="Verdana"/>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pt_master_g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master_g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master_g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master_g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master_g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master_g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master_g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master_g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master_g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master_g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master_g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master_g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16_9 SDG.potx" id="{C4147E66-7BC7-4346-B49E-3FAC591EE4F3}" vid="{156435B3-7B9F-42F6-A697-55CAD512F2C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MN Document" ma:contentTypeID="0x010100AC2BD62FCD2547B88B087B07A1680D020B0067A70CDAD4F57B49A4C8EABA98919D30" ma:contentTypeVersion="2" ma:contentTypeDescription="" ma:contentTypeScope="" ma:versionID="69688d37be1af98b42e9dfc7b868ee01">
  <xsd:schema xmlns:xsd="http://www.w3.org/2001/XMLSchema" xmlns:xs="http://www.w3.org/2001/XMLSchema" xmlns:p="http://schemas.microsoft.com/office/2006/metadata/properties" xmlns:ns2="2528a8cf-22b3-4b0b-9eb2-58242c7ea309" targetNamespace="http://schemas.microsoft.com/office/2006/metadata/properties" ma:root="true" ma:fieldsID="d27154874e0cac55d14bb674f79b0841" ns2:_="">
    <xsd:import namespace="2528a8cf-22b3-4b0b-9eb2-58242c7ea309"/>
    <xsd:element name="properties">
      <xsd:complexType>
        <xsd:sequence>
          <xsd:element name="documentManagement">
            <xsd:complexType>
              <xsd:all>
                <xsd:element ref="ns2:DMN-Omschrijv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8a8cf-22b3-4b0b-9eb2-58242c7ea309" elementFormDefault="qualified">
    <xsd:import namespace="http://schemas.microsoft.com/office/2006/documentManagement/types"/>
    <xsd:import namespace="http://schemas.microsoft.com/office/infopath/2007/PartnerControls"/>
    <xsd:element name="DMN-Omschrijving" ma:index="8" nillable="true" ma:displayName="Omschrijving" ma:internalName="DMN_x002d_Omschrijving">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MN-Omschrijving xmlns="2528a8cf-22b3-4b0b-9eb2-58242c7ea30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35bf66f5-cd6b-4cd3-89cd-a78047c1cc9b" ContentTypeId="0x010100AC2BD62FCD2547B88B087B07A1680D020B" PreviousValue="false" LastSyncTimeStamp="2022-12-23T12:54:19.423Z"/>
</file>

<file path=customXml/itemProps1.xml><?xml version="1.0" encoding="utf-8"?>
<ds:datastoreItem xmlns:ds="http://schemas.openxmlformats.org/officeDocument/2006/customXml" ds:itemID="{55CF0746-E685-4473-9761-EC36D355CA2B}">
  <ds:schemaRefs>
    <ds:schemaRef ds:uri="2528a8cf-22b3-4b0b-9eb2-58242c7ea3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C67E0F-B536-41E0-82CF-1997EEAE020F}">
  <ds:schemaRefs>
    <ds:schemaRef ds:uri="2528a8cf-22b3-4b0b-9eb2-58242c7ea3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AFC0BC-0674-48BD-AC3E-92C08BEFC7A6}">
  <ds:schemaRefs>
    <ds:schemaRef ds:uri="http://schemas.microsoft.com/sharepoint/v3/contenttype/forms"/>
  </ds:schemaRefs>
</ds:datastoreItem>
</file>

<file path=customXml/itemProps4.xml><?xml version="1.0" encoding="utf-8"?>
<ds:datastoreItem xmlns:ds="http://schemas.openxmlformats.org/officeDocument/2006/customXml" ds:itemID="{D136C600-5C92-4069-B92C-0E08813C68A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Sjabloon Ppt Provincie Antwerpen</Template>
  <Application>Microsoft Office PowerPoint</Application>
  <PresentationFormat>Widescreen</PresentationFormat>
  <Slides>34</Slides>
  <Notes>6</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provincie_antwerpen_ppt_verdana</vt:lpstr>
      <vt:lpstr>Slim groen en blauw in het buitengebied</vt:lpstr>
      <vt:lpstr>PowerPoint Presentation</vt:lpstr>
      <vt:lpstr>Hoofdstuk nr.</vt:lpstr>
      <vt:lpstr>FEN en de duisternisbehoeftekaart</vt:lpstr>
      <vt:lpstr>Zoek jouw gemeente op de FEN-kaart</vt:lpstr>
      <vt:lpstr>Zo gebruik je de FEN-kaart</vt:lpstr>
      <vt:lpstr>FEN - Landschappelijk</vt:lpstr>
      <vt:lpstr>FEN - Bos</vt:lpstr>
      <vt:lpstr>FEN - Grasland</vt:lpstr>
      <vt:lpstr>Heide</vt:lpstr>
      <vt:lpstr>Moeras</vt:lpstr>
      <vt:lpstr>Je eigen gemeente: FEN – groenblauw netwerk</vt:lpstr>
      <vt:lpstr>Zoek jouw gemeente op de duisternisbehoeftekaart</vt:lpstr>
      <vt:lpstr>Zo gebruik je de duisternisbehoeftekaart</vt:lpstr>
      <vt:lpstr>Duisternisbehoeftekaart</vt:lpstr>
      <vt:lpstr>Je eigen gemeente: Duisternisbehoeftekaart</vt:lpstr>
      <vt:lpstr>Hoofdstuk nr.</vt:lpstr>
      <vt:lpstr>Ecosysteemdiensten kunnen op verschillende manieren worden gebruikt…</vt:lpstr>
      <vt:lpstr>PowerPoint Presentation</vt:lpstr>
      <vt:lpstr>Zoek jouw gemeente op de kaartlagen</vt:lpstr>
      <vt:lpstr>Ecosysteemdiensten: Potentiële infiltratie</vt:lpstr>
      <vt:lpstr>Ecosysteemdiensten: Actuele infiltratie</vt:lpstr>
      <vt:lpstr>Ecosysteemdiensten: Verschil actuele en potentiële infiltratie</vt:lpstr>
      <vt:lpstr>Je eigen gemeente: infiltratie</vt:lpstr>
      <vt:lpstr>Ecosysteemdiensten: Seizoenale waterretentie</vt:lpstr>
      <vt:lpstr>Ecosysteemdiensten: Permanente retentie</vt:lpstr>
      <vt:lpstr>Je eigen gemeente: Waterretentie</vt:lpstr>
      <vt:lpstr>Ecosysteemdiensten: Luchtkwaliteit, geluid, lokaal klimaat </vt:lpstr>
      <vt:lpstr>Ecosysteemdiensten: Gezondheid</vt:lpstr>
      <vt:lpstr>Je eigen gemeente: Luchtkwaliteit, geluid, lokaal klimaat</vt:lpstr>
      <vt:lpstr>Ecosysteemdiensten: Koolstofopslag in biomassa</vt:lpstr>
      <vt:lpstr>Ecosysteemdiensten: Koolstofopslag in de bodem</vt:lpstr>
      <vt:lpstr>Je eigen gemeente: Koolstofopslag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PIREE Amber</dc:creator>
  <cp:keywords/>
  <dc:description/>
  <cp:revision>2</cp:revision>
  <cp:lastPrinted>2009-04-27T10:20:31Z</cp:lastPrinted>
  <dcterms:created xsi:type="dcterms:W3CDTF">2025-05-12T15:03:10Z</dcterms:created>
  <dcterms:modified xsi:type="dcterms:W3CDTF">2025-06-16T13:34:32Z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0x010100AC2BD62FCD2547B88B087B07A1680D020B0067A70CDAD4F57B49A4C8EABA98919D30</vt:lpwstr>
  </property>
</Properties>
</file>