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3677" r:id="rId5"/>
    <p:sldMasterId id="2147483687" r:id="rId6"/>
    <p:sldMasterId id="2147483698" r:id="rId7"/>
  </p:sldMasterIdLst>
  <p:notesMasterIdLst>
    <p:notesMasterId r:id="rId52"/>
  </p:notesMasterIdLst>
  <p:sldIdLst>
    <p:sldId id="407" r:id="rId8"/>
    <p:sldId id="284" r:id="rId9"/>
    <p:sldId id="386" r:id="rId10"/>
    <p:sldId id="387" r:id="rId11"/>
    <p:sldId id="389" r:id="rId12"/>
    <p:sldId id="322" r:id="rId13"/>
    <p:sldId id="345" r:id="rId14"/>
    <p:sldId id="380" r:id="rId15"/>
    <p:sldId id="391" r:id="rId16"/>
    <p:sldId id="335" r:id="rId17"/>
    <p:sldId id="326" r:id="rId18"/>
    <p:sldId id="410" r:id="rId19"/>
    <p:sldId id="384" r:id="rId20"/>
    <p:sldId id="286" r:id="rId21"/>
    <p:sldId id="411" r:id="rId22"/>
    <p:sldId id="287" r:id="rId23"/>
    <p:sldId id="302" r:id="rId24"/>
    <p:sldId id="395" r:id="rId25"/>
    <p:sldId id="330" r:id="rId26"/>
    <p:sldId id="396" r:id="rId27"/>
    <p:sldId id="408" r:id="rId28"/>
    <p:sldId id="332" r:id="rId29"/>
    <p:sldId id="340" r:id="rId30"/>
    <p:sldId id="331" r:id="rId31"/>
    <p:sldId id="412" r:id="rId32"/>
    <p:sldId id="381" r:id="rId33"/>
    <p:sldId id="413" r:id="rId34"/>
    <p:sldId id="414" r:id="rId35"/>
    <p:sldId id="416" r:id="rId36"/>
    <p:sldId id="417" r:id="rId37"/>
    <p:sldId id="424" r:id="rId38"/>
    <p:sldId id="420" r:id="rId39"/>
    <p:sldId id="421" r:id="rId40"/>
    <p:sldId id="423" r:id="rId41"/>
    <p:sldId id="429" r:id="rId42"/>
    <p:sldId id="430" r:id="rId43"/>
    <p:sldId id="431" r:id="rId44"/>
    <p:sldId id="432" r:id="rId45"/>
    <p:sldId id="433" r:id="rId46"/>
    <p:sldId id="403" r:id="rId47"/>
    <p:sldId id="406" r:id="rId48"/>
    <p:sldId id="405" r:id="rId49"/>
    <p:sldId id="316" r:id="rId50"/>
    <p:sldId id="40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59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2" y="52"/>
      </p:cViewPr>
      <p:guideLst>
        <p:guide orient="horz" pos="2160"/>
        <p:guide pos="3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F67E3-005B-4A5B-A64B-4E620D6532D3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6EB55-D046-4316-A421-6DEA4C9E9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2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57C2-8D60-4760-88CB-024AF3EEC64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5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4132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193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2" name="Rechthoek 11"/>
          <p:cNvSpPr/>
          <p:nvPr userDrawn="1"/>
        </p:nvSpPr>
        <p:spPr>
          <a:xfrm>
            <a:off x="0" y="4679576"/>
            <a:ext cx="9144000" cy="2175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576000" y="1080000"/>
            <a:ext cx="4919366" cy="4024798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576000" y="5392800"/>
            <a:ext cx="4919366" cy="8207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1646238"/>
            <a:ext cx="2498893" cy="456736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3196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27/05/2019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53555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45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1350253"/>
            <a:ext cx="4648209" cy="55077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6516950" cy="238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6516947" cy="16559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71740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701033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516951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516951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85DFB4A-7835-49F2-9D1E-1CA710729107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1481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702253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516951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516951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05368-EC02-4ECC-BE67-68D98B92590E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14414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5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27/05/2019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24332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40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12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27/05/2019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3875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27/05/2019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8089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D163-56CB-4EBB-9100-E6D6E9F2AC5B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Faculteit, departement, dienst …</a:t>
            </a:r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7991475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397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27/05/2019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6209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27/05/2019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3387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CD72-59EE-436D-B435-201699A5BB49}" type="datetimeFigureOut">
              <a:rPr lang="nl-BE" smtClean="0"/>
              <a:pPr/>
              <a:t>27/05/2019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6987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C4DDCD72-59EE-436D-B435-201699A5BB49}" type="datetimeFigureOut">
              <a:rPr lang="nl-BE" smtClean="0"/>
              <a:pPr/>
              <a:t>27/05/2019</a:t>
            </a:fld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2171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D163-56CB-4EBB-9100-E6D6E9F2AC5B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Faculteit, departement, dienst …</a:t>
            </a:r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7991475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690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9666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646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807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650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19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0" y="1800000"/>
            <a:ext cx="4921624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4359600"/>
            <a:ext cx="4921624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8D0F2B-CCC2-4725-A02D-E099A094110C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2290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640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538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455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922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542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037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0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4921200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4921200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EE1405-C940-467A-8294-BA0D5AD10E37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6195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738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411A-3C2C-4D92-914B-5DAFB4611257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63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45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459" y="2339788"/>
            <a:ext cx="3924000" cy="3708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4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49" y="2339789"/>
            <a:ext cx="3924000" cy="37085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3850-82D1-4EBF-A7F5-32E818A3E45C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20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DB03-B7B6-48FB-B868-99A4A07DCD00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336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DFAE-A01E-4280-9D8A-57123CE9AD68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536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68772" y="860612"/>
            <a:ext cx="7806456" cy="448517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380AD-162B-4A8F-97D0-46B9CEDACE6E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49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FFA67913-6FC9-4B48-9E8E-4EC2C9B7E206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0" y="6353999"/>
            <a:ext cx="1008305" cy="360000"/>
          </a:xfrm>
          <a:prstGeom prst="rect">
            <a:avLst/>
          </a:prstGeom>
        </p:spPr>
      </p:pic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86250" y="6210000"/>
            <a:ext cx="369255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655999"/>
            <a:ext cx="7991738" cy="439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49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  <p:sldLayoutId id="2147483664" r:id="rId5"/>
    <p:sldLayoutId id="2147483665" r:id="rId6"/>
    <p:sldLayoutId id="2147483666" r:id="rId7"/>
    <p:sldLayoutId id="2147483667" r:id="rId8"/>
    <p:sldLayoutId id="2147483676" r:id="rId9"/>
    <p:sldLayoutId id="2147483686" r:id="rId10"/>
    <p:sldLayoutId id="214748371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5397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6905830A-5B97-43B5-87B9-BF9E3506C4D9}" type="datetime1">
              <a:rPr lang="nl-BE" smtClean="0"/>
              <a:t>27/05/2019</a:t>
            </a:fld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0" y="6353999"/>
            <a:ext cx="1008305" cy="360000"/>
          </a:xfrm>
          <a:prstGeom prst="rect">
            <a:avLst/>
          </a:prstGeom>
        </p:spPr>
      </p:pic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86250" y="6210000"/>
            <a:ext cx="369255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smtClean="0"/>
              <a:t>Faculteit, departement, dienst …</a:t>
            </a:r>
            <a:endParaRPr lang="nl-NL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7991738" cy="443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8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2" r:id="rId2"/>
    <p:sldLayoutId id="2147483684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5397" userDrawn="1">
          <p15:clr>
            <a:srgbClr val="F26B43"/>
          </p15:clr>
        </p15:guide>
        <p15:guide id="3" orient="horz" pos="381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4DDCD72-59EE-436D-B435-201699A5BB49}" type="datetimeFigureOut">
              <a:rPr lang="nl-BE" smtClean="0"/>
              <a:pPr/>
              <a:t>27/05/2019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408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12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7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B8B7B-0287-B84A-BB59-42B2D2433286}" type="datetimeFigureOut">
              <a:rPr lang="nl-NL" smtClean="0"/>
              <a:t>27-5-2019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A5E6F-2C8F-3B4D-A949-E0F41882FD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4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dagkrant.kuleuven.be/files/images/8/8885water3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://dagkrant.kuleuven.be/files/images/8/8885water2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dagkrant.kuleuven.be/files/images/8/8885water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://dagkrant.kuleuven.be/files/images/8/8885water5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www.google.be/url?sa=i&amp;rct=j&amp;q=&amp;esrc=s&amp;frm=1&amp;source=images&amp;cd=&amp;cad=rja&amp;docid=aSLFGNirIBJVgM&amp;tbnid=1SJ3OBu6xxl_uM:&amp;ved=0CAUQjRw&amp;url=http://www.atmo.arizona.edu/students/courselinks/fall12/atmo336/lectures/sec1/evap_cond.html&amp;ei=Ga16Ut2CE-OU0AWx84Ew&amp;bvm=bv.55980276,d.Yms&amp;psig=AFQjCNH5NjWFxNTFyyZtATPIm_lF6B9ufw&amp;ust=138385772122069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hyperlink" Target="http://www.demorgen.be/dm/nl/8080/planet-watch/photoalbum/detail/1182230/900207/41/Belgie-onder-water-in-100-foto-s.dhtml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pn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12122" r="19469" b="13447"/>
          <a:stretch/>
        </p:blipFill>
        <p:spPr bwMode="auto">
          <a:xfrm>
            <a:off x="0" y="0"/>
            <a:ext cx="9144000" cy="689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0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576000" y="1504753"/>
            <a:ext cx="7402800" cy="832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dirty="0"/>
              <a:t>Verandering </a:t>
            </a:r>
            <a:r>
              <a:rPr lang="nl-BE" sz="1800" dirty="0" smtClean="0"/>
              <a:t>temperatuur Prov. Antwerpen </a:t>
            </a:r>
            <a:r>
              <a:rPr lang="nl-BE" sz="1800" dirty="0"/>
              <a:t>-&gt; </a:t>
            </a:r>
            <a:r>
              <a:rPr lang="nl-BE" sz="1800" dirty="0" smtClean="0"/>
              <a:t>2100</a:t>
            </a:r>
          </a:p>
          <a:p>
            <a:pPr marL="0" indent="0">
              <a:buNone/>
            </a:pPr>
            <a:r>
              <a:rPr lang="nl-BE" sz="1800" dirty="0"/>
              <a:t>+ onzekerheid o.b.v. &gt;200 </a:t>
            </a:r>
            <a:r>
              <a:rPr lang="nl-BE" sz="1800" dirty="0" smtClean="0"/>
              <a:t>klimaatmodelruns:</a:t>
            </a:r>
            <a:endParaRPr lang="nl-BE" sz="1800" dirty="0"/>
          </a:p>
          <a:p>
            <a:pPr marL="0" indent="0">
              <a:buNone/>
            </a:pPr>
            <a:endParaRPr lang="nl-BE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51" y="2336800"/>
            <a:ext cx="6488970" cy="38320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1152000"/>
          </a:xfrm>
        </p:spPr>
        <p:txBody>
          <a:bodyPr>
            <a:normAutofit/>
          </a:bodyPr>
          <a:lstStyle/>
          <a:p>
            <a:r>
              <a:rPr lang="nl-BE" sz="3200" dirty="0" smtClean="0"/>
              <a:t>Klimaatverandering: hogere temperaturen</a:t>
            </a:r>
            <a:br>
              <a:rPr lang="nl-BE" sz="3200" dirty="0" smtClean="0"/>
            </a:br>
            <a:r>
              <a:rPr lang="nl-BE" sz="3200" dirty="0" smtClean="0"/>
              <a:t> </a:t>
            </a:r>
            <a:endParaRPr lang="nl-BE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634" y="1358764"/>
            <a:ext cx="3195423" cy="2141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744" y="6339249"/>
            <a:ext cx="751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schemeClr val="bg1"/>
                </a:solidFill>
              </a:rPr>
              <a:t>Bijlage bij Provinciaal Klimaatadaptatieplan Provincie Antwerpen, </a:t>
            </a:r>
            <a:r>
              <a:rPr lang="nl-BE" sz="1200" dirty="0" err="1" smtClean="0">
                <a:solidFill>
                  <a:schemeClr val="bg1"/>
                </a:solidFill>
              </a:rPr>
              <a:t>Alterra</a:t>
            </a:r>
            <a:r>
              <a:rPr lang="nl-BE" sz="1200" dirty="0" smtClean="0">
                <a:solidFill>
                  <a:schemeClr val="bg1"/>
                </a:solidFill>
              </a:rPr>
              <a:t> - CAS &amp; KU Leuven, dec. 2016</a:t>
            </a:r>
            <a:endParaRPr lang="nl-BE" sz="12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11960" y="4005064"/>
            <a:ext cx="4541343" cy="792088"/>
            <a:chOff x="4211960" y="4005064"/>
            <a:chExt cx="4541343" cy="792088"/>
          </a:xfrm>
        </p:grpSpPr>
        <p:grpSp>
          <p:nvGrpSpPr>
            <p:cNvPr id="11" name="Group 10"/>
            <p:cNvGrpSpPr/>
            <p:nvPr/>
          </p:nvGrpSpPr>
          <p:grpSpPr>
            <a:xfrm>
              <a:off x="4211960" y="4005064"/>
              <a:ext cx="1584176" cy="792088"/>
              <a:chOff x="4211960" y="4005064"/>
              <a:chExt cx="1584176" cy="792088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4283968" y="4005064"/>
                <a:ext cx="1512168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211960" y="4797152"/>
                <a:ext cx="1512168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" name="Down Arrow 14"/>
              <p:cNvSpPr/>
              <p:nvPr/>
            </p:nvSpPr>
            <p:spPr>
              <a:xfrm>
                <a:off x="4499992" y="4077072"/>
                <a:ext cx="1080120" cy="720080"/>
              </a:xfrm>
              <a:prstGeom prst="downArrow">
                <a:avLst/>
              </a:prstGeom>
              <a:solidFill>
                <a:srgbClr val="166A84">
                  <a:alpha val="25882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584951" y="4263845"/>
              <a:ext cx="3168352" cy="369332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nl-BE" b="1" dirty="0" err="1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klimaatmitigatieeffect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98985" y="4909931"/>
            <a:ext cx="4313195" cy="720080"/>
            <a:chOff x="4498985" y="4909931"/>
            <a:chExt cx="4313195" cy="720080"/>
          </a:xfrm>
        </p:grpSpPr>
        <p:sp>
          <p:nvSpPr>
            <p:cNvPr id="17" name="TextBox 16"/>
            <p:cNvSpPr txBox="1"/>
            <p:nvPr/>
          </p:nvSpPr>
          <p:spPr>
            <a:xfrm>
              <a:off x="5643828" y="5055615"/>
              <a:ext cx="3168352" cy="369332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nl-BE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adaptatienood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 rot="10800000">
              <a:off x="4498985" y="4909931"/>
              <a:ext cx="1080120" cy="720080"/>
            </a:xfrm>
            <a:prstGeom prst="downArrow">
              <a:avLst/>
            </a:prstGeom>
            <a:solidFill>
              <a:srgbClr val="166A84">
                <a:alpha val="25882"/>
              </a:srgb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73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1152000"/>
          </a:xfrm>
        </p:spPr>
        <p:txBody>
          <a:bodyPr>
            <a:normAutofit/>
          </a:bodyPr>
          <a:lstStyle/>
          <a:p>
            <a:r>
              <a:rPr lang="nl-BE" sz="3200" dirty="0" smtClean="0"/>
              <a:t>Klimaatverandering</a:t>
            </a:r>
            <a:br>
              <a:rPr lang="nl-BE" sz="3200" dirty="0" smtClean="0"/>
            </a:br>
            <a:r>
              <a:rPr lang="nl-BE" sz="3200" dirty="0" smtClean="0"/>
              <a:t> –&gt; meer hydrologische extremen</a:t>
            </a:r>
            <a:endParaRPr lang="nl-BE" sz="3200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576000" y="1504753"/>
            <a:ext cx="7402800" cy="832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dirty="0"/>
              <a:t>Verandering in neerslag </a:t>
            </a:r>
            <a:r>
              <a:rPr lang="nl-BE" sz="1800" dirty="0" smtClean="0"/>
              <a:t>Prov. Antwerpen </a:t>
            </a:r>
            <a:r>
              <a:rPr lang="nl-BE" sz="1800" dirty="0"/>
              <a:t>-&gt; </a:t>
            </a:r>
            <a:r>
              <a:rPr lang="nl-BE" sz="1800" dirty="0" smtClean="0"/>
              <a:t>2100</a:t>
            </a:r>
          </a:p>
          <a:p>
            <a:pPr marL="0" indent="0">
              <a:buNone/>
            </a:pPr>
            <a:r>
              <a:rPr lang="nl-BE" sz="1800" dirty="0"/>
              <a:t>+ onzekerheid o.b.v. &gt;200 </a:t>
            </a:r>
            <a:r>
              <a:rPr lang="nl-BE" sz="1800" dirty="0" smtClean="0"/>
              <a:t>klimaatmodelruns:</a:t>
            </a:r>
            <a:endParaRPr lang="nl-BE" sz="1800" dirty="0"/>
          </a:p>
          <a:p>
            <a:pPr marL="0" indent="0">
              <a:buNone/>
            </a:pPr>
            <a:endParaRPr lang="nl-BE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99" y="2222481"/>
            <a:ext cx="6872902" cy="3947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744" y="6339249"/>
            <a:ext cx="751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schemeClr val="bg1"/>
                </a:solidFill>
              </a:rPr>
              <a:t>Bijlage bij Provinciaal Klimaatadaptatieplan Provincie Antwerpen, </a:t>
            </a:r>
            <a:r>
              <a:rPr lang="nl-BE" sz="1200" dirty="0" err="1" smtClean="0">
                <a:solidFill>
                  <a:schemeClr val="bg1"/>
                </a:solidFill>
              </a:rPr>
              <a:t>Alterra</a:t>
            </a:r>
            <a:r>
              <a:rPr lang="nl-BE" sz="1200" dirty="0" smtClean="0">
                <a:solidFill>
                  <a:schemeClr val="bg1"/>
                </a:solidFill>
              </a:rPr>
              <a:t> - CAS &amp; KU Leuven, dec. 2016</a:t>
            </a:r>
            <a:endParaRPr lang="nl-B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10672" y="1170752"/>
            <a:ext cx="7166528" cy="47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kern="0" dirty="0">
                <a:solidFill>
                  <a:srgbClr val="182B52"/>
                </a:solidFill>
              </a:rPr>
              <a:t>Waterhoogte Belgische kust sinds 1925 + toekomstprojectie</a:t>
            </a:r>
            <a:r>
              <a:rPr lang="nl-BE" kern="0" dirty="0" smtClean="0">
                <a:solidFill>
                  <a:srgbClr val="182B52"/>
                </a:solidFill>
              </a:rPr>
              <a:t>:</a:t>
            </a:r>
            <a:endParaRPr lang="nl-BE" sz="2000" kern="0" dirty="0">
              <a:solidFill>
                <a:srgbClr val="182B52"/>
              </a:solidFill>
              <a:latin typeface="+mn-lt"/>
              <a:cs typeface="+mn-cs"/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711483"/>
          </a:xfrm>
        </p:spPr>
        <p:txBody>
          <a:bodyPr>
            <a:normAutofit/>
          </a:bodyPr>
          <a:lstStyle/>
          <a:p>
            <a:r>
              <a:rPr lang="nl-BE" sz="3200" dirty="0" smtClean="0"/>
              <a:t>Zeespiegelstijging</a:t>
            </a:r>
            <a:endParaRPr lang="nl-BE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97" y="1604175"/>
            <a:ext cx="5423785" cy="2450137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4932577" y="4091257"/>
            <a:ext cx="4091351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1.7 tot 4 mm/jaar sinds 1927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± 20cm in 100 jaar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toekomstprojectie tot 2100: +20cm tot +80cm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6309315"/>
            <a:ext cx="7800622" cy="47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ts val="600"/>
              </a:spcBef>
              <a:defRPr/>
            </a:pPr>
            <a:r>
              <a:rPr lang="en-US" sz="1400" kern="0" dirty="0">
                <a:solidFill>
                  <a:srgbClr val="182B52"/>
                </a:solidFill>
                <a:latin typeface="+mn-lt"/>
                <a:cs typeface="+mn-cs"/>
              </a:rPr>
              <a:t>	</a:t>
            </a:r>
            <a:r>
              <a:rPr lang="nl-BE" sz="1200" kern="0" dirty="0">
                <a:solidFill>
                  <a:schemeClr val="bg1"/>
                </a:solidFill>
              </a:rPr>
              <a:t>Willems P. (2014), ‘Actualisatie van de extreme-waarden-statistiek van stormvloeden aan de Belgische kust’, KU Leuven - Afdeling Hydraulica, Rapport voor de Vlaamse Overheid – WL &amp; Afdeling Kust, okt. 2014</a:t>
            </a:r>
            <a:endParaRPr lang="en-US" sz="1200" b="1" i="1" kern="0" dirty="0">
              <a:solidFill>
                <a:schemeClr val="bg1"/>
              </a:solidFill>
            </a:endParaRPr>
          </a:p>
        </p:txBody>
      </p:sp>
      <p:pic>
        <p:nvPicPr>
          <p:cNvPr id="20" name="Afbeelding 3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7" y="4334526"/>
            <a:ext cx="2213382" cy="15826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80437" y="4334526"/>
            <a:ext cx="4091351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Kustmaregraaf Oostende:</a:t>
            </a:r>
            <a:endParaRPr kumimoji="0" lang="nl-BE" sz="11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88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ata:image/jpeg;base64,/9j/4AAQSkZJRgABAQAAAQABAAD/2wCEAAkGBxQTEhUUExQWFhUXFxcaGBcYGRoeHhgbHRoXFxcYHR4dHyggGhwlHRccIjEiJSkrLi4uGh8zODMsNygtLiwBCgoKDg0OGhAQGiwkICQsLCwsLCwsLCwsLCwsLCwsLCwsLCwsLCwsLCwsLCwsLCwsLCwsLCwsLCwrKys3LCwsK//AABEIALIBGAMBIgACEQEDEQH/xAAcAAACAgMBAQAAAAAAAAAAAAAEBQMGAAECBwj/xAA9EAABAgQEAwYEBgIBAgcAAAABAhEAAwQhBRIxQVFhcQYTIoGRoTKxwdEUI0JS4fBi8TMVcgdDgpKistL/xAAYAQADAQEAAAAAAAAAAAAAAAAAAQIDBP/EACURAAICAgIBBQADAQAAAAAAAAABAhEDIRIxQQQTIjJRQmFxof/aAAwDAQACEQMRAD8ACqMPnIIUoXLOEnQs5FtoAlUxYrUlTBJU4YAh2B+ZhniGLLbLbKEOwOjtqeje8JK/FCrK6tUh206NGS2UAqnJL5iXf7v6RFLqQmZm1tYG+u/WOUSRMKQhtLgnRtS/CNIkZZigCzC+7dI10RssWGoC1d8sJA4H9SuYO0Ez8VIB/NBVZgNG3fg8Q0WEJEs58wINr+nGIqnBpbEJXkuHBOYHqdQS8Y/Gyw78NKnKGYWZ+AJPA2J84ln0cpKRLlIQyS6l3KyW3fa50hfPxWWlWVwLEAgaC1g+8TYdUoQSVILO2VzFwdMOx9h3ZyUtKlqRmT4Q+mpuX5CG+F4TLkIZGZO5AUYAocdSoCX4ZcpN0g2KieJJvBGJYwlIZJClHhcOdHMbr9Je9CvtixksVLKifCnW/Fm0iv8AYjuxWJM5SUJSknxHUgN/ekGz561r7sIC5hylWYm3EPYjw7ecFSOzGU5wliGADglutrxDabL4Uehye01HL0mp6AGJT2zpdlKPRCvtHnE2h5TPNZHyiP8AAj9hPVavtFcURs9Dqe28hL+Gbb/FvmRDTA8UTUS+9QFAEsymezDnHjc3DOCBoBo+m8eodgJWWkSGbxKsOsJpIKD+0iXpp4OhlTB/8THz1Lw97pUWMfReMS80qYnihQ9o+eUU6pBGe9yC2ygz9dYiV1oGbGGKIbN7RL/0qcb5gfWLPSUZCQXTdmBUkP6mCZErNpkfb8xJeOF5Mv4UkV6mw2coXmN5OOUNcC7OKUViZMdJTsL8IZKllPxZRYsc4ILdNIP7NlKpZmpIKltmH7W0T9fOHillctlJCHBcCpZc9OdPfJsAlRZz+4DRTNpHpgo6aegAS5ZTZhlFhoLNaKRKpRKACmzhnNj6Foedm6VS5ilImtoSNXe3G2n+47ItvsTVAmO/+HlOXmSh3Uy5B/SeRH1EVakx+dKmTJS5ihl8Kst2szjibGPXJMoOyh4ufzHK0Je03ZWXUpB+FY+FYF77HiOUEl+E9ibEMWC5C+5OdQzKZSnUz+LKL6O4baAsYokZUzpKgSr4kPoWc6a/7ir1kidRzciwxd0qS7KvqkwUpRnsqUsJmJylQG4cvvfeBZf0dBFJVTArMkl/b00gupqlTEkLdt2gb8WFABSe7WASx0VxYjf7xiKgpLh+XP7gxpyi42OMXdICTRFahLCbEkgpLO+x22hzg3Z+amZ/xFIe5cXHU6P02hdOWEEJKgFWYOBckNqbdY9Aw+v/ACklRewc633Jiaop6N0+FJy/mpSTwFwOFzeOplFLQApKT4f0pNhxLaQjqO1ZC1JWAhtwoK9xb/cI8X7VhxqTw25FtBYxLaTIdsvlLilMXGYJmB3z+FwODxkeO1GLmYvKhKlKbQDMfXVo3GayP8AOk1SiQgJGXIz8xuX8+LQkqqcrUAUFyAQAG8+WusPDRrlp/KvmAD5hu+3NtoTYvOmyZiFzNdBexAbhBBsGL6PCqhUwgIUBoVGyfXy94s9NhaJJzlcsrLNcsODdbekZW4qwKEpCkos50tyhXMxlBUVlN9Bdw21tIbcpCpE1ZWpz2KioEuVGw8t+MKa6cnMSFFRJ6WjMQxALlFIFwxHqfSFlKpSzlew1J2FouMPINjHCp6PEVICmIAf3iShrCklzfW14Ao5Rz5TZOrjhyiZVGCQUr15bQ3V7EPKvFCUJJSXSkgGxSpyLs2sQYbWKTZCgA13Fi9/LlGqapCAyS5A3u/2g6mqKdf8AyIIO5TtzPCFa6LTphvZjHZaV55pL3OZRdzvtZuPtF/lEKDi4IcEbx5vP7Oy1HNKmBRN8qtxEf/WqmmKQoKGVwE6pYaX5/SGtBy/T01UgHaOTSjhHnmGdsD+IK5pLZdBpf7R6BJxGWtOdKwU8X9ofIDX4JJLNFiwCTklBI4mK9IrUKKmWPCSk3ZjwvAlX25lU5yBOYhXiLhmcP1t8oTkDLtWEkKAvy5bx5dXdlXXlmEglSlhjsWDNlPDjBWD/APiUvwonSwp1MVAtYvto4Le8Z2t7S/nJIlhJCWc+LcmwBELkq2I3IwGTLAKlbhsx3NtmhJjEtEoqEq/iIWSTZTEtcnUD2gXGMcmTJSSSAMwIZIDEcDmc+kJFYkohYN86go9Q/wD+jGMkvCAO/EKWnKDqNCeT68NPWHHYmVMlqmKWXDDMAeD3ip01Q5tZz9n9hFqocaTIkqnJSkqWQnL0d38jEwuLGW+vpe/QlinLYi199/OF6cIOZKkTGVLJYpsQSz78o4p8cV+DE5KQVAsQSdHYxT5WMzkKWJZLrJJa/SOhza0hOj1zDsXCmROITMGh0CzxGwVyYxDXdr5UpWU+IOxUD7NHk87DKmax8XJ4iqcPqVEJMtQbe7PxvESc3XgEeg9sMfkzJRQJaZiVO5J+HYENd3ItHmS8UUC0vwvZhv8A1oa0OGCW5mzB/wBo9/OMnmWkvLl67q/i0KTX8gZNhOHrnSzMCwFJWGQXD/uvt/eEHzzLSR3s0KLAMm9hZrWhD+KWsEJK1FmZIPkC1oY0WBzJjGaUoB1SA6uVzYG0EJNaigJZ+Kyk/BKBI0UtvaBpmJVE+yEzFDgkEDh0iwycLppAzKS52KvEfIbRPV4sG/KZgzkbE7RGTJX2d/0Oivy+zU9blakSxx+I/QQdR4BTIJM1Rmlv1aDygszFrQFZkhTfC99deUB1iESloE8nOp9DaxbK4D7wl7jfxjSHo3WVwklC5ctMsEEIYC4feMiWoqklSBLQ2UbgKD3s5vubxkaLC67FYixOoKVpCwAkEnMmwDWLnThaF1XiMvLlbMg7Ob9f41gWoxZc1JlpBILuAIkwvBzLOZZewIH35xWo9iIata56nQixbQ2BgJdKsKUMpOUPbh9YsdVNSgAAAO232gWtT+W4zWG6bhmJ5wRmKhRRSc4zKUUj4QwueL/3jB1KZcpwlBJ3Kh69IKp6eWhAznxG5bY629YCxCcmcoKzBID+n3h3bA1+D7wlSPBduA0vHc+pyMgsQAAD8/OI6mpSBlQGA3OpiSRQAspZckhknUX16WgbpWwOqejIupYS4cA6+cF0lIsgnMANjsTxgaoLquf7/RHEpZ0c7NwEZu2MNm94mYF7AlmOnCH1JifeJyzBmGnOK0iWogkKAT/lvyiXMmWHzXI12vCUuLAY4p2YSq8g34QvSJlNKUleqi7dLP7wFKxZctQWlTFmiReKd4AlZKh9+e0ayl/Qh1R4kooqA91pCtd928ifSFGLVBWvNa4SfaBlKCcqQS4DeW0TTKVakpUBYv7NGaRQPTraYk/5A+4MWLtwkhaFDdLebmEqKY5gb+m8N6OjWVJK0ugKBKVnW97dIfKPQ4wlLpCBOc7FuAvBUjDZqiwTcgm7ObPbjF0oqWXdgAH04DhE8ynQMqbAk2Fn8hGkYITVOmUCZIUlTq0ZrW5CNT5yxJCWcFTu19GHlF7n4CFhiyRxO0L6jD6enYKXnI0CfnA0kxUV2T30wBCAQkW4f7i5dnKdEiV+dlB3MJanGwLS05RxOpgSXUd6Sc+jO5v0A38oy5pP4qxot1T2klJsgZj6D7mK9i2PrUPEsJHBJb1jkUIU4TmALMs2IbgNA/txMMqHC5KbhIJ4m5gak3tgIaOnnTQ8tBAaxVZ/qYa0vZbMl5yzmdwBoPaLFKiYqhKEV0AHS0aZaQhNgP8AZiQtxgasxFKbC5hFVYs4BV8ROW3E6DhsYzeduXGCsrjXY67UymkhYOdKdcrFubaiKsUKUkGSsMrUXB8x9dItFHNzBQcsTa92IZgWBy7sYLlYaklgPQE/KOpYo3bRBW6fCiQM5KlJIObQtwMMRQJQkqaz3OV73IDtrrB8zD5uYZCnLa/mz8FA3ca2iSRhCpObOshJBFnYA6eJTEttobtGukuxbFGGzFTswloDsCFOWAJ+I2byMZBJnIQnu5KQiWNBueZjIlRKKJR1DKJLB+G+/wB46m1JWbE6gPC8TshbzvZuMZNn2HUtGbjbsmwidVkF8zsftGLxBZOtjsdwWgKUvj84hmFjxeGkIlq6l3bQxEmbG5ckrISnfhDv8JKl2yhRfUqf5RTkloKFFDTTJp8CXYueA8zaHFXLWo38DbqOvBm1jS8QKUsQGuGHw8yw1gWZXk2ewNhwF/a8ZNtvoZuYhQFyCdiP7aDqKcES8xbxFr7AagfeF6ai+7dYHXVk2ez2MOrCwuoqVFVyW29j9YFmTHsPWODNdru0QzCQokHV/KHQjievRucSUs8p03jgIcFx5w6wfDgj8xRBy6Dnxim9UMOm4SVyET0HM1lgC45/SG+HUyZ0tkvmRfKGe/C1zZ/KNdnqxMtZIISFfED8xFrk4bJX4glIKmLiz8DaElZSK1SJQ7JbMwKhuOXSDzlfKl5iiLBAdjwUdBDibgkhIuCNdCbi1jxAb3MIa/tJ3KSmVKygOMyhpwsLORo5iXCMds195pUg6Thix4pihLSeB+ZMQVWP08kflDORqoaf+439Ipc/F5tTMSkqJc2fQdYb4bg6Ay1zAojfZIBsRxP2jPJm4IztsKxOtqpycxQe7DlhbTi5cxWQF3WPhURY6uBFum1svZyBsT8X8QtqZskMGJBuG2faMIZ3O1JDaFyKVCxlXqE66OecZMqzToSkBOa5J4QDiMw96UpSdTp7RtNEVF5jtweNk1FbIsfUuNJXKUFEBQB8zs0EYJXJTLdZZRJcHlp0hPIkolkrICQdLaeUQ4rXEsEb6Nu8SnyloC/yprgERFU1ISLve1oXYWMiEpd2GsEVNNnlrUQfCzcOZPLnFzTql2UhPVTVD4ATx3a9hA+HSQslRDgs1iDfUKB1I4wxoKDK5KndmbTnDGRI4B+l4r0+LgrfYNtk0gJSnMbAXPKOV1hWQZK1Pw8Ie4Hh8XjHMMU7wJUYpomUv4gpKwW56a6NrtBGFrRToJyvMIAL6G2uthyIeNlPdJEtWOqju5brUAAQHSAHWWA14Wc2EIsQxNc4gq0GgG394wNOnKUXUXP922jhoaikM6jIjcxkUB51MmeJ1aaQ1wWlRMTMmTT4EkAJdnJBO3ANCXI8NcLVlQpP+QP0jOXVIldmsUSh80sMncXLcNbwBNU+kMpUpKic396QFOp2X4bAafzEqS6BoKwuYEhZ3YMfV45Ub63fjprvHX4Yyzdy7O20DTSzwWmwN95xOsQrURcB/rHE3wl9LxPJllQOxAcBvWKetiNomjrHLZiXsI7pqVSuQhvS4YDzjOWRRHQrp5LnQnhz6Rk2WEDRi/WLCqgBFtRpG19n1VAKwUpZn9IMORSewSK9QTSZgDOSWH9MPTSKSjMA6SR8IJbm+h8njWD9n1S15lsW0De94ttHTPq5jdlFdw3DZiluU5U7Hf0aPQKFASkAbBoSV2LypNjdWyUeJXoNIWzMUqZ3hljukngCVfYROlsEW2txGUjKlawFKdkv4i17DWKPjmK/iXkpJCCrMzXNgwI20HO0MpHZAkFU2YUlnKyXUObnSJalaadJMmQqaQQkzcr7OzgfKIchCNGGplIJlpGYDUwrl1JCbKsk/TTpeC1Y6pU3xJLGzFJudusBTKZS8xQkIHMu/BhHPOn2hkc+rJOujX8ohnzVLLg6b8Ym/AqBYtoB84KRJAETyjHoNhFJNzo1LneOqdOTwsSflEUqoSncN1gCuxMs6WHIxnGMp/4AZiFYACB9IHwP8xedQ+HTrCdJUosQXPEGLRhMjIgDeOyEFFAOJcxgYs2HUclcpZmpzNMUNCcoFgbabRVEixhhh9dlUVKDpOUTUHQbJmDkdzxgb+VjDplCA+QWuwfT1iFHeKlzZGUJUbpWkkqU2ieADnXlDKeoJWyNGCh0PPhHCJnd5lpTmzlOYh7EAtZ7O+3Axo3aoVFWo6Tuyc6GVwNm5tBKi+7/ADhpjcuela1qSlSVJKU2cIDgk6PmtrCZKopJDJBHKjGPExCUoVMmHKhOp4n9oG5ihA6jGR1S/nyyqWAhQJASrfkoi6TGRPNFcWUdVCtDZkkP6+fDzjpMlQGYbwQirYqCmLxx+NPkBYRzXIzo4VJUq7gbRklLeEFItc7xz3a5j5dtt4lp8JUdXeHyXlgRiapRCApy+p0frGSKPMu5BF/ENzwHnDmnwsve2jvB6KsSEhQYKSrXXKzsfc+kHuJdDoq0ukAA3gmYt8vgDgh1XcjhwiZAMxZMtC1lRdsrMf8AcHIwgt+asJ/wRc+sVegVAFLT+PKTYmytW5loc0WGrzKysUj4SsEBR5h3g3BEoCwkJShASolazewtc2d4kxGslyyFzphcfAlDBLblnNzxPk0EY2tgybDcJ3mnMXdgGHpqYcKEtCf0o48uZ4ecVxeOzJlqeXkSf1rdzpoBrG5OALmfmT1EjV12HNkxo5K2wSpEldjMt2kgzVDgBl8z9rwMiVUz7ElI/bLBA81Q1RNp5QGVJmK52A8tognV01aic5AIbINBHNk9TGIzKXC6eS+cgq3Qi581QTT4mtOiEIHAPcdeML7gRozCY5JepnLrQgrGpE6cuWuQpwsZbnwgm1/SL1S4clNOiQoggJCSQAHbUjhFMwetMpfFJItwI0MXtNUCEqSMzm4fTn0Md3p8kZK/I3sptZ2YWJl5apsoKBOVQCm5cFNwibtJ2epAgGQ6W/cT1yl7hQ2aLBWVk0hZUMksPYDMs6MzWHvtHnXaTE1944lmXa2ZyS+pN2f5RWZXF6EkYpSZDAkLJuTrbUCEVZXhyUpygkmOZs/9xJPDrGzRKWm9thHPjxV3soV1tSGDBi8QSZSlkACG8nBDwPImGdHheTWx6RumkhUA4dhuUub8IeSJUTpVLQAFDW9laR2cuzkbRKyKXQzRTA0wkF0s446EbpPIxNMU8RKMPsCydmUyZqfCPzMuQFR4Ocp2BB33jmqqhKWWUGdvFYFjp/eEU5U1UhYmINnBPV7HpFmqliahM5P6gM396vDg90yqtaH9JisuZ4Xyq/ar6bH+2gevwNC7o8KvYxWiNj5H6F/Y7ekMMKxWYlQlqIUk2GYsRyfjyMbNV0SakYQvPlWHbRKblXSKljGJTJ68qU5MpICGIUPI3B949c7N0Skz1TVHMVJYpDeEauN+Twd2j7Oy55TNSEicnRRGo/aSPndoLfYWro8s7KYKCoTBMupN0FTlS3bh1LbcY3D2bSJp1ErRkWbs2rc9PQxkYTuW6OiCSVWea4RRImLJnLWlKQ/hS5J4DaJlUcsEEu2Y66kP4YPm1MuW4ceWsDCcqaWly3PEiM1lnLpHIFoSlLEWDNptE6McQg/lp7wton7xlNgyz/zrsf0JuTDWnTKlFpUsA7n4lfZPnC9rltlCyTRVM5yppKSzbfO8HUmESZDqUc5V+4sD0HxKglS1q1OX3V6mw8h5xglAF9TxJc+pjVRSVAYao6JSAOYypHkPEfMiB00wDk3J1/1BJTGjFaQEK5AUGIcHaMocFkqUXADB9CSdmEcyKkLm90NfnxaC51V3RUlBzOpJslJIAdhmuBzAJflESyxS2wNrrZchOZJCieXwEbDiTrAMqvVOSfETlPQXvtCCbVKNQc4sSbAWHAiGNOoosiydY5Zz/QRDIlLRMJWX2h2hQIBJs0DJk5tYkQsIAzFx5NHLklyYjYS/32jSU/3+7QPW4kkMAWPAXMCfi5xLJSw/cq/pFQwzl4HQ4QX0fUcnhvh1XOlfFYagBKmSP2HYgjcRS/wKjdUxXNrfzEvcEaTJg/8AWY7cOHh5GeuVEwKk94lzY21IOwtrrFLxrAFqp1KUghmI43LHyMEdkamfToMokKKhmloWSS2oBPXTrA1Ri1RMJzEgboA9+bR1PLGqZNbFNH2aYAqSEDnr6QZOo5YvmcD9rfP0gYTVFX5ij6vbzjtdYEgMEtpxL+eh6RhLLFPRdEwo7ApdmupTAdATAldUeBSUqzKbXh5xxPqivUlX26RkqblBZg4I0f24Rk8kmhMTKwuepHeAFSEquofCDwff/UTmqyDxFWu7W5Q8Xis4U5kAITLIupKXL3cvxOnlFfr0KyqKEjgbaPof5iu64iDEYmmZowI4fWJoU4ZS5Uh9d4bpEbVx0UQz0uCOIMFdkat80lZsB4UncOcwBjgiFlSpUmYmajUH/Y84mX6OLosVTIyqKTt7xwnDlTWAa3wlRACuTkhyNbbQZNqTMlImJQCSOrdBofPSFWI4ip0qTq2qrmx0bQRssmiljt6HFLUTZJClLyqTZJJcltm3EWfs12q/FT1SZiQkZXSH/UDfyvFHlkrPhIzKD3/nZidY7rqNVMDOzqSrwpTk3KgQpjyA94WN3srLCqVl/wC1dZSy0lM05jb8tN1Ptp8PUmMjx6TVzFqzTFZRwFyepN1GMjTZlUUGyMGkILqPeK1N2T5kwzlOR4Esnl4R6m59Inl0iU7OeJv/AK8onMZUkSCCn/cX5Cw+58zEoSwYW6R0qMg2ByBHYRBEmmGXOssnZtTA/wCMQCyRmd2zfCOA1v7RzvPjTaspxaVmZOY6kged4CrikynTmzO7myQB1Dkx1VLBV3kxTkDkAOgGkQzq9JBAuOOg9TrHNP1MpuorRIkRPTOWVpDENtZmaHUuaA7t5winzEyycp+Ig2I+zxklc1XwJUH3V/N/aLnhlk2CGs3IWt56RFOrEIFyNdoGOHzFEGZMccE294kl0aE6D1vFR9NXbA2K6Yo+FLDUFW8Rqoir41HygkR0I3jjjHpDI5NKlOgggCNDkImlUq1aD5ekOU0u2BCY6RLJNnt/fKGMqgAudYkUgJNh5xyz9SuogZImqcKJGb9ybaaPBeISSspmpIAJ8Y4HfoN4EWnhB+HTgklKvgUGP0PlHKpclxkIBVMzXsRzhRJWicpdmyq/TY9Yd1w7tfdlOrsoaf0wNIoEpUVAXOvOIi5QtNgDpoUbEj0MdHDjqFB+bj+ILnT5adSE9TC6r7QSwCEeIjhGscuV67HZ33SwUoDDMcoKjYkxHiOGzJCwFqRlNgtmB4pI+kIKjFZ6mKEhLXBPHo8XLCK+VX05lTtWY3uDxHMe8d2ODirfYl2I0LQT4DmHHZ+UTiOKLCky1d2JiWB1BBf6Q3xbCjKSFpBy6E+Wumka3fQxWYHq5YUGgiWQTfT5xJNVLADjUcdNIiU0nsLIsDxAyJJSu7qdI4au3UiOipE8Z06sTlHEO/QWheuSFAso7i+wifCqLu0aku5HQs1/I+ULDLlIqMmFyqvulEsGysAG47+nvENJSTagqUFeEqupRsD+1IJ0Agc0xJbU6RccPo0SZQJslIJPM6luZjuqkS2Jaf8AD001KCDMnqIutiEvpYWBOg11jIrM6aZ08rLeIuW0T/HCMhOEX2NZWtUXcJjSkxPMEDTFRiySFZiBc1o6mqiCYYSAgxvHDMP5cvKgBgkP6xXjUr/UrLpYQ5qKNCtQR0JHyMRS6JCS4F+Jv84xWGN2xttgMgrUPCh+a/doIThil/8ALM8k8OD6wwSI6aNFCK6ECow6UlTpSH4wUEx0lB4RxNWE6kA8OMDmkB00cFEbJ4BRfk3zjohYDgOS45dYzlmigIxL8hGlrQG8TvwBgmXTFQGc34D+6tB6JKE7dI5p+ob0hgUqQkkG9rj6mDO+SPhvzgefWgH4dfaAp2JhOg/u9o56lIQ5RMKjYE9I6VJa5djxivJxwfpc9AfO9oiXik4uyfU+mkarBJroCxLmpQHJ/vIbw4GHJTdRKgz2Hy4xQZFXPCknMAxBZn02c7RfezNeJshOY+JJyn6R04fTpL5ICtYz2lQUIEp5qr6GyRZgSwBiuLxWfMdBBSDuNv5h12gw4SZ6gB4VeJPrceRgISnbmWjV4safKgF6aJ/iUo8jE6JQToIN7sCxLHdxDGhwlSmUiWVf5LskdBqYXuL+P/AFlPQlVyQlPE/SIypKSUyRlfVW52+Xzh7VUiE/804E7JTt5xzhaJc2aJcpCXucynLNxaMvlN7YmJsPpWOYqIOul4v0vH0TpKkziwSGIZyq2tt4nkdkhbvFJPJKbe8VrHaeXJyKpJomKSSlaCWU7sCNHu4jRYskHY0V/EJwSoJTm8TM4IVycHSICha1kI1Yudff7NDqk7LVU5505gS5CXud24DzhhRYaVTEyxKIlD/kKgQVG9gNSOZ8ov2nJ9ktinDMEJIuHZ3Ojch+vrp1hxNkBNhc8YZVdBLQvPdS/wByi56PwELpyo2jGMei0ZhtNdS2skN5mF/amqUJYZR8R0OzNf5Q+UO7QlDMdSTuT/poquKyUrmh1FCSnwnKSDubdYSytzo29tcOTEkpZSc6PRnY6te21oyDEUgSpYSuWpi13AUNxdibn2MajobOYuyzAs+Jwp4inySz9I5SgCYuISrlE6kxyRAAMY0UROoRwUwARhIEdpaOFCNKQCGMS1YIGqKhKlZczEbhiPJ+kbliWGKlOo6Zi5/iOfwCbhzrxiM0CeZ8zGLwL9GGz69CXdWnziBWOy+JJ4AE8eEQ/gJf7R6RIJKRtCWCPlgQqxCarTNfoAB5xN+ImE3YBm5x0THClRoscF0gOFJJLlSjye0c9yl3aGQwqYzswPE+8RzqJSQ9m+XWBTj4AECIx4mXLSPimDyiMTAbS5at3Wt2HQWHtA8qEcvxgU4oqX8NrgkDcjSBFz9XUxfjw4QsnT3JI/toaTkDLvRdoJK0tUJK2HhDF3d1Pve2nCC5q6dXiCVSwW8AYevD1ijdn0Fc3KksWOR3uRdhzPOG1OubnDgkbhTDMDYjkW3OkKbfQhzOxWUj/jSgb3udW1POAKrHllQzLI2026QPiFFLSpJGZYDEKzM4BHhAa6uIjhKiVqJHQn+vGLTrY2Nez1KqdWIlzUqUnMrOLgMATqDpppF7mT1SbSpUuUhB+FKfitbMokWPHaKp2YqxKnJWX4L3YGwVuzfaOO2WLErWyiQSQkJIIAAAc8HL2jpwVx+KBRV7GWP9qZmbu5Ld2okZm2/aDxEIlj/fD+Ih7Py1FK0rdSLKzJuEFrdOYiWpQqWQ7X0UC46R0ppaG1ZZMN7VCTJMuagEpPxvokbGH1JiCJssTUOyg9wx6GPMjICnJJYm4fTpyiyYDiEyRJWlaUstikrLqLn9AcBIAG9riE4iGGIL8ReF8lOZYDONWgKuxCYuYgpR4Ek50v4lA2fy1Z7wxoDlmX4P7gwpJocXZPOqcqwVXDDmUj9w4jjuIlqpCFodTMA4U+nN4UTag5yFAgu7PsL+FvK0Ey6MzZXhNtSgBs2ra6c0xzPFbTTpnWsqSaaE06iSoZkm7hKVkMCHu52A2jIZMMrNZi8ZHS8ijo51ib2jqUouDBM6a6WHH2hbh1bJWkOqYFM5GUex3iKox6SiZlIWU8XAMY8kRQUsREqI5naCjG0wjchQDH0iNONUpGpd9SWAHTeJ5oKJBGGI043SsWC3B4/xCjFcWBKO6KgkXKfrC9xPSChuSI5KhAqMYpz+k8/EYYYdWSJjqMsBIt8S7nX90T7i/GFApmREVR3OxqSzS5SSobMS/q8B12OLSQ2VCS+iU/a0PluqCwtMpavhSo9AY7/AzN0t1IHzMKqLH5iiUlagC32+UOKeQqYpIch9yRpuYznkcdJBZGujYOpaR0vHdMmVr4lNo9gTwbeCzRU4YzJpY6Wbo5vAmJz0SgVBSVJSRlA143iE5y7A3VT1zS5mCWlIbzOzbdYBpiJpIWtVn03A8oANUCvLM0OYgOdWDC0EJqWSWOQEBktx157QuPHQEdbWiTZMvxfuPijiXVu0ycshGiUh7ln1G14FxCaqXdQB/wAh529YgE0zGB30/wAXbRo3jjtWxeSenpDPzqIyJAIBA34c4WiWDY6gtbhFpM5ITlBBYMB0Yuza2hXXLBAOVLv8QF4qEqdDojOUJAlgpIu76mDaZWYEs51P1iGlS408uUGyfCXGh/rxOTfXaBoMkrHlEqpKXDgqB4cOuxgKYpSmsXdgIn7xaHQfAprOAWcOPaGpe5H+y1KtBkukIUCkBrZk6uNSH2gnG8B75aO48KVJLn9hHEe3V45wKaJK/EvOle6mdKvoItSZmVRuMp5b8X31iFcVaNIRUnTEgohKSmWLFIsdlcSfr1gWfKeUrNLWZRUACATlWXZIIhvjdYiWMymdPi6NfTd+EMO0+OSZlItCFdyZ0tKk5mDq1GUC4uzm2zRrjdq2PM+Okee4rLVTZRPQsZ9w2m9wT4uW0G09O0tKkl0GwIvcM4PO4jvCa9CcqJx76W7qQoEh7Osbgj3gzEKSVTLyU84FE5Fkqvkc2vqCwF9dHdo6MeWLVo565EdJIJGY6bD6wdLmAjxNbeBaM5UlK1gLSWL2Lczp8toW47WEqEmXr/5h9GQ+g5/SHuTNNJBapipwHdEk58oUEhydWAL2YNcXflDCmqDKBTMBSpDlQIuG011H3isolTJKvy3d2Uh7c24RZqdaZhUVjvFFnKiTmsA1yQwaw0iJ/FbFC5OkAomqVMZRspVw3wi/itrfhxjIHqJMxE2Z4nlFiACAQGO5Gt9OUZEOCezbnWmIBNVlHiOg3MC40PGOkbjImHZzgNIkPptBYlJfQekZGQ2BPPlJA0GnCMwtAz6DQ/IxkZGMumLybxeSkLSyR/xDYftMHSbIAFvi0/7YyMhL6obF/ZRIJmEh7COe0CAJxYDVW3ONRkafzMzchIDsGtDfsyomoQ5fUexjIyIydgOZklJZ0g+M6gcYrHaJI71Y27wW21EZGQsfZYpoFPPvwV84xCjm13P0jcZFz7ET4sHkeX2hZKUeJ+GMjIvH9WAylH4j/dBEkj45fSMjIhdjXYZLPw9YNliyvP5xkZC/k/8ACvJwDZPWN4neal7+BH/2jcZGGP7iNr38vrFtwFRMkvfxb+UZGRrk+hrg+xWe2Cy6Q5Ym4iu1BZm/aPrG4yNF9Sc33NJUWmFzFqopYILgGx1HKNxkGPoURdVaq8/nBISMkstcoLnixLRkZHbEz8nSd/L5wQjU9T9I1GQS6GuxnWi56fQRkZGRgjaf2P/Z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F4D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91854" y="1783747"/>
            <a:ext cx="6507019" cy="179996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nl-BE" sz="3200" dirty="0">
                <a:solidFill>
                  <a:srgbClr val="1D8DB0"/>
                </a:solidFill>
              </a:rPr>
              <a:t>Naast klimaatverandering,</a:t>
            </a:r>
          </a:p>
          <a:p>
            <a:pPr lvl="0"/>
            <a:r>
              <a:rPr lang="nl-BE" sz="3200" dirty="0">
                <a:solidFill>
                  <a:srgbClr val="1D8DB0"/>
                </a:solidFill>
              </a:rPr>
              <a:t>nog een andere trend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1D8DB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81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5997" y="31941"/>
            <a:ext cx="8236180" cy="1152000"/>
          </a:xfrm>
        </p:spPr>
        <p:txBody>
          <a:bodyPr>
            <a:normAutofit/>
          </a:bodyPr>
          <a:lstStyle/>
          <a:p>
            <a:r>
              <a:rPr lang="nl-BE" sz="3200" dirty="0" smtClean="0"/>
              <a:t>Urbanisatie -&gt; Toenemende verharding</a:t>
            </a:r>
            <a:endParaRPr lang="nl-BE" sz="3200" dirty="0"/>
          </a:p>
        </p:txBody>
      </p:sp>
      <p:pic>
        <p:nvPicPr>
          <p:cNvPr id="15" name="Picture 2" descr="Landgebruik 198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1" y="3519315"/>
            <a:ext cx="5843661" cy="23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Landgebruik 197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1" y="1264900"/>
            <a:ext cx="5801250" cy="230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978256" y="3542483"/>
            <a:ext cx="68738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hangingPunct="1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2000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2978256" y="1280960"/>
            <a:ext cx="687388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1976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-9909" y="6295456"/>
            <a:ext cx="7888527" cy="52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defRPr/>
            </a:pPr>
            <a:r>
              <a:rPr lang="en-US" sz="1200" kern="0" dirty="0">
                <a:solidFill>
                  <a:srgbClr val="182B52"/>
                </a:solidFill>
              </a:rPr>
              <a:t>	</a:t>
            </a:r>
            <a:r>
              <a:rPr lang="en-US" sz="1200" kern="0" dirty="0" smtClean="0">
                <a:solidFill>
                  <a:schemeClr val="bg1"/>
                </a:solidFill>
              </a:rPr>
              <a:t>Poelmans L, </a:t>
            </a:r>
            <a:r>
              <a:rPr lang="en-US" sz="1200" kern="0" dirty="0">
                <a:solidFill>
                  <a:schemeClr val="bg1"/>
                </a:solidFill>
              </a:rPr>
              <a:t>Van </a:t>
            </a:r>
            <a:r>
              <a:rPr lang="en-US" sz="1200" kern="0" dirty="0" smtClean="0">
                <a:solidFill>
                  <a:schemeClr val="bg1"/>
                </a:solidFill>
              </a:rPr>
              <a:t>Rompaey A, Ntegeka V, Willems P </a:t>
            </a:r>
            <a:r>
              <a:rPr lang="en-US" sz="1200" kern="0" dirty="0">
                <a:solidFill>
                  <a:schemeClr val="bg1"/>
                </a:solidFill>
              </a:rPr>
              <a:t>(2011</a:t>
            </a:r>
            <a:r>
              <a:rPr lang="en-US" sz="1200" kern="0" dirty="0" smtClean="0">
                <a:solidFill>
                  <a:schemeClr val="bg1"/>
                </a:solidFill>
              </a:rPr>
              <a:t>) The </a:t>
            </a:r>
            <a:r>
              <a:rPr lang="en-US" sz="1200" kern="0" dirty="0">
                <a:solidFill>
                  <a:schemeClr val="bg1"/>
                </a:solidFill>
              </a:rPr>
              <a:t>relative impact of climate change and urban expansion on river flows: a case study in central </a:t>
            </a:r>
            <a:r>
              <a:rPr lang="en-US" sz="1200" kern="0" dirty="0" smtClean="0">
                <a:solidFill>
                  <a:schemeClr val="bg1"/>
                </a:solidFill>
              </a:rPr>
              <a:t>Belgium. </a:t>
            </a:r>
            <a:r>
              <a:rPr lang="en-US" sz="1200" b="1" kern="0" dirty="0" smtClean="0">
                <a:solidFill>
                  <a:schemeClr val="bg1"/>
                </a:solidFill>
              </a:rPr>
              <a:t>Hydrological </a:t>
            </a:r>
            <a:r>
              <a:rPr lang="en-US" sz="1200" b="1" kern="0" dirty="0">
                <a:solidFill>
                  <a:schemeClr val="bg1"/>
                </a:solidFill>
              </a:rPr>
              <a:t>Processes</a:t>
            </a:r>
            <a:r>
              <a:rPr lang="en-US" sz="1200" kern="0" dirty="0">
                <a:solidFill>
                  <a:schemeClr val="bg1"/>
                </a:solidFill>
              </a:rPr>
              <a:t>, 25(18), 2846-2858</a:t>
            </a:r>
            <a:endParaRPr lang="en-US" sz="1200" b="1" i="1" kern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6509" y="2414902"/>
            <a:ext cx="253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smtClean="0"/>
              <a:t>1976: 4 – 5% verhard</a:t>
            </a:r>
            <a:endParaRPr lang="nl-BE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359273" y="5319289"/>
            <a:ext cx="278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smtClean="0"/>
              <a:t>2018: 14,5 % verhard</a:t>
            </a:r>
            <a:endParaRPr lang="nl-BE" i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440278" y="2926178"/>
            <a:ext cx="0" cy="15441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46509" y="2032037"/>
            <a:ext cx="2568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 smtClean="0"/>
              <a:t>Vlaanderen en Brussel:</a:t>
            </a:r>
            <a:endParaRPr lang="nl-BE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46509" y="4492004"/>
            <a:ext cx="279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smtClean="0"/>
              <a:t>2000: 9 – 10 % verhard</a:t>
            </a:r>
            <a:endParaRPr lang="nl-BE" i="1" dirty="0"/>
          </a:p>
        </p:txBody>
      </p:sp>
    </p:spTree>
    <p:extLst>
      <p:ext uri="{BB962C8B-B14F-4D97-AF65-F5344CB8AC3E}">
        <p14:creationId xmlns:p14="http://schemas.microsoft.com/office/powerpoint/2010/main" val="17383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5997" y="31941"/>
            <a:ext cx="8236180" cy="1152000"/>
          </a:xfrm>
        </p:spPr>
        <p:txBody>
          <a:bodyPr>
            <a:normAutofit/>
          </a:bodyPr>
          <a:lstStyle/>
          <a:p>
            <a:r>
              <a:rPr lang="nl-BE" sz="3200" dirty="0" smtClean="0"/>
              <a:t>Urbanisatie -&gt; Toenemende verharding</a:t>
            </a:r>
            <a:endParaRPr lang="nl-BE" sz="3200" dirty="0"/>
          </a:p>
        </p:txBody>
      </p:sp>
      <p:pic>
        <p:nvPicPr>
          <p:cNvPr id="16" name="Picture 2" descr="Landgebruik 197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1" y="1264900"/>
            <a:ext cx="5801250" cy="230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978256" y="3542483"/>
            <a:ext cx="68738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hangingPunct="1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2000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2978256" y="1280960"/>
            <a:ext cx="687388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1976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-9909" y="6295456"/>
            <a:ext cx="7888527" cy="52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defRPr/>
            </a:pPr>
            <a:r>
              <a:rPr lang="en-US" sz="1200" kern="0" dirty="0">
                <a:solidFill>
                  <a:srgbClr val="182B52"/>
                </a:solidFill>
              </a:rPr>
              <a:t>	</a:t>
            </a:r>
            <a:r>
              <a:rPr lang="en-US" sz="1200" kern="0" dirty="0" smtClean="0">
                <a:solidFill>
                  <a:schemeClr val="bg1"/>
                </a:solidFill>
              </a:rPr>
              <a:t>Poelmans L, </a:t>
            </a:r>
            <a:r>
              <a:rPr lang="en-US" sz="1200" kern="0" dirty="0">
                <a:solidFill>
                  <a:schemeClr val="bg1"/>
                </a:solidFill>
              </a:rPr>
              <a:t>Van </a:t>
            </a:r>
            <a:r>
              <a:rPr lang="en-US" sz="1200" kern="0" dirty="0" smtClean="0">
                <a:solidFill>
                  <a:schemeClr val="bg1"/>
                </a:solidFill>
              </a:rPr>
              <a:t>Rompaey A, Ntegeka V, Willems P </a:t>
            </a:r>
            <a:r>
              <a:rPr lang="en-US" sz="1200" kern="0" dirty="0">
                <a:solidFill>
                  <a:schemeClr val="bg1"/>
                </a:solidFill>
              </a:rPr>
              <a:t>(2011</a:t>
            </a:r>
            <a:r>
              <a:rPr lang="en-US" sz="1200" kern="0" dirty="0" smtClean="0">
                <a:solidFill>
                  <a:schemeClr val="bg1"/>
                </a:solidFill>
              </a:rPr>
              <a:t>) The </a:t>
            </a:r>
            <a:r>
              <a:rPr lang="en-US" sz="1200" kern="0" dirty="0">
                <a:solidFill>
                  <a:schemeClr val="bg1"/>
                </a:solidFill>
              </a:rPr>
              <a:t>relative impact of climate change and urban expansion on river flows: a case study in central </a:t>
            </a:r>
            <a:r>
              <a:rPr lang="en-US" sz="1200" kern="0" dirty="0" smtClean="0">
                <a:solidFill>
                  <a:schemeClr val="bg1"/>
                </a:solidFill>
              </a:rPr>
              <a:t>Belgium. </a:t>
            </a:r>
            <a:r>
              <a:rPr lang="en-US" sz="1200" b="1" kern="0" dirty="0" smtClean="0">
                <a:solidFill>
                  <a:schemeClr val="bg1"/>
                </a:solidFill>
              </a:rPr>
              <a:t>Hydrological </a:t>
            </a:r>
            <a:r>
              <a:rPr lang="en-US" sz="1200" b="1" kern="0" dirty="0">
                <a:solidFill>
                  <a:schemeClr val="bg1"/>
                </a:solidFill>
              </a:rPr>
              <a:t>Processes</a:t>
            </a:r>
            <a:r>
              <a:rPr lang="en-US" sz="1200" kern="0" dirty="0">
                <a:solidFill>
                  <a:schemeClr val="bg1"/>
                </a:solidFill>
              </a:rPr>
              <a:t>, 25(18), 2846-2858</a:t>
            </a:r>
            <a:endParaRPr lang="en-US" sz="1200" b="1" i="1" kern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6509" y="2414902"/>
            <a:ext cx="253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smtClean="0"/>
              <a:t>1976: 4 – 5% verhard</a:t>
            </a:r>
            <a:endParaRPr lang="nl-BE" i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440278" y="2926178"/>
            <a:ext cx="0" cy="15441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46509" y="2032037"/>
            <a:ext cx="2568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i="1" dirty="0" smtClean="0"/>
              <a:t>Vlaanderen en Brussel:</a:t>
            </a:r>
            <a:endParaRPr lang="nl-BE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46509" y="4492004"/>
            <a:ext cx="279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/>
              <a:t>“business-as-</a:t>
            </a:r>
            <a:r>
              <a:rPr lang="nl-BE" i="1" dirty="0" err="1"/>
              <a:t>usual</a:t>
            </a:r>
            <a:r>
              <a:rPr lang="nl-BE" i="1" dirty="0"/>
              <a:t>” </a:t>
            </a:r>
          </a:p>
          <a:p>
            <a:r>
              <a:rPr lang="nl-BE" i="1" dirty="0"/>
              <a:t>2050: ±20% verhard</a:t>
            </a:r>
          </a:p>
        </p:txBody>
      </p:sp>
      <p:pic>
        <p:nvPicPr>
          <p:cNvPr id="17" name="Picture 2" descr="Landgebruik 205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8" y="3713251"/>
            <a:ext cx="5825111" cy="231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3003765" y="3646508"/>
            <a:ext cx="68738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eaLnBrk="1" hangingPunct="1"/>
            <a:r>
              <a:rPr 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2050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2921" y="3565999"/>
            <a:ext cx="3528392" cy="2811548"/>
            <a:chOff x="1602921" y="3565999"/>
            <a:chExt cx="3528392" cy="2811548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746937" y="3646508"/>
              <a:ext cx="3384376" cy="2731039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602921" y="3565999"/>
              <a:ext cx="3384376" cy="2811548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2536607" y="4719936"/>
              <a:ext cx="2309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b="1" dirty="0" smtClean="0">
                  <a:solidFill>
                    <a:schemeClr val="bg1"/>
                  </a:solidFill>
                </a:rPr>
                <a:t>betonstop</a:t>
              </a:r>
              <a:endParaRPr lang="nl-BE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20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8142" y="31941"/>
            <a:ext cx="8395857" cy="1152000"/>
          </a:xfrm>
        </p:spPr>
        <p:txBody>
          <a:bodyPr>
            <a:normAutofit/>
          </a:bodyPr>
          <a:lstStyle/>
          <a:p>
            <a:r>
              <a:rPr lang="nl-BE" sz="3200" dirty="0" smtClean="0"/>
              <a:t>Beleidsplan Ruimte Vlaanderen (“betonstop”)</a:t>
            </a:r>
            <a:endParaRPr lang="nl-BE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69" y="2491656"/>
            <a:ext cx="2003652" cy="26306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911" y="2299101"/>
            <a:ext cx="4868814" cy="33696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318" y="1913205"/>
            <a:ext cx="3275036" cy="141639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05179" y="3591370"/>
            <a:ext cx="238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i="1" dirty="0" smtClean="0"/>
              <a:t>Figuren: Vlaamse Overheid</a:t>
            </a:r>
          </a:p>
          <a:p>
            <a:r>
              <a:rPr lang="nl-BE" sz="1200" i="1" dirty="0" smtClean="0"/>
              <a:t> - Dept. Omgeving</a:t>
            </a:r>
            <a:endParaRPr lang="nl-BE" sz="1200" i="1" dirty="0"/>
          </a:p>
        </p:txBody>
      </p:sp>
      <p:sp>
        <p:nvSpPr>
          <p:cNvPr id="31" name="Content Placeholder 3"/>
          <p:cNvSpPr>
            <a:spLocks noGrp="1"/>
          </p:cNvSpPr>
          <p:nvPr>
            <p:ph idx="4294967295"/>
          </p:nvPr>
        </p:nvSpPr>
        <p:spPr>
          <a:xfrm>
            <a:off x="748143" y="1152139"/>
            <a:ext cx="8017165" cy="8235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BE" sz="1800" dirty="0" smtClean="0"/>
              <a:t>Toename ruimtebeslag </a:t>
            </a:r>
            <a:r>
              <a:rPr lang="nl-BE" sz="1800" dirty="0"/>
              <a:t>terugdringen</a:t>
            </a:r>
            <a:r>
              <a:rPr lang="nl-BE" sz="1800" dirty="0" smtClean="0"/>
              <a:t>:</a:t>
            </a:r>
          </a:p>
          <a:p>
            <a:pPr marL="0" indent="0">
              <a:buNone/>
            </a:pPr>
            <a:r>
              <a:rPr lang="nl-BE" sz="1800" dirty="0"/>
              <a:t> </a:t>
            </a:r>
            <a:r>
              <a:rPr lang="nl-BE" sz="1800" dirty="0" smtClean="0"/>
              <a:t>             </a:t>
            </a:r>
            <a:r>
              <a:rPr lang="nl-BE" sz="1800" dirty="0"/>
              <a:t>tot 3 ha/dag tegen 2025 en tot 0 ha/dag tegen </a:t>
            </a:r>
            <a:r>
              <a:rPr lang="nl-BE" sz="1800" dirty="0" smtClean="0"/>
              <a:t>2040</a:t>
            </a:r>
            <a:endParaRPr lang="en-US" sz="1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9909" y="6295456"/>
            <a:ext cx="7888527" cy="52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defRPr/>
            </a:pPr>
            <a:r>
              <a:rPr lang="en-US" sz="1200" kern="0" dirty="0">
                <a:solidFill>
                  <a:srgbClr val="182B52"/>
                </a:solidFill>
              </a:rPr>
              <a:t>	</a:t>
            </a:r>
            <a:r>
              <a:rPr lang="nl-NL" sz="1200" kern="0" dirty="0" smtClean="0">
                <a:solidFill>
                  <a:schemeClr val="bg1"/>
                </a:solidFill>
              </a:rPr>
              <a:t>Wolfs</a:t>
            </a:r>
            <a:r>
              <a:rPr lang="nl-NL" sz="1200" kern="0" dirty="0">
                <a:solidFill>
                  <a:schemeClr val="bg1"/>
                </a:solidFill>
              </a:rPr>
              <a:t>, V., </a:t>
            </a:r>
            <a:r>
              <a:rPr lang="nl-NL" sz="1200" kern="0" dirty="0" err="1">
                <a:solidFill>
                  <a:schemeClr val="bg1"/>
                </a:solidFill>
              </a:rPr>
              <a:t>Ntegeka</a:t>
            </a:r>
            <a:r>
              <a:rPr lang="nl-NL" sz="1200" kern="0" dirty="0">
                <a:solidFill>
                  <a:schemeClr val="bg1"/>
                </a:solidFill>
              </a:rPr>
              <a:t>, V., Willems, P., Francken, W. (2018), ‘Impact van het Beleidsplan Ruimte Vlaanderen op rioleringen’, </a:t>
            </a:r>
            <a:r>
              <a:rPr lang="nl-NL" sz="1200" kern="0" dirty="0" smtClean="0">
                <a:solidFill>
                  <a:schemeClr val="bg1"/>
                </a:solidFill>
              </a:rPr>
              <a:t>KU Leuven – Sumaqua voor </a:t>
            </a:r>
            <a:r>
              <a:rPr lang="nl-NL" sz="1200" kern="0" dirty="0">
                <a:solidFill>
                  <a:schemeClr val="bg1"/>
                </a:solidFill>
              </a:rPr>
              <a:t>VLARIO, april </a:t>
            </a:r>
            <a:r>
              <a:rPr lang="nl-NL" sz="1200" kern="0" dirty="0" smtClean="0">
                <a:solidFill>
                  <a:schemeClr val="bg1"/>
                </a:solidFill>
              </a:rPr>
              <a:t>2018</a:t>
            </a:r>
            <a:endParaRPr lang="en-US" sz="12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3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nl1_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16" y="3418910"/>
            <a:ext cx="32385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inl2_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09" y="3394502"/>
            <a:ext cx="32385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605997" y="1230490"/>
            <a:ext cx="85010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nl-BE" sz="2000" kern="0" dirty="0" smtClean="0">
                <a:solidFill>
                  <a:srgbClr val="043169"/>
                </a:solidFill>
                <a:latin typeface="+mn-lt"/>
              </a:rPr>
              <a:t>: verhoogt onze kwetsbaarheid (voor de toenemende frequentie &amp; amplitude) v hydrologische extremen:</a:t>
            </a:r>
            <a:endParaRPr lang="nl-BE" sz="2000" kern="0" dirty="0">
              <a:solidFill>
                <a:srgbClr val="043169"/>
              </a:solidFill>
              <a:latin typeface="+mn-lt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 bwMode="auto">
          <a:xfrm>
            <a:off x="842336" y="2161763"/>
            <a:ext cx="8028384" cy="109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nl-BE" kern="0" dirty="0" smtClean="0">
                <a:solidFill>
                  <a:srgbClr val="043169"/>
                </a:solidFill>
              </a:rPr>
              <a:t>Hogere piekafvoeren tijdens extreme regenbuien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nl-BE" kern="0" dirty="0" smtClean="0">
                <a:solidFill>
                  <a:srgbClr val="043169"/>
                </a:solidFill>
              </a:rPr>
              <a:t>Minder infiltratie: verminderde waterbeschikbaarheid (oppervlaktewater &amp; grondwater) tijdens droge perioden</a:t>
            </a:r>
            <a:endParaRPr lang="nl-BE" kern="0" dirty="0">
              <a:solidFill>
                <a:srgbClr val="043169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05997" y="31941"/>
            <a:ext cx="8236180" cy="1152000"/>
          </a:xfrm>
        </p:spPr>
        <p:txBody>
          <a:bodyPr>
            <a:normAutofit/>
          </a:bodyPr>
          <a:lstStyle/>
          <a:p>
            <a:r>
              <a:rPr lang="nl-BE" sz="3200" dirty="0" smtClean="0">
                <a:solidFill>
                  <a:schemeClr val="tx2"/>
                </a:solidFill>
              </a:rPr>
              <a:t>Urbanisatie -&gt; Toenemende verharding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81" y="6318034"/>
            <a:ext cx="7960364" cy="52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defRPr/>
            </a:pPr>
            <a:r>
              <a:rPr lang="en-US" sz="1200" kern="0" dirty="0">
                <a:solidFill>
                  <a:srgbClr val="182B52"/>
                </a:solidFill>
              </a:rPr>
              <a:t>	</a:t>
            </a:r>
            <a:r>
              <a:rPr lang="en-US" sz="1200" kern="0" dirty="0" smtClean="0">
                <a:solidFill>
                  <a:schemeClr val="bg1"/>
                </a:solidFill>
              </a:rPr>
              <a:t>Willems P, Olsson J, Arnbjerg-Nielsen K, Beecham S, </a:t>
            </a:r>
            <a:r>
              <a:rPr lang="en-US" sz="1200" kern="0" dirty="0" err="1" smtClean="0">
                <a:solidFill>
                  <a:schemeClr val="bg1"/>
                </a:solidFill>
              </a:rPr>
              <a:t>Pathirana</a:t>
            </a:r>
            <a:r>
              <a:rPr lang="en-US" sz="1200" kern="0" dirty="0" smtClean="0">
                <a:solidFill>
                  <a:schemeClr val="bg1"/>
                </a:solidFill>
              </a:rPr>
              <a:t> A, </a:t>
            </a:r>
            <a:r>
              <a:rPr lang="en-US" sz="1200" kern="0" dirty="0" err="1">
                <a:solidFill>
                  <a:schemeClr val="bg1"/>
                </a:solidFill>
              </a:rPr>
              <a:t>Bülow</a:t>
            </a:r>
            <a:r>
              <a:rPr lang="en-US" sz="1200" kern="0" dirty="0">
                <a:solidFill>
                  <a:schemeClr val="bg1"/>
                </a:solidFill>
              </a:rPr>
              <a:t> </a:t>
            </a:r>
            <a:r>
              <a:rPr lang="en-US" sz="1200" kern="0" dirty="0" err="1" smtClean="0">
                <a:solidFill>
                  <a:schemeClr val="bg1"/>
                </a:solidFill>
              </a:rPr>
              <a:t>Gregersen</a:t>
            </a:r>
            <a:r>
              <a:rPr lang="en-US" sz="1200" kern="0" dirty="0" smtClean="0">
                <a:solidFill>
                  <a:schemeClr val="bg1"/>
                </a:solidFill>
              </a:rPr>
              <a:t> I, Madsen H, Nguyen,      V-T-V </a:t>
            </a:r>
            <a:r>
              <a:rPr lang="en-US" sz="1200" kern="0" dirty="0">
                <a:solidFill>
                  <a:schemeClr val="bg1"/>
                </a:solidFill>
              </a:rPr>
              <a:t>(</a:t>
            </a:r>
            <a:r>
              <a:rPr lang="en-US" sz="1200" kern="0" dirty="0" smtClean="0">
                <a:solidFill>
                  <a:schemeClr val="bg1"/>
                </a:solidFill>
              </a:rPr>
              <a:t>2012) Impacts </a:t>
            </a:r>
            <a:r>
              <a:rPr lang="en-US" sz="1200" kern="0" dirty="0">
                <a:solidFill>
                  <a:schemeClr val="bg1"/>
                </a:solidFill>
              </a:rPr>
              <a:t>of climate change on rainfall extremes and urban </a:t>
            </a:r>
            <a:r>
              <a:rPr lang="en-US" sz="1200" kern="0" dirty="0" smtClean="0">
                <a:solidFill>
                  <a:schemeClr val="bg1"/>
                </a:solidFill>
              </a:rPr>
              <a:t>drainage. Book </a:t>
            </a:r>
            <a:r>
              <a:rPr lang="en-US" sz="1200" b="1" kern="0" dirty="0" smtClean="0">
                <a:solidFill>
                  <a:schemeClr val="bg1"/>
                </a:solidFill>
              </a:rPr>
              <a:t>IWA </a:t>
            </a:r>
            <a:r>
              <a:rPr lang="en-US" sz="1200" b="1" kern="0" dirty="0">
                <a:solidFill>
                  <a:schemeClr val="bg1"/>
                </a:solidFill>
              </a:rPr>
              <a:t>Publishing</a:t>
            </a:r>
            <a:r>
              <a:rPr lang="en-US" sz="1200" kern="0" dirty="0">
                <a:solidFill>
                  <a:schemeClr val="bg1"/>
                </a:solidFill>
              </a:rPr>
              <a:t>, 252p</a:t>
            </a:r>
            <a:r>
              <a:rPr lang="en-US" sz="1200" kern="0" dirty="0" smtClean="0">
                <a:solidFill>
                  <a:schemeClr val="bg1"/>
                </a:solidFill>
              </a:rPr>
              <a:t>.</a:t>
            </a:r>
            <a:endParaRPr lang="en-US" sz="1200" b="1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348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108" y="1368000"/>
            <a:ext cx="2782783" cy="1726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98" y="1557559"/>
            <a:ext cx="4032875" cy="2034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99" y="3507524"/>
            <a:ext cx="4032874" cy="267415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6254044"/>
            <a:ext cx="7888527" cy="43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defRPr/>
            </a:pPr>
            <a:r>
              <a:rPr lang="en-US" sz="1200" kern="0" dirty="0">
                <a:solidFill>
                  <a:srgbClr val="182B52"/>
                </a:solidFill>
              </a:rPr>
              <a:t>	</a:t>
            </a:r>
            <a:r>
              <a:rPr lang="en-US" sz="1100" kern="0" dirty="0" smtClean="0">
                <a:solidFill>
                  <a:schemeClr val="bg1"/>
                </a:solidFill>
              </a:rPr>
              <a:t>Wouters </a:t>
            </a:r>
            <a:r>
              <a:rPr lang="en-US" sz="1100" kern="0" dirty="0">
                <a:solidFill>
                  <a:schemeClr val="bg1"/>
                </a:solidFill>
              </a:rPr>
              <a:t>H., De </a:t>
            </a:r>
            <a:r>
              <a:rPr lang="en-US" sz="1100" kern="0" dirty="0" smtClean="0">
                <a:solidFill>
                  <a:schemeClr val="bg1"/>
                </a:solidFill>
              </a:rPr>
              <a:t>Ridder </a:t>
            </a:r>
            <a:r>
              <a:rPr lang="en-US" sz="1100" kern="0" dirty="0">
                <a:solidFill>
                  <a:schemeClr val="bg1"/>
                </a:solidFill>
              </a:rPr>
              <a:t>K., </a:t>
            </a:r>
            <a:r>
              <a:rPr lang="en-US" sz="1100" kern="0" dirty="0" smtClean="0">
                <a:solidFill>
                  <a:schemeClr val="bg1"/>
                </a:solidFill>
              </a:rPr>
              <a:t>Poelmans </a:t>
            </a:r>
            <a:r>
              <a:rPr lang="en-US" sz="1100" kern="0" dirty="0">
                <a:solidFill>
                  <a:schemeClr val="bg1"/>
                </a:solidFill>
              </a:rPr>
              <a:t>L., </a:t>
            </a:r>
            <a:r>
              <a:rPr lang="en-US" sz="1100" kern="0" dirty="0" smtClean="0">
                <a:solidFill>
                  <a:schemeClr val="bg1"/>
                </a:solidFill>
              </a:rPr>
              <a:t>Willems </a:t>
            </a:r>
            <a:r>
              <a:rPr lang="en-US" sz="1100" kern="0" dirty="0">
                <a:solidFill>
                  <a:schemeClr val="bg1"/>
                </a:solidFill>
              </a:rPr>
              <a:t>P., </a:t>
            </a:r>
            <a:r>
              <a:rPr lang="en-US" sz="1100" kern="0" dirty="0" smtClean="0">
                <a:solidFill>
                  <a:schemeClr val="bg1"/>
                </a:solidFill>
              </a:rPr>
              <a:t>Brouwers </a:t>
            </a:r>
            <a:r>
              <a:rPr lang="en-US" sz="1100" kern="0" dirty="0">
                <a:solidFill>
                  <a:schemeClr val="bg1"/>
                </a:solidFill>
              </a:rPr>
              <a:t>J., </a:t>
            </a:r>
            <a:r>
              <a:rPr lang="en-US" sz="1100" kern="0" dirty="0" smtClean="0">
                <a:solidFill>
                  <a:schemeClr val="bg1"/>
                </a:solidFill>
              </a:rPr>
              <a:t>Hosseinzadehtalaei </a:t>
            </a:r>
            <a:r>
              <a:rPr lang="en-US" sz="1100" kern="0" dirty="0">
                <a:solidFill>
                  <a:schemeClr val="bg1"/>
                </a:solidFill>
              </a:rPr>
              <a:t>P., </a:t>
            </a:r>
            <a:r>
              <a:rPr lang="en-US" sz="1100" kern="0" dirty="0" smtClean="0">
                <a:solidFill>
                  <a:schemeClr val="bg1"/>
                </a:solidFill>
              </a:rPr>
              <a:t>Tabari </a:t>
            </a:r>
            <a:r>
              <a:rPr lang="en-US" sz="1100" kern="0" dirty="0">
                <a:solidFill>
                  <a:schemeClr val="bg1"/>
                </a:solidFill>
              </a:rPr>
              <a:t>H., Vanden </a:t>
            </a:r>
            <a:r>
              <a:rPr lang="en-US" sz="1100" kern="0" dirty="0" smtClean="0">
                <a:solidFill>
                  <a:schemeClr val="bg1"/>
                </a:solidFill>
              </a:rPr>
              <a:t>Broucke </a:t>
            </a:r>
            <a:r>
              <a:rPr lang="en-US" sz="1100" kern="0" dirty="0">
                <a:solidFill>
                  <a:schemeClr val="bg1"/>
                </a:solidFill>
              </a:rPr>
              <a:t>S., van </a:t>
            </a:r>
            <a:r>
              <a:rPr lang="en-US" sz="1100" kern="0" dirty="0" smtClean="0">
                <a:solidFill>
                  <a:schemeClr val="bg1"/>
                </a:solidFill>
              </a:rPr>
              <a:t>Lipzig N., </a:t>
            </a:r>
            <a:r>
              <a:rPr lang="en-US" sz="1100" kern="0" dirty="0" err="1" smtClean="0">
                <a:solidFill>
                  <a:schemeClr val="bg1"/>
                </a:solidFill>
              </a:rPr>
              <a:t>Demuzere</a:t>
            </a:r>
            <a:r>
              <a:rPr lang="en-US" sz="1100" kern="0" dirty="0" smtClean="0">
                <a:solidFill>
                  <a:schemeClr val="bg1"/>
                </a:solidFill>
              </a:rPr>
              <a:t> </a:t>
            </a:r>
            <a:r>
              <a:rPr lang="en-US" sz="1100" kern="0" dirty="0">
                <a:solidFill>
                  <a:schemeClr val="bg1"/>
                </a:solidFill>
              </a:rPr>
              <a:t>M. (2017</a:t>
            </a:r>
            <a:r>
              <a:rPr lang="en-US" sz="1100" kern="0" dirty="0" smtClean="0">
                <a:solidFill>
                  <a:schemeClr val="bg1"/>
                </a:solidFill>
              </a:rPr>
              <a:t>) Heat-stress </a:t>
            </a:r>
            <a:r>
              <a:rPr lang="en-US" sz="1100" kern="0" dirty="0">
                <a:solidFill>
                  <a:schemeClr val="bg1"/>
                </a:solidFill>
              </a:rPr>
              <a:t>increase under climate change twice as large in cities as in rural areas: a study for a densely populated mid-latitude maritime </a:t>
            </a:r>
            <a:r>
              <a:rPr lang="en-US" sz="1100" kern="0" dirty="0" smtClean="0">
                <a:solidFill>
                  <a:schemeClr val="bg1"/>
                </a:solidFill>
              </a:rPr>
              <a:t>region. </a:t>
            </a:r>
            <a:r>
              <a:rPr lang="en-US" sz="1100" b="1" kern="0" dirty="0">
                <a:solidFill>
                  <a:schemeClr val="bg1"/>
                </a:solidFill>
              </a:rPr>
              <a:t>Journal of Geophysical Research</a:t>
            </a:r>
            <a:r>
              <a:rPr lang="en-US" sz="1100" kern="0" dirty="0">
                <a:solidFill>
                  <a:schemeClr val="bg1"/>
                </a:solidFill>
              </a:rPr>
              <a:t>, 44(17), 8997-9007</a:t>
            </a:r>
            <a:endParaRPr lang="en-US" sz="1100" b="1" i="1" kern="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238" y="2069431"/>
            <a:ext cx="6970942" cy="342488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1152000"/>
          </a:xfrm>
        </p:spPr>
        <p:txBody>
          <a:bodyPr>
            <a:normAutofit/>
          </a:bodyPr>
          <a:lstStyle/>
          <a:p>
            <a:r>
              <a:rPr lang="nl-BE" sz="3200" dirty="0" smtClean="0"/>
              <a:t>Klimaatverandering &amp; urbanisatie</a:t>
            </a:r>
            <a:br>
              <a:rPr lang="nl-BE" sz="3200" dirty="0" smtClean="0"/>
            </a:br>
            <a:r>
              <a:rPr lang="nl-BE" sz="3200" dirty="0" smtClean="0"/>
              <a:t> –&gt; meer hittestress, vooral in steden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85035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4684" y="112916"/>
            <a:ext cx="6059744" cy="2652889"/>
          </a:xfrm>
        </p:spPr>
        <p:txBody>
          <a:bodyPr>
            <a:normAutofit/>
          </a:bodyPr>
          <a:lstStyle/>
          <a:p>
            <a:pPr algn="ctr"/>
            <a:r>
              <a:rPr lang="nl-BE" sz="2700" dirty="0" smtClean="0"/>
              <a:t>Onze regio is erg kwetsbaar voor deze twee trends:</a:t>
            </a:r>
            <a:br>
              <a:rPr lang="nl-BE" sz="2700" dirty="0" smtClean="0"/>
            </a:br>
            <a:r>
              <a:rPr lang="nl-BE" sz="2700" dirty="0" smtClean="0"/>
              <a:t/>
            </a:r>
            <a:br>
              <a:rPr lang="nl-BE" sz="2700" dirty="0" smtClean="0"/>
            </a:br>
            <a:r>
              <a:rPr lang="nl-BE" sz="3200" dirty="0" smtClean="0"/>
              <a:t>Klimaatverandering</a:t>
            </a:r>
            <a:br>
              <a:rPr lang="nl-BE" sz="3200" dirty="0" smtClean="0"/>
            </a:br>
            <a:r>
              <a:rPr lang="nl-BE" sz="3200" dirty="0" smtClean="0"/>
              <a:t>&amp;</a:t>
            </a:r>
            <a:br>
              <a:rPr lang="nl-BE" sz="3200" dirty="0" smtClean="0"/>
            </a:br>
            <a:r>
              <a:rPr lang="nl-BE" sz="3200" dirty="0" smtClean="0"/>
              <a:t>Toenemende urbanisatie</a:t>
            </a:r>
            <a:endParaRPr lang="nl-BE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1024178" y="2781566"/>
            <a:ext cx="6832888" cy="3380965"/>
            <a:chOff x="1024178" y="2781566"/>
            <a:chExt cx="6832888" cy="33809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1399" y="2781566"/>
              <a:ext cx="3255667" cy="3380965"/>
            </a:xfrm>
            <a:prstGeom prst="rect">
              <a:avLst/>
            </a:prstGeom>
          </p:spPr>
        </p:pic>
        <p:sp>
          <p:nvSpPr>
            <p:cNvPr id="7" name="Rectangle 3"/>
            <p:cNvSpPr txBox="1">
              <a:spLocks noChangeArrowheads="1"/>
            </p:cNvSpPr>
            <p:nvPr/>
          </p:nvSpPr>
          <p:spPr bwMode="auto">
            <a:xfrm>
              <a:off x="1024178" y="3975952"/>
              <a:ext cx="3963380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nl-BE" kern="0" dirty="0" smtClean="0">
                  <a:solidFill>
                    <a:srgbClr val="182B52"/>
                  </a:solidFill>
                </a:rPr>
                <a:t>% bebouwd gebied tegen 2030 – economisch globaliseringsscenario:</a:t>
              </a:r>
              <a:endParaRPr lang="nl-BE" sz="1600" kern="0" dirty="0">
                <a:solidFill>
                  <a:srgbClr val="182B5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8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museumkennis.nl/sites/nnm.dossiers/contents/i000186/aarde_circb_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860" y="3673874"/>
            <a:ext cx="3136957" cy="298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1152000"/>
          </a:xfrm>
        </p:spPr>
        <p:txBody>
          <a:bodyPr>
            <a:normAutofit/>
          </a:bodyPr>
          <a:lstStyle/>
          <a:p>
            <a:r>
              <a:rPr lang="nl-BE" sz="3200" dirty="0" smtClean="0"/>
              <a:t>Klimaatverandering</a:t>
            </a:r>
            <a:br>
              <a:rPr lang="nl-BE" sz="3200" dirty="0" smtClean="0"/>
            </a:br>
            <a:r>
              <a:rPr lang="nl-BE" sz="3200" dirty="0" smtClean="0"/>
              <a:t> –&gt; meer hydrologische extremen</a:t>
            </a:r>
            <a:endParaRPr lang="nl-BE" sz="3200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576000" y="1504754"/>
            <a:ext cx="3792800" cy="4204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BE" sz="1800" dirty="0" smtClean="0"/>
              <a:t>Temperatuurstijging Ukkel sinds 1830:</a:t>
            </a:r>
            <a:endParaRPr lang="nl-BE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>
          <a:xfrm>
            <a:off x="225081" y="1845734"/>
            <a:ext cx="4099308" cy="2044377"/>
          </a:xfrm>
          <a:prstGeom prst="rect">
            <a:avLst/>
          </a:prstGeom>
        </p:spPr>
      </p:pic>
      <p:pic>
        <p:nvPicPr>
          <p:cNvPr id="7" name="Picture 2" descr="http://www.atmo.arizona.edu/students/courselinks/fall12/atmo336/lectures/sec1/satvap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4"/>
          <a:stretch/>
        </p:blipFill>
        <p:spPr bwMode="auto">
          <a:xfrm>
            <a:off x="6333565" y="1925230"/>
            <a:ext cx="1645235" cy="205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5569171" y="1348629"/>
            <a:ext cx="3574829" cy="498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sz="1400" dirty="0" smtClean="0"/>
              <a:t>Toename van de verzadigingsconcentratie van waterdamp in de atmosfeer:</a:t>
            </a:r>
            <a:endParaRPr lang="nl-BE" sz="1400" dirty="0"/>
          </a:p>
        </p:txBody>
      </p:sp>
      <p:sp>
        <p:nvSpPr>
          <p:cNvPr id="10" name="Right Arrow 9"/>
          <p:cNvSpPr/>
          <p:nvPr/>
        </p:nvSpPr>
        <p:spPr>
          <a:xfrm>
            <a:off x="4808809" y="2347127"/>
            <a:ext cx="1084747" cy="272030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ight Arrow 11"/>
          <p:cNvSpPr/>
          <p:nvPr/>
        </p:nvSpPr>
        <p:spPr>
          <a:xfrm rot="7701921">
            <a:off x="5470080" y="3569805"/>
            <a:ext cx="1084747" cy="272030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56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ata:image/jpeg;base64,/9j/4AAQSkZJRgABAQAAAQABAAD/2wCEAAkGBxQTEhUUExQWFhUXFxcaGBcYGRoeHhgbHRoXFxcYHR4dHyggGhwlHRccIjEiJSkrLi4uGh8zODMsNygtLiwBCgoKDg0OGhAQGiwkICQsLCwsLCwsLCwsLCwsLCwsLCwsLCwsLCwsLCwsLCwsLCwsLCwsLCwsLCwrKys3LCwsK//AABEIALIBGAMBIgACEQEDEQH/xAAcAAACAgMBAQAAAAAAAAAAAAAEBQMGAAECBwj/xAA9EAABAgQEAwYEBgIBAgcAAAABAhEAAwQhBRIxQVFhcQYTIoGRoTKxwdEUI0JS4fBi8TMVcgdDgpKistL/xAAYAQADAQEAAAAAAAAAAAAAAAAAAQIDBP/EACURAAICAgIBBQADAQAAAAAAAAABAhEDIRIxQQQTIjJRQmFxof/aAAwDAQACEQMRAD8ACqMPnIIUoXLOEnQs5FtoAlUxYrUlTBJU4YAh2B+ZhniGLLbLbKEOwOjtqeje8JK/FCrK6tUh206NGS2UAqnJL5iXf7v6RFLqQmZm1tYG+u/WOUSRMKQhtLgnRtS/CNIkZZigCzC+7dI10RssWGoC1d8sJA4H9SuYO0Ez8VIB/NBVZgNG3fg8Q0WEJEs58wINr+nGIqnBpbEJXkuHBOYHqdQS8Y/Gyw78NKnKGYWZ+AJPA2J84ln0cpKRLlIQyS6l3KyW3fa50hfPxWWlWVwLEAgaC1g+8TYdUoQSVILO2VzFwdMOx9h3ZyUtKlqRmT4Q+mpuX5CG+F4TLkIZGZO5AUYAocdSoCX4ZcpN0g2KieJJvBGJYwlIZJClHhcOdHMbr9Je9CvtixksVLKifCnW/Fm0iv8AYjuxWJM5SUJSknxHUgN/ekGz561r7sIC5hylWYm3EPYjw7ecFSOzGU5wliGADglutrxDabL4Uehye01HL0mp6AGJT2zpdlKPRCvtHnE2h5TPNZHyiP8AAj9hPVavtFcURs9Dqe28hL+Gbb/FvmRDTA8UTUS+9QFAEsymezDnHjc3DOCBoBo+m8eodgJWWkSGbxKsOsJpIKD+0iXpp4OhlTB/8THz1Lw97pUWMfReMS80qYnihQ9o+eUU6pBGe9yC2ygz9dYiV1oGbGGKIbN7RL/0qcb5gfWLPSUZCQXTdmBUkP6mCZErNpkfb8xJeOF5Mv4UkV6mw2coXmN5OOUNcC7OKUViZMdJTsL8IZKllPxZRYsc4ILdNIP7NlKpZmpIKltmH7W0T9fOHillctlJCHBcCpZc9OdPfJsAlRZz+4DRTNpHpgo6aegAS5ZTZhlFhoLNaKRKpRKACmzhnNj6Foedm6VS5ilImtoSNXe3G2n+47ItvsTVAmO/+HlOXmSh3Uy5B/SeRH1EVakx+dKmTJS5ihl8Kst2szjibGPXJMoOyh4ufzHK0Je03ZWXUpB+FY+FYF77HiOUEl+E9ibEMWC5C+5OdQzKZSnUz+LKL6O4baAsYokZUzpKgSr4kPoWc6a/7ir1kidRzciwxd0qS7KvqkwUpRnsqUsJmJylQG4cvvfeBZf0dBFJVTArMkl/b00gupqlTEkLdt2gb8WFABSe7WASx0VxYjf7xiKgpLh+XP7gxpyi42OMXdICTRFahLCbEkgpLO+x22hzg3Z+amZ/xFIe5cXHU6P02hdOWEEJKgFWYOBckNqbdY9Aw+v/ACklRewc633Jiaop6N0+FJy/mpSTwFwOFzeOplFLQApKT4f0pNhxLaQjqO1ZC1JWAhtwoK9xb/cI8X7VhxqTw25FtBYxLaTIdsvlLilMXGYJmB3z+FwODxkeO1GLmYvKhKlKbQDMfXVo3GayP8AOk1SiQgJGXIz8xuX8+LQkqqcrUAUFyAQAG8+WusPDRrlp/KvmAD5hu+3NtoTYvOmyZiFzNdBexAbhBBsGL6PCqhUwgIUBoVGyfXy94s9NhaJJzlcsrLNcsODdbekZW4qwKEpCkos50tyhXMxlBUVlN9Bdw21tIbcpCpE1ZWpz2KioEuVGw8t+MKa6cnMSFFRJ6WjMQxALlFIFwxHqfSFlKpSzlew1J2FouMPINjHCp6PEVICmIAf3iShrCklzfW14Ao5Rz5TZOrjhyiZVGCQUr15bQ3V7EPKvFCUJJSXSkgGxSpyLs2sQYbWKTZCgA13Fi9/LlGqapCAyS5A3u/2g6mqKdf8AyIIO5TtzPCFa6LTphvZjHZaV55pL3OZRdzvtZuPtF/lEKDi4IcEbx5vP7Oy1HNKmBRN8qtxEf/WqmmKQoKGVwE6pYaX5/SGtBy/T01UgHaOTSjhHnmGdsD+IK5pLZdBpf7R6BJxGWtOdKwU8X9ofIDX4JJLNFiwCTklBI4mK9IrUKKmWPCSk3ZjwvAlX25lU5yBOYhXiLhmcP1t8oTkDLtWEkKAvy5bx5dXdlXXlmEglSlhjsWDNlPDjBWD/APiUvwonSwp1MVAtYvto4Le8Z2t7S/nJIlhJCWc+LcmwBELkq2I3IwGTLAKlbhsx3NtmhJjEtEoqEq/iIWSTZTEtcnUD2gXGMcmTJSSSAMwIZIDEcDmc+kJFYkohYN86go9Q/wD+jGMkvCAO/EKWnKDqNCeT68NPWHHYmVMlqmKWXDDMAeD3ip01Q5tZz9n9hFqocaTIkqnJSkqWQnL0d38jEwuLGW+vpe/QlinLYi199/OF6cIOZKkTGVLJYpsQSz78o4p8cV+DE5KQVAsQSdHYxT5WMzkKWJZLrJJa/SOhza0hOj1zDsXCmROITMGh0CzxGwVyYxDXdr5UpWU+IOxUD7NHk87DKmax8XJ4iqcPqVEJMtQbe7PxvESc3XgEeg9sMfkzJRQJaZiVO5J+HYENd3ItHmS8UUC0vwvZhv8A1oa0OGCW5mzB/wBo9/OMnmWkvLl67q/i0KTX8gZNhOHrnSzMCwFJWGQXD/uvt/eEHzzLSR3s0KLAMm9hZrWhD+KWsEJK1FmZIPkC1oY0WBzJjGaUoB1SA6uVzYG0EJNaigJZ+Kyk/BKBI0UtvaBpmJVE+yEzFDgkEDh0iwycLppAzKS52KvEfIbRPV4sG/KZgzkbE7RGTJX2d/0Oivy+zU9blakSxx+I/QQdR4BTIJM1Rmlv1aDygszFrQFZkhTfC99deUB1iESloE8nOp9DaxbK4D7wl7jfxjSHo3WVwklC5ctMsEEIYC4feMiWoqklSBLQ2UbgKD3s5vubxkaLC67FYixOoKVpCwAkEnMmwDWLnThaF1XiMvLlbMg7Ob9f41gWoxZc1JlpBILuAIkwvBzLOZZewIH35xWo9iIata56nQixbQ2BgJdKsKUMpOUPbh9YsdVNSgAAAO232gWtT+W4zWG6bhmJ5wRmKhRRSc4zKUUj4QwueL/3jB1KZcpwlBJ3Kh69IKp6eWhAznxG5bY629YCxCcmcoKzBID+n3h3bA1+D7wlSPBduA0vHc+pyMgsQAAD8/OI6mpSBlQGA3OpiSRQAspZckhknUX16WgbpWwOqejIupYS4cA6+cF0lIsgnMANjsTxgaoLquf7/RHEpZ0c7NwEZu2MNm94mYF7AlmOnCH1JifeJyzBmGnOK0iWogkKAT/lvyiXMmWHzXI12vCUuLAY4p2YSq8g34QvSJlNKUleqi7dLP7wFKxZctQWlTFmiReKd4AlZKh9+e0ayl/Qh1R4kooqA91pCtd928ifSFGLVBWvNa4SfaBlKCcqQS4DeW0TTKVakpUBYv7NGaRQPTraYk/5A+4MWLtwkhaFDdLebmEqKY5gb+m8N6OjWVJK0ugKBKVnW97dIfKPQ4wlLpCBOc7FuAvBUjDZqiwTcgm7ObPbjF0oqWXdgAH04DhE8ynQMqbAk2Fn8hGkYITVOmUCZIUlTq0ZrW5CNT5yxJCWcFTu19GHlF7n4CFhiyRxO0L6jD6enYKXnI0CfnA0kxUV2T30wBCAQkW4f7i5dnKdEiV+dlB3MJanGwLS05RxOpgSXUd6Sc+jO5v0A38oy5pP4qxot1T2klJsgZj6D7mK9i2PrUPEsJHBJb1jkUIU4TmALMs2IbgNA/txMMqHC5KbhIJ4m5gak3tgIaOnnTQ8tBAaxVZ/qYa0vZbMl5yzmdwBoPaLFKiYqhKEV0AHS0aZaQhNgP8AZiQtxgasxFKbC5hFVYs4BV8ROW3E6DhsYzeduXGCsrjXY67UymkhYOdKdcrFubaiKsUKUkGSsMrUXB8x9dItFHNzBQcsTa92IZgWBy7sYLlYaklgPQE/KOpYo3bRBW6fCiQM5KlJIObQtwMMRQJQkqaz3OV73IDtrrB8zD5uYZCnLa/mz8FA3ca2iSRhCpObOshJBFnYA6eJTEttobtGukuxbFGGzFTswloDsCFOWAJ+I2byMZBJnIQnu5KQiWNBueZjIlRKKJR1DKJLB+G+/wB46m1JWbE6gPC8TshbzvZuMZNn2HUtGbjbsmwidVkF8zsftGLxBZOtjsdwWgKUvj84hmFjxeGkIlq6l3bQxEmbG5ckrISnfhDv8JKl2yhRfUqf5RTkloKFFDTTJp8CXYueA8zaHFXLWo38DbqOvBm1jS8QKUsQGuGHw8yw1gWZXk2ewNhwF/a8ZNtvoZuYhQFyCdiP7aDqKcES8xbxFr7AagfeF6ai+7dYHXVk2ez2MOrCwuoqVFVyW29j9YFmTHsPWODNdru0QzCQokHV/KHQjievRucSUs8p03jgIcFx5w6wfDgj8xRBy6Dnxim9UMOm4SVyET0HM1lgC45/SG+HUyZ0tkvmRfKGe/C1zZ/KNdnqxMtZIISFfED8xFrk4bJX4glIKmLiz8DaElZSK1SJQ7JbMwKhuOXSDzlfKl5iiLBAdjwUdBDibgkhIuCNdCbi1jxAb3MIa/tJ3KSmVKygOMyhpwsLORo5iXCMds195pUg6Thix4pihLSeB+ZMQVWP08kflDORqoaf+439Ipc/F5tTMSkqJc2fQdYb4bg6Ay1zAojfZIBsRxP2jPJm4IztsKxOtqpycxQe7DlhbTi5cxWQF3WPhURY6uBFum1svZyBsT8X8QtqZskMGJBuG2faMIZ3O1JDaFyKVCxlXqE66OecZMqzToSkBOa5J4QDiMw96UpSdTp7RtNEVF5jtweNk1FbIsfUuNJXKUFEBQB8zs0EYJXJTLdZZRJcHlp0hPIkolkrICQdLaeUQ4rXEsEb6Nu8SnyloC/yprgERFU1ISLve1oXYWMiEpd2GsEVNNnlrUQfCzcOZPLnFzTql2UhPVTVD4ATx3a9hA+HSQslRDgs1iDfUKB1I4wxoKDK5KndmbTnDGRI4B+l4r0+LgrfYNtk0gJSnMbAXPKOV1hWQZK1Pw8Ie4Hh8XjHMMU7wJUYpomUv4gpKwW56a6NrtBGFrRToJyvMIAL6G2uthyIeNlPdJEtWOqju5brUAAQHSAHWWA14Wc2EIsQxNc4gq0GgG394wNOnKUXUXP922jhoaikM6jIjcxkUB51MmeJ1aaQ1wWlRMTMmTT4EkAJdnJBO3ANCXI8NcLVlQpP+QP0jOXVIldmsUSh80sMncXLcNbwBNU+kMpUpKic396QFOp2X4bAafzEqS6BoKwuYEhZ3YMfV45Ub63fjprvHX4Yyzdy7O20DTSzwWmwN95xOsQrURcB/rHE3wl9LxPJllQOxAcBvWKetiNomjrHLZiXsI7pqVSuQhvS4YDzjOWRRHQrp5LnQnhz6Rk2WEDRi/WLCqgBFtRpG19n1VAKwUpZn9IMORSewSK9QTSZgDOSWH9MPTSKSjMA6SR8IJbm+h8njWD9n1S15lsW0De94ttHTPq5jdlFdw3DZiluU5U7Hf0aPQKFASkAbBoSV2LypNjdWyUeJXoNIWzMUqZ3hljukngCVfYROlsEW2txGUjKlawFKdkv4i17DWKPjmK/iXkpJCCrMzXNgwI20HO0MpHZAkFU2YUlnKyXUObnSJalaadJMmQqaQQkzcr7OzgfKIchCNGGplIJlpGYDUwrl1JCbKsk/TTpeC1Y6pU3xJLGzFJudusBTKZS8xQkIHMu/BhHPOn2hkc+rJOujX8ohnzVLLg6b8Ym/AqBYtoB84KRJAETyjHoNhFJNzo1LneOqdOTwsSflEUqoSncN1gCuxMs6WHIxnGMp/4AZiFYACB9IHwP8xedQ+HTrCdJUosQXPEGLRhMjIgDeOyEFFAOJcxgYs2HUclcpZmpzNMUNCcoFgbabRVEixhhh9dlUVKDpOUTUHQbJmDkdzxgb+VjDplCA+QWuwfT1iFHeKlzZGUJUbpWkkqU2ieADnXlDKeoJWyNGCh0PPhHCJnd5lpTmzlOYh7EAtZ7O+3Axo3aoVFWo6Tuyc6GVwNm5tBKi+7/ADhpjcuela1qSlSVJKU2cIDgk6PmtrCZKopJDJBHKjGPExCUoVMmHKhOp4n9oG5ihA6jGR1S/nyyqWAhQJASrfkoi6TGRPNFcWUdVCtDZkkP6+fDzjpMlQGYbwQirYqCmLxx+NPkBYRzXIzo4VJUq7gbRklLeEFItc7xz3a5j5dtt4lp8JUdXeHyXlgRiapRCApy+p0frGSKPMu5BF/ENzwHnDmnwsve2jvB6KsSEhQYKSrXXKzsfc+kHuJdDoq0ukAA3gmYt8vgDgh1XcjhwiZAMxZMtC1lRdsrMf8AcHIwgt+asJ/wRc+sVegVAFLT+PKTYmytW5loc0WGrzKysUj4SsEBR5h3g3BEoCwkJShASolazewtc2d4kxGslyyFzphcfAlDBLblnNzxPk0EY2tgybDcJ3mnMXdgGHpqYcKEtCf0o48uZ4ecVxeOzJlqeXkSf1rdzpoBrG5OALmfmT1EjV12HNkxo5K2wSpEldjMt2kgzVDgBl8z9rwMiVUz7ElI/bLBA81Q1RNp5QGVJmK52A8tognV01aic5AIbINBHNk9TGIzKXC6eS+cgq3Qi581QTT4mtOiEIHAPcdeML7gRozCY5JepnLrQgrGpE6cuWuQpwsZbnwgm1/SL1S4clNOiQoggJCSQAHbUjhFMwetMpfFJItwI0MXtNUCEqSMzm4fTn0Md3p8kZK/I3sptZ2YWJl5apsoKBOVQCm5cFNwibtJ2epAgGQ6W/cT1yl7hQ2aLBWVk0hZUMksPYDMs6MzWHvtHnXaTE1944lmXa2ZyS+pN2f5RWZXF6EkYpSZDAkLJuTrbUCEVZXhyUpygkmOZs/9xJPDrGzRKWm9thHPjxV3soV1tSGDBi8QSZSlkACG8nBDwPImGdHheTWx6RumkhUA4dhuUub8IeSJUTpVLQAFDW9laR2cuzkbRKyKXQzRTA0wkF0s446EbpPIxNMU8RKMPsCydmUyZqfCPzMuQFR4Ocp2BB33jmqqhKWWUGdvFYFjp/eEU5U1UhYmINnBPV7HpFmqliahM5P6gM396vDg90yqtaH9JisuZ4Xyq/ar6bH+2gevwNC7o8KvYxWiNj5H6F/Y7ekMMKxWYlQlqIUk2GYsRyfjyMbNV0SakYQvPlWHbRKblXSKljGJTJ68qU5MpICGIUPI3B949c7N0Skz1TVHMVJYpDeEauN+Twd2j7Oy55TNSEicnRRGo/aSPndoLfYWro8s7KYKCoTBMupN0FTlS3bh1LbcY3D2bSJp1ErRkWbs2rc9PQxkYTuW6OiCSVWea4RRImLJnLWlKQ/hS5J4DaJlUcsEEu2Y66kP4YPm1MuW4ceWsDCcqaWly3PEiM1lnLpHIFoSlLEWDNptE6McQg/lp7wton7xlNgyz/zrsf0JuTDWnTKlFpUsA7n4lfZPnC9rltlCyTRVM5yppKSzbfO8HUmESZDqUc5V+4sD0HxKglS1q1OX3V6mw8h5xglAF9TxJc+pjVRSVAYao6JSAOYypHkPEfMiB00wDk3J1/1BJTGjFaQEK5AUGIcHaMocFkqUXADB9CSdmEcyKkLm90NfnxaC51V3RUlBzOpJslJIAdhmuBzAJflESyxS2wNrrZchOZJCieXwEbDiTrAMqvVOSfETlPQXvtCCbVKNQc4sSbAWHAiGNOoosiydY5Zz/QRDIlLRMJWX2h2hQIBJs0DJk5tYkQsIAzFx5NHLklyYjYS/32jSU/3+7QPW4kkMAWPAXMCfi5xLJSw/cq/pFQwzl4HQ4QX0fUcnhvh1XOlfFYagBKmSP2HYgjcRS/wKjdUxXNrfzEvcEaTJg/8AWY7cOHh5GeuVEwKk94lzY21IOwtrrFLxrAFqp1KUghmI43LHyMEdkamfToMokKKhmloWSS2oBPXTrA1Ri1RMJzEgboA9+bR1PLGqZNbFNH2aYAqSEDnr6QZOo5YvmcD9rfP0gYTVFX5ij6vbzjtdYEgMEtpxL+eh6RhLLFPRdEwo7ApdmupTAdATAldUeBSUqzKbXh5xxPqivUlX26RkqblBZg4I0f24Rk8kmhMTKwuepHeAFSEquofCDwff/UTmqyDxFWu7W5Q8Xis4U5kAITLIupKXL3cvxOnlFfr0KyqKEjgbaPof5iu64iDEYmmZowI4fWJoU4ZS5Uh9d4bpEbVx0UQz0uCOIMFdkat80lZsB4UncOcwBjgiFlSpUmYmajUH/Y84mX6OLosVTIyqKTt7xwnDlTWAa3wlRACuTkhyNbbQZNqTMlImJQCSOrdBofPSFWI4ip0qTq2qrmx0bQRssmiljt6HFLUTZJClLyqTZJJcltm3EWfs12q/FT1SZiQkZXSH/UDfyvFHlkrPhIzKD3/nZidY7rqNVMDOzqSrwpTk3KgQpjyA94WN3srLCqVl/wC1dZSy0lM05jb8tN1Ptp8PUmMjx6TVzFqzTFZRwFyepN1GMjTZlUUGyMGkILqPeK1N2T5kwzlOR4Esnl4R6m59Inl0iU7OeJv/AK8onMZUkSCCn/cX5Cw+58zEoSwYW6R0qMg2ByBHYRBEmmGXOssnZtTA/wCMQCyRmd2zfCOA1v7RzvPjTaspxaVmZOY6kged4CrikynTmzO7myQB1Dkx1VLBV3kxTkDkAOgGkQzq9JBAuOOg9TrHNP1MpuorRIkRPTOWVpDENtZmaHUuaA7t5winzEyycp+Ig2I+zxklc1XwJUH3V/N/aLnhlk2CGs3IWt56RFOrEIFyNdoGOHzFEGZMccE294kl0aE6D1vFR9NXbA2K6Yo+FLDUFW8Rqoir41HygkR0I3jjjHpDI5NKlOgggCNDkImlUq1aD5ekOU0u2BCY6RLJNnt/fKGMqgAudYkUgJNh5xyz9SuogZImqcKJGb9ybaaPBeISSspmpIAJ8Y4HfoN4EWnhB+HTgklKvgUGP0PlHKpclxkIBVMzXsRzhRJWicpdmyq/TY9Yd1w7tfdlOrsoaf0wNIoEpUVAXOvOIi5QtNgDpoUbEj0MdHDjqFB+bj+ILnT5adSE9TC6r7QSwCEeIjhGscuV67HZ33SwUoDDMcoKjYkxHiOGzJCwFqRlNgtmB4pI+kIKjFZ6mKEhLXBPHo8XLCK+VX05lTtWY3uDxHMe8d2ODirfYl2I0LQT4DmHHZ+UTiOKLCky1d2JiWB1BBf6Q3xbCjKSFpBy6E+Wumka3fQxWYHq5YUGgiWQTfT5xJNVLADjUcdNIiU0nsLIsDxAyJJSu7qdI4au3UiOipE8Z06sTlHEO/QWheuSFAso7i+wifCqLu0aku5HQs1/I+ULDLlIqMmFyqvulEsGysAG47+nvENJSTagqUFeEqupRsD+1IJ0Agc0xJbU6RccPo0SZQJslIJPM6luZjuqkS2Jaf8AD001KCDMnqIutiEvpYWBOg11jIrM6aZ08rLeIuW0T/HCMhOEX2NZWtUXcJjSkxPMEDTFRiySFZiBc1o6mqiCYYSAgxvHDMP5cvKgBgkP6xXjUr/UrLpYQ5qKNCtQR0JHyMRS6JCS4F+Jv84xWGN2xttgMgrUPCh+a/doIThil/8ALM8k8OD6wwSI6aNFCK6ECow6UlTpSH4wUEx0lB4RxNWE6kA8OMDmkB00cFEbJ4BRfk3zjohYDgOS45dYzlmigIxL8hGlrQG8TvwBgmXTFQGc34D+6tB6JKE7dI5p+ob0hgUqQkkG9rj6mDO+SPhvzgefWgH4dfaAp2JhOg/u9o56lIQ5RMKjYE9I6VJa5djxivJxwfpc9AfO9oiXik4uyfU+mkarBJroCxLmpQHJ/vIbw4GHJTdRKgz2Hy4xQZFXPCknMAxBZn02c7RfezNeJshOY+JJyn6R04fTpL5ICtYz2lQUIEp5qr6GyRZgSwBiuLxWfMdBBSDuNv5h12gw4SZ6gB4VeJPrceRgISnbmWjV4safKgF6aJ/iUo8jE6JQToIN7sCxLHdxDGhwlSmUiWVf5LskdBqYXuL+P/AFlPQlVyQlPE/SIypKSUyRlfVW52+Xzh7VUiE/804E7JTt5xzhaJc2aJcpCXucynLNxaMvlN7YmJsPpWOYqIOul4v0vH0TpKkziwSGIZyq2tt4nkdkhbvFJPJKbe8VrHaeXJyKpJomKSSlaCWU7sCNHu4jRYskHY0V/EJwSoJTm8TM4IVycHSICha1kI1Yudff7NDqk7LVU5505gS5CXud24DzhhRYaVTEyxKIlD/kKgQVG9gNSOZ8ov2nJ9ktinDMEJIuHZ3Ojch+vrp1hxNkBNhc8YZVdBLQvPdS/wByi56PwELpyo2jGMei0ZhtNdS2skN5mF/amqUJYZR8R0OzNf5Q+UO7QlDMdSTuT/poquKyUrmh1FCSnwnKSDubdYSytzo29tcOTEkpZSc6PRnY6te21oyDEUgSpYSuWpi13AUNxdibn2MajobOYuyzAs+Jwp4inySz9I5SgCYuISrlE6kxyRAAMY0UROoRwUwARhIEdpaOFCNKQCGMS1YIGqKhKlZczEbhiPJ+kbliWGKlOo6Zi5/iOfwCbhzrxiM0CeZ8zGLwL9GGz69CXdWnziBWOy+JJ4AE8eEQ/gJf7R6RIJKRtCWCPlgQqxCarTNfoAB5xN+ImE3YBm5x0THClRoscF0gOFJJLlSjye0c9yl3aGQwqYzswPE+8RzqJSQ9m+XWBTj4AECIx4mXLSPimDyiMTAbS5at3Wt2HQWHtA8qEcvxgU4oqX8NrgkDcjSBFz9XUxfjw4QsnT3JI/toaTkDLvRdoJK0tUJK2HhDF3d1Pve2nCC5q6dXiCVSwW8AYevD1ijdn0Fc3KksWOR3uRdhzPOG1OubnDgkbhTDMDYjkW3OkKbfQhzOxWUj/jSgb3udW1POAKrHllQzLI2026QPiFFLSpJGZYDEKzM4BHhAa6uIjhKiVqJHQn+vGLTrY2Nez1KqdWIlzUqUnMrOLgMATqDpppF7mT1SbSpUuUhB+FKfitbMokWPHaKp2YqxKnJWX4L3YGwVuzfaOO2WLErWyiQSQkJIIAAAc8HL2jpwVx+KBRV7GWP9qZmbu5Ld2okZm2/aDxEIlj/fD+Ih7Py1FK0rdSLKzJuEFrdOYiWpQqWQ7X0UC46R0ppaG1ZZMN7VCTJMuagEpPxvokbGH1JiCJssTUOyg9wx6GPMjICnJJYm4fTpyiyYDiEyRJWlaUstikrLqLn9AcBIAG9riE4iGGIL8ReF8lOZYDONWgKuxCYuYgpR4Ek50v4lA2fy1Z7wxoDlmX4P7gwpJocXZPOqcqwVXDDmUj9w4jjuIlqpCFodTMA4U+nN4UTag5yFAgu7PsL+FvK0Ey6MzZXhNtSgBs2ra6c0xzPFbTTpnWsqSaaE06iSoZkm7hKVkMCHu52A2jIZMMrNZi8ZHS8ijo51ib2jqUouDBM6a6WHH2hbh1bJWkOqYFM5GUex3iKox6SiZlIWU8XAMY8kRQUsREqI5naCjG0wjchQDH0iNONUpGpd9SWAHTeJ5oKJBGGI043SsWC3B4/xCjFcWBKO6KgkXKfrC9xPSChuSI5KhAqMYpz+k8/EYYYdWSJjqMsBIt8S7nX90T7i/GFApmREVR3OxqSzS5SSobMS/q8B12OLSQ2VCS+iU/a0PluqCwtMpavhSo9AY7/AzN0t1IHzMKqLH5iiUlagC32+UOKeQqYpIch9yRpuYznkcdJBZGujYOpaR0vHdMmVr4lNo9gTwbeCzRU4YzJpY6Wbo5vAmJz0SgVBSVJSRlA143iE5y7A3VT1zS5mCWlIbzOzbdYBpiJpIWtVn03A8oANUCvLM0OYgOdWDC0EJqWSWOQEBktx157QuPHQEdbWiTZMvxfuPijiXVu0ycshGiUh7ln1G14FxCaqXdQB/wAh529YgE0zGB30/wAXbRo3jjtWxeSenpDPzqIyJAIBA34c4WiWDY6gtbhFpM5ITlBBYMB0Yuza2hXXLBAOVLv8QF4qEqdDojOUJAlgpIu76mDaZWYEs51P1iGlS408uUGyfCXGh/rxOTfXaBoMkrHlEqpKXDgqB4cOuxgKYpSmsXdgIn7xaHQfAprOAWcOPaGpe5H+y1KtBkukIUCkBrZk6uNSH2gnG8B75aO48KVJLn9hHEe3V45wKaJK/EvOle6mdKvoItSZmVRuMp5b8X31iFcVaNIRUnTEgohKSmWLFIsdlcSfr1gWfKeUrNLWZRUACATlWXZIIhvjdYiWMymdPi6NfTd+EMO0+OSZlItCFdyZ0tKk5mDq1GUC4uzm2zRrjdq2PM+Okee4rLVTZRPQsZ9w2m9wT4uW0G09O0tKkl0GwIvcM4PO4jvCa9CcqJx76W7qQoEh7Osbgj3gzEKSVTLyU84FE5Fkqvkc2vqCwF9dHdo6MeWLVo565EdJIJGY6bD6wdLmAjxNbeBaM5UlK1gLSWL2Lczp8toW47WEqEmXr/5h9GQ+g5/SHuTNNJBapipwHdEk58oUEhydWAL2YNcXflDCmqDKBTMBSpDlQIuG011H3isolTJKvy3d2Uh7c24RZqdaZhUVjvFFnKiTmsA1yQwaw0iJ/FbFC5OkAomqVMZRspVw3wi/itrfhxjIHqJMxE2Z4nlFiACAQGO5Gt9OUZEOCezbnWmIBNVlHiOg3MC40PGOkbjImHZzgNIkPptBYlJfQekZGQ2BPPlJA0GnCMwtAz6DQ/IxkZGMumLybxeSkLSyR/xDYftMHSbIAFvi0/7YyMhL6obF/ZRIJmEh7COe0CAJxYDVW3ONRkafzMzchIDsGtDfsyomoQ5fUexjIyIydgOZklJZ0g+M6gcYrHaJI71Y27wW21EZGQsfZYpoFPPvwV84xCjm13P0jcZFz7ET4sHkeX2hZKUeJ+GMjIvH9WAylH4j/dBEkj45fSMjIhdjXYZLPw9YNliyvP5xkZC/k/8ACvJwDZPWN4neal7+BH/2jcZGGP7iNr38vrFtwFRMkvfxb+UZGRrk+hrg+xWe2Cy6Q5Ym4iu1BZm/aPrG4yNF9Sc33NJUWmFzFqopYILgGx1HKNxkGPoURdVaq8/nBISMkstcoLnixLRkZHbEz8nSd/L5wQjU9T9I1GQS6GuxnWi56fQRkZGRgjaf2P/Z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36436" y="2439530"/>
            <a:ext cx="6285348" cy="697824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3200" dirty="0" smtClean="0">
                <a:solidFill>
                  <a:schemeClr val="tx2"/>
                </a:solidFill>
              </a:rPr>
              <a:t>Voornaamste gevolgen en risico’s ?</a:t>
            </a:r>
          </a:p>
        </p:txBody>
      </p:sp>
    </p:spTree>
    <p:extLst>
      <p:ext uri="{BB962C8B-B14F-4D97-AF65-F5344CB8AC3E}">
        <p14:creationId xmlns:p14="http://schemas.microsoft.com/office/powerpoint/2010/main" val="3777427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764436" cy="864655"/>
          </a:xfrm>
        </p:spPr>
        <p:txBody>
          <a:bodyPr>
            <a:normAutofit/>
          </a:bodyPr>
          <a:lstStyle/>
          <a:p>
            <a:r>
              <a:rPr lang="nl-BE" sz="3200" dirty="0" smtClean="0"/>
              <a:t>Voornaamste gevolgen en risico’s</a:t>
            </a:r>
            <a:endParaRPr lang="nl-BE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300" y="1217669"/>
            <a:ext cx="5191835" cy="54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46596"/>
          <a:stretch/>
        </p:blipFill>
        <p:spPr>
          <a:xfrm>
            <a:off x="7955" y="2551958"/>
            <a:ext cx="9144000" cy="3673351"/>
          </a:xfrm>
          <a:prstGeom prst="rect">
            <a:avLst/>
          </a:prstGeom>
        </p:spPr>
      </p:pic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739963"/>
          </a:xfrm>
        </p:spPr>
        <p:txBody>
          <a:bodyPr>
            <a:normAutofit fontScale="90000"/>
          </a:bodyPr>
          <a:lstStyle/>
          <a:p>
            <a:r>
              <a:rPr lang="nl-BE" sz="3200" dirty="0" smtClean="0">
                <a:solidFill>
                  <a:schemeClr val="tx2"/>
                </a:solidFill>
              </a:rPr>
              <a:t>Vlaanderen:</a:t>
            </a:r>
            <a:br>
              <a:rPr lang="nl-BE" sz="3200" dirty="0" smtClean="0">
                <a:solidFill>
                  <a:schemeClr val="tx2"/>
                </a:solidFill>
              </a:rPr>
            </a:br>
            <a:r>
              <a:rPr lang="nl-BE" sz="3200" dirty="0" smtClean="0">
                <a:solidFill>
                  <a:schemeClr val="tx2"/>
                </a:solidFill>
              </a:rPr>
              <a:t>Zeer kwetsbaar voor intensere piekregens</a:t>
            </a:r>
            <a:endParaRPr lang="nl-BE" sz="3200" dirty="0">
              <a:solidFill>
                <a:schemeClr val="tx2"/>
              </a:solidFill>
            </a:endParaRPr>
          </a:p>
        </p:txBody>
      </p:sp>
      <p:pic>
        <p:nvPicPr>
          <p:cNvPr id="16" name="Picture 2" descr="http://www.watlab.be/nl/onderzoeksdomeinen/waterbeheer/fotos/laagwater-maas/image_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/>
          <a:stretch/>
        </p:blipFill>
        <p:spPr bwMode="auto">
          <a:xfrm>
            <a:off x="5085975" y="1175112"/>
            <a:ext cx="3525838" cy="2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foto William Hoogtey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09" y="2067363"/>
            <a:ext cx="2257899" cy="150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8" y="1613691"/>
            <a:ext cx="2653641" cy="1770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97169"/>
            <a:ext cx="9144000" cy="3305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695985" y="1284101"/>
            <a:ext cx="8572192" cy="13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r>
              <a:rPr lang="nl-BE" sz="1600" b="1" kern="0" dirty="0">
                <a:solidFill>
                  <a:schemeClr val="bg1"/>
                </a:solidFill>
              </a:rPr>
              <a:t>Factortoename </a:t>
            </a:r>
            <a:r>
              <a:rPr lang="nl-BE" sz="1600" b="1" kern="0" dirty="0" smtClean="0">
                <a:solidFill>
                  <a:schemeClr val="bg1"/>
                </a:solidFill>
              </a:rPr>
              <a:t>5-10 </a:t>
            </a:r>
            <a:r>
              <a:rPr lang="nl-BE" sz="1600" b="1" kern="0" dirty="0">
                <a:solidFill>
                  <a:schemeClr val="bg1"/>
                </a:solidFill>
              </a:rPr>
              <a:t>voor </a:t>
            </a:r>
            <a:r>
              <a:rPr lang="nl-BE" sz="1600" b="1" kern="0" dirty="0" smtClean="0">
                <a:solidFill>
                  <a:schemeClr val="bg1"/>
                </a:solidFill>
              </a:rPr>
              <a:t>frequentie wateroverlast de </a:t>
            </a:r>
            <a:r>
              <a:rPr lang="nl-BE" sz="1600" b="1" kern="0" dirty="0">
                <a:solidFill>
                  <a:schemeClr val="bg1"/>
                </a:solidFill>
              </a:rPr>
              <a:t>komende </a:t>
            </a:r>
            <a:r>
              <a:rPr lang="nl-BE" sz="1600" b="1" kern="0" dirty="0" smtClean="0">
                <a:solidFill>
                  <a:schemeClr val="bg1"/>
                </a:solidFill>
              </a:rPr>
              <a:t>decennia</a:t>
            </a:r>
            <a:endParaRPr lang="nl-NL" sz="1600" kern="0" dirty="0" smtClean="0">
              <a:solidFill>
                <a:schemeClr val="bg1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16833" y="6310567"/>
            <a:ext cx="7819257" cy="4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ts val="600"/>
              </a:spcBef>
              <a:defRPr/>
            </a:pPr>
            <a:r>
              <a:rPr lang="en-US" sz="1400" kern="0" dirty="0">
                <a:solidFill>
                  <a:srgbClr val="182B52"/>
                </a:solidFill>
                <a:latin typeface="+mn-lt"/>
                <a:cs typeface="+mn-cs"/>
              </a:rPr>
              <a:t>	</a:t>
            </a:r>
            <a:r>
              <a:rPr lang="en-US" sz="1200" kern="0" dirty="0">
                <a:solidFill>
                  <a:schemeClr val="bg1"/>
                </a:solidFill>
              </a:rPr>
              <a:t>Willems, P. (2013). ‘Revision of urban drainage design rules after assessment of climate change impacts on precipitation extremes at Uccle, Belgium’, </a:t>
            </a:r>
            <a:r>
              <a:rPr lang="en-US" sz="1200" b="1" kern="0" dirty="0">
                <a:solidFill>
                  <a:schemeClr val="bg1"/>
                </a:solidFill>
              </a:rPr>
              <a:t>Journal of Hydrology</a:t>
            </a:r>
            <a:r>
              <a:rPr lang="en-US" sz="1200" kern="0" dirty="0">
                <a:solidFill>
                  <a:schemeClr val="bg1"/>
                </a:solidFill>
              </a:rPr>
              <a:t>, 496, 166–177</a:t>
            </a:r>
          </a:p>
          <a:p>
            <a:pPr marL="342900" indent="-342900" eaLnBrk="0" hangingPunct="0">
              <a:spcBef>
                <a:spcPts val="600"/>
              </a:spcBef>
              <a:defRPr/>
            </a:pPr>
            <a:endParaRPr lang="en-US" sz="1200" b="1" i="1" kern="0" dirty="0">
              <a:solidFill>
                <a:schemeClr val="bg1"/>
              </a:solidFill>
            </a:endParaRPr>
          </a:p>
        </p:txBody>
      </p:sp>
      <p:pic>
        <p:nvPicPr>
          <p:cNvPr id="18" name="Afbeelding 2" descr="Permalink voor ingesloten afbeeldi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1"/>
          <a:stretch/>
        </p:blipFill>
        <p:spPr bwMode="auto">
          <a:xfrm>
            <a:off x="695985" y="1714903"/>
            <a:ext cx="3427095" cy="2375240"/>
          </a:xfrm>
          <a:prstGeom prst="rect">
            <a:avLst/>
          </a:prstGeom>
          <a:noFill/>
          <a:ln w="38100">
            <a:solidFill>
              <a:srgbClr val="147694"/>
            </a:solidFill>
          </a:ln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334423" y="1739225"/>
            <a:ext cx="4825486" cy="12736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200" dirty="0" smtClean="0">
                <a:solidFill>
                  <a:schemeClr val="bg1"/>
                </a:solidFill>
              </a:rPr>
              <a:t>concreet:</a:t>
            </a:r>
          </a:p>
          <a:p>
            <a:pPr marL="0" indent="0">
              <a:buNone/>
            </a:pPr>
            <a:r>
              <a:rPr lang="nl-NL" sz="1200" i="1" dirty="0" smtClean="0">
                <a:solidFill>
                  <a:schemeClr val="bg1"/>
                </a:solidFill>
              </a:rPr>
              <a:t>wie </a:t>
            </a:r>
            <a:r>
              <a:rPr lang="nl-NL" sz="1200" i="1" dirty="0">
                <a:solidFill>
                  <a:schemeClr val="bg1"/>
                </a:solidFill>
              </a:rPr>
              <a:t>nu een kleine kans op schade loopt (bv. </a:t>
            </a:r>
            <a:r>
              <a:rPr lang="nl-NL" sz="1200" i="1" dirty="0" smtClean="0">
                <a:solidFill>
                  <a:schemeClr val="bg1"/>
                </a:solidFill>
              </a:rPr>
              <a:t>1/100</a:t>
            </a:r>
            <a:r>
              <a:rPr lang="nl-NL" sz="1200" i="1" dirty="0">
                <a:solidFill>
                  <a:schemeClr val="bg1"/>
                </a:solidFill>
              </a:rPr>
              <a:t>, eens in een leven</a:t>
            </a:r>
            <a:r>
              <a:rPr lang="nl-NL" sz="1200" i="1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nl-NL" sz="1200" i="1" dirty="0" smtClean="0">
                <a:solidFill>
                  <a:schemeClr val="bg1"/>
                </a:solidFill>
              </a:rPr>
              <a:t>-&gt; ‘</a:t>
            </a:r>
            <a:r>
              <a:rPr lang="nl-NL" sz="1200" i="1" dirty="0">
                <a:solidFill>
                  <a:schemeClr val="bg1"/>
                </a:solidFill>
              </a:rPr>
              <a:t>meer dan eens’ water in </a:t>
            </a:r>
            <a:r>
              <a:rPr lang="nl-NL" sz="1200" i="1" dirty="0" smtClean="0">
                <a:solidFill>
                  <a:schemeClr val="bg1"/>
                </a:solidFill>
              </a:rPr>
              <a:t>huis</a:t>
            </a:r>
          </a:p>
          <a:p>
            <a:pPr marL="0" indent="0">
              <a:buNone/>
            </a:pPr>
            <a:endParaRPr lang="nl-NL" sz="12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200" i="1" dirty="0" smtClean="0">
                <a:solidFill>
                  <a:schemeClr val="bg1"/>
                </a:solidFill>
              </a:rPr>
              <a:t>wie </a:t>
            </a:r>
            <a:r>
              <a:rPr lang="nl-NL" sz="1200" i="1" dirty="0">
                <a:solidFill>
                  <a:schemeClr val="bg1"/>
                </a:solidFill>
              </a:rPr>
              <a:t>nu reeds met hoge kans op wateroverlast </a:t>
            </a:r>
            <a:r>
              <a:rPr lang="nl-NL" sz="1200" i="1" dirty="0" smtClean="0">
                <a:solidFill>
                  <a:schemeClr val="bg1"/>
                </a:solidFill>
              </a:rPr>
              <a:t>kampt (vb. 1/10)</a:t>
            </a:r>
          </a:p>
          <a:p>
            <a:pPr marL="0" indent="0">
              <a:buNone/>
            </a:pPr>
            <a:r>
              <a:rPr lang="nl-NL" sz="1200" i="1" dirty="0" smtClean="0">
                <a:solidFill>
                  <a:schemeClr val="bg1"/>
                </a:solidFill>
              </a:rPr>
              <a:t>-&gt; ‘</a:t>
            </a:r>
            <a:r>
              <a:rPr lang="nl-NL" sz="1200" i="1" dirty="0">
                <a:solidFill>
                  <a:schemeClr val="bg1"/>
                </a:solidFill>
              </a:rPr>
              <a:t>bijna </a:t>
            </a:r>
            <a:r>
              <a:rPr lang="nl-NL" sz="1200" i="1" dirty="0" smtClean="0">
                <a:solidFill>
                  <a:schemeClr val="bg1"/>
                </a:solidFill>
              </a:rPr>
              <a:t>jaarlijks’ water in huis </a:t>
            </a:r>
            <a:endParaRPr lang="nl-NL" sz="1200" i="1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83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De onophoudelijke regen zorgt voor heel wat ...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2"/>
          <a:stretch/>
        </p:blipFill>
        <p:spPr bwMode="auto">
          <a:xfrm>
            <a:off x="0" y="2553442"/>
            <a:ext cx="9144000" cy="363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739963"/>
          </a:xfrm>
        </p:spPr>
        <p:txBody>
          <a:bodyPr>
            <a:normAutofit fontScale="90000"/>
          </a:bodyPr>
          <a:lstStyle/>
          <a:p>
            <a:r>
              <a:rPr lang="nl-BE" sz="3200" dirty="0" smtClean="0">
                <a:solidFill>
                  <a:schemeClr val="tx2"/>
                </a:solidFill>
              </a:rPr>
              <a:t>Vlaanderen:</a:t>
            </a:r>
            <a:br>
              <a:rPr lang="nl-BE" sz="3200" dirty="0" smtClean="0">
                <a:solidFill>
                  <a:schemeClr val="tx2"/>
                </a:solidFill>
              </a:rPr>
            </a:br>
            <a:r>
              <a:rPr lang="nl-BE" sz="3200" dirty="0" smtClean="0">
                <a:solidFill>
                  <a:schemeClr val="tx2"/>
                </a:solidFill>
              </a:rPr>
              <a:t>Kwetsbaar voor nattere winters</a:t>
            </a:r>
            <a:endParaRPr lang="nl-BE" sz="3200" dirty="0">
              <a:solidFill>
                <a:schemeClr val="tx2"/>
              </a:solidFill>
            </a:endParaRPr>
          </a:p>
        </p:txBody>
      </p:sp>
      <p:pic>
        <p:nvPicPr>
          <p:cNvPr id="16" name="Picture 2" descr="http://www.watlab.be/nl/onderzoeksdomeinen/waterbeheer/fotos/laagwater-maas/image_previe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/>
          <a:stretch/>
        </p:blipFill>
        <p:spPr bwMode="auto">
          <a:xfrm>
            <a:off x="5085975" y="1175112"/>
            <a:ext cx="3525838" cy="2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097169"/>
            <a:ext cx="9144000" cy="284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" y="6310567"/>
            <a:ext cx="7936090" cy="4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ts val="600"/>
              </a:spcBef>
              <a:defRPr/>
            </a:pPr>
            <a:r>
              <a:rPr lang="en-US" sz="1400" kern="0" dirty="0">
                <a:solidFill>
                  <a:srgbClr val="182B52"/>
                </a:solidFill>
                <a:latin typeface="+mn-lt"/>
                <a:cs typeface="+mn-cs"/>
              </a:rPr>
              <a:t>	</a:t>
            </a:r>
            <a:r>
              <a:rPr lang="en-US" sz="1200" kern="0" dirty="0">
                <a:solidFill>
                  <a:schemeClr val="bg1"/>
                </a:solidFill>
              </a:rPr>
              <a:t>Vansteenkiste, Th., </a:t>
            </a:r>
            <a:r>
              <a:rPr lang="en-US" sz="1200" kern="0" dirty="0" err="1">
                <a:solidFill>
                  <a:schemeClr val="bg1"/>
                </a:solidFill>
              </a:rPr>
              <a:t>Tavakoli</a:t>
            </a:r>
            <a:r>
              <a:rPr lang="en-US" sz="1200" kern="0" dirty="0">
                <a:solidFill>
                  <a:schemeClr val="bg1"/>
                </a:solidFill>
              </a:rPr>
              <a:t>, M., Ntegeka, V., De Smedt, F., </a:t>
            </a:r>
            <a:r>
              <a:rPr lang="en-US" sz="1200" kern="0" dirty="0" err="1">
                <a:solidFill>
                  <a:schemeClr val="bg1"/>
                </a:solidFill>
              </a:rPr>
              <a:t>Batelaan</a:t>
            </a:r>
            <a:r>
              <a:rPr lang="en-US" sz="1200" kern="0" dirty="0">
                <a:solidFill>
                  <a:schemeClr val="bg1"/>
                </a:solidFill>
              </a:rPr>
              <a:t>, O., Pereira, F., Willems, P. (2014), ‘</a:t>
            </a:r>
            <a:r>
              <a:rPr lang="en-US" sz="1200" kern="0" dirty="0" err="1">
                <a:solidFill>
                  <a:schemeClr val="bg1"/>
                </a:solidFill>
              </a:rPr>
              <a:t>Intercomparison</a:t>
            </a:r>
            <a:r>
              <a:rPr lang="en-US" sz="1200" kern="0" dirty="0">
                <a:solidFill>
                  <a:schemeClr val="bg1"/>
                </a:solidFill>
              </a:rPr>
              <a:t> of hydrological … in climate scenario impact projections’, </a:t>
            </a:r>
            <a:r>
              <a:rPr lang="en-US" sz="1200" b="1" kern="0" dirty="0">
                <a:solidFill>
                  <a:schemeClr val="bg1"/>
                </a:solidFill>
              </a:rPr>
              <a:t>Journal of Hydrology</a:t>
            </a:r>
            <a:r>
              <a:rPr lang="en-US" sz="1200" kern="0" dirty="0">
                <a:solidFill>
                  <a:schemeClr val="bg1"/>
                </a:solidFill>
              </a:rPr>
              <a:t>, 519, 743–755</a:t>
            </a:r>
          </a:p>
          <a:p>
            <a:pPr marL="342900" indent="-342900" eaLnBrk="0" hangingPunct="0">
              <a:spcBef>
                <a:spcPts val="600"/>
              </a:spcBef>
              <a:defRPr/>
            </a:pPr>
            <a:endParaRPr lang="en-US" sz="1200" b="1" i="1" kern="0" dirty="0">
              <a:solidFill>
                <a:schemeClr val="bg1"/>
              </a:solidFill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444121" y="2599779"/>
            <a:ext cx="46141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tabLst>
                <a:tab pos="2152650" algn="l"/>
              </a:tabLst>
              <a:defRPr/>
            </a:pPr>
            <a:r>
              <a:rPr lang="nl-BE" sz="1600" b="1" dirty="0" smtClean="0">
                <a:solidFill>
                  <a:schemeClr val="bg1"/>
                </a:solidFill>
              </a:rPr>
              <a:t>Toename piekafvoeren stroomgebieden &amp; waterlopen</a:t>
            </a:r>
          </a:p>
          <a:p>
            <a:pPr>
              <a:spcBef>
                <a:spcPct val="50000"/>
              </a:spcBef>
              <a:tabLst>
                <a:tab pos="2152650" algn="l"/>
              </a:tabLst>
              <a:defRPr/>
            </a:pPr>
            <a:r>
              <a:rPr lang="nl-BE" sz="1600" b="1" dirty="0" smtClean="0">
                <a:solidFill>
                  <a:schemeClr val="bg1"/>
                </a:solidFill>
              </a:rPr>
              <a:t>                            </a:t>
            </a:r>
            <a:r>
              <a:rPr lang="nl-BE" sz="1600" dirty="0" smtClean="0">
                <a:solidFill>
                  <a:schemeClr val="bg1"/>
                </a:solidFill>
              </a:rPr>
              <a:t>tot +35% afwaarts</a:t>
            </a:r>
          </a:p>
          <a:p>
            <a:pPr>
              <a:tabLst>
                <a:tab pos="2152650" algn="l"/>
              </a:tabLst>
              <a:defRPr/>
            </a:pPr>
            <a:r>
              <a:rPr lang="nl-BE" sz="1600" dirty="0" smtClean="0">
                <a:solidFill>
                  <a:schemeClr val="bg1"/>
                </a:solidFill>
              </a:rPr>
              <a:t>                            tot &gt; +100% opwaarts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4694090" y="1309537"/>
            <a:ext cx="4315770" cy="15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nl-BE" sz="1800" b="1" kern="0" dirty="0" smtClean="0">
                <a:solidFill>
                  <a:schemeClr val="bg1"/>
                </a:solidFill>
                <a:latin typeface="+mn-lt"/>
                <a:cs typeface="+mn-cs"/>
              </a:rPr>
              <a:t>In WINTER: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nl-BE" sz="1200" kern="0" dirty="0" smtClean="0">
                <a:solidFill>
                  <a:schemeClr val="bg1"/>
                </a:solidFill>
              </a:rPr>
              <a:t>Huidig klimaat tot 2100</a:t>
            </a:r>
            <a:r>
              <a:rPr lang="nl-BE" sz="1200" kern="0" dirty="0">
                <a:solidFill>
                  <a:schemeClr val="bg1"/>
                </a:solidFill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nl-BE" sz="1200" kern="0" dirty="0" smtClean="0">
                <a:solidFill>
                  <a:schemeClr val="bg1"/>
                </a:solidFill>
              </a:rPr>
              <a:t>toename </a:t>
            </a:r>
            <a:r>
              <a:rPr lang="nl-BE" sz="1200" kern="0" dirty="0">
                <a:solidFill>
                  <a:schemeClr val="bg1"/>
                </a:solidFill>
              </a:rPr>
              <a:t>neerslag: 0 tot +</a:t>
            </a:r>
            <a:r>
              <a:rPr lang="nl-BE" sz="1200" kern="0" dirty="0" smtClean="0">
                <a:solidFill>
                  <a:schemeClr val="bg1"/>
                </a:solidFill>
              </a:rPr>
              <a:t>60%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nl-NL" sz="1200" kern="0" dirty="0">
                <a:solidFill>
                  <a:schemeClr val="bg1"/>
                </a:solidFill>
              </a:rPr>
              <a:t>toename temperatuur en verdamping: +1.5 tot </a:t>
            </a:r>
            <a:r>
              <a:rPr lang="nl-NL" sz="1200" kern="0" dirty="0" smtClean="0">
                <a:solidFill>
                  <a:schemeClr val="bg1"/>
                </a:solidFill>
              </a:rPr>
              <a:t>4°C</a:t>
            </a:r>
            <a:endParaRPr lang="nl-BE" sz="1200" kern="0" dirty="0">
              <a:solidFill>
                <a:schemeClr val="bg1"/>
              </a:solidFill>
            </a:endParaRPr>
          </a:p>
          <a:p>
            <a:pPr marL="800100" lvl="1" indent="-342900">
              <a:spcBef>
                <a:spcPct val="20000"/>
              </a:spcBef>
              <a:defRPr/>
            </a:pPr>
            <a:r>
              <a:rPr lang="nl-BE" sz="1800" kern="0" dirty="0">
                <a:solidFill>
                  <a:srgbClr val="182B52"/>
                </a:solidFill>
                <a:latin typeface="+mn-lt"/>
                <a:cs typeface="+mn-cs"/>
              </a:rPr>
              <a:t> </a:t>
            </a:r>
            <a:endParaRPr lang="nl-NL" sz="1600" kern="0" dirty="0">
              <a:solidFill>
                <a:srgbClr val="182B52"/>
              </a:solidFill>
              <a:latin typeface="+mn-lt"/>
              <a:cs typeface="+mn-cs"/>
            </a:endParaRPr>
          </a:p>
        </p:txBody>
      </p:sp>
      <p:pic>
        <p:nvPicPr>
          <p:cNvPr id="35" name="Picture 6" descr="DSCN10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0" y="1309537"/>
            <a:ext cx="3903841" cy="292834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493" y="5472021"/>
            <a:ext cx="966708" cy="3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40" y="5872213"/>
            <a:ext cx="969161" cy="3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8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www.watlab.be/nl/onderzoeksdomeinen/waterbeheer/fotos/laagwater-maas/image_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50"/>
          <a:stretch/>
        </p:blipFill>
        <p:spPr bwMode="auto">
          <a:xfrm>
            <a:off x="0" y="2513666"/>
            <a:ext cx="9144000" cy="369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739963"/>
          </a:xfrm>
        </p:spPr>
        <p:txBody>
          <a:bodyPr>
            <a:normAutofit fontScale="90000"/>
          </a:bodyPr>
          <a:lstStyle/>
          <a:p>
            <a:r>
              <a:rPr lang="nl-BE" sz="3200" dirty="0" smtClean="0">
                <a:solidFill>
                  <a:schemeClr val="tx2"/>
                </a:solidFill>
              </a:rPr>
              <a:t>Vlaanderen:</a:t>
            </a:r>
            <a:br>
              <a:rPr lang="nl-BE" sz="3200" dirty="0" smtClean="0">
                <a:solidFill>
                  <a:schemeClr val="tx2"/>
                </a:solidFill>
              </a:rPr>
            </a:br>
            <a:r>
              <a:rPr lang="nl-BE" sz="3200" dirty="0" smtClean="0">
                <a:solidFill>
                  <a:schemeClr val="tx2"/>
                </a:solidFill>
              </a:rPr>
              <a:t>Zeer kwetsbaar voor toenemende droogte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6291341"/>
            <a:ext cx="7962610" cy="47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ts val="600"/>
              </a:spcBef>
              <a:defRPr/>
            </a:pPr>
            <a:r>
              <a:rPr lang="en-US" sz="1400" kern="0" dirty="0">
                <a:solidFill>
                  <a:srgbClr val="182B52"/>
                </a:solidFill>
                <a:latin typeface="+mn-lt"/>
                <a:cs typeface="+mn-cs"/>
              </a:rPr>
              <a:t>	</a:t>
            </a:r>
            <a:r>
              <a:rPr lang="en-US" sz="1200" kern="0" dirty="0" smtClean="0">
                <a:solidFill>
                  <a:schemeClr val="bg1"/>
                </a:solidFill>
              </a:rPr>
              <a:t>Tabari H, </a:t>
            </a:r>
            <a:r>
              <a:rPr lang="en-US" sz="1200" kern="0" dirty="0" err="1" smtClean="0">
                <a:solidFill>
                  <a:schemeClr val="bg1"/>
                </a:solidFill>
              </a:rPr>
              <a:t>Taye</a:t>
            </a:r>
            <a:r>
              <a:rPr lang="en-US" sz="1200" kern="0" dirty="0" smtClean="0">
                <a:solidFill>
                  <a:schemeClr val="bg1"/>
                </a:solidFill>
              </a:rPr>
              <a:t> MT, Willems P </a:t>
            </a:r>
            <a:r>
              <a:rPr lang="en-US" sz="1200" kern="0" dirty="0">
                <a:solidFill>
                  <a:schemeClr val="bg1"/>
                </a:solidFill>
              </a:rPr>
              <a:t>(2015</a:t>
            </a:r>
            <a:r>
              <a:rPr lang="en-US" sz="1200" kern="0" dirty="0" smtClean="0">
                <a:solidFill>
                  <a:schemeClr val="bg1"/>
                </a:solidFill>
              </a:rPr>
              <a:t>) Water </a:t>
            </a:r>
            <a:r>
              <a:rPr lang="en-US" sz="1200" kern="0" dirty="0">
                <a:solidFill>
                  <a:schemeClr val="bg1"/>
                </a:solidFill>
              </a:rPr>
              <a:t>availability change in central Belgium for the late 21th </a:t>
            </a:r>
            <a:r>
              <a:rPr lang="en-US" sz="1200" kern="0" dirty="0" smtClean="0">
                <a:solidFill>
                  <a:schemeClr val="bg1"/>
                </a:solidFill>
              </a:rPr>
              <a:t>century. </a:t>
            </a:r>
            <a:r>
              <a:rPr lang="en-US" sz="1200" b="1" kern="0" dirty="0" smtClean="0">
                <a:solidFill>
                  <a:schemeClr val="bg1"/>
                </a:solidFill>
              </a:rPr>
              <a:t>Global </a:t>
            </a:r>
            <a:r>
              <a:rPr lang="en-US" sz="1200" b="1" kern="0" dirty="0">
                <a:solidFill>
                  <a:schemeClr val="bg1"/>
                </a:solidFill>
              </a:rPr>
              <a:t>and Planetary Change</a:t>
            </a:r>
            <a:r>
              <a:rPr lang="en-US" sz="1200" kern="0" dirty="0">
                <a:solidFill>
                  <a:schemeClr val="bg1"/>
                </a:solidFill>
              </a:rPr>
              <a:t>, 131, </a:t>
            </a:r>
            <a:r>
              <a:rPr lang="en-US" sz="1200" kern="0" dirty="0" smtClean="0">
                <a:solidFill>
                  <a:schemeClr val="bg1"/>
                </a:solidFill>
              </a:rPr>
              <a:t>115-123     |    </a:t>
            </a:r>
            <a:r>
              <a:rPr lang="nl-BE" sz="1200" i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Laureaat Prijs Koning Boudewijnstichting </a:t>
            </a:r>
            <a:endParaRPr lang="nl-BE" sz="1200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097169"/>
            <a:ext cx="9144000" cy="3151558"/>
            <a:chOff x="0" y="3744134"/>
            <a:chExt cx="9144000" cy="2475023"/>
          </a:xfrm>
        </p:grpSpPr>
        <p:pic>
          <p:nvPicPr>
            <p:cNvPr id="16" name="Picture 2" descr="http://www.watlab.be/nl/onderzoeksdomeinen/waterbeheer/fotos/laagwater-maas/image_preview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8"/>
            <a:stretch/>
          </p:blipFill>
          <p:spPr bwMode="auto">
            <a:xfrm>
              <a:off x="5085975" y="3822077"/>
              <a:ext cx="3525838" cy="2068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foto William Hoogteyl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09" y="4714328"/>
              <a:ext cx="2257899" cy="1504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08" y="4260656"/>
              <a:ext cx="2653641" cy="177057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3744134"/>
              <a:ext cx="9144000" cy="24625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10051" y="1242270"/>
            <a:ext cx="5004048" cy="2654725"/>
            <a:chOff x="4010051" y="-1234282"/>
            <a:chExt cx="5004048" cy="2654725"/>
          </a:xfrm>
        </p:grpSpPr>
        <p:sp>
          <p:nvSpPr>
            <p:cNvPr id="17" name="Rectangle 3"/>
            <p:cNvSpPr txBox="1">
              <a:spLocks noChangeArrowheads="1"/>
            </p:cNvSpPr>
            <p:nvPr/>
          </p:nvSpPr>
          <p:spPr bwMode="auto">
            <a:xfrm>
              <a:off x="4269852" y="-1234282"/>
              <a:ext cx="4744247" cy="1305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nl-BE" b="1" kern="0" dirty="0" smtClean="0">
                  <a:solidFill>
                    <a:schemeClr val="bg1"/>
                  </a:solidFill>
                </a:rPr>
                <a:t>In ZOMER:</a:t>
              </a: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nl-BE" sz="1400" kern="0" dirty="0" smtClean="0">
                  <a:solidFill>
                    <a:schemeClr val="bg1"/>
                  </a:solidFill>
                </a:rPr>
                <a:t>Huidig klimaat tot 2100</a:t>
              </a:r>
              <a:r>
                <a:rPr lang="nl-BE" sz="1400" kern="0" dirty="0">
                  <a:solidFill>
                    <a:schemeClr val="bg1"/>
                  </a:solidFill>
                </a:rPr>
                <a:t>:</a:t>
              </a:r>
            </a:p>
            <a:p>
              <a:pPr marL="800100" lvl="1" indent="-342900">
                <a:spcBef>
                  <a:spcPct val="20000"/>
                </a:spcBef>
                <a:buFont typeface="Wingdings" pitchFamily="2" charset="2"/>
                <a:buChar char="ü"/>
                <a:defRPr/>
              </a:pPr>
              <a:r>
                <a:rPr lang="nl-NL" sz="1400" kern="0" dirty="0">
                  <a:solidFill>
                    <a:schemeClr val="bg1"/>
                  </a:solidFill>
                </a:rPr>
                <a:t>afname neerslagvolumes: 0 tot -60%</a:t>
              </a:r>
            </a:p>
            <a:p>
              <a:pPr marL="800100" lvl="1" indent="-342900">
                <a:spcBef>
                  <a:spcPct val="20000"/>
                </a:spcBef>
                <a:buFont typeface="Wingdings" pitchFamily="2" charset="2"/>
                <a:buChar char="ü"/>
                <a:defRPr/>
              </a:pPr>
              <a:r>
                <a:rPr lang="nl-NL" sz="1400" kern="0" dirty="0">
                  <a:solidFill>
                    <a:schemeClr val="bg1"/>
                  </a:solidFill>
                </a:rPr>
                <a:t>aantal natte dagen: 0 tot -50%</a:t>
              </a:r>
            </a:p>
            <a:p>
              <a:pPr marL="800100" lvl="1" indent="-342900">
                <a:spcBef>
                  <a:spcPct val="20000"/>
                </a:spcBef>
                <a:buFont typeface="Wingdings" pitchFamily="2" charset="2"/>
                <a:buChar char="ü"/>
                <a:defRPr/>
              </a:pPr>
              <a:r>
                <a:rPr lang="nl-NL" sz="1400" kern="0" dirty="0">
                  <a:solidFill>
                    <a:schemeClr val="bg1"/>
                  </a:solidFill>
                </a:rPr>
                <a:t>toename temperatuur en verdamping: +2 tot 9°C</a:t>
              </a:r>
            </a:p>
            <a:p>
              <a:pPr marL="800100" lvl="1" indent="-342900">
                <a:spcBef>
                  <a:spcPct val="20000"/>
                </a:spcBef>
                <a:defRPr/>
              </a:pPr>
              <a:r>
                <a:rPr lang="nl-BE" sz="1800" kern="0" dirty="0" smtClean="0">
                  <a:solidFill>
                    <a:schemeClr val="bg1"/>
                  </a:solidFill>
                  <a:latin typeface="+mn-lt"/>
                  <a:cs typeface="+mn-cs"/>
                </a:rPr>
                <a:t> </a:t>
              </a:r>
              <a:endParaRPr lang="nl-NL" sz="1600" kern="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4010051" y="343225"/>
              <a:ext cx="5004048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tabLst>
                  <a:tab pos="2517775" algn="l"/>
                </a:tabLst>
                <a:defRPr/>
              </a:pPr>
              <a:r>
                <a:rPr lang="nl-BE" sz="1600" b="1" dirty="0" smtClean="0">
                  <a:solidFill>
                    <a:schemeClr val="bg1"/>
                  </a:solidFill>
                </a:rPr>
                <a:t>Afname laagwaterafvoeren: </a:t>
              </a:r>
              <a:r>
                <a:rPr lang="nl-BE" sz="1600" dirty="0" smtClean="0">
                  <a:solidFill>
                    <a:schemeClr val="bg1"/>
                  </a:solidFill>
                </a:rPr>
                <a:t>tussen -30% en -70%</a:t>
              </a:r>
            </a:p>
            <a:p>
              <a:pPr>
                <a:tabLst>
                  <a:tab pos="2517775" algn="l"/>
                </a:tabLst>
                <a:defRPr/>
              </a:pPr>
              <a:r>
                <a:rPr lang="nl-NL" sz="1600" dirty="0" smtClean="0">
                  <a:solidFill>
                    <a:schemeClr val="bg1"/>
                  </a:solidFill>
                </a:rPr>
                <a:t>Gevolgen voor waterbeschikbaarheid (drinkwater, industrieel water, landbouw, scheepvaart), waterkwaliteit, ecologie</a:t>
              </a:r>
              <a:endParaRPr lang="nl-BE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6" y="1318869"/>
            <a:ext cx="2850391" cy="18899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0" y="3584862"/>
            <a:ext cx="1772933" cy="1327730"/>
          </a:xfrm>
          <a:prstGeom prst="rect">
            <a:avLst/>
          </a:prstGeom>
        </p:spPr>
      </p:pic>
      <p:pic>
        <p:nvPicPr>
          <p:cNvPr id="27" name="Picture 8" descr="http://f00dm00ds.files.wordpress.com/2011/01/worte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961" y="2740720"/>
            <a:ext cx="1690704" cy="126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705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6086764"/>
            <a:ext cx="9144000" cy="771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739963"/>
          </a:xfrm>
        </p:spPr>
        <p:txBody>
          <a:bodyPr>
            <a:normAutofit fontScale="90000"/>
          </a:bodyPr>
          <a:lstStyle/>
          <a:p>
            <a:r>
              <a:rPr lang="nl-BE" sz="3200" dirty="0" smtClean="0">
                <a:solidFill>
                  <a:schemeClr val="tx2"/>
                </a:solidFill>
              </a:rPr>
              <a:t>Vlaanderen:</a:t>
            </a:r>
            <a:br>
              <a:rPr lang="nl-BE" sz="3200" dirty="0" smtClean="0">
                <a:solidFill>
                  <a:schemeClr val="tx2"/>
                </a:solidFill>
              </a:rPr>
            </a:br>
            <a:r>
              <a:rPr lang="nl-BE" sz="3200" dirty="0" smtClean="0">
                <a:solidFill>
                  <a:schemeClr val="tx2"/>
                </a:solidFill>
              </a:rPr>
              <a:t>Zeer kwetsbaar voor toenemende droogte</a:t>
            </a:r>
            <a:endParaRPr lang="nl-BE" sz="3200" dirty="0">
              <a:solidFill>
                <a:schemeClr val="tx2"/>
              </a:solidFill>
            </a:endParaRPr>
          </a:p>
        </p:txBody>
      </p:sp>
      <p:pic>
        <p:nvPicPr>
          <p:cNvPr id="16" name="Picture 2" descr="http://www.watlab.be/nl/onderzoeksdomeinen/waterbeheer/fotos/laagwater-maas/image_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/>
          <a:stretch/>
        </p:blipFill>
        <p:spPr bwMode="auto">
          <a:xfrm>
            <a:off x="5085975" y="1175112"/>
            <a:ext cx="3525838" cy="2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foto William Hoogtey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97" y="2063097"/>
            <a:ext cx="2257899" cy="150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96" y="1609425"/>
            <a:ext cx="2653641" cy="1770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86872"/>
            <a:ext cx="9144000" cy="4777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416" y="1427370"/>
            <a:ext cx="7324744" cy="4296162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3127" y="6154645"/>
            <a:ext cx="9060873" cy="63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ts val="600"/>
              </a:spcBef>
              <a:defRPr/>
            </a:pPr>
            <a:r>
              <a:rPr lang="nl-NL" sz="1100" kern="0" dirty="0" smtClean="0">
                <a:solidFill>
                  <a:schemeClr val="bg1"/>
                </a:solidFill>
              </a:rPr>
              <a:t>Willems</a:t>
            </a:r>
            <a:r>
              <a:rPr lang="nl-NL" sz="1100" kern="0" dirty="0">
                <a:solidFill>
                  <a:schemeClr val="bg1"/>
                </a:solidFill>
              </a:rPr>
              <a:t>, P., Wolfs, V. (2019), ‘Analyse drinkwaterverbruik’, voor VMM, </a:t>
            </a:r>
            <a:r>
              <a:rPr lang="nl-NL" sz="1100" kern="0" dirty="0" smtClean="0">
                <a:solidFill>
                  <a:schemeClr val="bg1"/>
                </a:solidFill>
              </a:rPr>
              <a:t>jan. 2019</a:t>
            </a:r>
          </a:p>
          <a:p>
            <a:pPr marL="342900" indent="-342900" eaLnBrk="0" hangingPunct="0">
              <a:spcBef>
                <a:spcPts val="600"/>
              </a:spcBef>
              <a:defRPr/>
            </a:pPr>
            <a:r>
              <a:rPr lang="nl-NL" sz="1100" kern="0" dirty="0" smtClean="0">
                <a:solidFill>
                  <a:schemeClr val="bg1"/>
                </a:solidFill>
              </a:rPr>
              <a:t>Wolfs</a:t>
            </a:r>
            <a:r>
              <a:rPr lang="nl-NL" sz="1100" kern="0" dirty="0">
                <a:solidFill>
                  <a:schemeClr val="bg1"/>
                </a:solidFill>
              </a:rPr>
              <a:t>, V., Willems, P. (2019), ‘Analyse historische droogte en ontwerprichtlijnen bronmaatregelen onder klimaatverandering’, voor VMM, </a:t>
            </a:r>
            <a:r>
              <a:rPr lang="nl-NL" sz="1100" kern="0" dirty="0" smtClean="0">
                <a:solidFill>
                  <a:schemeClr val="bg1"/>
                </a:solidFill>
              </a:rPr>
              <a:t>jan 2019</a:t>
            </a:r>
          </a:p>
          <a:p>
            <a:pPr marL="342900" indent="-342900" eaLnBrk="0" hangingPunct="0">
              <a:spcBef>
                <a:spcPts val="600"/>
              </a:spcBef>
              <a:defRPr/>
            </a:pPr>
            <a:r>
              <a:rPr lang="nl-NL" sz="1100" kern="0" dirty="0" smtClean="0">
                <a:solidFill>
                  <a:schemeClr val="bg1"/>
                </a:solidFill>
              </a:rPr>
              <a:t>Willems</a:t>
            </a:r>
            <a:r>
              <a:rPr lang="nl-NL" sz="1100" kern="0" dirty="0">
                <a:solidFill>
                  <a:schemeClr val="bg1"/>
                </a:solidFill>
              </a:rPr>
              <a:t>, P. (2015), ‘Effecten van de klimaatverandering op de laagwaterproblematiek van de Maas’, 20 jaar </a:t>
            </a:r>
            <a:r>
              <a:rPr lang="nl-NL" sz="1100" kern="0" dirty="0" err="1">
                <a:solidFill>
                  <a:schemeClr val="bg1"/>
                </a:solidFill>
              </a:rPr>
              <a:t>Maasafvoerverdrag</a:t>
            </a:r>
            <a:r>
              <a:rPr lang="nl-NL" sz="1100" kern="0" dirty="0">
                <a:solidFill>
                  <a:schemeClr val="bg1"/>
                </a:solidFill>
              </a:rPr>
              <a:t>, Riemst, </a:t>
            </a:r>
            <a:r>
              <a:rPr lang="nl-NL" sz="1100" kern="0" dirty="0" smtClean="0">
                <a:solidFill>
                  <a:schemeClr val="bg1"/>
                </a:solidFill>
              </a:rPr>
              <a:t>nov 2015</a:t>
            </a:r>
            <a:endParaRPr lang="nl-BE" sz="1100" kern="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3745" y="2189018"/>
            <a:ext cx="2429164" cy="905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158166" y="1507403"/>
            <a:ext cx="4939286" cy="13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r>
              <a:rPr lang="nl-NL" sz="1400" b="1" kern="0" dirty="0" smtClean="0">
                <a:solidFill>
                  <a:schemeClr val="accent1">
                    <a:lumMod val="75000"/>
                  </a:schemeClr>
                </a:solidFill>
              </a:rPr>
              <a:t>Door de hoge bevolkingsdichtheid:</a:t>
            </a:r>
          </a:p>
          <a:p>
            <a:pPr>
              <a:spcBef>
                <a:spcPct val="20000"/>
              </a:spcBef>
              <a:defRPr/>
            </a:pPr>
            <a:r>
              <a:rPr lang="nl-NL" sz="1400" b="1" kern="0" dirty="0" smtClean="0">
                <a:solidFill>
                  <a:schemeClr val="accent1">
                    <a:lumMod val="75000"/>
                  </a:schemeClr>
                </a:solidFill>
              </a:rPr>
              <a:t>lage waterbeschikbaarheid: 1480 </a:t>
            </a:r>
            <a:r>
              <a:rPr lang="nl-NL" sz="1400" b="1" kern="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nl-NL" sz="1400" b="1" kern="0" baseline="30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nl-NL" sz="1400" b="1" kern="0" dirty="0">
                <a:solidFill>
                  <a:schemeClr val="accent1">
                    <a:lumMod val="75000"/>
                  </a:schemeClr>
                </a:solidFill>
              </a:rPr>
              <a:t>/(</a:t>
            </a:r>
            <a:r>
              <a:rPr lang="nl-NL" sz="1400" b="1" kern="0" dirty="0" err="1">
                <a:solidFill>
                  <a:schemeClr val="accent1">
                    <a:lumMod val="75000"/>
                  </a:schemeClr>
                </a:solidFill>
              </a:rPr>
              <a:t>persoon.jaar</a:t>
            </a:r>
            <a:r>
              <a:rPr lang="nl-NL" sz="1400" b="1" kern="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 "/>
              <a:defRPr/>
            </a:pPr>
            <a:endParaRPr lang="nl-NL" sz="1400" kern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 "/>
              <a:defRPr/>
            </a:pPr>
            <a:r>
              <a:rPr lang="nl-NL" sz="1400" kern="0" dirty="0" smtClean="0">
                <a:solidFill>
                  <a:schemeClr val="bg1"/>
                </a:solidFill>
              </a:rPr>
              <a:t>Internationale </a:t>
            </a:r>
            <a:r>
              <a:rPr lang="nl-NL" sz="1400" kern="0" dirty="0">
                <a:solidFill>
                  <a:schemeClr val="bg1"/>
                </a:solidFill>
              </a:rPr>
              <a:t>normen</a:t>
            </a:r>
            <a:r>
              <a:rPr lang="nl-NL" sz="1400" kern="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 "/>
              <a:defRPr/>
            </a:pPr>
            <a:r>
              <a:rPr lang="nl-NL" sz="1400" kern="0" dirty="0" smtClean="0">
                <a:solidFill>
                  <a:schemeClr val="bg1"/>
                </a:solidFill>
              </a:rPr>
              <a:t>&lt;</a:t>
            </a:r>
            <a:r>
              <a:rPr lang="nl-NL" sz="1400" kern="0" dirty="0">
                <a:solidFill>
                  <a:schemeClr val="bg1"/>
                </a:solidFill>
              </a:rPr>
              <a:t>2000 “zeer weinig</a:t>
            </a:r>
            <a:r>
              <a:rPr lang="nl-NL" sz="1400" kern="0" dirty="0" smtClean="0">
                <a:solidFill>
                  <a:schemeClr val="bg1"/>
                </a:solidFill>
              </a:rPr>
              <a:t>”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 "/>
              <a:defRPr/>
            </a:pPr>
            <a:r>
              <a:rPr lang="nl-NL" sz="1400" kern="0" dirty="0" smtClean="0">
                <a:solidFill>
                  <a:schemeClr val="bg1"/>
                </a:solidFill>
              </a:rPr>
              <a:t>&lt;</a:t>
            </a:r>
            <a:r>
              <a:rPr lang="nl-NL" sz="1400" kern="0" dirty="0">
                <a:solidFill>
                  <a:schemeClr val="bg1"/>
                </a:solidFill>
              </a:rPr>
              <a:t>1000 “ernstig watertekort</a:t>
            </a:r>
            <a:r>
              <a:rPr lang="nl-NL" sz="1400" kern="0" dirty="0" smtClean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4868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ata:image/jpeg;base64,/9j/4AAQSkZJRgABAQAAAQABAAD/2wCEAAkGBxQTEhUUExQWFhUXFxcaGBcYGRoeHhgbHRoXFxcYHR4dHyggGhwlHRccIjEiJSkrLi4uGh8zODMsNygtLiwBCgoKDg0OGhAQGiwkICQsLCwsLCwsLCwsLCwsLCwsLCwsLCwsLCwsLCwsLCwsLCwsLCwsLCwsLCwrKys3LCwsK//AABEIALIBGAMBIgACEQEDEQH/xAAcAAACAgMBAQAAAAAAAAAAAAAEBQMGAAECBwj/xAA9EAABAgQEAwYEBgIBAgcAAAABAhEAAwQhBRIxQVFhcQYTIoGRoTKxwdEUI0JS4fBi8TMVcgdDgpKistL/xAAYAQADAQEAAAAAAAAAAAAAAAAAAQIDBP/EACURAAICAgIBBQADAQAAAAAAAAABAhEDIRIxQQQTIjJRQmFxof/aAAwDAQACEQMRAD8ACqMPnIIUoXLOEnQs5FtoAlUxYrUlTBJU4YAh2B+ZhniGLLbLbKEOwOjtqeje8JK/FCrK6tUh206NGS2UAqnJL5iXf7v6RFLqQmZm1tYG+u/WOUSRMKQhtLgnRtS/CNIkZZigCzC+7dI10RssWGoC1d8sJA4H9SuYO0Ez8VIB/NBVZgNG3fg8Q0WEJEs58wINr+nGIqnBpbEJXkuHBOYHqdQS8Y/Gyw78NKnKGYWZ+AJPA2J84ln0cpKRLlIQyS6l3KyW3fa50hfPxWWlWVwLEAgaC1g+8TYdUoQSVILO2VzFwdMOx9h3ZyUtKlqRmT4Q+mpuX5CG+F4TLkIZGZO5AUYAocdSoCX4ZcpN0g2KieJJvBGJYwlIZJClHhcOdHMbr9Je9CvtixksVLKifCnW/Fm0iv8AYjuxWJM5SUJSknxHUgN/ekGz561r7sIC5hylWYm3EPYjw7ecFSOzGU5wliGADglutrxDabL4Uehye01HL0mp6AGJT2zpdlKPRCvtHnE2h5TPNZHyiP8AAj9hPVavtFcURs9Dqe28hL+Gbb/FvmRDTA8UTUS+9QFAEsymezDnHjc3DOCBoBo+m8eodgJWWkSGbxKsOsJpIKD+0iXpp4OhlTB/8THz1Lw97pUWMfReMS80qYnihQ9o+eUU6pBGe9yC2ygz9dYiV1oGbGGKIbN7RL/0qcb5gfWLPSUZCQXTdmBUkP6mCZErNpkfb8xJeOF5Mv4UkV6mw2coXmN5OOUNcC7OKUViZMdJTsL8IZKllPxZRYsc4ILdNIP7NlKpZmpIKltmH7W0T9fOHillctlJCHBcCpZc9OdPfJsAlRZz+4DRTNpHpgo6aegAS5ZTZhlFhoLNaKRKpRKACmzhnNj6Foedm6VS5ilImtoSNXe3G2n+47ItvsTVAmO/+HlOXmSh3Uy5B/SeRH1EVakx+dKmTJS5ihl8Kst2szjibGPXJMoOyh4ufzHK0Je03ZWXUpB+FY+FYF77HiOUEl+E9ibEMWC5C+5OdQzKZSnUz+LKL6O4baAsYokZUzpKgSr4kPoWc6a/7ir1kidRzciwxd0qS7KvqkwUpRnsqUsJmJylQG4cvvfeBZf0dBFJVTArMkl/b00gupqlTEkLdt2gb8WFABSe7WASx0VxYjf7xiKgpLh+XP7gxpyi42OMXdICTRFahLCbEkgpLO+x22hzg3Z+amZ/xFIe5cXHU6P02hdOWEEJKgFWYOBckNqbdY9Aw+v/ACklRewc633Jiaop6N0+FJy/mpSTwFwOFzeOplFLQApKT4f0pNhxLaQjqO1ZC1JWAhtwoK9xb/cI8X7VhxqTw25FtBYxLaTIdsvlLilMXGYJmB3z+FwODxkeO1GLmYvKhKlKbQDMfXVo3GayP8AOk1SiQgJGXIz8xuX8+LQkqqcrUAUFyAQAG8+WusPDRrlp/KvmAD5hu+3NtoTYvOmyZiFzNdBexAbhBBsGL6PCqhUwgIUBoVGyfXy94s9NhaJJzlcsrLNcsODdbekZW4qwKEpCkos50tyhXMxlBUVlN9Bdw21tIbcpCpE1ZWpz2KioEuVGw8t+MKa6cnMSFFRJ6WjMQxALlFIFwxHqfSFlKpSzlew1J2FouMPINjHCp6PEVICmIAf3iShrCklzfW14Ao5Rz5TZOrjhyiZVGCQUr15bQ3V7EPKvFCUJJSXSkgGxSpyLs2sQYbWKTZCgA13Fi9/LlGqapCAyS5A3u/2g6mqKdf8AyIIO5TtzPCFa6LTphvZjHZaV55pL3OZRdzvtZuPtF/lEKDi4IcEbx5vP7Oy1HNKmBRN8qtxEf/WqmmKQoKGVwE6pYaX5/SGtBy/T01UgHaOTSjhHnmGdsD+IK5pLZdBpf7R6BJxGWtOdKwU8X9ofIDX4JJLNFiwCTklBI4mK9IrUKKmWPCSk3ZjwvAlX25lU5yBOYhXiLhmcP1t8oTkDLtWEkKAvy5bx5dXdlXXlmEglSlhjsWDNlPDjBWD/APiUvwonSwp1MVAtYvto4Le8Z2t7S/nJIlhJCWc+LcmwBELkq2I3IwGTLAKlbhsx3NtmhJjEtEoqEq/iIWSTZTEtcnUD2gXGMcmTJSSSAMwIZIDEcDmc+kJFYkohYN86go9Q/wD+jGMkvCAO/EKWnKDqNCeT68NPWHHYmVMlqmKWXDDMAeD3ip01Q5tZz9n9hFqocaTIkqnJSkqWQnL0d38jEwuLGW+vpe/QlinLYi199/OF6cIOZKkTGVLJYpsQSz78o4p8cV+DE5KQVAsQSdHYxT5WMzkKWJZLrJJa/SOhza0hOj1zDsXCmROITMGh0CzxGwVyYxDXdr5UpWU+IOxUD7NHk87DKmax8XJ4iqcPqVEJMtQbe7PxvESc3XgEeg9sMfkzJRQJaZiVO5J+HYENd3ItHmS8UUC0vwvZhv8A1oa0OGCW5mzB/wBo9/OMnmWkvLl67q/i0KTX8gZNhOHrnSzMCwFJWGQXD/uvt/eEHzzLSR3s0KLAMm9hZrWhD+KWsEJK1FmZIPkC1oY0WBzJjGaUoB1SA6uVzYG0EJNaigJZ+Kyk/BKBI0UtvaBpmJVE+yEzFDgkEDh0iwycLppAzKS52KvEfIbRPV4sG/KZgzkbE7RGTJX2d/0Oivy+zU9blakSxx+I/QQdR4BTIJM1Rmlv1aDygszFrQFZkhTfC99deUB1iESloE8nOp9DaxbK4D7wl7jfxjSHo3WVwklC5ctMsEEIYC4feMiWoqklSBLQ2UbgKD3s5vubxkaLC67FYixOoKVpCwAkEnMmwDWLnThaF1XiMvLlbMg7Ob9f41gWoxZc1JlpBILuAIkwvBzLOZZewIH35xWo9iIata56nQixbQ2BgJdKsKUMpOUPbh9YsdVNSgAAAO232gWtT+W4zWG6bhmJ5wRmKhRRSc4zKUUj4QwueL/3jB1KZcpwlBJ3Kh69IKp6eWhAznxG5bY629YCxCcmcoKzBID+n3h3bA1+D7wlSPBduA0vHc+pyMgsQAAD8/OI6mpSBlQGA3OpiSRQAspZckhknUX16WgbpWwOqejIupYS4cA6+cF0lIsgnMANjsTxgaoLquf7/RHEpZ0c7NwEZu2MNm94mYF7AlmOnCH1JifeJyzBmGnOK0iWogkKAT/lvyiXMmWHzXI12vCUuLAY4p2YSq8g34QvSJlNKUleqi7dLP7wFKxZctQWlTFmiReKd4AlZKh9+e0ayl/Qh1R4kooqA91pCtd928ifSFGLVBWvNa4SfaBlKCcqQS4DeW0TTKVakpUBYv7NGaRQPTraYk/5A+4MWLtwkhaFDdLebmEqKY5gb+m8N6OjWVJK0ugKBKVnW97dIfKPQ4wlLpCBOc7FuAvBUjDZqiwTcgm7ObPbjF0oqWXdgAH04DhE8ynQMqbAk2Fn8hGkYITVOmUCZIUlTq0ZrW5CNT5yxJCWcFTu19GHlF7n4CFhiyRxO0L6jD6enYKXnI0CfnA0kxUV2T30wBCAQkW4f7i5dnKdEiV+dlB3MJanGwLS05RxOpgSXUd6Sc+jO5v0A38oy5pP4qxot1T2klJsgZj6D7mK9i2PrUPEsJHBJb1jkUIU4TmALMs2IbgNA/txMMqHC5KbhIJ4m5gak3tgIaOnnTQ8tBAaxVZ/qYa0vZbMl5yzmdwBoPaLFKiYqhKEV0AHS0aZaQhNgP8AZiQtxgasxFKbC5hFVYs4BV8ROW3E6DhsYzeduXGCsrjXY67UymkhYOdKdcrFubaiKsUKUkGSsMrUXB8x9dItFHNzBQcsTa92IZgWBy7sYLlYaklgPQE/KOpYo3bRBW6fCiQM5KlJIObQtwMMRQJQkqaz3OV73IDtrrB8zD5uYZCnLa/mz8FA3ca2iSRhCpObOshJBFnYA6eJTEttobtGukuxbFGGzFTswloDsCFOWAJ+I2byMZBJnIQnu5KQiWNBueZjIlRKKJR1DKJLB+G+/wB46m1JWbE6gPC8TshbzvZuMZNn2HUtGbjbsmwidVkF8zsftGLxBZOtjsdwWgKUvj84hmFjxeGkIlq6l3bQxEmbG5ckrISnfhDv8JKl2yhRfUqf5RTkloKFFDTTJp8CXYueA8zaHFXLWo38DbqOvBm1jS8QKUsQGuGHw8yw1gWZXk2ewNhwF/a8ZNtvoZuYhQFyCdiP7aDqKcES8xbxFr7AagfeF6ai+7dYHXVk2ez2MOrCwuoqVFVyW29j9YFmTHsPWODNdru0QzCQokHV/KHQjievRucSUs8p03jgIcFx5w6wfDgj8xRBy6Dnxim9UMOm4SVyET0HM1lgC45/SG+HUyZ0tkvmRfKGe/C1zZ/KNdnqxMtZIISFfED8xFrk4bJX4glIKmLiz8DaElZSK1SJQ7JbMwKhuOXSDzlfKl5iiLBAdjwUdBDibgkhIuCNdCbi1jxAb3MIa/tJ3KSmVKygOMyhpwsLORo5iXCMds195pUg6Thix4pihLSeB+ZMQVWP08kflDORqoaf+439Ipc/F5tTMSkqJc2fQdYb4bg6Ay1zAojfZIBsRxP2jPJm4IztsKxOtqpycxQe7DlhbTi5cxWQF3WPhURY6uBFum1svZyBsT8X8QtqZskMGJBuG2faMIZ3O1JDaFyKVCxlXqE66OecZMqzToSkBOa5J4QDiMw96UpSdTp7RtNEVF5jtweNk1FbIsfUuNJXKUFEBQB8zs0EYJXJTLdZZRJcHlp0hPIkolkrICQdLaeUQ4rXEsEb6Nu8SnyloC/yprgERFU1ISLve1oXYWMiEpd2GsEVNNnlrUQfCzcOZPLnFzTql2UhPVTVD4ATx3a9hA+HSQslRDgs1iDfUKB1I4wxoKDK5KndmbTnDGRI4B+l4r0+LgrfYNtk0gJSnMbAXPKOV1hWQZK1Pw8Ie4Hh8XjHMMU7wJUYpomUv4gpKwW56a6NrtBGFrRToJyvMIAL6G2uthyIeNlPdJEtWOqju5brUAAQHSAHWWA14Wc2EIsQxNc4gq0GgG394wNOnKUXUXP922jhoaikM6jIjcxkUB51MmeJ1aaQ1wWlRMTMmTT4EkAJdnJBO3ANCXI8NcLVlQpP+QP0jOXVIldmsUSh80sMncXLcNbwBNU+kMpUpKic396QFOp2X4bAafzEqS6BoKwuYEhZ3YMfV45Ub63fjprvHX4Yyzdy7O20DTSzwWmwN95xOsQrURcB/rHE3wl9LxPJllQOxAcBvWKetiNomjrHLZiXsI7pqVSuQhvS4YDzjOWRRHQrp5LnQnhz6Rk2WEDRi/WLCqgBFtRpG19n1VAKwUpZn9IMORSewSK9QTSZgDOSWH9MPTSKSjMA6SR8IJbm+h8njWD9n1S15lsW0De94ttHTPq5jdlFdw3DZiluU5U7Hf0aPQKFASkAbBoSV2LypNjdWyUeJXoNIWzMUqZ3hljukngCVfYROlsEW2txGUjKlawFKdkv4i17DWKPjmK/iXkpJCCrMzXNgwI20HO0MpHZAkFU2YUlnKyXUObnSJalaadJMmQqaQQkzcr7OzgfKIchCNGGplIJlpGYDUwrl1JCbKsk/TTpeC1Y6pU3xJLGzFJudusBTKZS8xQkIHMu/BhHPOn2hkc+rJOujX8ohnzVLLg6b8Ym/AqBYtoB84KRJAETyjHoNhFJNzo1LneOqdOTwsSflEUqoSncN1gCuxMs6WHIxnGMp/4AZiFYACB9IHwP8xedQ+HTrCdJUosQXPEGLRhMjIgDeOyEFFAOJcxgYs2HUclcpZmpzNMUNCcoFgbabRVEixhhh9dlUVKDpOUTUHQbJmDkdzxgb+VjDplCA+QWuwfT1iFHeKlzZGUJUbpWkkqU2ieADnXlDKeoJWyNGCh0PPhHCJnd5lpTmzlOYh7EAtZ7O+3Axo3aoVFWo6Tuyc6GVwNm5tBKi+7/ADhpjcuela1qSlSVJKU2cIDgk6PmtrCZKopJDJBHKjGPExCUoVMmHKhOp4n9oG5ihA6jGR1S/nyyqWAhQJASrfkoi6TGRPNFcWUdVCtDZkkP6+fDzjpMlQGYbwQirYqCmLxx+NPkBYRzXIzo4VJUq7gbRklLeEFItc7xz3a5j5dtt4lp8JUdXeHyXlgRiapRCApy+p0frGSKPMu5BF/ENzwHnDmnwsve2jvB6KsSEhQYKSrXXKzsfc+kHuJdDoq0ukAA3gmYt8vgDgh1XcjhwiZAMxZMtC1lRdsrMf8AcHIwgt+asJ/wRc+sVegVAFLT+PKTYmytW5loc0WGrzKysUj4SsEBR5h3g3BEoCwkJShASolazewtc2d4kxGslyyFzphcfAlDBLblnNzxPk0EY2tgybDcJ3mnMXdgGHpqYcKEtCf0o48uZ4ecVxeOzJlqeXkSf1rdzpoBrG5OALmfmT1EjV12HNkxo5K2wSpEldjMt2kgzVDgBl8z9rwMiVUz7ElI/bLBA81Q1RNp5QGVJmK52A8tognV01aic5AIbINBHNk9TGIzKXC6eS+cgq3Qi581QTT4mtOiEIHAPcdeML7gRozCY5JepnLrQgrGpE6cuWuQpwsZbnwgm1/SL1S4clNOiQoggJCSQAHbUjhFMwetMpfFJItwI0MXtNUCEqSMzm4fTn0Md3p8kZK/I3sptZ2YWJl5apsoKBOVQCm5cFNwibtJ2epAgGQ6W/cT1yl7hQ2aLBWVk0hZUMksPYDMs6MzWHvtHnXaTE1944lmXa2ZyS+pN2f5RWZXF6EkYpSZDAkLJuTrbUCEVZXhyUpygkmOZs/9xJPDrGzRKWm9thHPjxV3soV1tSGDBi8QSZSlkACG8nBDwPImGdHheTWx6RumkhUA4dhuUub8IeSJUTpVLQAFDW9laR2cuzkbRKyKXQzRTA0wkF0s446EbpPIxNMU8RKMPsCydmUyZqfCPzMuQFR4Ocp2BB33jmqqhKWWUGdvFYFjp/eEU5U1UhYmINnBPV7HpFmqliahM5P6gM396vDg90yqtaH9JisuZ4Xyq/ar6bH+2gevwNC7o8KvYxWiNj5H6F/Y7ekMMKxWYlQlqIUk2GYsRyfjyMbNV0SakYQvPlWHbRKblXSKljGJTJ68qU5MpICGIUPI3B949c7N0Skz1TVHMVJYpDeEauN+Twd2j7Oy55TNSEicnRRGo/aSPndoLfYWro8s7KYKCoTBMupN0FTlS3bh1LbcY3D2bSJp1ErRkWbs2rc9PQxkYTuW6OiCSVWea4RRImLJnLWlKQ/hS5J4DaJlUcsEEu2Y66kP4YPm1MuW4ceWsDCcqaWly3PEiM1lnLpHIFoSlLEWDNptE6McQg/lp7wton7xlNgyz/zrsf0JuTDWnTKlFpUsA7n4lfZPnC9rltlCyTRVM5yppKSzbfO8HUmESZDqUc5V+4sD0HxKglS1q1OX3V6mw8h5xglAF9TxJc+pjVRSVAYao6JSAOYypHkPEfMiB00wDk3J1/1BJTGjFaQEK5AUGIcHaMocFkqUXADB9CSdmEcyKkLm90NfnxaC51V3RUlBzOpJslJIAdhmuBzAJflESyxS2wNrrZchOZJCieXwEbDiTrAMqvVOSfETlPQXvtCCbVKNQc4sSbAWHAiGNOoosiydY5Zz/QRDIlLRMJWX2h2hQIBJs0DJk5tYkQsIAzFx5NHLklyYjYS/32jSU/3+7QPW4kkMAWPAXMCfi5xLJSw/cq/pFQwzl4HQ4QX0fUcnhvh1XOlfFYagBKmSP2HYgjcRS/wKjdUxXNrfzEvcEaTJg/8AWY7cOHh5GeuVEwKk94lzY21IOwtrrFLxrAFqp1KUghmI43LHyMEdkamfToMokKKhmloWSS2oBPXTrA1Ri1RMJzEgboA9+bR1PLGqZNbFNH2aYAqSEDnr6QZOo5YvmcD9rfP0gYTVFX5ij6vbzjtdYEgMEtpxL+eh6RhLLFPRdEwo7ApdmupTAdATAldUeBSUqzKbXh5xxPqivUlX26RkqblBZg4I0f24Rk8kmhMTKwuepHeAFSEquofCDwff/UTmqyDxFWu7W5Q8Xis4U5kAITLIupKXL3cvxOnlFfr0KyqKEjgbaPof5iu64iDEYmmZowI4fWJoU4ZS5Uh9d4bpEbVx0UQz0uCOIMFdkat80lZsB4UncOcwBjgiFlSpUmYmajUH/Y84mX6OLosVTIyqKTt7xwnDlTWAa3wlRACuTkhyNbbQZNqTMlImJQCSOrdBofPSFWI4ip0qTq2qrmx0bQRssmiljt6HFLUTZJClLyqTZJJcltm3EWfs12q/FT1SZiQkZXSH/UDfyvFHlkrPhIzKD3/nZidY7rqNVMDOzqSrwpTk3KgQpjyA94WN3srLCqVl/wC1dZSy0lM05jb8tN1Ptp8PUmMjx6TVzFqzTFZRwFyepN1GMjTZlUUGyMGkILqPeK1N2T5kwzlOR4Esnl4R6m59Inl0iU7OeJv/AK8onMZUkSCCn/cX5Cw+58zEoSwYW6R0qMg2ByBHYRBEmmGXOssnZtTA/wCMQCyRmd2zfCOA1v7RzvPjTaspxaVmZOY6kged4CrikynTmzO7myQB1Dkx1VLBV3kxTkDkAOgGkQzq9JBAuOOg9TrHNP1MpuorRIkRPTOWVpDENtZmaHUuaA7t5winzEyycp+Ig2I+zxklc1XwJUH3V/N/aLnhlk2CGs3IWt56RFOrEIFyNdoGOHzFEGZMccE294kl0aE6D1vFR9NXbA2K6Yo+FLDUFW8Rqoir41HygkR0I3jjjHpDI5NKlOgggCNDkImlUq1aD5ekOU0u2BCY6RLJNnt/fKGMqgAudYkUgJNh5xyz9SuogZImqcKJGb9ybaaPBeISSspmpIAJ8Y4HfoN4EWnhB+HTgklKvgUGP0PlHKpclxkIBVMzXsRzhRJWicpdmyq/TY9Yd1w7tfdlOrsoaf0wNIoEpUVAXOvOIi5QtNgDpoUbEj0MdHDjqFB+bj+ILnT5adSE9TC6r7QSwCEeIjhGscuV67HZ33SwUoDDMcoKjYkxHiOGzJCwFqRlNgtmB4pI+kIKjFZ6mKEhLXBPHo8XLCK+VX05lTtWY3uDxHMe8d2ODirfYl2I0LQT4DmHHZ+UTiOKLCky1d2JiWB1BBf6Q3xbCjKSFpBy6E+Wumka3fQxWYHq5YUGgiWQTfT5xJNVLADjUcdNIiU0nsLIsDxAyJJSu7qdI4au3UiOipE8Z06sTlHEO/QWheuSFAso7i+wifCqLu0aku5HQs1/I+ULDLlIqMmFyqvulEsGysAG47+nvENJSTagqUFeEqupRsD+1IJ0Agc0xJbU6RccPo0SZQJslIJPM6luZjuqkS2Jaf8AD001KCDMnqIutiEvpYWBOg11jIrM6aZ08rLeIuW0T/HCMhOEX2NZWtUXcJjSkxPMEDTFRiySFZiBc1o6mqiCYYSAgxvHDMP5cvKgBgkP6xXjUr/UrLpYQ5qKNCtQR0JHyMRS6JCS4F+Jv84xWGN2xttgMgrUPCh+a/doIThil/8ALM8k8OD6wwSI6aNFCK6ECow6UlTpSH4wUEx0lB4RxNWE6kA8OMDmkB00cFEbJ4BRfk3zjohYDgOS45dYzlmigIxL8hGlrQG8TvwBgmXTFQGc34D+6tB6JKE7dI5p+ob0hgUqQkkG9rj6mDO+SPhvzgefWgH4dfaAp2JhOg/u9o56lIQ5RMKjYE9I6VJa5djxivJxwfpc9AfO9oiXik4uyfU+mkarBJroCxLmpQHJ/vIbw4GHJTdRKgz2Hy4xQZFXPCknMAxBZn02c7RfezNeJshOY+JJyn6R04fTpL5ICtYz2lQUIEp5qr6GyRZgSwBiuLxWfMdBBSDuNv5h12gw4SZ6gB4VeJPrceRgISnbmWjV4safKgF6aJ/iUo8jE6JQToIN7sCxLHdxDGhwlSmUiWVf5LskdBqYXuL+P/AFlPQlVyQlPE/SIypKSUyRlfVW52+Xzh7VUiE/804E7JTt5xzhaJc2aJcpCXucynLNxaMvlN7YmJsPpWOYqIOul4v0vH0TpKkziwSGIZyq2tt4nkdkhbvFJPJKbe8VrHaeXJyKpJomKSSlaCWU7sCNHu4jRYskHY0V/EJwSoJTm8TM4IVycHSICha1kI1Yudff7NDqk7LVU5505gS5CXud24DzhhRYaVTEyxKIlD/kKgQVG9gNSOZ8ov2nJ9ktinDMEJIuHZ3Ojch+vrp1hxNkBNhc8YZVdBLQvPdS/wByi56PwELpyo2jGMei0ZhtNdS2skN5mF/amqUJYZR8R0OzNf5Q+UO7QlDMdSTuT/poquKyUrmh1FCSnwnKSDubdYSytzo29tcOTEkpZSc6PRnY6te21oyDEUgSpYSuWpi13AUNxdibn2MajobOYuyzAs+Jwp4inySz9I5SgCYuISrlE6kxyRAAMY0UROoRwUwARhIEdpaOFCNKQCGMS1YIGqKhKlZczEbhiPJ+kbliWGKlOo6Zi5/iOfwCbhzrxiM0CeZ8zGLwL9GGz69CXdWnziBWOy+JJ4AE8eEQ/gJf7R6RIJKRtCWCPlgQqxCarTNfoAB5xN+ImE3YBm5x0THClRoscF0gOFJJLlSjye0c9yl3aGQwqYzswPE+8RzqJSQ9m+XWBTj4AECIx4mXLSPimDyiMTAbS5at3Wt2HQWHtA8qEcvxgU4oqX8NrgkDcjSBFz9XUxfjw4QsnT3JI/toaTkDLvRdoJK0tUJK2HhDF3d1Pve2nCC5q6dXiCVSwW8AYevD1ijdn0Fc3KksWOR3uRdhzPOG1OubnDgkbhTDMDYjkW3OkKbfQhzOxWUj/jSgb3udW1POAKrHllQzLI2026QPiFFLSpJGZYDEKzM4BHhAa6uIjhKiVqJHQn+vGLTrY2Nez1KqdWIlzUqUnMrOLgMATqDpppF7mT1SbSpUuUhB+FKfitbMokWPHaKp2YqxKnJWX4L3YGwVuzfaOO2WLErWyiQSQkJIIAAAc8HL2jpwVx+KBRV7GWP9qZmbu5Ld2okZm2/aDxEIlj/fD+Ih7Py1FK0rdSLKzJuEFrdOYiWpQqWQ7X0UC46R0ppaG1ZZMN7VCTJMuagEpPxvokbGH1JiCJssTUOyg9wx6GPMjICnJJYm4fTpyiyYDiEyRJWlaUstikrLqLn9AcBIAG9riE4iGGIL8ReF8lOZYDONWgKuxCYuYgpR4Ek50v4lA2fy1Z7wxoDlmX4P7gwpJocXZPOqcqwVXDDmUj9w4jjuIlqpCFodTMA4U+nN4UTag5yFAgu7PsL+FvK0Ey6MzZXhNtSgBs2ra6c0xzPFbTTpnWsqSaaE06iSoZkm7hKVkMCHu52A2jIZMMrNZi8ZHS8ijo51ib2jqUouDBM6a6WHH2hbh1bJWkOqYFM5GUex3iKox6SiZlIWU8XAMY8kRQUsREqI5naCjG0wjchQDH0iNONUpGpd9SWAHTeJ5oKJBGGI043SsWC3B4/xCjFcWBKO6KgkXKfrC9xPSChuSI5KhAqMYpz+k8/EYYYdWSJjqMsBIt8S7nX90T7i/GFApmREVR3OxqSzS5SSobMS/q8B12OLSQ2VCS+iU/a0PluqCwtMpavhSo9AY7/AzN0t1IHzMKqLH5iiUlagC32+UOKeQqYpIch9yRpuYznkcdJBZGujYOpaR0vHdMmVr4lNo9gTwbeCzRU4YzJpY6Wbo5vAmJz0SgVBSVJSRlA143iE5y7A3VT1zS5mCWlIbzOzbdYBpiJpIWtVn03A8oANUCvLM0OYgOdWDC0EJqWSWOQEBktx157QuPHQEdbWiTZMvxfuPijiXVu0ycshGiUh7ln1G14FxCaqXdQB/wAh529YgE0zGB30/wAXbRo3jjtWxeSenpDPzqIyJAIBA34c4WiWDY6gtbhFpM5ITlBBYMB0Yuza2hXXLBAOVLv8QF4qEqdDojOUJAlgpIu76mDaZWYEs51P1iGlS408uUGyfCXGh/rxOTfXaBoMkrHlEqpKXDgqB4cOuxgKYpSmsXdgIn7xaHQfAprOAWcOPaGpe5H+y1KtBkukIUCkBrZk6uNSH2gnG8B75aO48KVJLn9hHEe3V45wKaJK/EvOle6mdKvoItSZmVRuMp5b8X31iFcVaNIRUnTEgohKSmWLFIsdlcSfr1gWfKeUrNLWZRUACATlWXZIIhvjdYiWMymdPi6NfTd+EMO0+OSZlItCFdyZ0tKk5mDq1GUC4uzm2zRrjdq2PM+Okee4rLVTZRPQsZ9w2m9wT4uW0G09O0tKkl0GwIvcM4PO4jvCa9CcqJx76W7qQoEh7Osbgj3gzEKSVTLyU84FE5Fkqvkc2vqCwF9dHdo6MeWLVo565EdJIJGY6bD6wdLmAjxNbeBaM5UlK1gLSWL2Lczp8toW47WEqEmXr/5h9GQ+g5/SHuTNNJBapipwHdEk58oUEhydWAL2YNcXflDCmqDKBTMBSpDlQIuG011H3isolTJKvy3d2Uh7c24RZqdaZhUVjvFFnKiTmsA1yQwaw0iJ/FbFC5OkAomqVMZRspVw3wi/itrfhxjIHqJMxE2Z4nlFiACAQGO5Gt9OUZEOCezbnWmIBNVlHiOg3MC40PGOkbjImHZzgNIkPptBYlJfQekZGQ2BPPlJA0GnCMwtAz6DQ/IxkZGMumLybxeSkLSyR/xDYftMHSbIAFvi0/7YyMhL6obF/ZRIJmEh7COe0CAJxYDVW3ONRkafzMzchIDsGtDfsyomoQ5fUexjIyIydgOZklJZ0g+M6gcYrHaJI71Y27wW21EZGQsfZYpoFPPvwV84xCjm13P0jcZFz7ET4sHkeX2hZKUeJ+GMjIvH9WAylH4j/dBEkj45fSMjIhdjXYZLPw9YNliyvP5xkZC/k/8ACvJwDZPWN4neal7+BH/2jcZGGP7iNr38vrFtwFRMkvfxb+UZGRrk+hrg+xWe2Cy6Q5Ym4iu1BZm/aPrG4yNF9Sc33NJUWmFzFqopYILgGx1HKNxkGPoURdVaq8/nBISMkstcoLnixLRkZHbEz8nSd/L5wQjU9T9I1GQS6GuxnWi56fQRkZGRgjaf2P/Z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376217" y="1996186"/>
            <a:ext cx="6266875" cy="131043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nl-BE" sz="3200" dirty="0" smtClean="0">
                <a:solidFill>
                  <a:schemeClr val="tx2"/>
                </a:solidFill>
              </a:rPr>
              <a:t>Klimaatadaptatie !</a:t>
            </a:r>
          </a:p>
        </p:txBody>
      </p:sp>
    </p:spTree>
    <p:extLst>
      <p:ext uri="{BB962C8B-B14F-4D97-AF65-F5344CB8AC3E}">
        <p14:creationId xmlns:p14="http://schemas.microsoft.com/office/powerpoint/2010/main" val="1504723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676456" cy="1340768"/>
          </a:xfrm>
        </p:spPr>
        <p:txBody>
          <a:bodyPr>
            <a:normAutofit/>
          </a:bodyPr>
          <a:lstStyle/>
          <a:p>
            <a:pPr eaLnBrk="1" hangingPunct="1"/>
            <a:r>
              <a:rPr lang="nl-BE" sz="3200" dirty="0" smtClean="0">
                <a:solidFill>
                  <a:schemeClr val="tx2"/>
                </a:solidFill>
              </a:rPr>
              <a:t>Voornaamste actiedomeinen klimaatadaptatie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02" y="2715430"/>
            <a:ext cx="1066800" cy="1109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5" y="1286802"/>
            <a:ext cx="1067316" cy="11100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37" y="2293378"/>
            <a:ext cx="1053400" cy="1074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7797" y="1562440"/>
            <a:ext cx="1524000" cy="11365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49656" y="1698670"/>
            <a:ext cx="1810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BE" b="1">
                <a:latin typeface="Calibri" panose="020F0502020204030204" pitchFamily="34" charset="0"/>
              </a:rPr>
              <a:t>Inrichting publieke ruimte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2923" y="2922750"/>
            <a:ext cx="1810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BE" b="1" dirty="0" smtClean="0">
                <a:latin typeface="Calibri" panose="020F0502020204030204" pitchFamily="34" charset="0"/>
              </a:rPr>
              <a:t>Klimaatgezonde scholen</a:t>
            </a:r>
            <a:endParaRPr lang="nl-BE" b="1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04873" y="1393256"/>
            <a:ext cx="1810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 err="1" smtClean="0">
                <a:latin typeface="Calibri" panose="020F0502020204030204" pitchFamily="34" charset="0"/>
              </a:rPr>
              <a:t>PerceelingrepenBouwen</a:t>
            </a:r>
            <a:r>
              <a:rPr lang="nl-BE" b="1" dirty="0" smtClean="0">
                <a:latin typeface="Calibri" panose="020F0502020204030204" pitchFamily="34" charset="0"/>
              </a:rPr>
              <a:t>, wonen</a:t>
            </a:r>
            <a:endParaRPr lang="nl-BE" b="1" dirty="0"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43389" y="2353876"/>
            <a:ext cx="1810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 smtClean="0">
                <a:latin typeface="Calibri" panose="020F0502020204030204" pitchFamily="34" charset="0"/>
              </a:rPr>
              <a:t>Aangepast ruimtelijk beleid</a:t>
            </a:r>
            <a:endParaRPr lang="nl-BE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384" y="4374910"/>
            <a:ext cx="1318298" cy="1103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778" y="3488264"/>
            <a:ext cx="1347611" cy="1224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764" y="3897701"/>
            <a:ext cx="1310307" cy="10955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260802" y="5275824"/>
            <a:ext cx="2036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 smtClean="0">
                <a:latin typeface="Calibri" panose="020F0502020204030204" pitchFamily="34" charset="0"/>
              </a:rPr>
              <a:t>Klimaatbestendige landbouw</a:t>
            </a:r>
            <a:endParaRPr lang="nl-BE" b="1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3067" y="4389179"/>
            <a:ext cx="2036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BE" b="1" dirty="0" smtClean="0">
                <a:latin typeface="Calibri" panose="020F0502020204030204" pitchFamily="34" charset="0"/>
              </a:rPr>
              <a:t>Klimaatgezonde</a:t>
            </a:r>
          </a:p>
          <a:p>
            <a:pPr algn="r"/>
            <a:r>
              <a:rPr lang="nl-BE" b="1" dirty="0" smtClean="0">
                <a:latin typeface="Calibri" panose="020F0502020204030204" pitchFamily="34" charset="0"/>
              </a:rPr>
              <a:t>bedrijven</a:t>
            </a:r>
            <a:endParaRPr lang="nl-BE" b="1" dirty="0">
              <a:latin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96726" y="4126100"/>
            <a:ext cx="2036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 err="1" smtClean="0">
                <a:latin typeface="Calibri" panose="020F0502020204030204" pitchFamily="34" charset="0"/>
              </a:rPr>
              <a:t>Klimaatrobuuste</a:t>
            </a:r>
            <a:r>
              <a:rPr lang="nl-BE" b="1" dirty="0" smtClean="0">
                <a:latin typeface="Calibri" panose="020F0502020204030204" pitchFamily="34" charset="0"/>
              </a:rPr>
              <a:t> natuur</a:t>
            </a:r>
            <a:endParaRPr lang="nl-BE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09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6/6f/Bruegge_huidenvetterspl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2" y="4433455"/>
            <a:ext cx="2514649" cy="170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140747" cy="1340768"/>
          </a:xfrm>
        </p:spPr>
        <p:txBody>
          <a:bodyPr>
            <a:normAutofit/>
          </a:bodyPr>
          <a:lstStyle/>
          <a:p>
            <a:pPr eaLnBrk="1" hangingPunct="1"/>
            <a:r>
              <a:rPr lang="nl-BE" sz="3200" dirty="0" smtClean="0">
                <a:solidFill>
                  <a:schemeClr val="tx2"/>
                </a:solidFill>
              </a:rPr>
              <a:t>Klimaat- &amp; water-robuuste (her)inrichting bebouwde omgeving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2" y="1255782"/>
            <a:ext cx="8805608" cy="38611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37" y="4902707"/>
            <a:ext cx="1602505" cy="123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985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" y="755275"/>
            <a:ext cx="9121444" cy="43229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702" y="731727"/>
            <a:ext cx="9144000" cy="523893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4" name="Group 3"/>
          <p:cNvGrpSpPr/>
          <p:nvPr/>
        </p:nvGrpSpPr>
        <p:grpSpPr>
          <a:xfrm>
            <a:off x="105372" y="1272960"/>
            <a:ext cx="8828732" cy="4912067"/>
            <a:chOff x="105372" y="1272960"/>
            <a:chExt cx="8828732" cy="4912067"/>
          </a:xfrm>
        </p:grpSpPr>
        <p:grpSp>
          <p:nvGrpSpPr>
            <p:cNvPr id="20" name="Group 19"/>
            <p:cNvGrpSpPr/>
            <p:nvPr/>
          </p:nvGrpSpPr>
          <p:grpSpPr>
            <a:xfrm>
              <a:off x="4600520" y="1272960"/>
              <a:ext cx="4216056" cy="1232088"/>
              <a:chOff x="4810416" y="1169368"/>
              <a:chExt cx="4216056" cy="1232088"/>
            </a:xfrm>
          </p:grpSpPr>
          <p:sp>
            <p:nvSpPr>
              <p:cNvPr id="21" name="Rectangle 6"/>
              <p:cNvSpPr txBox="1">
                <a:spLocks noChangeArrowheads="1"/>
              </p:cNvSpPr>
              <p:nvPr/>
            </p:nvSpPr>
            <p:spPr bwMode="auto">
              <a:xfrm>
                <a:off x="5015346" y="1309702"/>
                <a:ext cx="4011126" cy="1091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nl-BE" sz="2000" b="1" kern="0" dirty="0" smtClean="0">
                    <a:solidFill>
                      <a:srgbClr val="043169"/>
                    </a:solidFill>
                  </a:rPr>
                  <a:t>Duurzaam</a:t>
                </a:r>
                <a:r>
                  <a:rPr lang="nl-BE" sz="2000" kern="0" dirty="0" smtClean="0">
                    <a:solidFill>
                      <a:srgbClr val="043169"/>
                    </a:solidFill>
                  </a:rPr>
                  <a:t>: effectief onder alle klimaatscenario’s </a:t>
                </a:r>
                <a:r>
                  <a:rPr lang="nl-BE" sz="1400" kern="0" dirty="0" smtClean="0">
                    <a:solidFill>
                      <a:srgbClr val="043169"/>
                    </a:solidFill>
                  </a:rPr>
                  <a:t>(bronmaatregel, geen end-of-pipe oplossing)</a:t>
                </a: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10416" y="1169368"/>
                <a:ext cx="642051" cy="52555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4600520" y="2382607"/>
              <a:ext cx="4333584" cy="1313931"/>
              <a:chOff x="4810416" y="2279015"/>
              <a:chExt cx="4333584" cy="1313931"/>
            </a:xfrm>
          </p:grpSpPr>
          <p:sp>
            <p:nvSpPr>
              <p:cNvPr id="24" name="Rectangle 6"/>
              <p:cNvSpPr txBox="1">
                <a:spLocks noChangeArrowheads="1"/>
              </p:cNvSpPr>
              <p:nvPr/>
            </p:nvSpPr>
            <p:spPr bwMode="auto">
              <a:xfrm>
                <a:off x="5015346" y="2380458"/>
                <a:ext cx="4128654" cy="121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nl-BE" sz="2000" b="1" kern="0" dirty="0" smtClean="0">
                    <a:solidFill>
                      <a:srgbClr val="043169"/>
                    </a:solidFill>
                  </a:rPr>
                  <a:t>Flexibel/adaptief</a:t>
                </a:r>
                <a:r>
                  <a:rPr lang="nl-BE" sz="2000" kern="0" dirty="0" smtClean="0">
                    <a:solidFill>
                      <a:srgbClr val="043169"/>
                    </a:solidFill>
                  </a:rPr>
                  <a:t>: stapsgewijze implementatie, </a:t>
                </a:r>
                <a:r>
                  <a:rPr lang="nl-BE" sz="2000" kern="0" dirty="0" err="1" smtClean="0">
                    <a:solidFill>
                      <a:srgbClr val="043169"/>
                    </a:solidFill>
                  </a:rPr>
                  <a:t>i.f.v</a:t>
                </a:r>
                <a:r>
                  <a:rPr lang="nl-BE" sz="2000" kern="0" dirty="0" smtClean="0">
                    <a:solidFill>
                      <a:srgbClr val="043169"/>
                    </a:solidFill>
                  </a:rPr>
                  <a:t>. precieze klimaatevoluties</a:t>
                </a: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10416" y="2279015"/>
                <a:ext cx="642051" cy="525550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4600520" y="3572073"/>
              <a:ext cx="4216056" cy="1195221"/>
              <a:chOff x="4810416" y="3468481"/>
              <a:chExt cx="4216056" cy="1195221"/>
            </a:xfrm>
          </p:grpSpPr>
          <p:sp>
            <p:nvSpPr>
              <p:cNvPr id="27" name="Rectangle 6"/>
              <p:cNvSpPr txBox="1">
                <a:spLocks noChangeArrowheads="1"/>
              </p:cNvSpPr>
              <p:nvPr/>
            </p:nvSpPr>
            <p:spPr bwMode="auto">
              <a:xfrm>
                <a:off x="5015346" y="3490105"/>
                <a:ext cx="4011126" cy="1173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nl-BE" sz="2000" b="1" kern="0" dirty="0" smtClean="0">
                    <a:solidFill>
                      <a:srgbClr val="043169"/>
                    </a:solidFill>
                  </a:rPr>
                  <a:t>“No </a:t>
                </a:r>
                <a:r>
                  <a:rPr lang="nl-BE" sz="2000" b="1" kern="0" dirty="0" err="1" smtClean="0">
                    <a:solidFill>
                      <a:srgbClr val="043169"/>
                    </a:solidFill>
                  </a:rPr>
                  <a:t>regret</a:t>
                </a:r>
                <a:r>
                  <a:rPr lang="nl-BE" sz="2000" b="1" kern="0" dirty="0" smtClean="0">
                    <a:solidFill>
                      <a:srgbClr val="043169"/>
                    </a:solidFill>
                  </a:rPr>
                  <a:t>”</a:t>
                </a:r>
                <a:r>
                  <a:rPr lang="nl-BE" sz="2000" kern="0" dirty="0" smtClean="0">
                    <a:solidFill>
                      <a:srgbClr val="043169"/>
                    </a:solidFill>
                  </a:rPr>
                  <a:t> (geen harde infrastructuur)</a:t>
                </a:r>
                <a:endParaRPr lang="nl-BE" sz="2000" kern="0" dirty="0">
                  <a:solidFill>
                    <a:srgbClr val="043169"/>
                  </a:solidFill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10416" y="3468481"/>
                <a:ext cx="642051" cy="525550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4617762" y="4423156"/>
              <a:ext cx="4198814" cy="554049"/>
              <a:chOff x="4827658" y="4557130"/>
              <a:chExt cx="4198814" cy="554049"/>
            </a:xfrm>
          </p:grpSpPr>
          <p:sp>
            <p:nvSpPr>
              <p:cNvPr id="30" name="Rectangle 6"/>
              <p:cNvSpPr txBox="1">
                <a:spLocks noChangeArrowheads="1"/>
              </p:cNvSpPr>
              <p:nvPr/>
            </p:nvSpPr>
            <p:spPr bwMode="auto">
              <a:xfrm>
                <a:off x="5015346" y="4613289"/>
                <a:ext cx="4011126" cy="497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nl-BE" sz="2000" b="1" kern="0" dirty="0" smtClean="0">
                    <a:solidFill>
                      <a:srgbClr val="043169"/>
                    </a:solidFill>
                  </a:rPr>
                  <a:t>Meervoudige voordelen</a:t>
                </a:r>
                <a:endParaRPr lang="nl-BE" sz="2000" kern="0" dirty="0" smtClean="0">
                  <a:solidFill>
                    <a:srgbClr val="043169"/>
                  </a:solidFill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7658" y="4557130"/>
                <a:ext cx="642051" cy="525550"/>
              </a:xfrm>
              <a:prstGeom prst="rect">
                <a:avLst/>
              </a:prstGeom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4617762" y="5095650"/>
              <a:ext cx="4198814" cy="1062182"/>
              <a:chOff x="4827658" y="4992058"/>
              <a:chExt cx="4198814" cy="1062182"/>
            </a:xfrm>
          </p:grpSpPr>
          <p:sp>
            <p:nvSpPr>
              <p:cNvPr id="33" name="Rectangle 6"/>
              <p:cNvSpPr txBox="1">
                <a:spLocks noChangeArrowheads="1"/>
              </p:cNvSpPr>
              <p:nvPr/>
            </p:nvSpPr>
            <p:spPr bwMode="auto">
              <a:xfrm>
                <a:off x="5015346" y="4992058"/>
                <a:ext cx="4011126" cy="1062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nl-BE" sz="2000" b="1" kern="0" dirty="0" smtClean="0">
                    <a:solidFill>
                      <a:srgbClr val="043169"/>
                    </a:solidFill>
                  </a:rPr>
                  <a:t>Laat gemakkelijk bottom-up aanpak &amp; lokale burgerparticipatie toe</a:t>
                </a:r>
                <a:endParaRPr lang="nl-BE" sz="2000" b="1" kern="0" dirty="0">
                  <a:solidFill>
                    <a:srgbClr val="043169"/>
                  </a:solidFill>
                </a:endParaRP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7658" y="5038715"/>
                <a:ext cx="642051" cy="525550"/>
              </a:xfrm>
              <a:prstGeom prst="rect">
                <a:avLst/>
              </a:prstGeom>
            </p:spPr>
          </p:pic>
        </p:grp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72" y="4709941"/>
              <a:ext cx="4427034" cy="1475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1280"/>
            <a:ext cx="8194313" cy="1221680"/>
          </a:xfrm>
        </p:spPr>
        <p:txBody>
          <a:bodyPr>
            <a:normAutofit/>
          </a:bodyPr>
          <a:lstStyle/>
          <a:p>
            <a:r>
              <a:rPr lang="nl-BE" sz="3200" dirty="0" smtClean="0">
                <a:solidFill>
                  <a:schemeClr val="tx2"/>
                </a:solidFill>
              </a:rPr>
              <a:t>Groenblauwe oplossingen</a:t>
            </a:r>
            <a:br>
              <a:rPr lang="nl-BE" sz="3200" dirty="0" smtClean="0">
                <a:solidFill>
                  <a:schemeClr val="tx2"/>
                </a:solidFill>
              </a:rPr>
            </a:br>
            <a:r>
              <a:rPr lang="nl-BE" sz="3200" dirty="0" smtClean="0">
                <a:solidFill>
                  <a:schemeClr val="tx2"/>
                </a:solidFill>
              </a:rPr>
              <a:t>: ideale klimaatadaptatiestrategie</a:t>
            </a:r>
          </a:p>
        </p:txBody>
      </p:sp>
    </p:spTree>
    <p:extLst>
      <p:ext uri="{BB962C8B-B14F-4D97-AF65-F5344CB8AC3E}">
        <p14:creationId xmlns:p14="http://schemas.microsoft.com/office/powerpoint/2010/main" val="1817313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811289"/>
          </a:xfrm>
        </p:spPr>
        <p:txBody>
          <a:bodyPr>
            <a:normAutofit/>
          </a:bodyPr>
          <a:lstStyle/>
          <a:p>
            <a:r>
              <a:rPr lang="nl-BE" sz="3200" dirty="0" smtClean="0"/>
              <a:t>Vaker (lange) droogteperiodes</a:t>
            </a:r>
            <a:endParaRPr lang="nl-BE" sz="3200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42108" y="1264608"/>
            <a:ext cx="7125673" cy="420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dirty="0" smtClean="0"/>
              <a:t>Zoals deze van vorige en deze zomer:</a:t>
            </a:r>
            <a:endParaRPr lang="nl-BE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124">
            <a:off x="279898" y="1879416"/>
            <a:ext cx="3647313" cy="2507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8" y="1922403"/>
            <a:ext cx="4481638" cy="3279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7393">
            <a:off x="216744" y="4105628"/>
            <a:ext cx="4588755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" y="755275"/>
            <a:ext cx="9121444" cy="43229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702" y="731727"/>
            <a:ext cx="9144000" cy="523893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Rectangle 6"/>
          <p:cNvSpPr txBox="1">
            <a:spLocks noChangeArrowheads="1"/>
          </p:cNvSpPr>
          <p:nvPr/>
        </p:nvSpPr>
        <p:spPr bwMode="auto">
          <a:xfrm>
            <a:off x="819491" y="1475254"/>
            <a:ext cx="8084364" cy="446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ü"/>
              <a:defRPr/>
            </a:pPr>
            <a:r>
              <a:rPr lang="nl-BE" sz="2000" kern="0" dirty="0" smtClean="0">
                <a:solidFill>
                  <a:srgbClr val="043169"/>
                </a:solidFill>
              </a:rPr>
              <a:t>Minder rioleringsoverstromingen en wateroverlast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ü"/>
              <a:defRPr/>
            </a:pPr>
            <a:r>
              <a:rPr lang="nl-BE" sz="2000" kern="0" dirty="0" smtClean="0">
                <a:solidFill>
                  <a:srgbClr val="043169"/>
                </a:solidFill>
              </a:rPr>
              <a:t>Grondwateraanvulling (verlaagde kwetsbaarheid tegen droogte)</a:t>
            </a:r>
          </a:p>
          <a:p>
            <a:pPr marL="342900" indent="-342900">
              <a:spcBef>
                <a:spcPts val="800"/>
              </a:spcBef>
              <a:buFont typeface="Wingdings" panose="05000000000000000000" pitchFamily="2" charset="2"/>
              <a:buChar char="ü"/>
              <a:defRPr/>
            </a:pPr>
            <a:r>
              <a:rPr lang="nl-BE" sz="2000" kern="0" dirty="0" smtClean="0">
                <a:solidFill>
                  <a:srgbClr val="043169"/>
                </a:solidFill>
              </a:rPr>
              <a:t>In combinatie met groenaanleg</a:t>
            </a:r>
            <a:r>
              <a:rPr lang="en-US" sz="2000" kern="0" dirty="0" smtClean="0">
                <a:solidFill>
                  <a:srgbClr val="043169"/>
                </a:solidFill>
              </a:rPr>
              <a:t>: </a:t>
            </a:r>
            <a:r>
              <a:rPr lang="nl-BE" sz="2000" kern="0" dirty="0" smtClean="0">
                <a:solidFill>
                  <a:srgbClr val="043169"/>
                </a:solidFill>
              </a:rPr>
              <a:t>afkoeling, schaduw, minder hittestress</a:t>
            </a: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nl-BE" sz="2000" kern="0" dirty="0" smtClean="0">
                <a:solidFill>
                  <a:srgbClr val="043169"/>
                </a:solidFill>
              </a:rPr>
              <a:t>Verhoogde biodiversiteit</a:t>
            </a: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nl-BE" sz="2000" kern="0" dirty="0" smtClean="0">
                <a:solidFill>
                  <a:srgbClr val="043169"/>
                </a:solidFill>
              </a:rPr>
              <a:t>Verbeterde luchtkwaliteit</a:t>
            </a: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nl-BE" sz="2000" kern="0" dirty="0" smtClean="0">
                <a:solidFill>
                  <a:srgbClr val="043169"/>
                </a:solidFill>
              </a:rPr>
              <a:t>Verhoogde levenskwaliteit</a:t>
            </a: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nl-BE" sz="2000" kern="0" dirty="0" smtClean="0">
                <a:solidFill>
                  <a:srgbClr val="043169"/>
                </a:solidFill>
              </a:rPr>
              <a:t>Verhoogde sociale cohesie</a:t>
            </a: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nl-BE" sz="2000" kern="0" dirty="0" err="1" smtClean="0">
                <a:solidFill>
                  <a:srgbClr val="043169"/>
                </a:solidFill>
              </a:rPr>
              <a:t>Enz</a:t>
            </a:r>
            <a:r>
              <a:rPr lang="nl-BE" sz="2000" kern="0" dirty="0" smtClean="0">
                <a:solidFill>
                  <a:srgbClr val="043169"/>
                </a:solidFill>
              </a:rPr>
              <a:t>…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2" y="1334921"/>
            <a:ext cx="642051" cy="5255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1" y="1814291"/>
            <a:ext cx="642051" cy="525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96" y="2286374"/>
            <a:ext cx="642051" cy="525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26" y="2954626"/>
            <a:ext cx="642051" cy="525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0" y="3833104"/>
            <a:ext cx="642051" cy="525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0" y="4307046"/>
            <a:ext cx="642051" cy="525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0" y="4768712"/>
            <a:ext cx="642051" cy="525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96" y="3432300"/>
            <a:ext cx="642051" cy="525550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1280"/>
            <a:ext cx="8194313" cy="1095464"/>
          </a:xfrm>
        </p:spPr>
        <p:txBody>
          <a:bodyPr>
            <a:normAutofit/>
          </a:bodyPr>
          <a:lstStyle/>
          <a:p>
            <a:r>
              <a:rPr lang="nl-BE" sz="3200" dirty="0" smtClean="0">
                <a:solidFill>
                  <a:schemeClr val="tx2"/>
                </a:solidFill>
              </a:rPr>
              <a:t>Groenblauwe oplossingen</a:t>
            </a:r>
            <a:br>
              <a:rPr lang="nl-BE" sz="3200" dirty="0" smtClean="0">
                <a:solidFill>
                  <a:schemeClr val="tx2"/>
                </a:solidFill>
              </a:rPr>
            </a:br>
            <a:r>
              <a:rPr lang="nl-BE" sz="3200" dirty="0" smtClean="0">
                <a:solidFill>
                  <a:schemeClr val="tx2"/>
                </a:solidFill>
              </a:rPr>
              <a:t>: co-benefits, win-win-win-…</a:t>
            </a:r>
          </a:p>
        </p:txBody>
      </p:sp>
    </p:spTree>
    <p:extLst>
      <p:ext uri="{BB962C8B-B14F-4D97-AF65-F5344CB8AC3E}">
        <p14:creationId xmlns:p14="http://schemas.microsoft.com/office/powerpoint/2010/main" val="3800126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140747" cy="1340768"/>
          </a:xfrm>
        </p:spPr>
        <p:txBody>
          <a:bodyPr>
            <a:normAutofit/>
          </a:bodyPr>
          <a:lstStyle/>
          <a:p>
            <a:pPr eaLnBrk="1" hangingPunct="1"/>
            <a:r>
              <a:rPr lang="nl-BE" sz="3200" dirty="0" smtClean="0">
                <a:solidFill>
                  <a:schemeClr val="tx2"/>
                </a:solidFill>
              </a:rPr>
              <a:t>Tools: </a:t>
            </a:r>
            <a:r>
              <a:rPr lang="nl-BE" sz="3200" dirty="0" err="1" smtClean="0">
                <a:solidFill>
                  <a:schemeClr val="tx2"/>
                </a:solidFill>
              </a:rPr>
              <a:t>Sirio</a:t>
            </a:r>
            <a:r>
              <a:rPr lang="nl-BE" sz="3200" dirty="0" smtClean="0">
                <a:solidFill>
                  <a:schemeClr val="tx2"/>
                </a:solidFill>
              </a:rPr>
              <a:t> &amp; Scan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10" y="1340768"/>
            <a:ext cx="9269018" cy="4017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8" t="32222" r="19367" b="41111"/>
          <a:stretch/>
        </p:blipFill>
        <p:spPr>
          <a:xfrm>
            <a:off x="7263056" y="5518428"/>
            <a:ext cx="1760872" cy="556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5092" y="6364117"/>
            <a:ext cx="7518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https://</a:t>
            </a:r>
            <a:r>
              <a:rPr lang="nl-NL" sz="1050" dirty="0" smtClean="0">
                <a:solidFill>
                  <a:schemeClr val="bg1"/>
                </a:solidFill>
              </a:rPr>
              <a:t>www.sumaqua.be/sirio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18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2" y="2102346"/>
            <a:ext cx="2723896" cy="213101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619208" y="3333261"/>
            <a:ext cx="648072" cy="1800200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2" y="4445132"/>
            <a:ext cx="2723896" cy="2035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00" y="3740163"/>
            <a:ext cx="1074713" cy="842978"/>
          </a:xfrm>
          <a:prstGeom prst="rect">
            <a:avLst/>
          </a:prstGeom>
        </p:spPr>
      </p:pic>
      <p:pic>
        <p:nvPicPr>
          <p:cNvPr id="16" name="Picture 9" descr="http://groenhuis.org/foto/regenp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21" y="4958342"/>
            <a:ext cx="2697733" cy="15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809690" y="3291568"/>
            <a:ext cx="200761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nl-BE" sz="1200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infiltratie:</a:t>
            </a:r>
            <a:endParaRPr lang="nl-BE" sz="1200" i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393102" y="2616569"/>
            <a:ext cx="200761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nl-BE" sz="1200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: doorlatende verharding en (voor)tuin</a:t>
            </a:r>
            <a:endParaRPr lang="nl-BE" sz="1200" i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142134" y="6542734"/>
            <a:ext cx="393044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nl-BE" sz="12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: regenwaterberging &amp; hergebruik, ev. collectieve</a:t>
            </a:r>
            <a:endParaRPr lang="nl-BE" sz="12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24" y="2693930"/>
            <a:ext cx="1554078" cy="11648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40" y="4969111"/>
            <a:ext cx="1619672" cy="10748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0" y="3574419"/>
            <a:ext cx="2273300" cy="144354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76000" y="1496023"/>
            <a:ext cx="8380794" cy="498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door meer 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groen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blauw 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tussen het grijs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r>
              <a:rPr lang="nl-NL" sz="2000" b="1" dirty="0" smtClean="0"/>
              <a:t>ook in eigen tuin</a:t>
            </a:r>
            <a:endParaRPr kumimoji="0" lang="nl-NL" sz="2000" b="1" i="0" u="none" strike="noStrike" kern="1200" cap="none" spc="0" normalizeH="0" baseline="0" noProof="0" dirty="0" smtClean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024019" y="2181512"/>
            <a:ext cx="1212346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r" defTabSz="762000" eaLnBrk="0" hangingPunct="0">
              <a:defRPr/>
            </a:pPr>
            <a:r>
              <a:rPr lang="nl-BE" sz="1200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groendaken:</a:t>
            </a:r>
            <a:endParaRPr lang="nl-BE" sz="1200" i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2484" y="1374549"/>
            <a:ext cx="2594820" cy="1064797"/>
          </a:xfrm>
          <a:prstGeom prst="rect">
            <a:avLst/>
          </a:prstGeom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140747" cy="1340768"/>
          </a:xfrm>
        </p:spPr>
        <p:txBody>
          <a:bodyPr>
            <a:normAutofit/>
          </a:bodyPr>
          <a:lstStyle/>
          <a:p>
            <a:pPr eaLnBrk="1" hangingPunct="1"/>
            <a:r>
              <a:rPr lang="nl-BE" sz="3200" dirty="0" smtClean="0">
                <a:solidFill>
                  <a:schemeClr val="tx2"/>
                </a:solidFill>
              </a:rPr>
              <a:t>Klimaat- &amp; water-robuuste (her)inrichting bebouwde omgeving</a:t>
            </a:r>
          </a:p>
        </p:txBody>
      </p:sp>
    </p:spTree>
    <p:extLst>
      <p:ext uri="{BB962C8B-B14F-4D97-AF65-F5344CB8AC3E}">
        <p14:creationId xmlns:p14="http://schemas.microsoft.com/office/powerpoint/2010/main" val="2093740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576000" y="1496023"/>
            <a:ext cx="8380794" cy="498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door 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groen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blauw 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tussen het grijs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r>
              <a:rPr lang="nl-NL" sz="2000" b="1" dirty="0" smtClean="0"/>
              <a:t>ook bedrijventerreinen en scholen</a:t>
            </a:r>
            <a:endParaRPr kumimoji="0" lang="nl-NL" sz="2000" b="1" i="0" u="none" strike="noStrike" kern="1200" cap="none" spc="0" normalizeH="0" baseline="0" noProof="0" dirty="0" smtClean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5" name="Picture 14" descr="Gerelateerde afbee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2526146"/>
            <a:ext cx="3320237" cy="22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16" y="4242894"/>
            <a:ext cx="3260756" cy="24455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502" y="2797915"/>
            <a:ext cx="2971968" cy="2228976"/>
          </a:xfrm>
          <a:prstGeom prst="rect">
            <a:avLst/>
          </a:prstGeom>
        </p:spPr>
      </p:pic>
      <p:pic>
        <p:nvPicPr>
          <p:cNvPr id="19" name="Picture 2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93" y="1914571"/>
            <a:ext cx="161925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494">
            <a:off x="5802184" y="4481603"/>
            <a:ext cx="2085248" cy="139736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43000"/>
              </a:schemeClr>
            </a:outerShdw>
          </a:effectLst>
        </p:spPr>
      </p:pic>
      <p:pic>
        <p:nvPicPr>
          <p:cNvPr id="21" name="Picture 6" descr="Afbeeldingsresultaat voor subsidie onthard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71" y="2905611"/>
            <a:ext cx="1810327" cy="134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140747" cy="1340768"/>
          </a:xfrm>
        </p:spPr>
        <p:txBody>
          <a:bodyPr>
            <a:normAutofit/>
          </a:bodyPr>
          <a:lstStyle/>
          <a:p>
            <a:pPr eaLnBrk="1" hangingPunct="1"/>
            <a:r>
              <a:rPr lang="nl-BE" sz="3200" dirty="0" smtClean="0">
                <a:solidFill>
                  <a:schemeClr val="tx2"/>
                </a:solidFill>
              </a:rPr>
              <a:t>Klimaat- &amp; water-robuuste (her)inrichting bebouwde omgeving</a:t>
            </a:r>
          </a:p>
        </p:txBody>
      </p:sp>
    </p:spTree>
    <p:extLst>
      <p:ext uri="{BB962C8B-B14F-4D97-AF65-F5344CB8AC3E}">
        <p14:creationId xmlns:p14="http://schemas.microsoft.com/office/powerpoint/2010/main" val="2810383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1280"/>
            <a:ext cx="8194313" cy="1124744"/>
          </a:xfrm>
        </p:spPr>
        <p:txBody>
          <a:bodyPr>
            <a:normAutofit/>
          </a:bodyPr>
          <a:lstStyle/>
          <a:p>
            <a:r>
              <a:rPr lang="nl-BE" sz="3200" dirty="0" smtClean="0">
                <a:solidFill>
                  <a:schemeClr val="tx2"/>
                </a:solidFill>
              </a:rPr>
              <a:t>Ruimtelijk beleid:</a:t>
            </a:r>
            <a:br>
              <a:rPr lang="nl-BE" sz="3200" dirty="0" smtClean="0">
                <a:solidFill>
                  <a:schemeClr val="tx2"/>
                </a:solidFill>
              </a:rPr>
            </a:br>
            <a:r>
              <a:rPr lang="nl-BE" sz="3200" dirty="0" smtClean="0">
                <a:solidFill>
                  <a:schemeClr val="tx2"/>
                </a:solidFill>
              </a:rPr>
              <a:t>Groenblauwe </a:t>
            </a:r>
            <a:r>
              <a:rPr lang="nl-BE" sz="3200" dirty="0">
                <a:solidFill>
                  <a:schemeClr val="tx2"/>
                </a:solidFill>
              </a:rPr>
              <a:t>netwerken op macroniveau</a:t>
            </a:r>
            <a:endParaRPr lang="nl-BE" sz="3200" dirty="0" smtClean="0">
              <a:solidFill>
                <a:schemeClr val="tx2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811970" y="3211858"/>
            <a:ext cx="648072" cy="1800200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76" y="2377525"/>
            <a:ext cx="2513856" cy="1885392"/>
          </a:xfrm>
          <a:prstGeom prst="rect">
            <a:avLst/>
          </a:prstGeom>
        </p:spPr>
      </p:pic>
      <p:pic>
        <p:nvPicPr>
          <p:cNvPr id="12" name="Afbeelding 74"/>
          <p:cNvPicPr>
            <a:picLocks noChangeAspect="1"/>
          </p:cNvPicPr>
          <p:nvPr/>
        </p:nvPicPr>
        <p:blipFill rotWithShape="1">
          <a:blip r:embed="rId3"/>
          <a:srcRect l="37681" t="886" r="1088" b="44174"/>
          <a:stretch/>
        </p:blipFill>
        <p:spPr>
          <a:xfrm>
            <a:off x="6858970" y="2118097"/>
            <a:ext cx="2304255" cy="15509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4561" t="15227" r="70558" b="11685"/>
          <a:stretch/>
        </p:blipFill>
        <p:spPr>
          <a:xfrm>
            <a:off x="4479266" y="3387521"/>
            <a:ext cx="1176011" cy="3249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73" y="4374359"/>
            <a:ext cx="3305378" cy="16008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80" y="2285276"/>
            <a:ext cx="2198463" cy="1653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3" y="3263131"/>
            <a:ext cx="2611187" cy="1961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87" y="4726741"/>
            <a:ext cx="2546470" cy="1909853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51379" y="1362875"/>
            <a:ext cx="8380794" cy="498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nl-BE" sz="2000" dirty="0"/>
              <a:t>Integreer water beter in ruimtelijke planning</a:t>
            </a:r>
          </a:p>
          <a:p>
            <a:pPr marL="0" lvl="0" indent="0">
              <a:buNone/>
              <a:defRPr/>
            </a:pPr>
            <a:r>
              <a:rPr lang="nl-BE" sz="2000" dirty="0"/>
              <a:t>: zorg voor </a:t>
            </a:r>
            <a:r>
              <a:rPr lang="nl-BE" sz="2000" b="1" dirty="0"/>
              <a:t>groenblauwe </a:t>
            </a:r>
            <a:r>
              <a:rPr lang="nl-BE" sz="2000" b="1" dirty="0" err="1"/>
              <a:t>dooradering</a:t>
            </a:r>
            <a:r>
              <a:rPr lang="nl-BE" sz="2000" b="1" dirty="0"/>
              <a:t> </a:t>
            </a:r>
            <a:r>
              <a:rPr lang="nl-BE" sz="2000" dirty="0"/>
              <a:t>in ruimtelijk beleid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srgbClr val="00407A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86078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1279"/>
            <a:ext cx="8194313" cy="1454247"/>
          </a:xfrm>
        </p:spPr>
        <p:txBody>
          <a:bodyPr>
            <a:normAutofit/>
          </a:bodyPr>
          <a:lstStyle/>
          <a:p>
            <a:r>
              <a:rPr lang="nl-BE" sz="3200" dirty="0" err="1" smtClean="0">
                <a:solidFill>
                  <a:schemeClr val="tx2"/>
                </a:solidFill>
              </a:rPr>
              <a:t>Klimaatrobuust</a:t>
            </a:r>
            <a:r>
              <a:rPr lang="nl-BE" sz="3200" dirty="0" smtClean="0">
                <a:solidFill>
                  <a:schemeClr val="tx2"/>
                </a:solidFill>
              </a:rPr>
              <a:t> hittestressbeheer &amp; biodiversiteitsversterking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32907" y="1505526"/>
            <a:ext cx="8380794" cy="498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 smtClean="0"/>
              <a:t>Naast de eerdere blauwgroene oplossingen:</a:t>
            </a:r>
          </a:p>
          <a:p>
            <a:pPr marL="0" indent="0">
              <a:buNone/>
            </a:pPr>
            <a:endParaRPr lang="nl-NL" sz="2000" dirty="0" smtClean="0"/>
          </a:p>
          <a:p>
            <a:r>
              <a:rPr lang="nl-NL" sz="2000" dirty="0" smtClean="0"/>
              <a:t>Uitbouwen </a:t>
            </a:r>
            <a:r>
              <a:rPr lang="nl-NL" sz="2000" dirty="0"/>
              <a:t>van </a:t>
            </a:r>
            <a:r>
              <a:rPr lang="nl-NL" sz="2000" b="1" dirty="0"/>
              <a:t>passieve koeling </a:t>
            </a:r>
            <a:r>
              <a:rPr lang="nl-NL" sz="2000" dirty="0" smtClean="0"/>
              <a:t>(gemeentegebouwen als voorbeeld)</a:t>
            </a:r>
          </a:p>
          <a:p>
            <a:r>
              <a:rPr lang="nl-NL" sz="2000" dirty="0" smtClean="0"/>
              <a:t>Gebruik van </a:t>
            </a:r>
            <a:r>
              <a:rPr lang="nl-NL" sz="2000" b="1" dirty="0" smtClean="0"/>
              <a:t>klimaatbestendige </a:t>
            </a:r>
            <a:r>
              <a:rPr lang="nl-NL" sz="2000" b="1" dirty="0"/>
              <a:t>constructies en </a:t>
            </a:r>
            <a:r>
              <a:rPr lang="nl-NL" sz="2000" b="1" dirty="0" smtClean="0"/>
              <a:t>materialen</a:t>
            </a:r>
          </a:p>
          <a:p>
            <a:pPr>
              <a:spcAft>
                <a:spcPts val="1800"/>
              </a:spcAft>
            </a:pPr>
            <a:r>
              <a:rPr lang="nl-NL" sz="2000" b="1" dirty="0" smtClean="0"/>
              <a:t>Droogteresistente beplantingen</a:t>
            </a:r>
            <a:endParaRPr lang="nl-NL" sz="2000" dirty="0"/>
          </a:p>
          <a:p>
            <a:pPr>
              <a:spcAft>
                <a:spcPts val="1800"/>
              </a:spcAft>
            </a:pPr>
            <a:r>
              <a:rPr lang="nl-NL" sz="2000" dirty="0" smtClean="0"/>
              <a:t>Zorg voor </a:t>
            </a:r>
            <a:r>
              <a:rPr lang="nl-NL" sz="2000" b="1" dirty="0" smtClean="0"/>
              <a:t>gemeenschappelijke zwembaden en recreatiedomeinen</a:t>
            </a:r>
            <a:endParaRPr lang="nl-NL" sz="2000" dirty="0"/>
          </a:p>
          <a:p>
            <a:r>
              <a:rPr lang="nl-NL" sz="2000" dirty="0" smtClean="0"/>
              <a:t>Actualiseren </a:t>
            </a:r>
            <a:r>
              <a:rPr lang="nl-NL" sz="2000" b="1" dirty="0" smtClean="0"/>
              <a:t>natuurontwikkelingsplan</a:t>
            </a:r>
            <a:r>
              <a:rPr lang="nl-NL" sz="2000" dirty="0"/>
              <a:t>, </a:t>
            </a:r>
            <a:r>
              <a:rPr lang="nl-NL" sz="2000" dirty="0" smtClean="0"/>
              <a:t>met bescherming bedreigde natuur, nieuw bosgebieden en </a:t>
            </a:r>
            <a:r>
              <a:rPr lang="nl-NL" sz="2000" dirty="0"/>
              <a:t>hoogstammig </a:t>
            </a:r>
            <a:r>
              <a:rPr lang="nl-NL" sz="2000" dirty="0" smtClean="0"/>
              <a:t>groen, realisatie van koppelingsgebieden</a:t>
            </a:r>
          </a:p>
          <a:p>
            <a:r>
              <a:rPr lang="nl-NL" sz="2000" dirty="0" smtClean="0"/>
              <a:t>Doelgerichte </a:t>
            </a:r>
            <a:r>
              <a:rPr lang="nl-NL" sz="2000" b="1" dirty="0" smtClean="0"/>
              <a:t>exotenbestrijding</a:t>
            </a:r>
          </a:p>
          <a:p>
            <a:r>
              <a:rPr lang="nl-NL" sz="2000" dirty="0" smtClean="0"/>
              <a:t>Onderzoek mogelijkheden voor </a:t>
            </a:r>
            <a:r>
              <a:rPr lang="nl-NL" sz="2000" b="1" dirty="0" err="1" smtClean="0"/>
              <a:t>agroforestry</a:t>
            </a:r>
            <a:r>
              <a:rPr lang="nl-NL" sz="2000" b="1" dirty="0"/>
              <a:t>, </a:t>
            </a:r>
            <a:r>
              <a:rPr lang="nl-NL" sz="2000" b="1" dirty="0" smtClean="0"/>
              <a:t>land-</a:t>
            </a:r>
            <a:r>
              <a:rPr lang="nl-NL" sz="2000" b="1" dirty="0" err="1" smtClean="0"/>
              <a:t>sharing</a:t>
            </a:r>
            <a:r>
              <a:rPr lang="nl-NL" sz="2000" b="1" dirty="0" smtClean="0"/>
              <a:t>, stadslandbouw</a:t>
            </a:r>
            <a:r>
              <a:rPr lang="nl-NL" sz="2000" dirty="0" smtClean="0"/>
              <a:t>, …</a:t>
            </a:r>
          </a:p>
          <a:p>
            <a:endParaRPr lang="nl-NL" sz="2000" dirty="0" smtClean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89828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43709"/>
            <a:ext cx="9144000" cy="1246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1280"/>
            <a:ext cx="8194313" cy="1124744"/>
          </a:xfrm>
        </p:spPr>
        <p:txBody>
          <a:bodyPr>
            <a:normAutofit/>
          </a:bodyPr>
          <a:lstStyle/>
          <a:p>
            <a:r>
              <a:rPr lang="nl-BE" sz="3200" dirty="0" err="1" smtClean="0">
                <a:solidFill>
                  <a:schemeClr val="tx2"/>
                </a:solidFill>
              </a:rPr>
              <a:t>Klimaatrobuust</a:t>
            </a:r>
            <a:r>
              <a:rPr lang="nl-BE" sz="3200" dirty="0" smtClean="0">
                <a:solidFill>
                  <a:schemeClr val="tx2"/>
                </a:solidFill>
              </a:rPr>
              <a:t> droogtebeheer</a:t>
            </a:r>
          </a:p>
        </p:txBody>
      </p:sp>
      <p:pic>
        <p:nvPicPr>
          <p:cNvPr id="15" name="Picture 14" descr="Measures.tif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311" y="2741708"/>
            <a:ext cx="6605378" cy="377564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6139776" y="2692348"/>
            <a:ext cx="2068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Rioleringen en overstorten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3834" y="3277123"/>
            <a:ext cx="273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Neerslagafstroming, infiltratie, afspoeling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0211" y="5735905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Waterlopen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1278" y="478929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Grondwater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842" y="6274328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Hydraulische sturing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0298" y="5397351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Waterproductie en -voorziening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2574" y="617379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Kanalen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7977" y="389249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Landbouw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2546" y="322660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Huishoudens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40198" y="264618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>
                    <a:lumMod val="75000"/>
                  </a:srgbClr>
                </a:solidFill>
                <a:effectLst/>
                <a:uLnTx/>
                <a:uFillTx/>
                <a:latin typeface="Segoe Script" pitchFamily="34" charset="0"/>
                <a:ea typeface="+mn-ea"/>
                <a:cs typeface="Arial" charset="0"/>
              </a:rPr>
              <a:t>Industrie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75000"/>
                </a:srgbClr>
              </a:solidFill>
              <a:effectLst/>
              <a:uLnTx/>
              <a:uFillTx/>
              <a:latin typeface="Segoe Script" pitchFamily="34" charset="0"/>
              <a:ea typeface="+mn-ea"/>
              <a:cs typeface="Arial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64243" y="1336474"/>
            <a:ext cx="2827103" cy="498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nl-B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Watervraag</a:t>
            </a:r>
          </a:p>
          <a:p>
            <a:pPr marL="0" lvl="0" indent="0">
              <a:buNone/>
              <a:defRPr/>
            </a:pPr>
            <a:r>
              <a:rPr lang="nl-B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&amp; behoefte  </a:t>
            </a:r>
            <a:endParaRPr kumimoji="0" lang="nl-NL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112542" y="1336473"/>
            <a:ext cx="4685981" cy="498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nl-BE" sz="2000" b="1" dirty="0" smtClean="0">
                <a:solidFill>
                  <a:schemeClr val="bg1"/>
                </a:solidFill>
              </a:rPr>
              <a:t>Wateraanbod</a:t>
            </a:r>
          </a:p>
          <a:p>
            <a:pPr marL="0" lvl="0" indent="0">
              <a:buNone/>
              <a:defRPr/>
            </a:pPr>
            <a:r>
              <a:rPr lang="nl-BE" sz="1400" b="1" dirty="0" smtClean="0">
                <a:solidFill>
                  <a:schemeClr val="bg1"/>
                </a:solidFill>
              </a:rPr>
              <a:t>(oppervlaktewater, grondwater, opties voor hergebruik)</a:t>
            </a:r>
            <a:endParaRPr kumimoji="0" lang="nl-NL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2620182" y="1319180"/>
            <a:ext cx="975909" cy="659024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402" t="5185" r="26759"/>
          <a:stretch/>
        </p:blipFill>
        <p:spPr>
          <a:xfrm>
            <a:off x="8550347" y="5218545"/>
            <a:ext cx="481966" cy="9552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045" y="5658991"/>
            <a:ext cx="1255176" cy="5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7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8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6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2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8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4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1280"/>
            <a:ext cx="8194313" cy="1124744"/>
          </a:xfrm>
        </p:spPr>
        <p:txBody>
          <a:bodyPr>
            <a:normAutofit/>
          </a:bodyPr>
          <a:lstStyle/>
          <a:p>
            <a:r>
              <a:rPr lang="nl-BE" sz="3200" dirty="0" err="1" smtClean="0">
                <a:solidFill>
                  <a:schemeClr val="tx2"/>
                </a:solidFill>
              </a:rPr>
              <a:t>Klimaatrobuust</a:t>
            </a:r>
            <a:r>
              <a:rPr lang="nl-BE" sz="3200" dirty="0" smtClean="0">
                <a:solidFill>
                  <a:schemeClr val="tx2"/>
                </a:solidFill>
              </a:rPr>
              <a:t> droogtebeheer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51379" y="1362875"/>
            <a:ext cx="8380794" cy="498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/>
              <a:t>Watervraag reduceren</a:t>
            </a:r>
            <a:r>
              <a:rPr lang="nl-NL" sz="2000" dirty="0"/>
              <a:t>:</a:t>
            </a:r>
          </a:p>
          <a:p>
            <a:r>
              <a:rPr lang="nl-NL" sz="2000" dirty="0"/>
              <a:t>Huishoudens: bv. regenwaterputten, collectieve in steden, sensibilisering, ook voeding</a:t>
            </a:r>
          </a:p>
          <a:p>
            <a:r>
              <a:rPr lang="nl-NL" sz="2000" dirty="0"/>
              <a:t>Industrie: bv. waterzuinige technologieën</a:t>
            </a:r>
          </a:p>
          <a:p>
            <a:pPr>
              <a:spcAft>
                <a:spcPts val="1800"/>
              </a:spcAft>
            </a:pPr>
            <a:r>
              <a:rPr lang="nl-NL" sz="2000" dirty="0"/>
              <a:t>Landbouw: bv. doordachte bodembewerking, efficiëntere irrigatie, droogteresistente gewassen</a:t>
            </a:r>
          </a:p>
          <a:p>
            <a:pPr marL="0" indent="0">
              <a:buNone/>
            </a:pPr>
            <a:r>
              <a:rPr lang="nl-NL" sz="2000" b="1" dirty="0"/>
              <a:t>Wateraanbod optimaliseren</a:t>
            </a:r>
            <a:r>
              <a:rPr lang="nl-NL" sz="2000" dirty="0"/>
              <a:t>:</a:t>
            </a:r>
          </a:p>
          <a:p>
            <a:r>
              <a:rPr lang="nl-NL" sz="2000" dirty="0"/>
              <a:t>Water bufferen, sparen</a:t>
            </a:r>
          </a:p>
          <a:p>
            <a:r>
              <a:rPr lang="nl-NL" sz="2000" dirty="0"/>
              <a:t>Intelligente sturing watersysteem, doordacht peilbeheer</a:t>
            </a:r>
          </a:p>
          <a:p>
            <a:r>
              <a:rPr lang="nl-NL" sz="2000" dirty="0"/>
              <a:t>Hergebruik, grijswater, zuivering</a:t>
            </a:r>
          </a:p>
          <a:p>
            <a:r>
              <a:rPr lang="nl-NL" sz="2000" dirty="0"/>
              <a:t>Minder verharding, landbeheer, valleibeheer, beter aanvulling grondwaterreserves</a:t>
            </a:r>
          </a:p>
          <a:p>
            <a:pPr marL="0" lvl="0" indent="0">
              <a:buNone/>
              <a:defRPr/>
            </a:pPr>
            <a:endParaRPr lang="nl-BE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srgbClr val="00407A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53538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7"/>
          <p:cNvSpPr txBox="1"/>
          <p:nvPr/>
        </p:nvSpPr>
        <p:spPr>
          <a:xfrm rot="484126">
            <a:off x="4063738" y="1360506"/>
            <a:ext cx="7362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</a:rPr>
              <a:t>Prevention</a:t>
            </a:r>
            <a:br>
              <a:rPr lang="nl-NL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</a:rPr>
            </a:br>
            <a:r>
              <a:rPr lang="nl-NL" sz="4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</a:rPr>
              <a:t>Protection</a:t>
            </a:r>
            <a:r>
              <a:rPr lang="nl-NL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</a:rPr>
              <a:t/>
            </a:r>
            <a:br>
              <a:rPr lang="nl-NL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</a:rPr>
            </a:br>
            <a:r>
              <a:rPr lang="nl-NL" sz="4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</a:rPr>
              <a:t>Preparedness</a:t>
            </a:r>
            <a:r>
              <a:rPr lang="nl-NL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nl-NL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itchFamily="34" charset="0"/>
              </a:rPr>
              <a:t>Response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1992" y="5985455"/>
            <a:ext cx="468000" cy="164250"/>
          </a:xfrm>
        </p:spPr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38</a:t>
            </a:fld>
            <a:endParaRPr lang="nl-NL" dirty="0"/>
          </a:p>
        </p:txBody>
      </p:sp>
      <p:sp>
        <p:nvSpPr>
          <p:cNvPr id="7" name="Tekstvak 5"/>
          <p:cNvSpPr txBox="1"/>
          <p:nvPr/>
        </p:nvSpPr>
        <p:spPr>
          <a:xfrm rot="21184871">
            <a:off x="651692" y="1030561"/>
            <a:ext cx="8232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dirty="0" smtClean="0">
                <a:latin typeface="Verdana" pitchFamily="34" charset="0"/>
              </a:rPr>
              <a:t>-  slimme technologie</a:t>
            </a:r>
            <a:r>
              <a:rPr lang="nl-NL" b="1" dirty="0">
                <a:latin typeface="Verdana" pitchFamily="34" charset="0"/>
              </a:rPr>
              <a:t/>
            </a:r>
            <a:br>
              <a:rPr lang="nl-NL" b="1" dirty="0">
                <a:latin typeface="Verdana" pitchFamily="34" charset="0"/>
              </a:rPr>
            </a:br>
            <a:r>
              <a:rPr lang="nl-NL" b="1" dirty="0">
                <a:latin typeface="Verdana" pitchFamily="34" charset="0"/>
              </a:rPr>
              <a:t>- </a:t>
            </a:r>
            <a:r>
              <a:rPr lang="nl-NL" b="1" dirty="0" smtClean="0">
                <a:latin typeface="Verdana" pitchFamily="34" charset="0"/>
              </a:rPr>
              <a:t> robuuste infrastructuur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b="1" dirty="0" smtClean="0">
                <a:latin typeface="Verdana" pitchFamily="34" charset="0"/>
              </a:rPr>
              <a:t>doordacht (</a:t>
            </a:r>
            <a:r>
              <a:rPr lang="nl-NL" b="1" dirty="0" err="1" smtClean="0">
                <a:latin typeface="Verdana" pitchFamily="34" charset="0"/>
              </a:rPr>
              <a:t>multi-functioneel</a:t>
            </a:r>
            <a:r>
              <a:rPr lang="nl-NL" b="1" dirty="0" smtClean="0">
                <a:latin typeface="Verdana" pitchFamily="34" charset="0"/>
              </a:rPr>
              <a:t>, creatief) ruimtegebruik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nl-NL" b="1" dirty="0" smtClean="0">
                <a:latin typeface="Verdana" pitchFamily="34" charset="0"/>
              </a:rPr>
              <a:t>gedrag (&lt;- sensibiliseren, gedeelde verantwoordelijkheid )</a:t>
            </a:r>
            <a:endParaRPr lang="nl-NL" b="1" dirty="0">
              <a:latin typeface="Verdana" pitchFamily="34" charset="0"/>
            </a:endParaRPr>
          </a:p>
        </p:txBody>
      </p:sp>
      <p:pic>
        <p:nvPicPr>
          <p:cNvPr id="11" name="Picture 2" descr="http://lindavanos.com/wp-content/uploads/2014/08/Meerlaagse-veiligheid-1024x36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9" y="3321864"/>
            <a:ext cx="7126474" cy="250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2"/>
          <p:cNvSpPr txBox="1"/>
          <p:nvPr/>
        </p:nvSpPr>
        <p:spPr>
          <a:xfrm>
            <a:off x="7539047" y="5312190"/>
            <a:ext cx="12869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600" dirty="0" err="1">
                <a:latin typeface="Verdana" pitchFamily="34" charset="0"/>
              </a:rPr>
              <a:t>Illustratie</a:t>
            </a:r>
            <a:r>
              <a:rPr lang="en-GB" sz="600" dirty="0">
                <a:latin typeface="Verdana" pitchFamily="34" charset="0"/>
              </a:rPr>
              <a:t>: Linda van Os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650193"/>
          </a:xfrm>
        </p:spPr>
        <p:txBody>
          <a:bodyPr>
            <a:normAutofit/>
          </a:bodyPr>
          <a:lstStyle/>
          <a:p>
            <a:r>
              <a:rPr lang="nl-BE" sz="2800" dirty="0" smtClean="0">
                <a:solidFill>
                  <a:schemeClr val="tx2"/>
                </a:solidFill>
              </a:rPr>
              <a:t>Inzetten op combinatie van “slimme” oplossingen</a:t>
            </a:r>
            <a:endParaRPr lang="nl-BE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330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650193"/>
          </a:xfrm>
        </p:spPr>
        <p:txBody>
          <a:bodyPr>
            <a:normAutofit/>
          </a:bodyPr>
          <a:lstStyle/>
          <a:p>
            <a:r>
              <a:rPr lang="nl-BE" sz="3200" dirty="0" smtClean="0">
                <a:solidFill>
                  <a:schemeClr val="tx2"/>
                </a:solidFill>
              </a:rPr>
              <a:t>Afstemming over bevoegdheden heen !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35380" y="1154545"/>
            <a:ext cx="8260838" cy="44348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Openbaar domein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Ruimtelijke ordening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Klimaat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Leefmilieu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Smart </a:t>
            </a:r>
            <a:r>
              <a:rPr lang="nl-NL" sz="2000" dirty="0" err="1"/>
              <a:t>city</a:t>
            </a:r>
            <a:endParaRPr lang="nl-NL" sz="2000" dirty="0"/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Facilitair beheer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Toerisme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…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endParaRPr lang="nl-NL" sz="2000" dirty="0"/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Personeel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Financiën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srgbClr val="00407A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15341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811289"/>
          </a:xfrm>
        </p:spPr>
        <p:txBody>
          <a:bodyPr>
            <a:normAutofit/>
          </a:bodyPr>
          <a:lstStyle/>
          <a:p>
            <a:r>
              <a:rPr lang="nl-BE" sz="3200" dirty="0" smtClean="0"/>
              <a:t>Vaker (lange) droogteperiodes</a:t>
            </a:r>
            <a:endParaRPr lang="nl-BE" sz="3200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42108" y="1264608"/>
            <a:ext cx="7125673" cy="420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dirty="0" smtClean="0"/>
              <a:t>Zoals deze van vorige en deze zomer:</a:t>
            </a:r>
            <a:endParaRPr lang="nl-BE" sz="1800" dirty="0"/>
          </a:p>
        </p:txBody>
      </p:sp>
      <p:pic>
        <p:nvPicPr>
          <p:cNvPr id="1026" name="Picture 2" descr="https://bwk.kuleuven.be/hydr/Research/urban-river/image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585425"/>
            <a:ext cx="7315200" cy="45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474" y="6202394"/>
            <a:ext cx="7748926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1050" kern="0" dirty="0">
                <a:solidFill>
                  <a:schemeClr val="bg1"/>
                </a:solidFill>
              </a:rPr>
              <a:t>Wolfs, V., Willems, P. (2019), ‘Analyse historische droogte en ontwerprichtlijnen bronmaatregelen onder klimaatverandering’, </a:t>
            </a:r>
            <a:r>
              <a:rPr lang="nl-NL" sz="1050" kern="0" dirty="0" smtClean="0">
                <a:solidFill>
                  <a:schemeClr val="bg1"/>
                </a:solidFill>
              </a:rPr>
              <a:t>KU Leuven – Sumaqua voor </a:t>
            </a:r>
            <a:r>
              <a:rPr lang="nl-NL" sz="1050" kern="0" dirty="0">
                <a:solidFill>
                  <a:schemeClr val="bg1"/>
                </a:solidFill>
              </a:rPr>
              <a:t>VMM, jan </a:t>
            </a:r>
            <a:r>
              <a:rPr lang="nl-NL" sz="1050" kern="0" dirty="0" smtClean="0">
                <a:solidFill>
                  <a:schemeClr val="bg1"/>
                </a:solidFill>
              </a:rPr>
              <a:t>2019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https</a:t>
            </a:r>
            <a:r>
              <a:rPr lang="en-US" sz="1050" dirty="0">
                <a:solidFill>
                  <a:schemeClr val="bg1"/>
                </a:solidFill>
              </a:rPr>
              <a:t>://bwk.kuleuven.be/hydr/Research/urban-river/neerslagtekort</a:t>
            </a:r>
          </a:p>
        </p:txBody>
      </p:sp>
    </p:spTree>
    <p:extLst>
      <p:ext uri="{BB962C8B-B14F-4D97-AF65-F5344CB8AC3E}">
        <p14:creationId xmlns:p14="http://schemas.microsoft.com/office/powerpoint/2010/main" val="73204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650193"/>
          </a:xfrm>
        </p:spPr>
        <p:txBody>
          <a:bodyPr>
            <a:normAutofit/>
          </a:bodyPr>
          <a:lstStyle/>
          <a:p>
            <a:r>
              <a:rPr lang="nl-BE" sz="2800" dirty="0" smtClean="0">
                <a:solidFill>
                  <a:schemeClr val="tx2"/>
                </a:solidFill>
              </a:rPr>
              <a:t>Klimaatadaptatieplanning</a:t>
            </a:r>
            <a:endParaRPr lang="nl-BE" sz="28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162" y="1283417"/>
            <a:ext cx="7156200" cy="354766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83162" y="5155938"/>
            <a:ext cx="8260838" cy="498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Multi-</a:t>
            </a:r>
            <a:r>
              <a:rPr lang="nl-NL" sz="2000" dirty="0" err="1"/>
              <a:t>wins</a:t>
            </a:r>
            <a:r>
              <a:rPr lang="nl-NL" sz="2000" dirty="0"/>
              <a:t> </a:t>
            </a:r>
            <a:r>
              <a:rPr lang="nl-NL" sz="2000" dirty="0" smtClean="0"/>
              <a:t>(co-benefits) identificeren</a:t>
            </a:r>
            <a:r>
              <a:rPr lang="nl-NL" sz="2000" dirty="0"/>
              <a:t>, duidelijk maken en </a:t>
            </a:r>
            <a:r>
              <a:rPr lang="nl-NL" sz="2000" dirty="0" smtClean="0"/>
              <a:t>benutten!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nl-NL" sz="2000" dirty="0"/>
              <a:t>Voorzie klimaatadaptatiebudget in meerjarenplan 2020-2025 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srgbClr val="00407A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93945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66763" y="72213"/>
            <a:ext cx="8281673" cy="920073"/>
          </a:xfrm>
        </p:spPr>
        <p:txBody>
          <a:bodyPr>
            <a:normAutofit/>
          </a:bodyPr>
          <a:lstStyle/>
          <a:p>
            <a:r>
              <a:rPr lang="nl-BE" sz="2800" dirty="0" smtClean="0">
                <a:solidFill>
                  <a:schemeClr val="tx2"/>
                </a:solidFill>
              </a:rPr>
              <a:t>Hemelwaterplan: integreer in klimaatadaptatieplan</a:t>
            </a:r>
            <a:endParaRPr lang="nl-BE" sz="2800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5497" y="875304"/>
            <a:ext cx="9081705" cy="5901827"/>
            <a:chOff x="265497" y="875304"/>
            <a:chExt cx="9081705" cy="59018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9470" y="3024659"/>
              <a:ext cx="8557732" cy="37524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96"/>
            <a:stretch/>
          </p:blipFill>
          <p:spPr>
            <a:xfrm>
              <a:off x="3867729" y="875304"/>
              <a:ext cx="1988127" cy="217616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17107">
              <a:off x="265497" y="972554"/>
              <a:ext cx="3903499" cy="233017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6228" y="1394461"/>
              <a:ext cx="3500441" cy="1137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7042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568000" cy="513673"/>
          </a:xfrm>
        </p:spPr>
        <p:txBody>
          <a:bodyPr>
            <a:normAutofit/>
          </a:bodyPr>
          <a:lstStyle/>
          <a:p>
            <a:r>
              <a:rPr lang="nl-BE" sz="2400" dirty="0" smtClean="0">
                <a:solidFill>
                  <a:schemeClr val="tx2"/>
                </a:solidFill>
              </a:rPr>
              <a:t>Voorbeeld: aanleg &amp; onderhoud gemeentelijke rioleringen</a:t>
            </a:r>
            <a:endParaRPr lang="nl-BE" sz="2400" dirty="0">
              <a:solidFill>
                <a:schemeClr val="tx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59127" y="3490837"/>
            <a:ext cx="8484873" cy="316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nl-NL" sz="1600" dirty="0" smtClean="0"/>
              <a:t>Oplossing: </a:t>
            </a:r>
            <a:r>
              <a:rPr lang="nl-NL" sz="1600" b="1" i="1" dirty="0" smtClean="0"/>
              <a:t>Maak riolering aantrekkelijk!</a:t>
            </a:r>
            <a:endParaRPr lang="nl-NL" sz="1600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659127" y="729673"/>
            <a:ext cx="8260838" cy="2563309"/>
            <a:chOff x="659127" y="729673"/>
            <a:chExt cx="8260838" cy="2563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20276"/>
            <a:stretch/>
          </p:blipFill>
          <p:spPr>
            <a:xfrm>
              <a:off x="4249899" y="1118240"/>
              <a:ext cx="3758344" cy="210505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22" y="980986"/>
              <a:ext cx="3229382" cy="2311996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659127" y="729673"/>
              <a:ext cx="8260838" cy="140731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0000" indent="-360000" algn="l" defTabSz="914400" rtl="0" eaLnBrk="1" latinLnBrk="0" hangingPunct="1">
                <a:spcBef>
                  <a:spcPts val="580"/>
                </a:spcBef>
                <a:buSzPct val="110000"/>
                <a:buFont typeface="Arial" pitchFamily="34" charset="0"/>
                <a:buChar char="•"/>
                <a:defRPr sz="2400" kern="120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20000" indent="-360363" algn="l" defTabSz="914400" rtl="0" eaLnBrk="1" latinLnBrk="0" hangingPunct="1">
                <a:spcBef>
                  <a:spcPts val="580"/>
                </a:spcBef>
                <a:buSzPct val="75000"/>
                <a:buFont typeface="Courier New" pitchFamily="49" charset="0"/>
                <a:buChar char="o"/>
                <a:defRPr sz="2400" kern="120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90000" indent="-2700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168400" indent="-180000" algn="l" defTabSz="914400" rtl="0" eaLnBrk="1" latinLnBrk="0" hangingPunct="1">
                <a:spcBef>
                  <a:spcPts val="380"/>
                </a:spcBef>
                <a:buSzPct val="80000"/>
                <a:buFont typeface="Arial" pitchFamily="34" charset="0"/>
                <a:buChar char="•"/>
                <a:defRPr sz="1600" kern="120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38263" indent="-179388" algn="l" defTabSz="914400" rtl="0" eaLnBrk="1" latinLnBrk="0" hangingPunct="1">
                <a:spcBef>
                  <a:spcPts val="380"/>
                </a:spcBef>
                <a:buFont typeface="Arial" pitchFamily="34" charset="0"/>
                <a:buChar char="-"/>
                <a:defRPr lang="nl-BE" sz="1600" kern="1200" dirty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  <a:defRPr/>
              </a:pPr>
              <a:r>
                <a:rPr lang="nl-NL" sz="1400" dirty="0" smtClean="0"/>
                <a:t>Naast chronisch gebrek onderhoud, té trage uitbreiding gemeentelijke rioleringen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90988" y="4487080"/>
            <a:ext cx="4045613" cy="2295993"/>
            <a:chOff x="4990988" y="4487080"/>
            <a:chExt cx="4045613" cy="2295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0988" y="4706979"/>
              <a:ext cx="4045613" cy="2076094"/>
            </a:xfrm>
            <a:prstGeom prst="rect">
              <a:avLst/>
            </a:prstGeom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059055" y="4487080"/>
              <a:ext cx="2977546" cy="41106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0000" indent="-360000" algn="l" defTabSz="914400" rtl="0" eaLnBrk="1" latinLnBrk="0" hangingPunct="1">
                <a:spcBef>
                  <a:spcPts val="580"/>
                </a:spcBef>
                <a:buSzPct val="110000"/>
                <a:buFont typeface="Arial" pitchFamily="34" charset="0"/>
                <a:buChar char="•"/>
                <a:defRPr lang="nl-NL" sz="2400" kern="1200" dirty="0" smtClean="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720000" indent="-360363" algn="l" defTabSz="914400" rtl="0" eaLnBrk="1" latinLnBrk="0" hangingPunct="1">
                <a:spcBef>
                  <a:spcPts val="580"/>
                </a:spcBef>
                <a:buSzPct val="75000"/>
                <a:buFont typeface="Courier New" pitchFamily="49" charset="0"/>
                <a:buChar char="o"/>
                <a:defRPr lang="nl-NL" sz="2400" kern="1200" dirty="0" smtClean="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90000" indent="-2700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lang="nl-NL" sz="2000" kern="1200" dirty="0" smtClean="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168400" indent="-180000" algn="l" defTabSz="914400" rtl="0" eaLnBrk="1" latinLnBrk="0" hangingPunct="1">
                <a:spcBef>
                  <a:spcPts val="380"/>
                </a:spcBef>
                <a:buSzPct val="80000"/>
                <a:buFont typeface="Arial" pitchFamily="34" charset="0"/>
                <a:buChar char="•"/>
                <a:defRPr lang="nl-NL" sz="1600" kern="1200" dirty="0" smtClean="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338263" indent="-179388" algn="l" defTabSz="914400" rtl="0" eaLnBrk="1" latinLnBrk="0" hangingPunct="1">
                <a:spcBef>
                  <a:spcPts val="380"/>
                </a:spcBef>
                <a:buFont typeface="Arial" pitchFamily="34" charset="0"/>
                <a:buChar char="-"/>
                <a:defRPr lang="nl-BE" sz="1600" kern="1200" dirty="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BE" sz="1200" i="1" dirty="0" smtClean="0">
                  <a:latin typeface="+mn-lt"/>
                </a:rPr>
                <a:t>Naar beleving én met propere waterlopen:</a:t>
              </a:r>
              <a:endParaRPr lang="nl-BE" sz="1200" i="1" dirty="0">
                <a:latin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53091" y="3851055"/>
            <a:ext cx="8290910" cy="2751676"/>
            <a:chOff x="853091" y="3851055"/>
            <a:chExt cx="8290910" cy="27516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091" y="4577146"/>
              <a:ext cx="3732630" cy="2025585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866813" y="3851055"/>
              <a:ext cx="8277188" cy="27173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0000" indent="-360000" algn="l" defTabSz="914400" rtl="0" eaLnBrk="1" latinLnBrk="0" hangingPunct="1">
                <a:spcBef>
                  <a:spcPts val="580"/>
                </a:spcBef>
                <a:buSzPct val="110000"/>
                <a:buFont typeface="Arial" pitchFamily="34" charset="0"/>
                <a:buChar char="•"/>
                <a:defRPr sz="2400" kern="120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720000" indent="-360363" algn="l" defTabSz="914400" rtl="0" eaLnBrk="1" latinLnBrk="0" hangingPunct="1">
                <a:spcBef>
                  <a:spcPts val="580"/>
                </a:spcBef>
                <a:buSzPct val="75000"/>
                <a:buFont typeface="Courier New" pitchFamily="49" charset="0"/>
                <a:buChar char="o"/>
                <a:defRPr sz="2400" kern="120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90000" indent="-2700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168400" indent="-180000" algn="l" defTabSz="914400" rtl="0" eaLnBrk="1" latinLnBrk="0" hangingPunct="1">
                <a:spcBef>
                  <a:spcPts val="380"/>
                </a:spcBef>
                <a:buSzPct val="80000"/>
                <a:buFont typeface="Arial" pitchFamily="34" charset="0"/>
                <a:buChar char="•"/>
                <a:defRPr sz="1600" kern="120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338263" indent="-179388" algn="l" defTabSz="914400" rtl="0" eaLnBrk="1" latinLnBrk="0" hangingPunct="1">
                <a:spcBef>
                  <a:spcPts val="380"/>
                </a:spcBef>
                <a:buFont typeface="Arial" pitchFamily="34" charset="0"/>
                <a:buChar char="-"/>
                <a:defRPr lang="nl-BE" sz="1600" kern="1200" dirty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  <a:defRPr/>
              </a:pPr>
              <a:r>
                <a:rPr lang="nl-NL" sz="1600" b="1" i="1" dirty="0" smtClean="0"/>
                <a:t>Integreer in klimaat- en water-robuuste (her-)inrichting bebouwde omgeving</a:t>
              </a:r>
              <a:endParaRPr lang="nl-NL" sz="1600" dirty="0" smtClean="0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866814" y="4166362"/>
            <a:ext cx="8277186" cy="410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spcBef>
                <a:spcPts val="580"/>
              </a:spcBef>
              <a:buSzPct val="110000"/>
              <a:buFont typeface="Arial" pitchFamily="34" charset="0"/>
              <a:buChar char="•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360363" algn="l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Char char="o"/>
              <a:defRPr sz="24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0000" indent="-2700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8400" indent="-180000" algn="l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Char char="•"/>
              <a:defRPr sz="16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8263" indent="-179388" algn="l" defTabSz="914400" rtl="0" eaLnBrk="1" latinLnBrk="0" hangingPunct="1">
              <a:spcBef>
                <a:spcPts val="380"/>
              </a:spcBef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nl-NL" sz="1600" b="1" i="1" dirty="0" smtClean="0"/>
              <a:t>Koppel aan klimaatadaptatiebudget in meerjarenplan 2020-2025</a:t>
            </a:r>
            <a:endParaRPr lang="nl-NL" sz="1600" dirty="0" smtClean="0"/>
          </a:p>
        </p:txBody>
      </p:sp>
    </p:spTree>
    <p:extLst>
      <p:ext uri="{BB962C8B-B14F-4D97-AF65-F5344CB8AC3E}">
        <p14:creationId xmlns:p14="http://schemas.microsoft.com/office/powerpoint/2010/main" val="35452323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1710" y="1501422"/>
            <a:ext cx="6059744" cy="2652889"/>
          </a:xfrm>
        </p:spPr>
        <p:txBody>
          <a:bodyPr>
            <a:normAutofit/>
          </a:bodyPr>
          <a:lstStyle/>
          <a:p>
            <a:pPr algn="ctr"/>
            <a:r>
              <a:rPr lang="nl-BE" sz="2700" dirty="0" smtClean="0"/>
              <a:t>Uitdagingen voor het huidig &amp; toekomstig waterbeheer:</a:t>
            </a:r>
            <a:br>
              <a:rPr lang="nl-BE" sz="2700" dirty="0" smtClean="0"/>
            </a:br>
            <a:r>
              <a:rPr lang="nl-BE" sz="2700" dirty="0" smtClean="0"/>
              <a:t/>
            </a:r>
            <a:br>
              <a:rPr lang="nl-BE" sz="2700" dirty="0" smtClean="0"/>
            </a:br>
            <a:r>
              <a:rPr lang="nl-BE" sz="3200" dirty="0" smtClean="0"/>
              <a:t>Klimaatverandering</a:t>
            </a:r>
            <a:br>
              <a:rPr lang="nl-BE" sz="3200" dirty="0" smtClean="0"/>
            </a:br>
            <a:r>
              <a:rPr lang="nl-BE" sz="3200" dirty="0" smtClean="0"/>
              <a:t>&amp;</a:t>
            </a:r>
            <a:br>
              <a:rPr lang="nl-BE" sz="3200" dirty="0" smtClean="0"/>
            </a:br>
            <a:r>
              <a:rPr lang="nl-BE" sz="3200" dirty="0" smtClean="0"/>
              <a:t>urbanisatie</a:t>
            </a:r>
            <a:endParaRPr lang="nl-BE" sz="3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472011" y="1044221"/>
            <a:ext cx="1626113" cy="976489"/>
            <a:chOff x="2472011" y="1044221"/>
            <a:chExt cx="1626113" cy="976489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2585158" y="1501422"/>
              <a:ext cx="1399821" cy="5192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2585157" y="1569155"/>
              <a:ext cx="1399822" cy="45155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itel 1"/>
            <p:cNvSpPr txBox="1">
              <a:spLocks/>
            </p:cNvSpPr>
            <p:nvPr/>
          </p:nvSpPr>
          <p:spPr>
            <a:xfrm>
              <a:off x="2472011" y="1044221"/>
              <a:ext cx="1626113" cy="4572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nl-BE" sz="2700" dirty="0" smtClean="0"/>
                <a:t>Kansen !</a:t>
              </a:r>
              <a:endParaRPr lang="nl-BE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739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0" t="12122" r="19469" b="13447"/>
          <a:stretch/>
        </p:blipFill>
        <p:spPr bwMode="auto">
          <a:xfrm>
            <a:off x="0" y="0"/>
            <a:ext cx="9144000" cy="689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9712" y="2093661"/>
            <a:ext cx="6048672" cy="1695379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ndertitel 2"/>
          <p:cNvSpPr txBox="1">
            <a:spLocks/>
          </p:cNvSpPr>
          <p:nvPr/>
        </p:nvSpPr>
        <p:spPr>
          <a:xfrm>
            <a:off x="2519772" y="2320684"/>
            <a:ext cx="5292588" cy="6042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SzPct val="110000"/>
              <a:buFont typeface="Arial" pitchFamily="34" charset="0"/>
              <a:buNone/>
              <a:defRPr sz="24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ts val="380"/>
              </a:spcBef>
              <a:buFont typeface="Arial" pitchFamily="34" charset="0"/>
              <a:buNone/>
              <a:defRPr lang="nl-BE"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Meer info </a:t>
            </a:r>
            <a:r>
              <a:rPr kumimoji="0" lang="nl-N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klimaatverandering &amp; water in Vlaanderen: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r>
              <a:rPr lang="nl-NL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www.klimaat.vmm.be</a:t>
            </a:r>
            <a:endParaRPr kumimoji="0" lang="nl-NL" sz="1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www.kuleuven.be/hydr/CCI-HYDR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 typeface="Arial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patrick.willems@kuleuven.be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757" y="6345659"/>
            <a:ext cx="1227305" cy="3144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281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811289"/>
          </a:xfrm>
        </p:spPr>
        <p:txBody>
          <a:bodyPr>
            <a:normAutofit/>
          </a:bodyPr>
          <a:lstStyle/>
          <a:p>
            <a:r>
              <a:rPr lang="nl-BE" sz="3200" dirty="0" smtClean="0"/>
              <a:t>Vaker (lange) droogteperiodes</a:t>
            </a:r>
            <a:endParaRPr lang="nl-BE" sz="3200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42108" y="1264608"/>
            <a:ext cx="7125673" cy="420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800" dirty="0" smtClean="0"/>
              <a:t>Doorlopend neerslagtekort, Vlaanderen:</a:t>
            </a:r>
            <a:endParaRPr lang="nl-BE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30481" y="6278068"/>
            <a:ext cx="7748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1050" kern="0" dirty="0">
                <a:solidFill>
                  <a:schemeClr val="bg1"/>
                </a:solidFill>
              </a:rPr>
              <a:t>Willems, P., Wolfs, V. (2019), ‘Analyse drinkwaterverbruik’, KU Leuven – Sumaqua </a:t>
            </a:r>
            <a:r>
              <a:rPr lang="nl-NL" sz="1050" kern="0" dirty="0" smtClean="0">
                <a:solidFill>
                  <a:schemeClr val="bg1"/>
                </a:solidFill>
              </a:rPr>
              <a:t>voor </a:t>
            </a:r>
            <a:r>
              <a:rPr lang="nl-NL" sz="1050" kern="0" dirty="0">
                <a:solidFill>
                  <a:schemeClr val="bg1"/>
                </a:solidFill>
              </a:rPr>
              <a:t>VMM, jan. 2019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https</a:t>
            </a:r>
            <a:r>
              <a:rPr lang="en-US" sz="1050" dirty="0">
                <a:solidFill>
                  <a:schemeClr val="bg1"/>
                </a:solidFill>
              </a:rPr>
              <a:t>://bwk.kuleuven.be/hydr/Research/urban-river/neerslagtekort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17434"/>
            <a:ext cx="9144000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12272" y="1414021"/>
            <a:ext cx="7166528" cy="47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kern="0" dirty="0" smtClean="0">
                <a:solidFill>
                  <a:srgbClr val="182B52"/>
                </a:solidFill>
                <a:latin typeface="+mn-lt"/>
                <a:cs typeface="+mn-cs"/>
              </a:rPr>
              <a:t>10-minuten neerslagmeting te Ukkel: 2005-2014 vs. 1898-2007:</a:t>
            </a:r>
            <a:endParaRPr lang="nl-BE" sz="2000" kern="0" dirty="0">
              <a:solidFill>
                <a:srgbClr val="182B52"/>
              </a:solidFill>
              <a:latin typeface="+mn-lt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1858744"/>
            <a:ext cx="7071973" cy="429805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18840863">
            <a:off x="2495254" y="2952914"/>
            <a:ext cx="3096344" cy="642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72200" y="2923898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C00000"/>
                </a:solidFill>
              </a:rPr>
              <a:t>Ontwerpstatistieken: laatste 100 jaar Ukkel</a:t>
            </a:r>
            <a:endParaRPr lang="nl-BE" dirty="0">
              <a:solidFill>
                <a:srgbClr val="C00000"/>
              </a:solidFill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6084168" y="2923898"/>
            <a:ext cx="288032" cy="32316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67218" y="2370927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C00000"/>
                </a:solidFill>
              </a:rPr>
              <a:t>Laatste 10 jaar Ukkel</a:t>
            </a:r>
            <a:endParaRPr lang="nl-BE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36977" y="2777005"/>
            <a:ext cx="288032" cy="42103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821641"/>
          </a:xfrm>
        </p:spPr>
        <p:txBody>
          <a:bodyPr>
            <a:normAutofit/>
          </a:bodyPr>
          <a:lstStyle/>
          <a:p>
            <a:r>
              <a:rPr lang="nl-BE" sz="3200" dirty="0" smtClean="0"/>
              <a:t>Vaker extreme piekregens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29008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1152000"/>
          </a:xfrm>
        </p:spPr>
        <p:txBody>
          <a:bodyPr>
            <a:normAutofit/>
          </a:bodyPr>
          <a:lstStyle/>
          <a:p>
            <a:r>
              <a:rPr lang="nl-BE" sz="3200" dirty="0" smtClean="0"/>
              <a:t>Wat brengt de toekomst?</a:t>
            </a:r>
            <a:endParaRPr lang="nl-BE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>
          <a:xfrm>
            <a:off x="360117" y="2262476"/>
            <a:ext cx="5717942" cy="285161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868144" y="1700808"/>
            <a:ext cx="2811439" cy="1023582"/>
          </a:xfrm>
          <a:custGeom>
            <a:avLst/>
            <a:gdLst>
              <a:gd name="connsiteX0" fmla="*/ 0 w 2811439"/>
              <a:gd name="connsiteY0" fmla="*/ 1023582 h 1023582"/>
              <a:gd name="connsiteX1" fmla="*/ 450377 w 2811439"/>
              <a:gd name="connsiteY1" fmla="*/ 832514 h 1023582"/>
              <a:gd name="connsiteX2" fmla="*/ 1310185 w 2811439"/>
              <a:gd name="connsiteY2" fmla="*/ 777923 h 1023582"/>
              <a:gd name="connsiteX3" fmla="*/ 2129051 w 2811439"/>
              <a:gd name="connsiteY3" fmla="*/ 354842 h 1023582"/>
              <a:gd name="connsiteX4" fmla="*/ 2497541 w 2811439"/>
              <a:gd name="connsiteY4" fmla="*/ 109182 h 1023582"/>
              <a:gd name="connsiteX5" fmla="*/ 2811439 w 2811439"/>
              <a:gd name="connsiteY5" fmla="*/ 0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1439" h="1023582">
                <a:moveTo>
                  <a:pt x="0" y="1023582"/>
                </a:moveTo>
                <a:cubicBezTo>
                  <a:pt x="116006" y="948519"/>
                  <a:pt x="232013" y="873457"/>
                  <a:pt x="450377" y="832514"/>
                </a:cubicBezTo>
                <a:cubicBezTo>
                  <a:pt x="668741" y="791571"/>
                  <a:pt x="1030406" y="857535"/>
                  <a:pt x="1310185" y="777923"/>
                </a:cubicBezTo>
                <a:cubicBezTo>
                  <a:pt x="1589964" y="698311"/>
                  <a:pt x="1931158" y="466299"/>
                  <a:pt x="2129051" y="354842"/>
                </a:cubicBezTo>
                <a:cubicBezTo>
                  <a:pt x="2326944" y="243385"/>
                  <a:pt x="2383810" y="168322"/>
                  <a:pt x="2497541" y="109182"/>
                </a:cubicBezTo>
                <a:cubicBezTo>
                  <a:pt x="2611272" y="50042"/>
                  <a:pt x="2711355" y="25021"/>
                  <a:pt x="2811439" y="0"/>
                </a:cubicBezTo>
              </a:path>
            </a:pathLst>
          </a:custGeom>
          <a:noFill/>
          <a:ln w="254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32"/>
          <p:cNvCxnSpPr>
            <a:cxnSpLocks noChangeShapeType="1"/>
          </p:cNvCxnSpPr>
          <p:nvPr/>
        </p:nvCxnSpPr>
        <p:spPr bwMode="auto">
          <a:xfrm flipV="1">
            <a:off x="6104175" y="1784968"/>
            <a:ext cx="2575408" cy="93942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7274023" y="1877507"/>
            <a:ext cx="396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NL" sz="4400" dirty="0">
                <a:cs typeface="Arial" pitchFamily="34" charset="0"/>
              </a:rPr>
              <a:t>?</a:t>
            </a:r>
            <a:endParaRPr lang="en-US" sz="4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6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819" y="160582"/>
            <a:ext cx="8236180" cy="652218"/>
          </a:xfrm>
        </p:spPr>
        <p:txBody>
          <a:bodyPr>
            <a:normAutofit/>
          </a:bodyPr>
          <a:lstStyle/>
          <a:p>
            <a:r>
              <a:rPr lang="nl-BE" sz="3200" dirty="0" smtClean="0"/>
              <a:t>Impactanalyse klimaatverandering</a:t>
            </a:r>
            <a:endParaRPr lang="nl-B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9" y="896165"/>
            <a:ext cx="8742422" cy="52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236180" cy="578327"/>
          </a:xfrm>
        </p:spPr>
        <p:txBody>
          <a:bodyPr>
            <a:normAutofit/>
          </a:bodyPr>
          <a:lstStyle/>
          <a:p>
            <a:r>
              <a:rPr lang="nl-BE" sz="3200" dirty="0" smtClean="0"/>
              <a:t>Broeikasgasscenario’s</a:t>
            </a:r>
            <a:endParaRPr lang="nl-BE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" y="887122"/>
            <a:ext cx="791527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rporate-KU Leuven-Liggend-Achtergrond Wit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">
          <a:solidFill>
            <a:srgbClr val="0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KG2019_ppt_sjabloon" id="{B56ED8B2-89AF-184D-86B7-614D4D8F0FD1}" vid="{7BAED25D-6E0E-D149-AB9C-A6A89ECB643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B0A93F26540D48889A5B3B1C093B2A" ma:contentTypeVersion="9" ma:contentTypeDescription="Een nieuw document maken." ma:contentTypeScope="" ma:versionID="a19d363b09768140da52b68d61e96e6b">
  <xsd:schema xmlns:xsd="http://www.w3.org/2001/XMLSchema" xmlns:xs="http://www.w3.org/2001/XMLSchema" xmlns:p="http://schemas.microsoft.com/office/2006/metadata/properties" xmlns:ns2="0f844532-14d6-4b18-9a81-2a5b58b0880b" xmlns:ns3="6a20f6b4-a7c6-483a-8449-ccb52975c562" xmlns:ns4="6dba876c-1599-4839-94ed-0b940ddf5bbc" xmlns:ns5="http://schemas.microsoft.com/sharepoint/v4" targetNamespace="http://schemas.microsoft.com/office/2006/metadata/properties" ma:root="true" ma:fieldsID="c9c097eb21ecc3f6087423617c91e47a" ns2:_="" ns3:_="" ns4:_="" ns5:_="">
    <xsd:import namespace="0f844532-14d6-4b18-9a81-2a5b58b0880b"/>
    <xsd:import namespace="6a20f6b4-a7c6-483a-8449-ccb52975c562"/>
    <xsd:import namespace="6dba876c-1599-4839-94ed-0b940ddf5bbc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tatus_x0020_document" minOccurs="0"/>
                <xsd:element ref="ns2:Document_x0020_fase" minOccurs="0"/>
                <xsd:element ref="ns2:Documenttype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ji4z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44532-14d6-4b18-9a81-2a5b58b0880b" elementFormDefault="qualified">
    <xsd:import namespace="http://schemas.microsoft.com/office/2006/documentManagement/types"/>
    <xsd:import namespace="http://schemas.microsoft.com/office/infopath/2007/PartnerControls"/>
    <xsd:element name="Status_x0020_document" ma:index="8" nillable="true" ma:displayName="Status document" ma:format="Dropdown" ma:internalName="Status_x0020_document">
      <xsd:simpleType>
        <xsd:restriction base="dms:Choice">
          <xsd:enumeration value="Ontwerp"/>
          <xsd:enumeration value="Eindontwerp"/>
          <xsd:enumeration value="Definitief"/>
        </xsd:restriction>
      </xsd:simpleType>
    </xsd:element>
    <xsd:element name="Document_x0020_fase" ma:index="9" nillable="true" ma:displayName="Document fase" ma:format="Dropdown" ma:internalName="Document_x0020_fase">
      <xsd:simpleType>
        <xsd:restriction base="dms:Choice">
          <xsd:enumeration value="Nog aan te leveren"/>
        </xsd:restriction>
      </xsd:simpleType>
    </xsd:element>
    <xsd:element name="Documenttype" ma:index="10" nillable="true" ma:displayName="Documenttype" ma:format="Dropdown" ma:internalName="Documenttype">
      <xsd:simpleType>
        <xsd:restriction base="dms:Choice">
          <xsd:enumeration value="Nieuwsbrief"/>
          <xsd:enumeration value="Rapport"/>
          <xsd:enumeration value="Persberich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0f6b4-a7c6-483a-8449-ccb52975c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ji4z" ma:index="15" nillable="true" ma:displayName="Groep" ma:default="0-nieuwe input" ma:format="Dropdown" ma:internalName="ji4z">
      <xsd:simpleType>
        <xsd:union memberTypes="dms:Text">
          <xsd:simpleType>
            <xsd:restriction base="dms:Choice">
              <xsd:enumeration value="0-nieuwe input"/>
              <xsd:enumeration value="bomen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a876c-1599-4839-94ed-0b940ddf5bb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ype xmlns="0f844532-14d6-4b18-9a81-2a5b58b0880b" xsi:nil="true"/>
    <IconOverlay xmlns="http://schemas.microsoft.com/sharepoint/v4" xsi:nil="true"/>
    <ji4z xmlns="6a20f6b4-a7c6-483a-8449-ccb52975c562">presentatie</ji4z>
    <Document_x0020_fase xmlns="0f844532-14d6-4b18-9a81-2a5b58b0880b" xsi:nil="true"/>
    <Status_x0020_document xmlns="0f844532-14d6-4b18-9a81-2a5b58b0880b" xsi:nil="true"/>
  </documentManagement>
</p:properties>
</file>

<file path=customXml/itemProps1.xml><?xml version="1.0" encoding="utf-8"?>
<ds:datastoreItem xmlns:ds="http://schemas.openxmlformats.org/officeDocument/2006/customXml" ds:itemID="{113F0663-CF21-40B6-91B6-733A994A48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844532-14d6-4b18-9a81-2a5b58b0880b"/>
    <ds:schemaRef ds:uri="6a20f6b4-a7c6-483a-8449-ccb52975c562"/>
    <ds:schemaRef ds:uri="6dba876c-1599-4839-94ed-0b940ddf5bbc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8A3068-5223-476B-8F5A-E65DF26C17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E41C54-EE4F-40CD-B9D6-4E39B075A36C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0f844532-14d6-4b18-9a81-2a5b58b0880b"/>
    <ds:schemaRef ds:uri="http://schemas.openxmlformats.org/package/2006/metadata/core-properties"/>
    <ds:schemaRef ds:uri="http://purl.org/dc/elements/1.1/"/>
    <ds:schemaRef ds:uri="http://schemas.microsoft.com/sharepoint/v4"/>
    <ds:schemaRef ds:uri="6dba876c-1599-4839-94ed-0b940ddf5bbc"/>
    <ds:schemaRef ds:uri="6a20f6b4-a7c6-483a-8449-ccb52975c56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1169</Words>
  <Application>Microsoft Office PowerPoint</Application>
  <PresentationFormat>Diavoorstelling (4:3)</PresentationFormat>
  <Paragraphs>233</Paragraphs>
  <Slides>44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4</vt:i4>
      </vt:variant>
      <vt:variant>
        <vt:lpstr>Diatitels</vt:lpstr>
      </vt:variant>
      <vt:variant>
        <vt:i4>44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Open Sans Light</vt:lpstr>
      <vt:lpstr>Segoe Script</vt:lpstr>
      <vt:lpstr>Verdana</vt:lpstr>
      <vt:lpstr>Wingdings</vt:lpstr>
      <vt:lpstr>KU Leuven</vt:lpstr>
      <vt:lpstr>KU Leuven sedes</vt:lpstr>
      <vt:lpstr>Corporate-KU Leuven-Liggend-Achtergrond Wit</vt:lpstr>
      <vt:lpstr>Office-thema</vt:lpstr>
      <vt:lpstr>PowerPoint-presentatie</vt:lpstr>
      <vt:lpstr>Klimaatverandering  –&gt; meer hydrologische extremen</vt:lpstr>
      <vt:lpstr>Vaker (lange) droogteperiodes</vt:lpstr>
      <vt:lpstr>Vaker (lange) droogteperiodes</vt:lpstr>
      <vt:lpstr>Vaker (lange) droogteperiodes</vt:lpstr>
      <vt:lpstr>Vaker extreme piekregens</vt:lpstr>
      <vt:lpstr>Wat brengt de toekomst?</vt:lpstr>
      <vt:lpstr>Impactanalyse klimaatverandering</vt:lpstr>
      <vt:lpstr>Broeikasgasscenario’s</vt:lpstr>
      <vt:lpstr>Klimaatverandering: hogere temperaturen  </vt:lpstr>
      <vt:lpstr>Klimaatverandering  –&gt; meer hydrologische extremen</vt:lpstr>
      <vt:lpstr>Zeespiegelstijging</vt:lpstr>
      <vt:lpstr>PowerPoint-presentatie</vt:lpstr>
      <vt:lpstr>Urbanisatie -&gt; Toenemende verharding</vt:lpstr>
      <vt:lpstr>Urbanisatie -&gt; Toenemende verharding</vt:lpstr>
      <vt:lpstr>Beleidsplan Ruimte Vlaanderen (“betonstop”)</vt:lpstr>
      <vt:lpstr>Urbanisatie -&gt; Toenemende verharding</vt:lpstr>
      <vt:lpstr>Klimaatverandering &amp; urbanisatie  –&gt; meer hittestress, vooral in steden</vt:lpstr>
      <vt:lpstr>Onze regio is erg kwetsbaar voor deze twee trends:  Klimaatverandering &amp; Toenemende urbanisatie</vt:lpstr>
      <vt:lpstr>PowerPoint-presentatie</vt:lpstr>
      <vt:lpstr>Voornaamste gevolgen en risico’s</vt:lpstr>
      <vt:lpstr>Vlaanderen: Zeer kwetsbaar voor intensere piekregens</vt:lpstr>
      <vt:lpstr>Vlaanderen: Kwetsbaar voor nattere winters</vt:lpstr>
      <vt:lpstr>Vlaanderen: Zeer kwetsbaar voor toenemende droogte</vt:lpstr>
      <vt:lpstr>Vlaanderen: Zeer kwetsbaar voor toenemende droogte</vt:lpstr>
      <vt:lpstr>PowerPoint-presentatie</vt:lpstr>
      <vt:lpstr>Voornaamste actiedomeinen klimaatadaptatie</vt:lpstr>
      <vt:lpstr>Klimaat- &amp; water-robuuste (her)inrichting bebouwde omgeving</vt:lpstr>
      <vt:lpstr>Groenblauwe oplossingen : ideale klimaatadaptatiestrategie</vt:lpstr>
      <vt:lpstr>Groenblauwe oplossingen : co-benefits, win-win-win-…</vt:lpstr>
      <vt:lpstr>Tools: Sirio &amp; Scan</vt:lpstr>
      <vt:lpstr>Klimaat- &amp; water-robuuste (her)inrichting bebouwde omgeving</vt:lpstr>
      <vt:lpstr>Klimaat- &amp; water-robuuste (her)inrichting bebouwde omgeving</vt:lpstr>
      <vt:lpstr>Ruimtelijk beleid: Groenblauwe netwerken op macroniveau</vt:lpstr>
      <vt:lpstr>Klimaatrobuust hittestressbeheer &amp; biodiversiteitsversterking</vt:lpstr>
      <vt:lpstr>Klimaatrobuust droogtebeheer</vt:lpstr>
      <vt:lpstr>Klimaatrobuust droogtebeheer</vt:lpstr>
      <vt:lpstr>Inzetten op combinatie van “slimme” oplossingen</vt:lpstr>
      <vt:lpstr>Afstemming over bevoegdheden heen !</vt:lpstr>
      <vt:lpstr>Klimaatadaptatieplanning</vt:lpstr>
      <vt:lpstr>Hemelwaterplan: integreer in klimaatadaptatieplan</vt:lpstr>
      <vt:lpstr>Voorbeeld: aanleg &amp; onderhoud gemeentelijke rioleringen</vt:lpstr>
      <vt:lpstr>Uitdagingen voor het huidig &amp; toekomstig waterbeheer:  Klimaatverandering &amp; urbanisatie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2017-09-13T11:56:44Z</dcterms:created>
  <dcterms:modified xsi:type="dcterms:W3CDTF">2019-05-27T06:16:25Z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0x0101004AB0A93F26540D48889A5B3B1C093B2A</vt:lpwstr>
  </property>
</Properties>
</file>