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679" r:id="rId6"/>
    <p:sldMasterId id="2147483692" r:id="rId7"/>
    <p:sldMasterId id="2147483726" r:id="rId8"/>
    <p:sldMasterId id="2147483741" r:id="rId9"/>
    <p:sldMasterId id="2147483746" r:id="rId10"/>
    <p:sldMasterId id="2147483771" r:id="rId11"/>
  </p:sldMasterIdLst>
  <p:notesMasterIdLst>
    <p:notesMasterId r:id="rId44"/>
  </p:notesMasterIdLst>
  <p:handoutMasterIdLst>
    <p:handoutMasterId r:id="rId45"/>
  </p:handoutMasterIdLst>
  <p:sldIdLst>
    <p:sldId id="270" r:id="rId12"/>
    <p:sldId id="623" r:id="rId13"/>
    <p:sldId id="547" r:id="rId14"/>
    <p:sldId id="682" r:id="rId15"/>
    <p:sldId id="624" r:id="rId16"/>
    <p:sldId id="693" r:id="rId17"/>
    <p:sldId id="604" r:id="rId18"/>
    <p:sldId id="608" r:id="rId19"/>
    <p:sldId id="609" r:id="rId20"/>
    <p:sldId id="602" r:id="rId21"/>
    <p:sldId id="694" r:id="rId22"/>
    <p:sldId id="601" r:id="rId23"/>
    <p:sldId id="684" r:id="rId24"/>
    <p:sldId id="681" r:id="rId25"/>
    <p:sldId id="685" r:id="rId26"/>
    <p:sldId id="686" r:id="rId27"/>
    <p:sldId id="688" r:id="rId28"/>
    <p:sldId id="643" r:id="rId29"/>
    <p:sldId id="691" r:id="rId30"/>
    <p:sldId id="289" r:id="rId31"/>
    <p:sldId id="670" r:id="rId32"/>
    <p:sldId id="689" r:id="rId33"/>
    <p:sldId id="676" r:id="rId34"/>
    <p:sldId id="640" r:id="rId35"/>
    <p:sldId id="677" r:id="rId36"/>
    <p:sldId id="678" r:id="rId37"/>
    <p:sldId id="581" r:id="rId38"/>
    <p:sldId id="590" r:id="rId39"/>
    <p:sldId id="593" r:id="rId40"/>
    <p:sldId id="626" r:id="rId41"/>
    <p:sldId id="692" r:id="rId42"/>
    <p:sldId id="690" r:id="rId43"/>
  </p:sldIdLst>
  <p:sldSz cx="9144000" cy="6858000" type="screen4x3"/>
  <p:notesSz cx="6669088" cy="987266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5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iel Van Peteghem" initials="MVP" lastIdx="1" clrIdx="0">
    <p:extLst>
      <p:ext uri="{19B8F6BF-5375-455C-9EA6-DF929625EA0E}">
        <p15:presenceInfo xmlns:p15="http://schemas.microsoft.com/office/powerpoint/2012/main" userId="S-1-5-21-2079806146-1814320775-621696214-2834" providerId="AD"/>
      </p:ext>
    </p:extLst>
  </p:cmAuthor>
  <p:cmAuthor id="2" name="Johan Brouwers" initials="JB" lastIdx="1" clrIdx="1">
    <p:extLst>
      <p:ext uri="{19B8F6BF-5375-455C-9EA6-DF929625EA0E}">
        <p15:presenceInfo xmlns:p15="http://schemas.microsoft.com/office/powerpoint/2012/main" userId="S-1-5-21-2079806146-1814320775-621696214-2761" providerId="AD"/>
      </p:ext>
    </p:extLst>
  </p:cmAuthor>
  <p:cmAuthor id="3" name="Johan Brouwers" initials="JB [2]" lastIdx="2" clrIdx="2">
    <p:extLst>
      <p:ext uri="{19B8F6BF-5375-455C-9EA6-DF929625EA0E}">
        <p15:presenceInfo xmlns:p15="http://schemas.microsoft.com/office/powerpoint/2012/main" userId="S::j.brouwers@vmm.be::08339146-3486-459c-9bd9-fdb1e2785cc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E8B"/>
    <a:srgbClr val="7A9C28"/>
    <a:srgbClr val="9B9B9B"/>
    <a:srgbClr val="0000FF"/>
    <a:srgbClr val="26B8EB"/>
    <a:srgbClr val="FF9900"/>
    <a:srgbClr val="6F8C3A"/>
    <a:srgbClr val="136B8B"/>
    <a:srgbClr val="00FF00"/>
    <a:srgbClr val="201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7" autoAdjust="0"/>
    <p:restoredTop sz="73913" autoAdjust="0"/>
  </p:normalViewPr>
  <p:slideViewPr>
    <p:cSldViewPr snapToGrid="0" showGuides="1">
      <p:cViewPr varScale="1">
        <p:scale>
          <a:sx n="54" d="100"/>
          <a:sy n="54" d="100"/>
        </p:scale>
        <p:origin x="1728" y="66"/>
      </p:cViewPr>
      <p:guideLst>
        <p:guide orient="horz" pos="2160"/>
        <p:guide pos="2880"/>
        <p:guide pos="55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commentAuthors" Target="commentAuthor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6" y="0"/>
            <a:ext cx="2889938" cy="49363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34C479C-9DD0-4D38-989A-B50235035F95}" type="datetimeFigureOut">
              <a:rPr lang="nl-BE" smtClean="0"/>
              <a:t>5/06/2019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363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6" y="9377317"/>
            <a:ext cx="2889938" cy="49363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2C183FC-104D-4A91-AB73-234105D9647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843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49.42085" units="1/cm"/>
          <inkml:channelProperty channel="Y" name="resolution" value="31.60494" units="1/cm"/>
          <inkml:channelProperty channel="T" name="resolution" value="1" units="1/dev"/>
        </inkml:channelProperties>
      </inkml:inkSource>
      <inkml:timestamp xml:id="ts0" timeString="2019-05-02T10:34:26.914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0 149 0,'25'25'172,"23"-25"-125,0 0 0,1 0 125,-1 0-79,25 0-15,-1 0 47,-23-25-109,-1-23 47,0 0-32,1-1-16,-1 49 79,25 49 516,-1 23-157,-23-72-438,-1 24-15,-72 25 360,-24-49-282,-1 0-47,1 0 32,-1 0-32,-23 0-16,-1 0 1,25 0 93,0 0-77,-1 24 46,1-24-63,-1 0 1,1 0 109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49.42085" units="1/cm"/>
          <inkml:channelProperty channel="Y" name="resolution" value="31.60494" units="1/cm"/>
          <inkml:channelProperty channel="T" name="resolution" value="1" units="1/dev"/>
        </inkml:channelProperties>
      </inkml:inkSource>
      <inkml:timestamp xml:id="ts0" timeString="2019-05-02T10:34:31.574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24 0,'25'24'47,"23"-24"0,0-24-32,1 24 48,-1-24-32,1 24 78,-1 0 32,0 0-47,1 0-79,23 0 17,1 24-32,-25 25 15,-72-1 267,-24 0-142,-1-48-77,-23 0-32,-1 0 0,25 0 16,-25-24-47,1 24 16,23-24 46,1-24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49.42085" units="1/cm"/>
          <inkml:channelProperty channel="Y" name="resolution" value="31.60494" units="1/cm"/>
          <inkml:channelProperty channel="T" name="resolution" value="1" units="1/dev"/>
        </inkml:channelProperties>
      </inkml:inkSource>
      <inkml:timestamp xml:id="ts0" timeString="2019-05-02T10:34:36.765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98 0,'24'24'63,"25"-48"-1,-1 24 1,0 0-16,1 0 78,-1-24-110,1-25 79,-1 49-63,0 0 126,1 0-64,23 0 48,25-24-110,-24 24 63,-25 24-94,0-24 16,1 25 15,-122-25 734,-24 0-749,49-25 31,0 25 31,-49 0-31,0 0-47,49 0 16,-25 0 15,1 25 0,23-25 78,1 24-93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49.42085" units="1/cm"/>
          <inkml:channelProperty channel="Y" name="resolution" value="31.60494" units="1/cm"/>
          <inkml:channelProperty channel="T" name="resolution" value="1" units="1/dev"/>
        </inkml:channelProperties>
      </inkml:inkSource>
      <inkml:timestamp xml:id="ts0" timeString="2019-05-02T10:34:43.330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1670 28 0,'-49'0'187,"-23"0"-171,23 0 15,1 0 0,-25 0-31,1 0 188,-1 0-173,-24 0 1,25-24 0,23 24 46,1 0 16,-25 0 0,1 0 110,24 0-63,-1 24-109,-48-24 109,1 0-110,47 0 16,-23 0-15,-1 0 62,25 0-62,-1 0 46,-23 0-46,-1 0 0,25 24 280,-1 24-280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49.42085" units="1/cm"/>
          <inkml:channelProperty channel="Y" name="resolution" value="31.60494" units="1/cm"/>
          <inkml:channelProperty channel="T" name="resolution" value="1" units="1/dev"/>
        </inkml:channelProperties>
      </inkml:inkSource>
      <inkml:timestamp xml:id="ts0" timeString="2019-05-02T10:34:48.169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66 0,'24'-24'765,"49"24"-671,-1 0 31,-23 0-109,-1 0-16,25 0 15,-1 0 1,-23 0 62,-1 0 31,25 0-62,-1 0 16,1 0-1,-1-24-46,25 24 0,0 0-16,0 0 15,-1 0 1,-47 0-16,23 0 31,1 0-31,-25 0 31,1 0 110,23 0-94,1 0-32,-25 0 32,1 0-31,47 0 0,1 0-16,-49 0 31,25 0 313,0 0-313,-25 0 0,0 0 47,-72 0 328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49.42085" units="1/cm"/>
          <inkml:channelProperty channel="Y" name="resolution" value="31.60494" units="1/cm"/>
          <inkml:channelProperty channel="T" name="resolution" value="1" units="1/dev"/>
        </inkml:channelProperties>
      </inkml:inkSource>
      <inkml:timestamp xml:id="ts0" timeString="2019-05-02T10:34:52.976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0 103 0,'24'0'109,"73"-24"-78,0-25-15,-49 49 31,0-24-32,1 24 1,-1 0 78,1 0 62,-1 0-47,24 0-46,1 0 15,-25 0 16,1 0 46,48 0-124,-1 0 0,-47 0-16,23 24 15,1-24 204,-25 0-188,1 0-15,23 0 0,1 0-1,-25-24 407,-72 48-63,-24-24-171,-1 0-79,-23 0-62,-1 25 16,25-25-32,-1 0 94,1 24 0,0-24-109,-1 0 155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49.42085" units="1/cm"/>
          <inkml:channelProperty channel="Y" name="resolution" value="31.60494" units="1/cm"/>
          <inkml:channelProperty channel="T" name="resolution" value="1" units="1/dev"/>
        </inkml:channelProperties>
      </inkml:inkSource>
      <inkml:timestamp xml:id="ts0" timeString="2019-05-02T12:05:23.669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 0,'24'0'187,"49"0"1,0 0-110,-25 0-16,0 0 79,25 0-110,-1 0 47,-23 0-62,-1 0-16,25 0 140,24 0 1,-25 0-125,1 0-16,-1 24 31,1-24 172,24 0-172,-25 0-15,-23 0 0,-1 0-16,25 0 125,-1 0-94,-24 0 0,1 0-31,23 0 16,1 0-16,-25 0 31,1-24 156,23 24-155,1 0-17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49.42085" units="1/cm"/>
          <inkml:channelProperty channel="Y" name="resolution" value="31.60494" units="1/cm"/>
          <inkml:channelProperty channel="T" name="resolution" value="1" units="1/dev"/>
        </inkml:channelProperties>
      </inkml:inkSource>
      <inkml:timestamp xml:id="ts0" timeString="2019-05-02T12:05:45.063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0 118 0,'30'0'31,"58"0"16,1 0 0,-30 0-32,0 0 1,30 0 15,-1 0-31,-29 0 16,0 0 0,30 0-1,0 0 95,-30 0-79,0 0-16,0 0 1,0 0-16,0 0 16,0 0-1,0 0 95,30 0-63,-1 0-32,-29 0 1,0 0-1,30 0 17,29 0 15,0-30-32,-29 30 1,-30 0 78,0 0-79,0 0-15,30 0 16,-1 0-1,-29 0 48,0-29-47,1-30-1,-1 59 16,0 0 63,0 0-78,0 0 171,29 0-46,1 0-125,-30 29-1,-118-29 1141,-30 0-1140,30 0 0,0 0-1,-29 0 220,-1 30-220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534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6" y="1"/>
            <a:ext cx="2889938" cy="49534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A937DD8-B20A-47A6-AA94-FD478FAA3C28}" type="datetimeFigureOut">
              <a:rPr lang="nl-BE" smtClean="0"/>
              <a:pPr/>
              <a:t>5/06/2019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233488"/>
            <a:ext cx="4440238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2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6" y="9377317"/>
            <a:ext cx="2889938" cy="49534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15A0D9C-0CD0-4097-81EC-9B83965EC08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6630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Keuze:</a:t>
            </a:r>
          </a:p>
          <a:p>
            <a:pPr marL="171450" indent="-171450">
              <a:buFontTx/>
              <a:buChar char="-"/>
            </a:pPr>
            <a:r>
              <a:rPr lang="nl-B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Thema</a:t>
            </a:r>
          </a:p>
          <a:p>
            <a:pPr marL="171450" indent="-171450">
              <a:buFontTx/>
              <a:buChar char="-"/>
            </a:pPr>
            <a:r>
              <a:rPr lang="nl-B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Vlaanderen of specifieke gemeente</a:t>
            </a:r>
            <a:endParaRPr lang="nl-B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7160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3879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Ook een beperkt positief effect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016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Belangrijke geografische verschillen, ook binnen Prov. Antwerpen (cf. Wuustwezel)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5621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Voorlopig adaptatie richten op cijfers voor 2030 en eventueel 2050.</a:t>
            </a:r>
          </a:p>
          <a:p>
            <a:r>
              <a:rPr lang="nl-BE" dirty="0"/>
              <a:t>Afhankelijk van het werkelijk/verder verloop van de klimaatverandering en het eventueel bijstellen van de scenariobeelden voor 2100, kan dan gradueel verder gekeken worden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4164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86010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2850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494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Akkoord van Parijs 2015: </a:t>
            </a:r>
          </a:p>
          <a:p>
            <a:r>
              <a:rPr lang="nl-BE" dirty="0"/>
              <a:t>doelstelling beneden 2°C, </a:t>
            </a:r>
          </a:p>
          <a:p>
            <a:r>
              <a:rPr lang="nl-BE" dirty="0"/>
              <a:t>streefdoel 1,5°C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488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4792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0571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463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1965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3943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4086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1) GIS: eigen berekeningen en analyses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5513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: V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12732602-99FD-4A46-A1CE-925F7FEEBA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0" y="293363"/>
            <a:ext cx="4751722" cy="3170837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942A518C-C687-49AF-931D-DA2C3A13B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0"/>
          <a:stretch/>
        </p:blipFill>
        <p:spPr>
          <a:xfrm>
            <a:off x="277749" y="2250316"/>
            <a:ext cx="4122572" cy="2516212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D4960E28-E793-41AA-A1F6-A883BC0AF8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1" t="10727" r="-1104" b="17208"/>
          <a:stretch/>
        </p:blipFill>
        <p:spPr>
          <a:xfrm>
            <a:off x="277748" y="4499999"/>
            <a:ext cx="3224796" cy="2052002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74FB662F-79A3-4457-9AFF-FBB45C1B9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2" t="12670" r="21780" b="12670"/>
          <a:stretch/>
        </p:blipFill>
        <p:spPr>
          <a:xfrm>
            <a:off x="277747" y="4499999"/>
            <a:ext cx="1290137" cy="2052002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 flipH="1">
            <a:off x="2809702" y="288000"/>
            <a:ext cx="6051266" cy="6265475"/>
            <a:chOff x="658686" y="288000"/>
            <a:chExt cx="5662820" cy="6265475"/>
          </a:xfrm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658686" y="288000"/>
              <a:ext cx="3877315" cy="6265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75999"/>
            <a:ext cx="1850849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7197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88774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63" y="5866158"/>
            <a:ext cx="2255740" cy="5110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4EA466D-3A36-496F-AB2D-BDCAD5CE2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t="22181" r="19925" b="9885"/>
          <a:stretch/>
        </p:blipFill>
        <p:spPr>
          <a:xfrm>
            <a:off x="5268576" y="286525"/>
            <a:ext cx="3592395" cy="354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101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V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Tijdelijke aanduiding voor 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1" y="288000"/>
            <a:ext cx="4344583" cy="6264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75999"/>
            <a:ext cx="1850849" cy="720000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 flipH="1">
            <a:off x="2772229" y="288000"/>
            <a:ext cx="6088742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7197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88774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63" y="5866158"/>
            <a:ext cx="2255740" cy="51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1567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92" y="288802"/>
            <a:ext cx="4562776" cy="626239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75999"/>
            <a:ext cx="1850849" cy="720000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 flipH="1">
            <a:off x="2772229" y="288000"/>
            <a:ext cx="6088742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7197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88774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63" y="5866158"/>
            <a:ext cx="2255740" cy="51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54330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zwem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39" y="289366"/>
            <a:ext cx="4514292" cy="6262742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 flipH="1">
            <a:off x="2772229" y="288000"/>
            <a:ext cx="6088742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7197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88774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63" y="5866158"/>
            <a:ext cx="2255740" cy="51103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76000"/>
            <a:ext cx="167593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95514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luchtkwalitei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>
          <a:xfrm>
            <a:off x="260698" y="288000"/>
            <a:ext cx="4563070" cy="6264000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 flipH="1">
            <a:off x="2772229" y="288000"/>
            <a:ext cx="6088742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7197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88774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63" y="5866158"/>
            <a:ext cx="2255740" cy="51103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76000"/>
            <a:ext cx="167593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6593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luchtkwalitei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160" y="288000"/>
            <a:ext cx="4479693" cy="626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eperen 15"/>
          <p:cNvGrpSpPr/>
          <p:nvPr/>
        </p:nvGrpSpPr>
        <p:grpSpPr>
          <a:xfrm flipH="1">
            <a:off x="2772229" y="288000"/>
            <a:ext cx="6088742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7197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88774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63" y="5866158"/>
            <a:ext cx="2255740" cy="51103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76000"/>
            <a:ext cx="167593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28046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mili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77" y="288000"/>
            <a:ext cx="4570038" cy="6264000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 flipH="1">
            <a:off x="2772229" y="288000"/>
            <a:ext cx="6088742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7197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88774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63" y="5866158"/>
            <a:ext cx="2255740" cy="511035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75999"/>
            <a:ext cx="185084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11217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drink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9" y="288000"/>
            <a:ext cx="4571115" cy="6265475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 flipH="1">
            <a:off x="2772229" y="288000"/>
            <a:ext cx="6088742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7197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88774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63" y="5866158"/>
            <a:ext cx="2255740" cy="511035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75999"/>
            <a:ext cx="185084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6947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riol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231" y="288997"/>
            <a:ext cx="4617315" cy="626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eperen 15"/>
          <p:cNvGrpSpPr/>
          <p:nvPr/>
        </p:nvGrpSpPr>
        <p:grpSpPr>
          <a:xfrm flipH="1">
            <a:off x="2772229" y="288000"/>
            <a:ext cx="6088742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7197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88774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63" y="5866158"/>
            <a:ext cx="2255740" cy="511035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75999"/>
            <a:ext cx="185084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41976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monsterne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9" y="288000"/>
            <a:ext cx="4679617" cy="6257770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 flipH="1">
            <a:off x="2772229" y="288000"/>
            <a:ext cx="6088742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7197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88774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63" y="5866158"/>
            <a:ext cx="2255740" cy="51103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76000"/>
            <a:ext cx="167593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92357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sta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0"/>
          <a:stretch/>
        </p:blipFill>
        <p:spPr>
          <a:xfrm>
            <a:off x="288000" y="288000"/>
            <a:ext cx="4622238" cy="6264000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 flipH="1">
            <a:off x="2772229" y="288000"/>
            <a:ext cx="6088742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7197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88774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63" y="5866158"/>
            <a:ext cx="2255740" cy="51103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76000"/>
            <a:ext cx="167593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9056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:2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288000" y="288000"/>
            <a:ext cx="8553506" cy="6265475"/>
            <a:chOff x="288000" y="288000"/>
            <a:chExt cx="8553506" cy="6265475"/>
          </a:xfrm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2520000"/>
            <a:ext cx="5342082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4174702"/>
            <a:ext cx="5354606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5" y="576000"/>
            <a:ext cx="1655818" cy="71222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9" y="5866158"/>
            <a:ext cx="2255740" cy="51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waterover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289486"/>
            <a:ext cx="4391247" cy="6261029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 flipH="1">
            <a:off x="2772229" y="288000"/>
            <a:ext cx="6088742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7197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88774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63" y="5866158"/>
            <a:ext cx="2255740" cy="51103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576000"/>
            <a:ext cx="167593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95858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2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/>
        </p:nvGrpSpPr>
        <p:grpSpPr>
          <a:xfrm>
            <a:off x="288000" y="288000"/>
            <a:ext cx="8553506" cy="6265475"/>
            <a:chOff x="288000" y="288000"/>
            <a:chExt cx="8553506" cy="6265475"/>
          </a:xfrm>
        </p:grpSpPr>
        <p:sp>
          <p:nvSpPr>
            <p:cNvPr id="10" name="Rechthoek 9"/>
            <p:cNvSpPr>
              <a:spLocks/>
            </p:cNvSpPr>
            <p:nvPr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ige driehoek 10"/>
            <p:cNvSpPr/>
            <p:nvPr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2520000"/>
            <a:ext cx="5342082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4174702"/>
            <a:ext cx="5354606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5" y="576000"/>
            <a:ext cx="1655818" cy="71222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9" y="5866158"/>
            <a:ext cx="2255740" cy="51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44648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3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/>
        </p:nvGrpSpPr>
        <p:grpSpPr>
          <a:xfrm>
            <a:off x="1483257" y="288000"/>
            <a:ext cx="7372742" cy="6265475"/>
            <a:chOff x="1483257" y="288000"/>
            <a:chExt cx="7372742" cy="6265475"/>
          </a:xfrm>
        </p:grpSpPr>
        <p:sp>
          <p:nvSpPr>
            <p:cNvPr id="8" name="Rechthoek 7"/>
            <p:cNvSpPr>
              <a:spLocks/>
            </p:cNvSpPr>
            <p:nvPr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solidFill>
              <a:srgbClr val="196E8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ige driehoek 9"/>
            <p:cNvSpPr/>
            <p:nvPr/>
          </p:nvSpPr>
          <p:spPr>
            <a:xfrm flipH="1">
              <a:off x="1483257" y="288000"/>
              <a:ext cx="1800000" cy="6264000"/>
            </a:xfrm>
            <a:prstGeom prst="rtTriangle">
              <a:avLst/>
            </a:prstGeom>
            <a:solidFill>
              <a:srgbClr val="196E8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6052" y="2104574"/>
            <a:ext cx="3816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463162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7" y="319565"/>
            <a:ext cx="1567832" cy="67355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63" y="5866158"/>
            <a:ext cx="2255740" cy="51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0348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EEA2-6EBD-437B-87DA-C7AA71627933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Klimaatportaal-Vlaanderen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74451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16000"/>
            <a:ext cx="7416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1" i="0" baseline="0">
                <a:latin typeface="Calibri" panose="020F0502020204030204" pitchFamily="34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40000"/>
            <a:ext cx="7416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 baseline="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73262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15200"/>
            <a:ext cx="7416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0902A518-2289-419D-A053-0C9EC542DC6E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4407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afbeelding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20146" y="1908000"/>
            <a:ext cx="3391854" cy="3780000"/>
          </a:xfrm>
        </p:spPr>
        <p:txBody>
          <a:bodyPr bIns="0"/>
          <a:lstStyle>
            <a:lvl1pPr>
              <a:spcBef>
                <a:spcPts val="300"/>
              </a:spcBef>
              <a:defRPr sz="2000"/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294228" y="1908000"/>
            <a:ext cx="3708000" cy="3780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D65BF7D-2351-4026-A12A-0825E6E8751E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45425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08000"/>
            <a:ext cx="3708000" cy="3780000"/>
          </a:xfrm>
        </p:spPr>
        <p:txBody>
          <a:bodyPr bIns="0"/>
          <a:lstStyle>
            <a:lvl1pPr>
              <a:spcBef>
                <a:spcPts val="300"/>
              </a:spcBef>
              <a:defRPr sz="2000">
                <a:latin typeface="Calibri" panose="020F0502020204030204" pitchFamily="34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>
              <a:spcBef>
                <a:spcPts val="300"/>
              </a:spcBef>
              <a:defRPr sz="1800">
                <a:latin typeface="Calibri" panose="020F0502020204030204" pitchFamily="34" charset="0"/>
              </a:defRPr>
            </a:lvl3pPr>
            <a:lvl4pPr>
              <a:spcBef>
                <a:spcPts val="300"/>
              </a:spcBef>
              <a:defRPr sz="1800">
                <a:latin typeface="Calibri" panose="020F0502020204030204" pitchFamily="34" charset="0"/>
              </a:defRPr>
            </a:lvl4pPr>
            <a:lvl5pPr>
              <a:spcBef>
                <a:spcPts val="300"/>
              </a:spcBef>
              <a:defRPr sz="1800">
                <a:latin typeface="Calibri" panose="020F0502020204030204" pitchFamily="34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5040000" y="1908000"/>
            <a:ext cx="3672000" cy="3780000"/>
          </a:xfrm>
        </p:spPr>
        <p:txBody>
          <a:bodyPr bIns="0"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>
              <a:spcBef>
                <a:spcPts val="300"/>
              </a:spcBef>
              <a:defRPr sz="1800">
                <a:latin typeface="Calibri" panose="020F0502020204030204" pitchFamily="34" charset="0"/>
              </a:defRPr>
            </a:lvl3pPr>
            <a:lvl4pPr>
              <a:spcBef>
                <a:spcPts val="300"/>
              </a:spcBef>
              <a:defRPr sz="1800">
                <a:latin typeface="Calibri" panose="020F0502020204030204" pitchFamily="34" charset="0"/>
              </a:defRPr>
            </a:lvl4pPr>
            <a:lvl5pPr>
              <a:spcBef>
                <a:spcPts val="300"/>
              </a:spcBef>
              <a:defRPr sz="1800">
                <a:latin typeface="Calibri" panose="020F0502020204030204" pitchFamily="34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E40F73AD-CB74-437B-89E7-5B179DDB3387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73808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V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646" y="288000"/>
            <a:ext cx="5442674" cy="6265475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>
            <a:off x="288001" y="288000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8" y="580817"/>
            <a:ext cx="1567832" cy="6735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9" y="5925830"/>
            <a:ext cx="2255740" cy="3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80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80" y="287999"/>
            <a:ext cx="4571115" cy="6265475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>
            <a:off x="288001" y="288000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8" y="580817"/>
            <a:ext cx="1567832" cy="6735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9" y="5925830"/>
            <a:ext cx="2255740" cy="3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2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: 3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483257" y="288000"/>
            <a:ext cx="7372742" cy="6265475"/>
            <a:chOff x="1483257" y="288000"/>
            <a:chExt cx="7372742" cy="6265475"/>
          </a:xfrm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solidFill>
              <a:srgbClr val="196E8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83257" y="288000"/>
              <a:ext cx="1800000" cy="6264000"/>
            </a:xfrm>
            <a:prstGeom prst="rtTriangle">
              <a:avLst/>
            </a:prstGeom>
            <a:solidFill>
              <a:srgbClr val="196E8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6052" y="2104574"/>
            <a:ext cx="3816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463162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7" y="319565"/>
            <a:ext cx="1567832" cy="67355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63" y="5866158"/>
            <a:ext cx="2255740" cy="51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1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zwem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4377" y="288000"/>
            <a:ext cx="4693011" cy="626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eperen 15"/>
          <p:cNvGrpSpPr/>
          <p:nvPr/>
        </p:nvGrpSpPr>
        <p:grpSpPr>
          <a:xfrm>
            <a:off x="288001" y="288000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8" y="580817"/>
            <a:ext cx="1567832" cy="6735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9" y="5925830"/>
            <a:ext cx="2255740" cy="3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00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luchtkwalitei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40" y="288000"/>
            <a:ext cx="4558925" cy="6265475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>
            <a:off x="288001" y="288000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8" y="580817"/>
            <a:ext cx="1567832" cy="6735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9" y="5925830"/>
            <a:ext cx="2255740" cy="3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244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luchtkwalitei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 b="4330"/>
          <a:stretch/>
        </p:blipFill>
        <p:spPr>
          <a:xfrm>
            <a:off x="4296768" y="288000"/>
            <a:ext cx="4563070" cy="6264000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>
            <a:off x="288001" y="288000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8" y="580817"/>
            <a:ext cx="1567832" cy="6735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9" y="5925830"/>
            <a:ext cx="2255740" cy="3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22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mili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22" y="288000"/>
            <a:ext cx="4816631" cy="6237233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>
            <a:off x="288001" y="288000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8" y="580817"/>
            <a:ext cx="1567832" cy="6735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9" y="5925830"/>
            <a:ext cx="2255740" cy="3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34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drink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40" y="288000"/>
            <a:ext cx="4570038" cy="6264000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>
            <a:off x="288001" y="288000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8" y="580817"/>
            <a:ext cx="1567832" cy="6735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9" y="5925830"/>
            <a:ext cx="2255740" cy="3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60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riol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4081" y="288000"/>
            <a:ext cx="4582225" cy="62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eperen 15"/>
          <p:cNvGrpSpPr/>
          <p:nvPr/>
        </p:nvGrpSpPr>
        <p:grpSpPr>
          <a:xfrm>
            <a:off x="288001" y="288000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8" y="580817"/>
            <a:ext cx="1567832" cy="6735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9" y="5925830"/>
            <a:ext cx="2255740" cy="3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666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monsterne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595" y="288000"/>
            <a:ext cx="4570038" cy="6264000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>
            <a:off x="288001" y="288000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8" y="580817"/>
            <a:ext cx="1567832" cy="6735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9" y="5925830"/>
            <a:ext cx="2255740" cy="3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05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sta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0"/>
          <a:stretch/>
        </p:blipFill>
        <p:spPr>
          <a:xfrm>
            <a:off x="4220308" y="288000"/>
            <a:ext cx="4632300" cy="6277636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>
            <a:off x="288001" y="288000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8" y="580817"/>
            <a:ext cx="1567832" cy="6735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9" y="5925830"/>
            <a:ext cx="2255740" cy="3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60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: waterover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16" y="288135"/>
            <a:ext cx="4511122" cy="6260705"/>
          </a:xfrm>
          <a:prstGeom prst="rect">
            <a:avLst/>
          </a:prstGeom>
        </p:spPr>
      </p:pic>
      <p:grpSp>
        <p:nvGrpSpPr>
          <p:cNvPr id="16" name="Groeperen 15"/>
          <p:cNvGrpSpPr/>
          <p:nvPr/>
        </p:nvGrpSpPr>
        <p:grpSpPr>
          <a:xfrm>
            <a:off x="288001" y="288000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8" y="580817"/>
            <a:ext cx="1567832" cy="6735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9" y="5925830"/>
            <a:ext cx="2255740" cy="3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21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16000"/>
            <a:ext cx="7416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1" i="0" baseline="0">
                <a:latin typeface="Calibri" panose="020F0502020204030204" pitchFamily="34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40000"/>
            <a:ext cx="7416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 baseline="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27823047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417C2-861F-4448-97CB-7BC3ADC79E54}" type="datetime1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Klimaatverandering in Vlaanderen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72CD8-86DA-4BC9-8941-69CF01A89514}" type="slidenum">
              <a:rPr lang="en-US" altLang="nl-BE"/>
              <a:pPr/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3213540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15200"/>
            <a:ext cx="7416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B359EEA2-6EBD-437B-87DA-C7AA71627933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BE"/>
              <a:t>Klimaatportaal-Vlaanderen</a:t>
            </a:r>
            <a:endParaRPr lang="nl-BE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825196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afbeelding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20146" y="1908000"/>
            <a:ext cx="3391854" cy="3780000"/>
          </a:xfrm>
        </p:spPr>
        <p:txBody>
          <a:bodyPr bIns="0"/>
          <a:lstStyle>
            <a:lvl1pPr>
              <a:spcBef>
                <a:spcPts val="300"/>
              </a:spcBef>
              <a:defRPr sz="2000"/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294228" y="1908000"/>
            <a:ext cx="3708000" cy="3780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CFC75446-7C2A-49D5-92E9-70F2B5BC8F19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BE"/>
              <a:t>Klimaatportaal-Vlaanderen</a:t>
            </a:r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21680200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08000"/>
            <a:ext cx="3708000" cy="3780000"/>
          </a:xfrm>
        </p:spPr>
        <p:txBody>
          <a:bodyPr bIns="0"/>
          <a:lstStyle>
            <a:lvl1pPr>
              <a:spcBef>
                <a:spcPts val="300"/>
              </a:spcBef>
              <a:defRPr sz="2000">
                <a:latin typeface="Calibri" panose="020F0502020204030204" pitchFamily="34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>
              <a:spcBef>
                <a:spcPts val="300"/>
              </a:spcBef>
              <a:defRPr sz="1800">
                <a:latin typeface="Calibri" panose="020F0502020204030204" pitchFamily="34" charset="0"/>
              </a:defRPr>
            </a:lvl3pPr>
            <a:lvl4pPr>
              <a:spcBef>
                <a:spcPts val="300"/>
              </a:spcBef>
              <a:defRPr sz="1800">
                <a:latin typeface="Calibri" panose="020F0502020204030204" pitchFamily="34" charset="0"/>
              </a:defRPr>
            </a:lvl4pPr>
            <a:lvl5pPr>
              <a:spcBef>
                <a:spcPts val="300"/>
              </a:spcBef>
              <a:defRPr sz="1800">
                <a:latin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5040000" y="1908000"/>
            <a:ext cx="3672000" cy="3780000"/>
          </a:xfrm>
        </p:spPr>
        <p:txBody>
          <a:bodyPr bIns="0"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>
              <a:spcBef>
                <a:spcPts val="300"/>
              </a:spcBef>
              <a:defRPr sz="1800">
                <a:latin typeface="Calibri" panose="020F0502020204030204" pitchFamily="34" charset="0"/>
              </a:defRPr>
            </a:lvl3pPr>
            <a:lvl4pPr>
              <a:spcBef>
                <a:spcPts val="300"/>
              </a:spcBef>
              <a:defRPr sz="1800">
                <a:latin typeface="Calibri" panose="020F0502020204030204" pitchFamily="34" charset="0"/>
              </a:defRPr>
            </a:lvl4pPr>
            <a:lvl5pPr>
              <a:spcBef>
                <a:spcPts val="300"/>
              </a:spcBef>
              <a:defRPr sz="1800">
                <a:latin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CFC75446-7C2A-49D5-92E9-70F2B5BC8F19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BE"/>
              <a:t>Klimaatportaal-Vlaanderen</a:t>
            </a:r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17875757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C75446-7C2A-49D5-92E9-70F2B5BC8F19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Klimaatportaal-Vlaanderen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60562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16000"/>
            <a:ext cx="7416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1" i="0" baseline="0">
                <a:latin typeface="Calibri" panose="020F0502020204030204" pitchFamily="34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40000"/>
            <a:ext cx="7416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 baseline="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2901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15200"/>
            <a:ext cx="7416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B359EEA2-6EBD-437B-87DA-C7AA71627933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BE"/>
              <a:t>Klimaatportaal-Vlaanderen</a:t>
            </a:r>
            <a:endParaRPr lang="nl-BE" dirty="0"/>
          </a:p>
        </p:txBody>
      </p:sp>
      <p:sp>
        <p:nvSpPr>
          <p:cNvPr id="10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8513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afbeelding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20146" y="1908000"/>
            <a:ext cx="3391854" cy="3780000"/>
          </a:xfrm>
        </p:spPr>
        <p:txBody>
          <a:bodyPr bIns="0"/>
          <a:lstStyle>
            <a:lvl1pPr>
              <a:spcBef>
                <a:spcPts val="300"/>
              </a:spcBef>
              <a:defRPr sz="2000"/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294228" y="1908000"/>
            <a:ext cx="3708000" cy="3780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 dirty="0"/>
              <a:t>Klik op het pictogram als u een afbeelding wilt toevoegen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221691C-B624-4055-AC5B-6CD6228ED91F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BE"/>
              <a:t>Klimaatportaal-Vlaanderen</a:t>
            </a:r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33013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08000"/>
            <a:ext cx="3708000" cy="3780000"/>
          </a:xfrm>
        </p:spPr>
        <p:txBody>
          <a:bodyPr bIns="0"/>
          <a:lstStyle>
            <a:lvl1pPr>
              <a:spcBef>
                <a:spcPts val="300"/>
              </a:spcBef>
              <a:defRPr sz="2000">
                <a:latin typeface="Calibri" panose="020F0502020204030204" pitchFamily="34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>
              <a:spcBef>
                <a:spcPts val="300"/>
              </a:spcBef>
              <a:defRPr sz="1800">
                <a:latin typeface="Calibri" panose="020F0502020204030204" pitchFamily="34" charset="0"/>
              </a:defRPr>
            </a:lvl3pPr>
            <a:lvl4pPr>
              <a:spcBef>
                <a:spcPts val="300"/>
              </a:spcBef>
              <a:defRPr sz="1800">
                <a:latin typeface="Calibri" panose="020F0502020204030204" pitchFamily="34" charset="0"/>
              </a:defRPr>
            </a:lvl4pPr>
            <a:lvl5pPr>
              <a:spcBef>
                <a:spcPts val="300"/>
              </a:spcBef>
              <a:defRPr sz="1800">
                <a:latin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5040000" y="1908000"/>
            <a:ext cx="3672000" cy="3780000"/>
          </a:xfrm>
        </p:spPr>
        <p:txBody>
          <a:bodyPr bIns="0"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2pPr>
            <a:lvl3pPr>
              <a:spcBef>
                <a:spcPts val="300"/>
              </a:spcBef>
              <a:defRPr sz="1800">
                <a:latin typeface="Calibri" panose="020F0502020204030204" pitchFamily="34" charset="0"/>
              </a:defRPr>
            </a:lvl3pPr>
            <a:lvl4pPr>
              <a:spcBef>
                <a:spcPts val="300"/>
              </a:spcBef>
              <a:defRPr sz="1800">
                <a:latin typeface="Calibri" panose="020F0502020204030204" pitchFamily="34" charset="0"/>
              </a:defRPr>
            </a:lvl4pPr>
            <a:lvl5pPr>
              <a:spcBef>
                <a:spcPts val="300"/>
              </a:spcBef>
              <a:defRPr sz="1800">
                <a:latin typeface="Calibri" panose="020F0502020204030204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4A4883C-F26E-416F-BBAB-467594A12D14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BE"/>
              <a:t>Klimaatportaal-Vlaanderen</a:t>
            </a:r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2729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: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80" y="287999"/>
            <a:ext cx="4571115" cy="6265475"/>
          </a:xfrm>
          <a:prstGeom prst="rect">
            <a:avLst/>
          </a:prstGeom>
        </p:spPr>
      </p:pic>
      <p:grpSp>
        <p:nvGrpSpPr>
          <p:cNvPr id="16" name="Groeperen 15"/>
          <p:cNvGrpSpPr/>
          <p:nvPr userDrawn="1"/>
        </p:nvGrpSpPr>
        <p:grpSpPr>
          <a:xfrm>
            <a:off x="288001" y="288000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1" i="0">
                <a:latin typeface="+mj-lt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8" y="580817"/>
            <a:ext cx="1567832" cy="6735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9" y="5925830"/>
            <a:ext cx="2255740" cy="3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1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openxmlformats.org/officeDocument/2006/relationships/theme" Target="../theme/theme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openxmlformats.org/officeDocument/2006/relationships/theme" Target="../theme/theme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3.pn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CFC75446-7C2A-49D5-92E9-70F2B5BC8F19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BE"/>
              <a:t>Klimaatportaal-Vlaanderen</a:t>
            </a:r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5200"/>
            <a:ext cx="74448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1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75" r:id="rId2"/>
    <p:sldLayoutId id="2147483695" r:id="rId3"/>
    <p:sldLayoutId id="2147483770" r:id="rId4"/>
  </p:sldLayoutIdLst>
  <p:hf hdr="0" dt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b="1" i="0" kern="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2200" b="1" i="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7"/>
        </a:buBlip>
        <a:tabLst/>
        <a:defRPr sz="2200" kern="1200" spc="0" baseline="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8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9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5504"/>
            <a:ext cx="7416000" cy="11164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6140"/>
            <a:ext cx="7416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64" y="186501"/>
            <a:ext cx="1567834" cy="67355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5" y="6210834"/>
            <a:ext cx="2241227" cy="389171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6ABD300-6CA5-4B5E-94D8-A9D5A8F462AB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BE"/>
              <a:t>Klimaatportaal-Vlaanderen</a:t>
            </a:r>
            <a:endParaRPr lang="nl-BE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482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7" r:id="rId2"/>
    <p:sldLayoutId id="2147483685" r:id="rId3"/>
    <p:sldLayoutId id="2147483686" r:id="rId4"/>
  </p:sldLayoutIdLst>
  <p:hf hdr="0" dt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1" i="0" kern="1200" baseline="0">
          <a:solidFill>
            <a:schemeClr val="tx1"/>
          </a:solidFill>
          <a:latin typeface="Calibri" panose="020F0502020204030204" pitchFamily="34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8"/>
        </a:buBlip>
        <a:defRPr sz="2200" b="1" kern="1200" spc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9"/>
        </a:buBlip>
        <a:defRPr sz="2200" kern="1200" spc="0">
          <a:solidFill>
            <a:schemeClr val="bg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0"/>
        </a:buBlip>
        <a:defRPr sz="2000" kern="1200" spc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1"/>
        </a:buBlip>
        <a:defRPr sz="2000" kern="1200" spc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8"/>
        </a:buBlip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5200"/>
            <a:ext cx="74448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E218393-6AC7-4E48-AE9F-2E3D1075A048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BE"/>
              <a:t>Klimaatportaal-Vlaanderen</a:t>
            </a:r>
            <a:endParaRPr lang="nl-BE" dirty="0"/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1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dt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b="1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3"/>
        </a:buBlip>
        <a:tabLst/>
        <a:defRPr sz="2200" b="1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4"/>
        </a:buBlip>
        <a:tabLst/>
        <a:defRPr sz="2200" kern="1200" spc="0" baseline="0">
          <a:solidFill>
            <a:srgbClr val="9B9B9B"/>
          </a:solidFill>
          <a:latin typeface="Calibri" panose="020F0502020204030204" pitchFamily="34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5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6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3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CFC75446-7C2A-49D5-92E9-70F2B5BC8F19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BE"/>
              <a:t>Klimaatportaal-Vlaanderen</a:t>
            </a:r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5200"/>
            <a:ext cx="74448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0548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hf hdr="0" dt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b="1" i="0" kern="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6"/>
        </a:buBlip>
        <a:tabLst/>
        <a:defRPr sz="2200" b="1" i="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7"/>
        </a:buBlip>
        <a:tabLst/>
        <a:defRPr sz="2200" kern="1200" spc="0" baseline="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18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9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6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5504"/>
            <a:ext cx="7416000" cy="11164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6140"/>
            <a:ext cx="7416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64" y="186501"/>
            <a:ext cx="1567834" cy="67355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5" y="6210834"/>
            <a:ext cx="2241227" cy="389171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62D99A9A-6424-4170-8B4E-F352698E097E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8184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</p:sldLayoutIdLst>
  <p:hf hdr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1" i="0" kern="1200" baseline="0">
          <a:solidFill>
            <a:schemeClr val="tx1"/>
          </a:solidFill>
          <a:latin typeface="Calibri" panose="020F0502020204030204" pitchFamily="34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8"/>
        </a:buBlip>
        <a:defRPr sz="2200" b="1" kern="1200" spc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9"/>
        </a:buBlip>
        <a:defRPr sz="2200" kern="1200" spc="0">
          <a:solidFill>
            <a:schemeClr val="bg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0"/>
        </a:buBlip>
        <a:defRPr sz="2000" kern="1200" spc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1"/>
        </a:buBlip>
        <a:defRPr sz="2000" kern="1200" spc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8"/>
        </a:buBlip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5200"/>
            <a:ext cx="74448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CDCA65D-314B-4E07-BE16-41AB12BE5F14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nl-BE" dirty="0"/>
          </a:p>
        </p:txBody>
      </p:sp>
      <p:sp>
        <p:nvSpPr>
          <p:cNvPr id="13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016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hdr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b="1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3"/>
        </a:buBlip>
        <a:tabLst/>
        <a:defRPr sz="2200" b="1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4"/>
        </a:buBlip>
        <a:tabLst/>
        <a:defRPr sz="2200" kern="1200" spc="0" baseline="0">
          <a:solidFill>
            <a:srgbClr val="9B9B9B"/>
          </a:solidFill>
          <a:latin typeface="Calibri" panose="020F0502020204030204" pitchFamily="34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15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6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3"/>
        </a:buBlip>
        <a:tabLst/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5504"/>
            <a:ext cx="7416000" cy="11164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6140"/>
            <a:ext cx="7416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88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064" y="186501"/>
            <a:ext cx="1567834" cy="67355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5" y="6210834"/>
            <a:ext cx="2241227" cy="389171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0054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CFC75446-7C2A-49D5-92E9-70F2B5BC8F19}" type="datetime1">
              <a:rPr lang="nl-BE" smtClean="0"/>
              <a:t>5/06/2019</a:t>
            </a:fld>
            <a:endParaRPr lang="nl-BE" dirty="0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24306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nl-BE"/>
              <a:t>Klimaatportaal-Vlaanderen</a:t>
            </a:r>
            <a:endParaRPr lang="nl-BE" dirty="0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19428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8830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p:hf hdr="0" dt="0"/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1" i="0" kern="1200" baseline="0">
          <a:solidFill>
            <a:schemeClr val="tx1"/>
          </a:solidFill>
          <a:latin typeface="Calibri" panose="020F0502020204030204" pitchFamily="34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9"/>
        </a:buBlip>
        <a:defRPr sz="2200" b="1" kern="1200" spc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10"/>
        </a:buBlip>
        <a:defRPr sz="2200" kern="1200" spc="0">
          <a:solidFill>
            <a:schemeClr val="bg1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1"/>
        </a:buBlip>
        <a:defRPr sz="2000" kern="1200" spc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2"/>
        </a:buBlip>
        <a:defRPr sz="2000" kern="1200" spc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9"/>
        </a:buBlip>
        <a:defRPr sz="2000" kern="1200" spc="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klimaat.vmm.be/" TargetMode="Externa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lancet.com/journals/lanplh/article/PIIS2542-5196(17)30082-7/fulltext" TargetMode="Externa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85.emf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.png"/><Relationship Id="rId7" Type="http://schemas.openxmlformats.org/officeDocument/2006/relationships/hyperlink" Target="https://www.milieurapport.be/milieuthemas/klimaatverandering" TargetMode="Externa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customXml" Target="../ink/ink5.xml"/><Relationship Id="rId3" Type="http://schemas.openxmlformats.org/officeDocument/2006/relationships/notesSlide" Target="../notesSlides/notesSlide6.xml"/><Relationship Id="rId7" Type="http://schemas.openxmlformats.org/officeDocument/2006/relationships/customXml" Target="../ink/ink2.xml"/><Relationship Id="rId12" Type="http://schemas.openxmlformats.org/officeDocument/2006/relationships/image" Target="../media/image52.emf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54.emf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9.emf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51.emf"/><Relationship Id="rId4" Type="http://schemas.openxmlformats.org/officeDocument/2006/relationships/image" Target="../media/image47.jpeg"/><Relationship Id="rId9" Type="http://schemas.openxmlformats.org/officeDocument/2006/relationships/customXml" Target="../ink/ink3.xml"/><Relationship Id="rId14" Type="http://schemas.openxmlformats.org/officeDocument/2006/relationships/image" Target="../media/image5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0.png"/><Relationship Id="rId11" Type="http://schemas.openxmlformats.org/officeDocument/2006/relationships/image" Target="../media/image60.emf"/><Relationship Id="rId5" Type="http://schemas.openxmlformats.org/officeDocument/2006/relationships/image" Target="../media/image49.png"/><Relationship Id="rId10" Type="http://schemas.openxmlformats.org/officeDocument/2006/relationships/customXml" Target="../ink/ink8.xml"/><Relationship Id="rId4" Type="http://schemas.openxmlformats.org/officeDocument/2006/relationships/image" Target="../media/image48.png"/><Relationship Id="rId9" Type="http://schemas.openxmlformats.org/officeDocument/2006/relationships/image" Target="../media/image5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84104" y="3698778"/>
            <a:ext cx="5125751" cy="1282003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nl-BE" sz="4400" dirty="0"/>
              <a:t>Klimaatportaal Vlaanderen</a:t>
            </a:r>
            <a:endParaRPr lang="nl-BE" sz="4400" b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01596" y="5094372"/>
            <a:ext cx="4489724" cy="558591"/>
          </a:xfrm>
        </p:spPr>
        <p:txBody>
          <a:bodyPr/>
          <a:lstStyle/>
          <a:p>
            <a:pPr algn="r"/>
            <a:r>
              <a:rPr lang="nl-BE" b="0" dirty="0"/>
              <a:t>Provinciale </a:t>
            </a:r>
            <a:r>
              <a:rPr lang="nl-BE" b="0" dirty="0" err="1"/>
              <a:t>Milieudag</a:t>
            </a:r>
            <a:r>
              <a:rPr lang="nl-BE" b="0" dirty="0"/>
              <a:t> Antwerpen – 4.6.2019</a:t>
            </a:r>
          </a:p>
          <a:p>
            <a:pPr algn="r"/>
            <a:r>
              <a:rPr lang="nl-BE" sz="14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Johan Brouwers</a:t>
            </a:r>
            <a:endParaRPr lang="fr-BE" sz="14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861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>
            <a:extLst>
              <a:ext uri="{FF2B5EF4-FFF2-40B4-BE49-F238E27FC236}">
                <a16:creationId xmlns:a16="http://schemas.microsoft.com/office/drawing/2014/main" id="{47B5BA12-FE64-434F-8D15-ECFD2DCB0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16616"/>
            <a:ext cx="8399216" cy="954047"/>
          </a:xfrm>
        </p:spPr>
        <p:txBody>
          <a:bodyPr/>
          <a:lstStyle/>
          <a:p>
            <a:r>
              <a:rPr lang="nl-BE" dirty="0"/>
              <a:t>2. Klimaatportaal Vlaanderen</a:t>
            </a:r>
            <a:endParaRPr lang="nl-BE" dirty="0">
              <a:solidFill>
                <a:srgbClr val="7A9C28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10</a:t>
            </a:fld>
            <a:endParaRPr lang="nl-BE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9884B18-6769-4102-83EA-BF3683497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" y="1099227"/>
            <a:ext cx="9144000" cy="3854393"/>
          </a:xfrm>
          <a:prstGeom prst="rect">
            <a:avLst/>
          </a:prstGeom>
        </p:spPr>
      </p:pic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4752308D-045F-4D95-8225-1354774B469E}"/>
              </a:ext>
            </a:extLst>
          </p:cNvPr>
          <p:cNvSpPr/>
          <p:nvPr/>
        </p:nvSpPr>
        <p:spPr>
          <a:xfrm>
            <a:off x="1127459" y="995617"/>
            <a:ext cx="1079093" cy="441251"/>
          </a:xfrm>
          <a:prstGeom prst="round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7540C348-5C43-4D61-B940-0E58CD4D385C}"/>
              </a:ext>
            </a:extLst>
          </p:cNvPr>
          <p:cNvGrpSpPr/>
          <p:nvPr/>
        </p:nvGrpSpPr>
        <p:grpSpPr>
          <a:xfrm>
            <a:off x="754262" y="1970201"/>
            <a:ext cx="9144000" cy="5028014"/>
            <a:chOff x="612768" y="1392931"/>
            <a:chExt cx="9144000" cy="5028014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7059A133-A6CA-4BB7-B5C3-39542ED9A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190"/>
            <a:stretch/>
          </p:blipFill>
          <p:spPr>
            <a:xfrm>
              <a:off x="612768" y="1392931"/>
              <a:ext cx="9144000" cy="5028014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id="{B03799D0-B8B8-4299-83BC-0EF747FE0D05}"/>
                </a:ext>
              </a:extLst>
            </p:cNvPr>
            <p:cNvSpPr/>
            <p:nvPr/>
          </p:nvSpPr>
          <p:spPr>
            <a:xfrm>
              <a:off x="2920519" y="2410741"/>
              <a:ext cx="5193218" cy="3976751"/>
            </a:xfrm>
            <a:prstGeom prst="roundRect">
              <a:avLst/>
            </a:prstGeom>
            <a:noFill/>
            <a:ln w="381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447CBA02-78FD-4495-98B5-C252CC579A0C}"/>
              </a:ext>
            </a:extLst>
          </p:cNvPr>
          <p:cNvSpPr/>
          <p:nvPr/>
        </p:nvSpPr>
        <p:spPr>
          <a:xfrm>
            <a:off x="842187" y="4588088"/>
            <a:ext cx="1079093" cy="441251"/>
          </a:xfrm>
          <a:prstGeom prst="round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9591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57C0193-BD38-497F-B6D2-A9743FC2C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5665"/>
            <a:ext cx="9144000" cy="5143500"/>
          </a:xfrm>
          <a:prstGeom prst="rect">
            <a:avLst/>
          </a:prstGeom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A81AE702-3573-43ED-9381-CB239036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09788"/>
            <a:ext cx="8399216" cy="954047"/>
          </a:xfrm>
        </p:spPr>
        <p:txBody>
          <a:bodyPr/>
          <a:lstStyle/>
          <a:p>
            <a:r>
              <a:rPr lang="nl-BE" dirty="0"/>
              <a:t>2. Klimaatportaal Vlaanderen</a:t>
            </a:r>
            <a:endParaRPr lang="nl-BE" dirty="0">
              <a:solidFill>
                <a:srgbClr val="7A9C28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11</a:t>
            </a:fld>
            <a:endParaRPr lang="nl-BE" dirty="0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F979AFB9-5AD4-401A-A0D1-518513089B9C}"/>
              </a:ext>
            </a:extLst>
          </p:cNvPr>
          <p:cNvSpPr/>
          <p:nvPr/>
        </p:nvSpPr>
        <p:spPr>
          <a:xfrm>
            <a:off x="100013" y="1453124"/>
            <a:ext cx="5881687" cy="1245303"/>
          </a:xfrm>
          <a:prstGeom prst="round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1D854E37-9458-4E73-86EE-5142DFE723D7}"/>
              </a:ext>
            </a:extLst>
          </p:cNvPr>
          <p:cNvSpPr/>
          <p:nvPr/>
        </p:nvSpPr>
        <p:spPr>
          <a:xfrm>
            <a:off x="100013" y="2992935"/>
            <a:ext cx="5881687" cy="1755474"/>
          </a:xfrm>
          <a:prstGeom prst="round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0B20E9B-7AF8-4855-BD32-F0DAAF0379AA}"/>
              </a:ext>
            </a:extLst>
          </p:cNvPr>
          <p:cNvSpPr txBox="1"/>
          <p:nvPr/>
        </p:nvSpPr>
        <p:spPr>
          <a:xfrm>
            <a:off x="5614988" y="2101477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9900"/>
                </a:solidFill>
              </a:rPr>
              <a:t>❶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C3D43BA-A1AA-4096-BC11-66361E670369}"/>
              </a:ext>
            </a:extLst>
          </p:cNvPr>
          <p:cNvSpPr txBox="1"/>
          <p:nvPr/>
        </p:nvSpPr>
        <p:spPr>
          <a:xfrm>
            <a:off x="2012503" y="2950855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9900"/>
                </a:solidFill>
              </a:rPr>
              <a:t>❷</a:t>
            </a: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19CB0E27-2554-4183-BA92-BFBF0309F26E}"/>
              </a:ext>
            </a:extLst>
          </p:cNvPr>
          <p:cNvCxnSpPr>
            <a:cxnSpLocks/>
          </p:cNvCxnSpPr>
          <p:nvPr/>
        </p:nvCxnSpPr>
        <p:spPr>
          <a:xfrm>
            <a:off x="2038350" y="1358341"/>
            <a:ext cx="521494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DD2C431D-46CE-4F9B-B14A-7E1E52DD36ED}"/>
              </a:ext>
            </a:extLst>
          </p:cNvPr>
          <p:cNvSpPr/>
          <p:nvPr/>
        </p:nvSpPr>
        <p:spPr>
          <a:xfrm>
            <a:off x="100013" y="4986426"/>
            <a:ext cx="5881687" cy="1242496"/>
          </a:xfrm>
          <a:prstGeom prst="round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219859E-F1A9-4408-9970-ABE0DD443ACC}"/>
              </a:ext>
            </a:extLst>
          </p:cNvPr>
          <p:cNvSpPr txBox="1"/>
          <p:nvPr/>
        </p:nvSpPr>
        <p:spPr>
          <a:xfrm>
            <a:off x="5614987" y="5774507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9900"/>
                </a:solidFill>
              </a:rPr>
              <a:t>❸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08FF66B6-708D-4750-854B-54C8F11E9135}"/>
              </a:ext>
            </a:extLst>
          </p:cNvPr>
          <p:cNvGrpSpPr>
            <a:grpSpLocks/>
          </p:cNvGrpSpPr>
          <p:nvPr/>
        </p:nvGrpSpPr>
        <p:grpSpPr bwMode="auto">
          <a:xfrm>
            <a:off x="4920474" y="435655"/>
            <a:ext cx="4228972" cy="2297584"/>
            <a:chOff x="1124939" y="1961418"/>
            <a:chExt cx="9239692" cy="5120612"/>
          </a:xfrm>
        </p:grpSpPr>
        <p:pic>
          <p:nvPicPr>
            <p:cNvPr id="17" name="Picture 2" descr="image008">
              <a:extLst>
                <a:ext uri="{FF2B5EF4-FFF2-40B4-BE49-F238E27FC236}">
                  <a16:creationId xmlns:a16="http://schemas.microsoft.com/office/drawing/2014/main" id="{3ED3FB41-2152-4279-949D-5BC4028E47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39" y="1961418"/>
              <a:ext cx="9239692" cy="5120612"/>
            </a:xfrm>
            <a:prstGeom prst="rect">
              <a:avLst/>
            </a:prstGeom>
            <a:ln w="444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id="{5ACC54B9-7E21-499D-B75C-2608CB81FFC2}"/>
                </a:ext>
              </a:extLst>
            </p:cNvPr>
            <p:cNvSpPr/>
            <p:nvPr/>
          </p:nvSpPr>
          <p:spPr>
            <a:xfrm>
              <a:off x="5167726" y="4999563"/>
              <a:ext cx="2986532" cy="1837091"/>
            </a:xfrm>
            <a:prstGeom prst="round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5139500A-EC95-41F7-B63B-C7473D1A4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086" y="1416475"/>
            <a:ext cx="428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dirty="0">
                <a:solidFill>
                  <a:srgbClr val="FF9900"/>
                </a:solidFill>
              </a:rPr>
              <a:t>❶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773EB26D-BA55-4C90-A01E-CEB485CEA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3" r="46495" b="4318"/>
          <a:stretch>
            <a:fillRect/>
          </a:stretch>
        </p:blipFill>
        <p:spPr bwMode="auto">
          <a:xfrm>
            <a:off x="4943888" y="5043218"/>
            <a:ext cx="4361756" cy="3019425"/>
          </a:xfrm>
          <a:prstGeom prst="rect">
            <a:avLst/>
          </a:prstGeom>
          <a:ln w="444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1C53D3D0-A70B-4905-8096-473C3AFDA5F4}"/>
              </a:ext>
            </a:extLst>
          </p:cNvPr>
          <p:cNvSpPr txBox="1"/>
          <p:nvPr/>
        </p:nvSpPr>
        <p:spPr>
          <a:xfrm>
            <a:off x="1405631" y="4951609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9900"/>
                </a:solidFill>
              </a:rPr>
              <a:t>❸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AF91FA1-D23D-4FCA-BA13-D36256867F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8510" y="2863658"/>
            <a:ext cx="4363694" cy="2037545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5303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/>
      <p:bldP spid="14" grpId="0"/>
      <p:bldP spid="13" grpId="0" animBg="1"/>
      <p:bldP spid="16" grpId="0"/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A8BB0AF2-0906-448B-BB0C-1993C463D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16616"/>
            <a:ext cx="8399216" cy="954047"/>
          </a:xfrm>
        </p:spPr>
        <p:txBody>
          <a:bodyPr/>
          <a:lstStyle/>
          <a:p>
            <a:r>
              <a:rPr lang="nl-BE" dirty="0"/>
              <a:t>2. Klimaatportaal Vlaanderen</a:t>
            </a:r>
            <a:endParaRPr lang="nl-BE" dirty="0">
              <a:solidFill>
                <a:srgbClr val="7A9C28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12</a:t>
            </a:fld>
            <a:endParaRPr lang="nl-BE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293D2AA1-1D94-4318-B19A-2BF2D4995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" y="953399"/>
            <a:ext cx="9144000" cy="4951202"/>
          </a:xfrm>
          <a:prstGeom prst="rect">
            <a:avLst/>
          </a:prstGeom>
        </p:spPr>
      </p:pic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26C09C32-1F30-4AED-AB37-B7B686FE3FB8}"/>
              </a:ext>
            </a:extLst>
          </p:cNvPr>
          <p:cNvSpPr/>
          <p:nvPr/>
        </p:nvSpPr>
        <p:spPr>
          <a:xfrm>
            <a:off x="-3522" y="2491409"/>
            <a:ext cx="6163044" cy="3511201"/>
          </a:xfrm>
          <a:prstGeom prst="round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4BF16E14-7CA7-4504-AA33-58860DA4D5F3}"/>
              </a:ext>
            </a:extLst>
          </p:cNvPr>
          <p:cNvSpPr txBox="1"/>
          <p:nvPr/>
        </p:nvSpPr>
        <p:spPr>
          <a:xfrm>
            <a:off x="5783371" y="2839507"/>
            <a:ext cx="449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9900"/>
                </a:solidFill>
              </a:rPr>
              <a:t>❹</a:t>
            </a:r>
          </a:p>
        </p:txBody>
      </p:sp>
    </p:spTree>
    <p:extLst>
      <p:ext uri="{BB962C8B-B14F-4D97-AF65-F5344CB8AC3E}">
        <p14:creationId xmlns:p14="http://schemas.microsoft.com/office/powerpoint/2010/main" val="1364163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8455180F-DF8E-45FC-9501-21199081E9FE}"/>
              </a:ext>
            </a:extLst>
          </p:cNvPr>
          <p:cNvSpPr/>
          <p:nvPr/>
        </p:nvSpPr>
        <p:spPr>
          <a:xfrm>
            <a:off x="6031586" y="158400"/>
            <a:ext cx="3112414" cy="655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779834F-D179-47FC-9688-FB60C3DF40CA}"/>
              </a:ext>
            </a:extLst>
          </p:cNvPr>
          <p:cNvSpPr/>
          <p:nvPr/>
        </p:nvSpPr>
        <p:spPr>
          <a:xfrm>
            <a:off x="409719" y="6043604"/>
            <a:ext cx="3112414" cy="655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FD2C1B7-0EAA-4A60-B0B1-465EB94B8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Klimaatportaal-Vlaanderen</a:t>
            </a:r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981EA9A-DBD8-43FA-BACE-7DAE7278C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13</a:t>
            </a:fld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CFFDB59-E620-4398-866C-21D4EA8F6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781" y="0"/>
            <a:ext cx="6394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25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4F9C6-848D-4652-9145-01FA8C16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1365602"/>
            <a:ext cx="7416000" cy="1116000"/>
          </a:xfrm>
        </p:spPr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CD995F-B7F0-4FD9-8F6E-8ED9A3FC1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6000" y="2524802"/>
            <a:ext cx="7416000" cy="3672000"/>
          </a:xfr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5E1B4B4-6B39-4779-B5A6-3F4A48923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14</a:t>
            </a:fld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7956CF5-D286-41B8-8A4E-FAF0C29E7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6514"/>
            <a:ext cx="9144000" cy="51435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0017B26-977A-4995-AEA4-F4722CA3B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27" t="10808" r="33637" b="5636"/>
          <a:stretch/>
        </p:blipFill>
        <p:spPr>
          <a:xfrm>
            <a:off x="1192355" y="3377737"/>
            <a:ext cx="2152321" cy="300743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78539A8-BDF5-4F40-A6A9-5D1291917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00" t="10977" r="35001" b="11447"/>
          <a:stretch/>
        </p:blipFill>
        <p:spPr>
          <a:xfrm>
            <a:off x="5676628" y="3377737"/>
            <a:ext cx="2136529" cy="300743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8DCCC46-1B45-42B9-9811-11B089B2F8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73" t="12100" r="34818" b="10000"/>
          <a:stretch/>
        </p:blipFill>
        <p:spPr>
          <a:xfrm>
            <a:off x="3414852" y="3377736"/>
            <a:ext cx="2121424" cy="3007431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B5176896-94E0-46BC-ADD4-9D3F4D9B8F28}"/>
              </a:ext>
            </a:extLst>
          </p:cNvPr>
          <p:cNvCxnSpPr/>
          <p:nvPr/>
        </p:nvCxnSpPr>
        <p:spPr>
          <a:xfrm>
            <a:off x="1944402" y="1567775"/>
            <a:ext cx="438150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">
            <a:extLst>
              <a:ext uri="{FF2B5EF4-FFF2-40B4-BE49-F238E27FC236}">
                <a16:creationId xmlns:a16="http://schemas.microsoft.com/office/drawing/2014/main" id="{A4A4B85C-FB5D-4159-A1B4-FC29AC822D46}"/>
              </a:ext>
            </a:extLst>
          </p:cNvPr>
          <p:cNvSpPr txBox="1">
            <a:spLocks/>
          </p:cNvSpPr>
          <p:nvPr/>
        </p:nvSpPr>
        <p:spPr>
          <a:xfrm>
            <a:off x="612000" y="316616"/>
            <a:ext cx="8399216" cy="9540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700" b="1" i="0" kern="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nl-BE"/>
              <a:t>2. Klimaatportaal Vlaanderen</a:t>
            </a:r>
            <a:endParaRPr lang="nl-BE" dirty="0">
              <a:solidFill>
                <a:srgbClr val="7A9C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8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el 7">
            <a:extLst>
              <a:ext uri="{FF2B5EF4-FFF2-40B4-BE49-F238E27FC236}">
                <a16:creationId xmlns:a16="http://schemas.microsoft.com/office/drawing/2014/main" id="{5F78376D-0BD0-49C6-98A1-708EDC2D4F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6000" y="756000"/>
            <a:ext cx="7416000" cy="519147"/>
          </a:xfrm>
        </p:spPr>
        <p:txBody>
          <a:bodyPr/>
          <a:lstStyle/>
          <a:p>
            <a:r>
              <a:rPr lang="nl-BE" altLang="nl-BE" dirty="0"/>
              <a:t>3. Klimaatboodschappen: </a:t>
            </a:r>
            <a:r>
              <a:rPr lang="nl-BE" altLang="nl-BE" dirty="0">
                <a:solidFill>
                  <a:srgbClr val="7A9C28"/>
                </a:solidFill>
              </a:rPr>
              <a:t>algemeen </a:t>
            </a:r>
          </a:p>
        </p:txBody>
      </p:sp>
      <p:sp>
        <p:nvSpPr>
          <p:cNvPr id="58371" name="Tijdelijke aanduiding voor inhoud 8">
            <a:extLst>
              <a:ext uri="{FF2B5EF4-FFF2-40B4-BE49-F238E27FC236}">
                <a16:creationId xmlns:a16="http://schemas.microsoft.com/office/drawing/2014/main" id="{225EBABF-D5D5-4ACF-8393-89CA123C1C4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296000" y="1676071"/>
            <a:ext cx="7848000" cy="5020004"/>
          </a:xfrm>
        </p:spPr>
        <p:txBody>
          <a:bodyPr/>
          <a:lstStyle/>
          <a:p>
            <a:r>
              <a:rPr lang="nl-BE" altLang="nl-BE" sz="2000" dirty="0"/>
              <a:t>Gemiddelde jaartemperatuur en # tropische nachten</a:t>
            </a:r>
          </a:p>
          <a:p>
            <a:endParaRPr lang="nl-BE" altLang="nl-BE" sz="1600" dirty="0"/>
          </a:p>
          <a:p>
            <a:pPr lvl="1"/>
            <a:r>
              <a:rPr lang="nl-BE" altLang="nl-BE" sz="1800" dirty="0"/>
              <a:t>In Vlaanderen, 2° C toename t.o.v. huidig klimaat* al mogelijk vanaf 2030</a:t>
            </a:r>
          </a:p>
          <a:p>
            <a:pPr lvl="1"/>
            <a:r>
              <a:rPr lang="nl-BE" altLang="nl-BE" sz="1800" dirty="0"/>
              <a:t>Tot 6° C toename in 2100 (bij uitblijven mondiale mitigatie)</a:t>
            </a:r>
          </a:p>
          <a:p>
            <a:pPr lvl="1"/>
            <a:r>
              <a:rPr lang="nl-BE" altLang="nl-BE" sz="1800" dirty="0"/>
              <a:t>Invloed op jaarlijks aantal tropische nachten (</a:t>
            </a:r>
            <a:r>
              <a:rPr lang="nl-BE" altLang="nl-BE" sz="1800" dirty="0" err="1"/>
              <a:t>T</a:t>
            </a:r>
            <a:r>
              <a:rPr lang="nl-BE" altLang="nl-BE" sz="2000" baseline="-25000" dirty="0" err="1"/>
              <a:t>min</a:t>
            </a:r>
            <a:r>
              <a:rPr lang="nl-BE" altLang="nl-BE" sz="1800" dirty="0"/>
              <a:t> ≥ 20°C):</a:t>
            </a:r>
          </a:p>
          <a:p>
            <a:pPr lvl="2"/>
            <a:r>
              <a:rPr lang="nl-BE" altLang="nl-BE" sz="1600" b="1" dirty="0"/>
              <a:t>+ 20 </a:t>
            </a:r>
            <a:r>
              <a:rPr lang="nl-BE" altLang="nl-BE" sz="1600" dirty="0"/>
              <a:t>dagen/j vanaf 2030</a:t>
            </a:r>
          </a:p>
          <a:p>
            <a:pPr lvl="2"/>
            <a:r>
              <a:rPr lang="nl-BE" altLang="nl-BE" sz="1600" dirty="0">
                <a:solidFill>
                  <a:srgbClr val="FF0000"/>
                </a:solidFill>
              </a:rPr>
              <a:t>+ 47 </a:t>
            </a:r>
            <a:r>
              <a:rPr lang="nl-BE" altLang="nl-BE" sz="1600" dirty="0"/>
              <a:t>dagen/j in 2100</a:t>
            </a:r>
          </a:p>
          <a:p>
            <a:pPr lvl="1"/>
            <a:endParaRPr lang="nl-BE" altLang="nl-BE" sz="2000" dirty="0"/>
          </a:p>
          <a:p>
            <a:pPr lvl="1"/>
            <a:endParaRPr lang="nl-BE" altLang="nl-BE" sz="2000" dirty="0"/>
          </a:p>
          <a:p>
            <a:pPr marL="288000" lvl="1" indent="0">
              <a:buNone/>
            </a:pPr>
            <a:endParaRPr lang="nl-BE" altLang="nl-BE" sz="2000" dirty="0"/>
          </a:p>
          <a:p>
            <a:endParaRPr lang="nl-BE" altLang="nl-BE" sz="2000" dirty="0"/>
          </a:p>
          <a:p>
            <a:endParaRPr lang="nl-BE" altLang="nl-BE" sz="2000" dirty="0"/>
          </a:p>
          <a:p>
            <a:endParaRPr lang="nl-BE" altLang="nl-BE" sz="2000" dirty="0"/>
          </a:p>
          <a:p>
            <a:endParaRPr lang="nl-BE" altLang="nl-BE" sz="2000" dirty="0"/>
          </a:p>
          <a:p>
            <a:endParaRPr lang="nl-BE" altLang="nl-BE" sz="2000" dirty="0"/>
          </a:p>
          <a:p>
            <a:endParaRPr lang="nl-BE" altLang="nl-BE" sz="2000" dirty="0"/>
          </a:p>
          <a:p>
            <a:pPr marL="3657600" lvl="8" indent="0">
              <a:buNone/>
            </a:pPr>
            <a:r>
              <a:rPr lang="nl-BE" altLang="nl-BE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* referentie = gemiddelde </a:t>
            </a:r>
            <a:r>
              <a:rPr lang="nl-BE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1976-2005</a:t>
            </a:r>
            <a:endParaRPr lang="nl-BE" altLang="nl-BE" sz="2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9BE8509-F60D-4E6C-8097-71FBDA851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93" t="67588" r="27195"/>
          <a:stretch/>
        </p:blipFill>
        <p:spPr>
          <a:xfrm>
            <a:off x="1616715" y="3603538"/>
            <a:ext cx="7202830" cy="265227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2C9027F-84D4-4EBF-8E9A-1B0B5F8326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53" t="57049" r="53585" b="10000"/>
          <a:stretch/>
        </p:blipFill>
        <p:spPr>
          <a:xfrm>
            <a:off x="5268748" y="3639402"/>
            <a:ext cx="3202516" cy="260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el 7">
            <a:extLst>
              <a:ext uri="{FF2B5EF4-FFF2-40B4-BE49-F238E27FC236}">
                <a16:creationId xmlns:a16="http://schemas.microsoft.com/office/drawing/2014/main" id="{5F78376D-0BD0-49C6-98A1-708EDC2D4F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6000" y="756000"/>
            <a:ext cx="7416000" cy="526358"/>
          </a:xfrm>
        </p:spPr>
        <p:txBody>
          <a:bodyPr/>
          <a:lstStyle/>
          <a:p>
            <a:r>
              <a:rPr lang="nl-BE" altLang="nl-BE" dirty="0"/>
              <a:t>3. Klimaatboodschappen: </a:t>
            </a:r>
            <a:r>
              <a:rPr lang="nl-BE" altLang="nl-BE" dirty="0">
                <a:solidFill>
                  <a:srgbClr val="7A9C28"/>
                </a:solidFill>
              </a:rPr>
              <a:t>algemeen </a:t>
            </a:r>
          </a:p>
        </p:txBody>
      </p:sp>
      <p:sp>
        <p:nvSpPr>
          <p:cNvPr id="58371" name="Tijdelijke aanduiding voor inhoud 8">
            <a:extLst>
              <a:ext uri="{FF2B5EF4-FFF2-40B4-BE49-F238E27FC236}">
                <a16:creationId xmlns:a16="http://schemas.microsoft.com/office/drawing/2014/main" id="{225EBABF-D5D5-4ACF-8393-89CA123C1C4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312941" y="1665505"/>
            <a:ext cx="7416000" cy="3672000"/>
          </a:xfrm>
        </p:spPr>
        <p:txBody>
          <a:bodyPr/>
          <a:lstStyle/>
          <a:p>
            <a:r>
              <a:rPr lang="nl-BE" altLang="nl-BE" sz="2000" dirty="0"/>
              <a:t>Extreme neerslag (T20 jaar) en # dagen met zware neerslag</a:t>
            </a:r>
          </a:p>
          <a:p>
            <a:endParaRPr lang="nl-BE" altLang="nl-BE" sz="1600" dirty="0"/>
          </a:p>
          <a:p>
            <a:pPr lvl="1"/>
            <a:r>
              <a:rPr lang="nl-BE" sz="1800" dirty="0"/>
              <a:t>2017: 45 mm (Kust) – 70 mm  (agglomeraties Antwerpen &amp; Brussel)</a:t>
            </a:r>
          </a:p>
          <a:p>
            <a:pPr lvl="1"/>
            <a:r>
              <a:rPr lang="nl-BE" altLang="nl-BE" sz="1800" dirty="0"/>
              <a:t>2100: 79 – 120 mm</a:t>
            </a:r>
          </a:p>
          <a:p>
            <a:pPr lvl="1"/>
            <a:r>
              <a:rPr lang="nl-BE" altLang="nl-BE" sz="1800" b="1" dirty="0"/>
              <a:t>20% </a:t>
            </a:r>
            <a:r>
              <a:rPr lang="nl-BE" altLang="nl-BE" sz="1800" dirty="0"/>
              <a:t>extremer in 2050</a:t>
            </a:r>
          </a:p>
          <a:p>
            <a:pPr lvl="1"/>
            <a:r>
              <a:rPr lang="nl-BE" altLang="nl-BE" sz="1800" dirty="0"/>
              <a:t>tot </a:t>
            </a:r>
            <a:r>
              <a:rPr lang="nl-BE" altLang="nl-BE" sz="1800" dirty="0">
                <a:solidFill>
                  <a:srgbClr val="FF0000"/>
                </a:solidFill>
              </a:rPr>
              <a:t>70% </a:t>
            </a:r>
            <a:r>
              <a:rPr lang="nl-BE" altLang="nl-BE" sz="1800" dirty="0"/>
              <a:t>extremer in 2100</a:t>
            </a:r>
          </a:p>
          <a:p>
            <a:pPr lvl="1"/>
            <a:r>
              <a:rPr lang="nl-BE" altLang="nl-BE" sz="1800" dirty="0">
                <a:solidFill>
                  <a:srgbClr val="FF0000"/>
                </a:solidFill>
              </a:rPr>
              <a:t>+</a:t>
            </a:r>
            <a:r>
              <a:rPr lang="nl-BE" altLang="nl-BE" sz="1800" dirty="0"/>
              <a:t>7 en </a:t>
            </a:r>
            <a:r>
              <a:rPr lang="nl-BE" altLang="nl-BE" sz="1800" dirty="0">
                <a:solidFill>
                  <a:srgbClr val="FF0000"/>
                </a:solidFill>
              </a:rPr>
              <a:t>+</a:t>
            </a:r>
            <a:r>
              <a:rPr lang="nl-BE" altLang="nl-BE" sz="1800" dirty="0"/>
              <a:t>13 dagen/j (‘50/2100)                                                                                                 zware neerslag </a:t>
            </a:r>
          </a:p>
          <a:p>
            <a:pPr lvl="1"/>
            <a:r>
              <a:rPr lang="nl-BE" altLang="nl-BE" sz="1800" dirty="0"/>
              <a:t>Vnl. in steden en oostelijk VL                                                                                               in steden en oostelijk VL</a:t>
            </a:r>
            <a:endParaRPr lang="nl-BE" altLang="nl-BE" sz="20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6F2C43-76C4-4C93-9E2F-F010F4EEE1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1" r="20000" b="39000"/>
          <a:stretch/>
        </p:blipFill>
        <p:spPr>
          <a:xfrm>
            <a:off x="4670176" y="2601550"/>
            <a:ext cx="4401366" cy="175530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284E1DE-43F0-45BD-ABF3-EEC84EE916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94" r="19905" b="39217"/>
          <a:stretch/>
        </p:blipFill>
        <p:spPr>
          <a:xfrm>
            <a:off x="4670176" y="4430141"/>
            <a:ext cx="4401367" cy="175845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633D256-D851-4FD8-A7C8-267C979F4A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57" t="68739" r="57108" b="3384"/>
          <a:stretch/>
        </p:blipFill>
        <p:spPr>
          <a:xfrm>
            <a:off x="1687522" y="4159146"/>
            <a:ext cx="2848088" cy="22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24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el 7">
            <a:extLst>
              <a:ext uri="{FF2B5EF4-FFF2-40B4-BE49-F238E27FC236}">
                <a16:creationId xmlns:a16="http://schemas.microsoft.com/office/drawing/2014/main" id="{5F78376D-0BD0-49C6-98A1-708EDC2D4F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dirty="0"/>
              <a:t>3. Klimaatboodschappen: </a:t>
            </a:r>
            <a:r>
              <a:rPr lang="nl-BE" altLang="nl-BE" dirty="0">
                <a:solidFill>
                  <a:srgbClr val="7A9C28"/>
                </a:solidFill>
              </a:rPr>
              <a:t>algemeen </a:t>
            </a:r>
          </a:p>
        </p:txBody>
      </p:sp>
      <p:sp>
        <p:nvSpPr>
          <p:cNvPr id="58371" name="Tijdelijke aanduiding voor inhoud 8">
            <a:extLst>
              <a:ext uri="{FF2B5EF4-FFF2-40B4-BE49-F238E27FC236}">
                <a16:creationId xmlns:a16="http://schemas.microsoft.com/office/drawing/2014/main" id="{225EBABF-D5D5-4ACF-8393-89CA123C1C4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304878" y="1649375"/>
            <a:ext cx="7700274" cy="3672000"/>
          </a:xfrm>
        </p:spPr>
        <p:txBody>
          <a:bodyPr/>
          <a:lstStyle/>
          <a:p>
            <a:r>
              <a:rPr lang="nl-BE" altLang="nl-BE" sz="2000" dirty="0"/>
              <a:t>Groeiseizoen</a:t>
            </a:r>
            <a:r>
              <a:rPr lang="nl-BE" altLang="nl-BE" sz="2000" b="0" dirty="0"/>
              <a:t> </a:t>
            </a:r>
          </a:p>
          <a:p>
            <a:pPr>
              <a:buNone/>
            </a:pPr>
            <a:r>
              <a:rPr lang="nl-BE" altLang="nl-BE" sz="1400" b="0" dirty="0"/>
              <a:t>(#d tussen de eerste periode van 6 d met </a:t>
            </a:r>
            <a:r>
              <a:rPr lang="nl-BE" altLang="nl-BE" sz="1400" b="0" dirty="0" err="1"/>
              <a:t>T</a:t>
            </a:r>
            <a:r>
              <a:rPr lang="nl-BE" altLang="nl-BE" sz="1400" b="0" baseline="-25000" dirty="0" err="1"/>
              <a:t>gemid</a:t>
            </a:r>
            <a:r>
              <a:rPr lang="nl-BE" altLang="nl-BE" sz="1400" b="0" dirty="0"/>
              <a:t>&gt;5°C en de eerste periode na 1/7 van 6 d met </a:t>
            </a:r>
            <a:r>
              <a:rPr lang="nl-BE" altLang="nl-BE" sz="1400" b="0" dirty="0" err="1"/>
              <a:t>T</a:t>
            </a:r>
            <a:r>
              <a:rPr lang="nl-BE" altLang="nl-BE" sz="1400" b="0" baseline="-25000" dirty="0" err="1"/>
              <a:t>gemid</a:t>
            </a:r>
            <a:r>
              <a:rPr lang="nl-BE" altLang="nl-BE" sz="1400" b="0" dirty="0"/>
              <a:t>&lt;5°</a:t>
            </a:r>
            <a:r>
              <a:rPr lang="nl-BE" altLang="nl-BE" sz="1800" b="0" dirty="0"/>
              <a:t>C)</a:t>
            </a:r>
            <a:endParaRPr lang="nl-BE" altLang="nl-BE" sz="1400" dirty="0"/>
          </a:p>
          <a:p>
            <a:pPr lvl="1"/>
            <a:endParaRPr lang="nl-BE" sz="1800" dirty="0"/>
          </a:p>
          <a:p>
            <a:pPr lvl="1"/>
            <a:r>
              <a:rPr lang="nl-BE" sz="1800" dirty="0"/>
              <a:t>2017: 275 dagen (Voerstreek) – 297 dagen (zuid W-Vlaanderen)                                                                                          </a:t>
            </a:r>
          </a:p>
          <a:p>
            <a:pPr lvl="1"/>
            <a:r>
              <a:rPr lang="nl-BE" altLang="nl-BE" sz="1800" dirty="0"/>
              <a:t>2100: tot 333 dagen in regio Roeselare </a:t>
            </a:r>
          </a:p>
          <a:p>
            <a:pPr lvl="1"/>
            <a:r>
              <a:rPr lang="nl-BE" altLang="nl-BE" sz="1800" b="1" dirty="0">
                <a:solidFill>
                  <a:srgbClr val="FF0000"/>
                </a:solidFill>
              </a:rPr>
              <a:t>+</a:t>
            </a:r>
            <a:r>
              <a:rPr lang="nl-BE" altLang="nl-BE" sz="1800" b="1" dirty="0"/>
              <a:t> 14 </a:t>
            </a:r>
            <a:r>
              <a:rPr lang="nl-BE" altLang="nl-BE" sz="1800" dirty="0"/>
              <a:t>dagen groeiseizoen in 2050                                                                                                                                                      </a:t>
            </a:r>
          </a:p>
          <a:p>
            <a:pPr lvl="1"/>
            <a:r>
              <a:rPr lang="nl-BE" altLang="nl-BE" sz="1800" dirty="0">
                <a:solidFill>
                  <a:srgbClr val="FF0000"/>
                </a:solidFill>
              </a:rPr>
              <a:t>+</a:t>
            </a:r>
            <a:r>
              <a:rPr lang="nl-BE" altLang="nl-BE" sz="1800" b="1" dirty="0"/>
              <a:t> </a:t>
            </a:r>
            <a:r>
              <a:rPr lang="nl-BE" altLang="nl-BE" sz="1800" dirty="0"/>
              <a:t>35</a:t>
            </a:r>
            <a:r>
              <a:rPr lang="nl-BE" altLang="nl-BE" sz="1800" b="1" dirty="0"/>
              <a:t> </a:t>
            </a:r>
            <a:r>
              <a:rPr lang="nl-BE" altLang="nl-BE" sz="1800" dirty="0"/>
              <a:t>dagen groeiseizoen in 2100</a:t>
            </a:r>
          </a:p>
          <a:p>
            <a:endParaRPr lang="nl-BE" altLang="nl-BE" sz="2000" dirty="0"/>
          </a:p>
          <a:p>
            <a:pPr lvl="1"/>
            <a:endParaRPr lang="nl-BE" altLang="nl-BE" sz="2000" dirty="0"/>
          </a:p>
          <a:p>
            <a:endParaRPr lang="nl-BE" altLang="nl-BE" sz="2000" dirty="0"/>
          </a:p>
          <a:p>
            <a:endParaRPr lang="nl-BE" altLang="nl-BE" sz="2000" dirty="0"/>
          </a:p>
          <a:p>
            <a:endParaRPr lang="nl-BE" altLang="nl-BE" sz="2000" dirty="0"/>
          </a:p>
          <a:p>
            <a:endParaRPr lang="nl-BE" altLang="nl-BE" sz="2000" dirty="0"/>
          </a:p>
          <a:p>
            <a:endParaRPr lang="nl-BE" altLang="nl-BE" sz="2000" dirty="0"/>
          </a:p>
          <a:p>
            <a:endParaRPr lang="nl-BE" altLang="nl-BE" sz="2000" dirty="0"/>
          </a:p>
          <a:p>
            <a:endParaRPr lang="nl-BE" altLang="nl-BE" sz="2000" dirty="0"/>
          </a:p>
          <a:p>
            <a:endParaRPr lang="nl-BE" altLang="nl-BE" sz="20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7A53DDD-4A67-432F-9137-828BC7B5A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30" t="69095" r="57182" b="2870"/>
          <a:stretch/>
        </p:blipFill>
        <p:spPr>
          <a:xfrm>
            <a:off x="337626" y="3725348"/>
            <a:ext cx="3070540" cy="244699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1EDD9B2-B776-4D7C-BD29-95B863F148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28" r="20666" b="38783"/>
          <a:stretch/>
        </p:blipFill>
        <p:spPr>
          <a:xfrm>
            <a:off x="3385505" y="3799643"/>
            <a:ext cx="5684113" cy="22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9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el 7">
            <a:extLst>
              <a:ext uri="{FF2B5EF4-FFF2-40B4-BE49-F238E27FC236}">
                <a16:creationId xmlns:a16="http://schemas.microsoft.com/office/drawing/2014/main" id="{5F78376D-0BD0-49C6-98A1-708EDC2D4F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6000" y="756000"/>
            <a:ext cx="7416000" cy="514800"/>
          </a:xfrm>
        </p:spPr>
        <p:txBody>
          <a:bodyPr/>
          <a:lstStyle/>
          <a:p>
            <a:r>
              <a:rPr lang="nl-BE" altLang="nl-BE" dirty="0"/>
              <a:t>3. Klimaatboodschappen: </a:t>
            </a:r>
            <a:r>
              <a:rPr lang="nl-BE" altLang="nl-BE" dirty="0">
                <a:solidFill>
                  <a:srgbClr val="7A9C28"/>
                </a:solidFill>
              </a:rPr>
              <a:t>hitte-effect</a:t>
            </a:r>
          </a:p>
        </p:txBody>
      </p:sp>
      <p:sp>
        <p:nvSpPr>
          <p:cNvPr id="58371" name="Tijdelijke aanduiding voor inhoud 8">
            <a:extLst>
              <a:ext uri="{FF2B5EF4-FFF2-40B4-BE49-F238E27FC236}">
                <a16:creationId xmlns:a16="http://schemas.microsoft.com/office/drawing/2014/main" id="{225EBABF-D5D5-4ACF-8393-89CA123C1C4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271378" y="1663687"/>
            <a:ext cx="8737600" cy="3672000"/>
          </a:xfrm>
        </p:spPr>
        <p:txBody>
          <a:bodyPr/>
          <a:lstStyle/>
          <a:p>
            <a:r>
              <a:rPr lang="nl-BE" altLang="nl-BE" sz="2000" b="0" dirty="0"/>
              <a:t>Aantal </a:t>
            </a:r>
            <a:r>
              <a:rPr lang="nl-BE" altLang="nl-BE" sz="2000" dirty="0"/>
              <a:t>hittegolfdagen</a:t>
            </a:r>
            <a:r>
              <a:rPr lang="nl-BE" altLang="nl-BE" sz="2000" b="0" dirty="0"/>
              <a:t> kan oplopen van 4 per jaar nu, naar                                          11 tegen 2030, </a:t>
            </a:r>
            <a:r>
              <a:rPr lang="nl-BE" altLang="nl-BE" sz="2000" dirty="0">
                <a:solidFill>
                  <a:srgbClr val="FF0000"/>
                </a:solidFill>
              </a:rPr>
              <a:t>18</a:t>
            </a:r>
            <a:r>
              <a:rPr lang="nl-BE" altLang="nl-BE" sz="2000" b="0" dirty="0"/>
              <a:t> rond 2050 en tot </a:t>
            </a:r>
            <a:r>
              <a:rPr lang="nl-BE" altLang="nl-BE" sz="2000" dirty="0"/>
              <a:t>50</a:t>
            </a:r>
            <a:r>
              <a:rPr lang="nl-BE" altLang="nl-BE" sz="2000" b="0" dirty="0"/>
              <a:t> dagen tegen het eind                                            van deze eeuw. </a:t>
            </a:r>
            <a:r>
              <a:rPr lang="nl-BE" altLang="nl-BE" sz="1600" b="0" dirty="0"/>
              <a:t>(</a:t>
            </a:r>
            <a:r>
              <a:rPr lang="nl-BE" altLang="nl-BE" sz="1600" b="0" dirty="0" err="1"/>
              <a:t>cfr</a:t>
            </a:r>
            <a:r>
              <a:rPr lang="nl-BE" altLang="nl-BE" sz="1600" b="0" dirty="0"/>
              <a:t>. 15+10 dagen in 2018)</a:t>
            </a:r>
          </a:p>
          <a:p>
            <a:endParaRPr lang="nl-BE" altLang="nl-BE" sz="2000" b="0" dirty="0"/>
          </a:p>
          <a:p>
            <a:r>
              <a:rPr lang="nl-BE" altLang="nl-BE" sz="2000" dirty="0"/>
              <a:t>Steden </a:t>
            </a:r>
            <a:r>
              <a:rPr lang="nl-BE" altLang="nl-BE" sz="2000" b="0" dirty="0"/>
              <a:t>ondervinden </a:t>
            </a:r>
            <a:r>
              <a:rPr lang="nl-BE" altLang="nl-BE" sz="2000" dirty="0"/>
              <a:t>dubbel</a:t>
            </a:r>
            <a:r>
              <a:rPr lang="nl-BE" altLang="nl-BE" sz="2000" b="0" dirty="0"/>
              <a:t> zoveel hittestress (proxy-indicator hittegolfgraaddagen of HGD) als meer landelijke omgeving.</a:t>
            </a:r>
          </a:p>
          <a:p>
            <a:endParaRPr lang="nl-BE" altLang="nl-BE" sz="2000" b="0" dirty="0"/>
          </a:p>
          <a:p>
            <a:r>
              <a:rPr lang="nl-BE" altLang="nl-BE" sz="2000" dirty="0"/>
              <a:t>Zandbodems </a:t>
            </a:r>
            <a:r>
              <a:rPr lang="nl-BE" altLang="nl-BE" sz="2000" b="0" dirty="0"/>
              <a:t>(Kempen) versterken                                                                                    het hitte-effect</a:t>
            </a:r>
          </a:p>
          <a:p>
            <a:endParaRPr lang="nl-BE" altLang="nl-BE" sz="2000" b="0" dirty="0"/>
          </a:p>
          <a:p>
            <a:r>
              <a:rPr lang="nl-BE" altLang="nl-BE" sz="2000" dirty="0"/>
              <a:t>Stromend water</a:t>
            </a:r>
            <a:r>
              <a:rPr lang="nl-BE" altLang="nl-BE" sz="2000" b="0" dirty="0"/>
              <a:t> (zee en rivieren)                                                                                     en de aanwezigheid van </a:t>
            </a:r>
            <a:r>
              <a:rPr lang="nl-BE" altLang="nl-BE" sz="2000" dirty="0"/>
              <a:t>groen</a:t>
            </a:r>
            <a:r>
              <a:rPr lang="nl-BE" altLang="nl-BE" sz="2000" b="0" dirty="0"/>
              <a:t> zorgen                                                                                    voor matiging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6C71D56-9E60-4303-A7FD-074B6AC89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966" y="3799643"/>
            <a:ext cx="3892385" cy="275061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el 7">
            <a:extLst>
              <a:ext uri="{FF2B5EF4-FFF2-40B4-BE49-F238E27FC236}">
                <a16:creationId xmlns:a16="http://schemas.microsoft.com/office/drawing/2014/main" id="{5F78376D-0BD0-49C6-98A1-708EDC2D4F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6000" y="756000"/>
            <a:ext cx="7848000" cy="514800"/>
          </a:xfrm>
        </p:spPr>
        <p:txBody>
          <a:bodyPr/>
          <a:lstStyle/>
          <a:p>
            <a:r>
              <a:rPr lang="nl-BE" altLang="nl-BE" dirty="0"/>
              <a:t>3. Klimaatboodschappen: </a:t>
            </a:r>
            <a:r>
              <a:rPr lang="nl-BE" altLang="nl-BE" dirty="0">
                <a:solidFill>
                  <a:srgbClr val="7A9C28"/>
                </a:solidFill>
              </a:rPr>
              <a:t>hitte-impact</a:t>
            </a:r>
          </a:p>
        </p:txBody>
      </p:sp>
      <p:sp>
        <p:nvSpPr>
          <p:cNvPr id="58371" name="Tijdelijke aanduiding voor inhoud 8">
            <a:extLst>
              <a:ext uri="{FF2B5EF4-FFF2-40B4-BE49-F238E27FC236}">
                <a16:creationId xmlns:a16="http://schemas.microsoft.com/office/drawing/2014/main" id="{225EBABF-D5D5-4ACF-8393-89CA123C1C4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151906" y="1663687"/>
            <a:ext cx="8857072" cy="3672000"/>
          </a:xfrm>
        </p:spPr>
        <p:txBody>
          <a:bodyPr/>
          <a:lstStyle/>
          <a:p>
            <a:r>
              <a:rPr lang="nl-BE" sz="2000" b="0" dirty="0">
                <a:solidFill>
                  <a:schemeClr val="tx1"/>
                </a:solidFill>
              </a:rPr>
              <a:t>In een </a:t>
            </a:r>
            <a:r>
              <a:rPr lang="nl-BE" sz="2000" dirty="0"/>
              <a:t>gemiddeld jaar </a:t>
            </a:r>
            <a:r>
              <a:rPr lang="nl-BE" sz="2000" b="0" dirty="0">
                <a:solidFill>
                  <a:schemeClr val="tx1"/>
                </a:solidFill>
              </a:rPr>
              <a:t>worden </a:t>
            </a:r>
            <a:r>
              <a:rPr lang="nl-BE" sz="2000" dirty="0"/>
              <a:t>nu geen </a:t>
            </a:r>
            <a:r>
              <a:rPr lang="nl-BE" sz="2000" b="0" dirty="0">
                <a:solidFill>
                  <a:schemeClr val="tx1"/>
                </a:solidFill>
              </a:rPr>
              <a:t>mensen blootgesteld aan een      hittestress-niveau van 60 HGD of meer </a:t>
            </a:r>
            <a:r>
              <a:rPr lang="nl-BE" sz="1400" b="0" dirty="0">
                <a:solidFill>
                  <a:schemeClr val="tx1"/>
                </a:solidFill>
              </a:rPr>
              <a:t>(enkel gehaald in grootste steden tijdens                                           erg warme zomers zoals 2003 en 2006, met resp. 2052 en 1263 </a:t>
            </a:r>
            <a:r>
              <a:rPr lang="nl-BE" sz="1400" b="0" dirty="0" err="1">
                <a:solidFill>
                  <a:schemeClr val="tx1"/>
                </a:solidFill>
              </a:rPr>
              <a:t>oversterftes</a:t>
            </a:r>
            <a:r>
              <a:rPr lang="nl-BE" sz="1400" b="0" dirty="0">
                <a:solidFill>
                  <a:schemeClr val="tx1"/>
                </a:solidFill>
              </a:rPr>
              <a:t> in België). </a:t>
            </a:r>
            <a:endParaRPr lang="nl-BE" sz="2000" b="0" dirty="0">
              <a:solidFill>
                <a:schemeClr val="tx1"/>
              </a:solidFill>
            </a:endParaRPr>
          </a:p>
          <a:p>
            <a:endParaRPr lang="nl-BE" sz="1600" b="0" dirty="0"/>
          </a:p>
          <a:p>
            <a:r>
              <a:rPr lang="nl-BE" sz="2000" b="0" dirty="0">
                <a:solidFill>
                  <a:schemeClr val="tx1"/>
                </a:solidFill>
              </a:rPr>
              <a:t> H</a:t>
            </a:r>
            <a:r>
              <a:rPr lang="nl-BE" sz="2000" b="0" dirty="0"/>
              <a:t>et aandeel hittegevoelige personen (0-4j.; 65+) die gemiddeld                           </a:t>
            </a:r>
            <a:r>
              <a:rPr lang="nl-BE" sz="2000" dirty="0"/>
              <a:t>ieder jaar </a:t>
            </a:r>
            <a:r>
              <a:rPr lang="nl-BE" sz="2000" b="0" dirty="0"/>
              <a:t>aan meer dan 60 HGD worden blootgesteld kan al snel oplopen tot:</a:t>
            </a:r>
          </a:p>
          <a:p>
            <a:pPr lvl="1"/>
            <a:r>
              <a:rPr lang="nl-BE" sz="1800" b="1" dirty="0">
                <a:solidFill>
                  <a:schemeClr val="tx1"/>
                </a:solidFill>
              </a:rPr>
              <a:t>52%</a:t>
            </a:r>
            <a:r>
              <a:rPr lang="nl-BE" sz="1800" b="0" dirty="0">
                <a:solidFill>
                  <a:schemeClr val="tx1"/>
                </a:solidFill>
              </a:rPr>
              <a:t>  </a:t>
            </a:r>
            <a:r>
              <a:rPr lang="nl-BE" sz="1800" b="0" dirty="0"/>
              <a:t>in </a:t>
            </a:r>
            <a:r>
              <a:rPr lang="nl-BE" sz="1800" dirty="0"/>
              <a:t>2030 </a:t>
            </a:r>
            <a:r>
              <a:rPr lang="nl-BE" sz="1600" dirty="0"/>
              <a:t>(Kust, W-Vlaanderen en Vlaamse-Ardennen nog niet </a:t>
            </a:r>
            <a:r>
              <a:rPr lang="nl-BE" sz="1600" dirty="0" err="1"/>
              <a:t>geïmpacteerd</a:t>
            </a:r>
            <a:r>
              <a:rPr lang="nl-BE" sz="1600" dirty="0"/>
              <a:t>)</a:t>
            </a:r>
          </a:p>
          <a:p>
            <a:pPr lvl="1"/>
            <a:r>
              <a:rPr lang="nl-BE" sz="1800" b="1" dirty="0">
                <a:solidFill>
                  <a:srgbClr val="FF0000"/>
                </a:solidFill>
              </a:rPr>
              <a:t>99% </a:t>
            </a:r>
            <a:r>
              <a:rPr lang="nl-BE" sz="1800" dirty="0">
                <a:solidFill>
                  <a:schemeClr val="tx1"/>
                </a:solidFill>
              </a:rPr>
              <a:t>in 2050</a:t>
            </a:r>
          </a:p>
          <a:p>
            <a:pPr lvl="1"/>
            <a:r>
              <a:rPr lang="nl-BE" sz="1800" b="0" dirty="0"/>
              <a:t>100% in 2100</a:t>
            </a:r>
          </a:p>
          <a:p>
            <a:pPr lvl="1"/>
            <a:endParaRPr lang="nl-BE" sz="1600" dirty="0"/>
          </a:p>
          <a:p>
            <a:pPr>
              <a:buNone/>
            </a:pPr>
            <a:endParaRPr lang="nl-BE" sz="2000" b="0" dirty="0">
              <a:solidFill>
                <a:schemeClr val="bg1">
                  <a:lumMod val="50000"/>
                </a:schemeClr>
              </a:solidFill>
            </a:endParaRPr>
          </a:p>
          <a:p>
            <a:endParaRPr lang="nl-BE" sz="2000" b="0" dirty="0"/>
          </a:p>
          <a:p>
            <a:endParaRPr lang="nl-BE" sz="2000" b="0" dirty="0"/>
          </a:p>
          <a:p>
            <a:endParaRPr lang="nl-BE" altLang="nl-BE" sz="2000" b="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5FAC3AC-6955-471D-86D8-172432A644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50" r="1957" b="29324"/>
          <a:stretch/>
        </p:blipFill>
        <p:spPr>
          <a:xfrm>
            <a:off x="322743" y="4109104"/>
            <a:ext cx="5317435" cy="206920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EBDE688-8DB3-45C4-A6F1-D6E0B6790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936" y="4109103"/>
            <a:ext cx="3436394" cy="2240181"/>
          </a:xfrm>
          <a:prstGeom prst="rect">
            <a:avLst/>
          </a:prstGeom>
          <a:ln>
            <a:solidFill>
              <a:srgbClr val="196E8B"/>
            </a:solidFill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127F327-6D59-4D27-A4FA-131A02AA4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3063" y="4513579"/>
            <a:ext cx="3472383" cy="2239200"/>
          </a:xfrm>
          <a:prstGeom prst="rect">
            <a:avLst/>
          </a:prstGeom>
          <a:ln>
            <a:solidFill>
              <a:srgbClr val="196E8B"/>
            </a:solidFill>
          </a:ln>
        </p:spPr>
      </p:pic>
    </p:spTree>
    <p:extLst>
      <p:ext uri="{BB962C8B-B14F-4D97-AF65-F5344CB8AC3E}">
        <p14:creationId xmlns:p14="http://schemas.microsoft.com/office/powerpoint/2010/main" val="2108987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2000" y="756000"/>
            <a:ext cx="7416000" cy="1116000"/>
          </a:xfrm>
        </p:spPr>
        <p:txBody>
          <a:bodyPr/>
          <a:lstStyle/>
          <a:p>
            <a:r>
              <a:rPr lang="nl-BE" dirty="0"/>
              <a:t>Inhoud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5999" y="1406768"/>
            <a:ext cx="7732497" cy="493283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BE" dirty="0"/>
              <a:t> </a:t>
            </a:r>
            <a:r>
              <a:rPr lang="nl-BE" dirty="0">
                <a:solidFill>
                  <a:srgbClr val="6F8C3A"/>
                </a:solidFill>
              </a:rPr>
              <a:t>Intro</a:t>
            </a:r>
            <a:r>
              <a:rPr lang="nl-BE" dirty="0"/>
              <a:t>: nood aan mitigatie én adaptatie</a:t>
            </a:r>
          </a:p>
          <a:p>
            <a:pPr marL="457200" indent="-457200">
              <a:buFont typeface="+mj-lt"/>
              <a:buAutoNum type="arabicPeriod"/>
            </a:pPr>
            <a:endParaRPr lang="nl-BE" sz="400" dirty="0"/>
          </a:p>
          <a:p>
            <a:pPr marL="457200" indent="-457200">
              <a:buFont typeface="+mj-lt"/>
              <a:buAutoNum type="arabicPeriod"/>
            </a:pPr>
            <a:r>
              <a:rPr lang="nl-BE" dirty="0"/>
              <a:t> </a:t>
            </a:r>
            <a:r>
              <a:rPr lang="nl-BE" dirty="0">
                <a:solidFill>
                  <a:srgbClr val="6F8C3A"/>
                </a:solidFill>
              </a:rPr>
              <a:t>K</a:t>
            </a:r>
            <a:r>
              <a:rPr lang="nl-BE" dirty="0">
                <a:solidFill>
                  <a:srgbClr val="7A9C28"/>
                </a:solidFill>
              </a:rPr>
              <a:t>limaatportaal</a:t>
            </a:r>
            <a:r>
              <a:rPr lang="nl-BE" dirty="0"/>
              <a:t> Vlaanderen: </a:t>
            </a:r>
            <a:r>
              <a:rPr lang="nl-BE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https://klimaat.vmm.be</a:t>
            </a:r>
            <a:endParaRPr lang="nl-BE" dirty="0">
              <a:solidFill>
                <a:srgbClr val="0070C0"/>
              </a:solidFill>
            </a:endParaRPr>
          </a:p>
          <a:p>
            <a:pPr marL="1033200" lvl="1" indent="-457200">
              <a:buFont typeface="+mj-lt"/>
              <a:buAutoNum type="alphaLcParenR"/>
            </a:pPr>
            <a:r>
              <a:rPr lang="nl-BE" dirty="0">
                <a:uFill>
                  <a:solidFill>
                    <a:srgbClr val="7A9C28"/>
                  </a:solidFill>
                </a:uFill>
              </a:rPr>
              <a:t>Doelstellingen</a:t>
            </a:r>
          </a:p>
          <a:p>
            <a:pPr marL="1033200" lvl="1" indent="-457200">
              <a:buFont typeface="+mj-lt"/>
              <a:buAutoNum type="alphaLcParenR"/>
            </a:pPr>
            <a:r>
              <a:rPr lang="nl-BE" dirty="0">
                <a:uFill>
                  <a:solidFill>
                    <a:srgbClr val="7A9C28"/>
                  </a:solidFill>
                </a:uFill>
              </a:rPr>
              <a:t>Opbouw van het portaal</a:t>
            </a:r>
          </a:p>
          <a:p>
            <a:pPr marL="457200" indent="-457200">
              <a:buFont typeface="+mj-lt"/>
              <a:buAutoNum type="arabicPeriod"/>
            </a:pPr>
            <a:endParaRPr lang="nl-BE" sz="400" dirty="0"/>
          </a:p>
          <a:p>
            <a:pPr marL="457200" indent="-457200">
              <a:buFont typeface="+mj-lt"/>
              <a:buAutoNum type="arabicPeriod"/>
            </a:pPr>
            <a:r>
              <a:rPr lang="nl-BE" dirty="0"/>
              <a:t> Klimaatboodschappen uit het portaal</a:t>
            </a:r>
          </a:p>
          <a:p>
            <a:pPr>
              <a:buNone/>
            </a:pPr>
            <a:r>
              <a:rPr lang="nl-BE" dirty="0">
                <a:solidFill>
                  <a:srgbClr val="7A9C28"/>
                </a:solidFill>
              </a:rPr>
              <a:t>        effecten &amp; impact, nu en in de toekomst</a:t>
            </a:r>
          </a:p>
          <a:p>
            <a:pPr marL="1033200" lvl="1" indent="-457200">
              <a:buFont typeface="+mj-lt"/>
              <a:buAutoNum type="alphaLcParenR"/>
            </a:pPr>
            <a:r>
              <a:rPr lang="nl-BE" dirty="0">
                <a:uFill>
                  <a:solidFill>
                    <a:srgbClr val="7A9C28"/>
                  </a:solidFill>
                </a:uFill>
              </a:rPr>
              <a:t>Algemeen </a:t>
            </a:r>
          </a:p>
          <a:p>
            <a:pPr marL="1033200" lvl="1" indent="-457200">
              <a:buFont typeface="+mj-lt"/>
              <a:buAutoNum type="alphaLcParenR"/>
            </a:pPr>
            <a:r>
              <a:rPr lang="nl-BE" dirty="0">
                <a:uFill>
                  <a:solidFill>
                    <a:srgbClr val="7A9C28"/>
                  </a:solidFill>
                </a:uFill>
              </a:rPr>
              <a:t>Hitte</a:t>
            </a:r>
          </a:p>
          <a:p>
            <a:pPr marL="1033200" lvl="1" indent="-457200">
              <a:buFont typeface="+mj-lt"/>
              <a:buAutoNum type="alphaLcParenR"/>
            </a:pPr>
            <a:r>
              <a:rPr lang="nl-BE" dirty="0"/>
              <a:t>Droogte</a:t>
            </a:r>
          </a:p>
          <a:p>
            <a:pPr marL="1033200" lvl="1" indent="-457200">
              <a:buFont typeface="+mj-lt"/>
              <a:buAutoNum type="alphaLcParenR"/>
            </a:pPr>
            <a:r>
              <a:rPr lang="nl-BE" dirty="0"/>
              <a:t>Overstroming</a:t>
            </a:r>
          </a:p>
          <a:p>
            <a:pPr marL="1033200" lvl="1" indent="-457200">
              <a:buFont typeface="+mj-lt"/>
              <a:buAutoNum type="alphaLcParenR"/>
            </a:pPr>
            <a:r>
              <a:rPr lang="nl-BE" dirty="0"/>
              <a:t>Zeespiegelstijging</a:t>
            </a:r>
          </a:p>
          <a:p>
            <a:pPr marL="576000" indent="-457200">
              <a:buFont typeface="+mj-lt"/>
              <a:buAutoNum type="arabicPeriod" startAt="3"/>
            </a:pPr>
            <a:endParaRPr lang="nl-BE" sz="400" dirty="0"/>
          </a:p>
          <a:p>
            <a:pPr marL="633150" indent="-514350">
              <a:buFont typeface="+mj-lt"/>
              <a:buAutoNum type="arabicPeriod" startAt="4"/>
            </a:pPr>
            <a:r>
              <a:rPr lang="nl-BE" dirty="0">
                <a:solidFill>
                  <a:srgbClr val="7A9C28"/>
                </a:solidFill>
              </a:rPr>
              <a:t>Vervolg</a:t>
            </a:r>
            <a:r>
              <a:rPr lang="nl-BE" dirty="0"/>
              <a:t>traject</a:t>
            </a:r>
          </a:p>
          <a:p>
            <a:pPr marL="633150" indent="-514350">
              <a:buFont typeface="+mj-lt"/>
              <a:buAutoNum type="arabicPeriod" startAt="4"/>
            </a:pPr>
            <a:endParaRPr lang="nl-BE" sz="400" dirty="0"/>
          </a:p>
          <a:p>
            <a:pPr marL="633150" indent="-514350">
              <a:buFont typeface="+mj-lt"/>
              <a:buAutoNum type="arabicPeriod" startAt="4"/>
            </a:pPr>
            <a:r>
              <a:rPr lang="nl-BE" dirty="0"/>
              <a:t>Vragen, bijkomende noden …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65972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74904" y="2236258"/>
            <a:ext cx="8730996" cy="4662439"/>
          </a:xfrm>
        </p:spPr>
        <p:txBody>
          <a:bodyPr/>
          <a:lstStyle/>
          <a:p>
            <a:pPr>
              <a:buNone/>
            </a:pPr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Dodelijke slachtoffers door extreme weersfenomenen: </a:t>
            </a:r>
            <a:r>
              <a:rPr lang="nl-BE" dirty="0">
                <a:solidFill>
                  <a:schemeClr val="accent4"/>
                </a:solidFill>
              </a:rPr>
              <a:t>nu</a:t>
            </a:r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l-BE" dirty="0">
                <a:solidFill>
                  <a:schemeClr val="accent4"/>
                </a:solidFill>
              </a:rPr>
              <a:t>(1981-2010)</a:t>
            </a:r>
            <a:r>
              <a:rPr lang="nl-BE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nl-BE" dirty="0">
                <a:solidFill>
                  <a:schemeClr val="accent5"/>
                </a:solidFill>
              </a:rPr>
              <a:t>    en bij wijzigend klimaat* en veranderende demografie** (2071-2100)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pPr>
              <a:buNone/>
            </a:pPr>
            <a:r>
              <a:rPr lang="nl-BE" sz="1400" dirty="0"/>
              <a:t>                                                                                                                          Bron: </a:t>
            </a:r>
            <a:r>
              <a:rPr lang="nl-BE" sz="1400" dirty="0" err="1">
                <a:hlinkClick r:id="rId2"/>
              </a:rPr>
              <a:t>Forzieri</a:t>
            </a:r>
            <a:r>
              <a:rPr lang="nl-BE" sz="1400" dirty="0">
                <a:hlinkClick r:id="rId2"/>
              </a:rPr>
              <a:t> et al. (JRC-EC) in The Lancet, aug. 2017</a:t>
            </a:r>
            <a:endParaRPr lang="nl-BE" sz="1400" dirty="0"/>
          </a:p>
          <a:p>
            <a:pPr>
              <a:buNone/>
            </a:pPr>
            <a:endParaRPr lang="nl-BE" dirty="0"/>
          </a:p>
          <a:p>
            <a:pPr>
              <a:buNone/>
            </a:pPr>
            <a:r>
              <a:rPr lang="nl-BE" dirty="0"/>
              <a:t>       </a:t>
            </a:r>
            <a:endParaRPr lang="nl-BE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nl-BE" sz="1800" b="0" dirty="0">
                <a:solidFill>
                  <a:schemeClr val="accent5"/>
                </a:solidFill>
              </a:rPr>
              <a:t>* Scenario tussen RCP6.0 en RCP8.5 (+2,8°C mondiaal)   ~  90%</a:t>
            </a:r>
          </a:p>
          <a:p>
            <a:pPr>
              <a:buNone/>
            </a:pPr>
            <a:r>
              <a:rPr lang="nl-BE" sz="1800" b="0" dirty="0">
                <a:solidFill>
                  <a:schemeClr val="accent5"/>
                </a:solidFill>
              </a:rPr>
              <a:t>** # / </a:t>
            </a:r>
            <a:r>
              <a:rPr lang="nl-BE" sz="1800" b="0" dirty="0">
                <a:solidFill>
                  <a:schemeClr val="accent5"/>
                </a:solidFill>
                <a:sym typeface="Wingdings" panose="05000000000000000000" pitchFamily="2" charset="2"/>
              </a:rPr>
              <a:t> </a:t>
            </a:r>
            <a:r>
              <a:rPr lang="nl-BE" sz="1800" b="0" dirty="0">
                <a:solidFill>
                  <a:schemeClr val="accent5"/>
                </a:solidFill>
              </a:rPr>
              <a:t>leeftijdscat. / </a:t>
            </a:r>
            <a:r>
              <a:rPr lang="nl-BE" sz="1800" b="0" dirty="0">
                <a:solidFill>
                  <a:schemeClr val="accent5"/>
                </a:solidFill>
                <a:latin typeface="GreekC" panose="00000400000000000000" pitchFamily="2" charset="0"/>
                <a:cs typeface="GreekC" panose="00000400000000000000" pitchFamily="2" charset="0"/>
              </a:rPr>
              <a:t>D </a:t>
            </a:r>
            <a:r>
              <a:rPr lang="nl-BE" sz="1800" b="0" dirty="0">
                <a:solidFill>
                  <a:schemeClr val="accent5"/>
                </a:solidFill>
              </a:rPr>
              <a:t>woonplaats (kust, stad, …)   ~  10%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20</a:t>
            </a:fld>
            <a:endParaRPr lang="nl-BE" dirty="0"/>
          </a:p>
        </p:txBody>
      </p:sp>
      <p:graphicFrame>
        <p:nvGraphicFramePr>
          <p:cNvPr id="11" name="Tabel 10">
            <a:extLst>
              <a:ext uri="{FF2B5EF4-FFF2-40B4-BE49-F238E27FC236}">
                <a16:creationId xmlns:a16="http://schemas.microsoft.com/office/drawing/2014/main" id="{25CE018B-2E4A-4F6F-8CC7-05F3F835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855366"/>
              </p:ext>
            </p:extLst>
          </p:nvPr>
        </p:nvGraphicFramePr>
        <p:xfrm>
          <a:off x="337648" y="2899274"/>
          <a:ext cx="8722505" cy="158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189">
                  <a:extLst>
                    <a:ext uri="{9D8B030D-6E8A-4147-A177-3AD203B41FA5}">
                      <a16:colId xmlns:a16="http://schemas.microsoft.com/office/drawing/2014/main" val="978887126"/>
                    </a:ext>
                  </a:extLst>
                </a:gridCol>
                <a:gridCol w="1123606">
                  <a:extLst>
                    <a:ext uri="{9D8B030D-6E8A-4147-A177-3AD203B41FA5}">
                      <a16:colId xmlns:a16="http://schemas.microsoft.com/office/drawing/2014/main" val="603516378"/>
                    </a:ext>
                  </a:extLst>
                </a:gridCol>
                <a:gridCol w="950144">
                  <a:extLst>
                    <a:ext uri="{9D8B030D-6E8A-4147-A177-3AD203B41FA5}">
                      <a16:colId xmlns:a16="http://schemas.microsoft.com/office/drawing/2014/main" val="3215518217"/>
                    </a:ext>
                  </a:extLst>
                </a:gridCol>
                <a:gridCol w="969294">
                  <a:extLst>
                    <a:ext uri="{9D8B030D-6E8A-4147-A177-3AD203B41FA5}">
                      <a16:colId xmlns:a16="http://schemas.microsoft.com/office/drawing/2014/main" val="1406057969"/>
                    </a:ext>
                  </a:extLst>
                </a:gridCol>
                <a:gridCol w="1211332">
                  <a:extLst>
                    <a:ext uri="{9D8B030D-6E8A-4147-A177-3AD203B41FA5}">
                      <a16:colId xmlns:a16="http://schemas.microsoft.com/office/drawing/2014/main" val="894348102"/>
                    </a:ext>
                  </a:extLst>
                </a:gridCol>
                <a:gridCol w="1090313">
                  <a:extLst>
                    <a:ext uri="{9D8B030D-6E8A-4147-A177-3AD203B41FA5}">
                      <a16:colId xmlns:a16="http://schemas.microsoft.com/office/drawing/2014/main" val="4230026637"/>
                    </a:ext>
                  </a:extLst>
                </a:gridCol>
                <a:gridCol w="1038573">
                  <a:extLst>
                    <a:ext uri="{9D8B030D-6E8A-4147-A177-3AD203B41FA5}">
                      <a16:colId xmlns:a16="http://schemas.microsoft.com/office/drawing/2014/main" val="1463601413"/>
                    </a:ext>
                  </a:extLst>
                </a:gridCol>
                <a:gridCol w="1142054">
                  <a:extLst>
                    <a:ext uri="{9D8B030D-6E8A-4147-A177-3AD203B41FA5}">
                      <a16:colId xmlns:a16="http://schemas.microsoft.com/office/drawing/2014/main" val="18552743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endParaRPr lang="nl-BE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0" u="none" strike="noStrike" dirty="0">
                          <a:effectLst/>
                          <a:latin typeface="+mn-lt"/>
                        </a:rPr>
                        <a:t>hittegolven</a:t>
                      </a:r>
                      <a:endParaRPr lang="nl-BE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0" u="none" strike="noStrike" dirty="0" err="1">
                          <a:effectLst/>
                          <a:latin typeface="+mn-lt"/>
                        </a:rPr>
                        <a:t>koude-golven</a:t>
                      </a:r>
                      <a:endParaRPr lang="nl-BE" sz="1500" b="0" u="none" strike="noStrike" dirty="0">
                        <a:effectLst/>
                        <a:latin typeface="+mn-lt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natuur-branden</a:t>
                      </a: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0" u="none" strike="noStrike" dirty="0" err="1">
                          <a:effectLst/>
                          <a:latin typeface="+mn-lt"/>
                        </a:rPr>
                        <a:t>overstro-mingen</a:t>
                      </a:r>
                      <a:r>
                        <a:rPr lang="nl-BE" sz="1500" b="0" u="none" strike="noStrike" dirty="0">
                          <a:effectLst/>
                          <a:latin typeface="+mn-lt"/>
                        </a:rPr>
                        <a:t>: rivier</a:t>
                      </a:r>
                      <a:endParaRPr lang="nl-BE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0" u="none" strike="noStrike" dirty="0" err="1">
                          <a:effectLst/>
                          <a:latin typeface="+mn-lt"/>
                        </a:rPr>
                        <a:t>overstro-mingen</a:t>
                      </a:r>
                      <a:r>
                        <a:rPr lang="nl-BE" sz="1500" b="0" u="none" strike="noStrike" dirty="0">
                          <a:effectLst/>
                          <a:latin typeface="+mn-lt"/>
                        </a:rPr>
                        <a:t>: kust</a:t>
                      </a:r>
                      <a:endParaRPr lang="nl-BE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0" u="none" strike="noStrike" dirty="0">
                          <a:effectLst/>
                          <a:latin typeface="+mn-lt"/>
                        </a:rPr>
                        <a:t>wind-stormen</a:t>
                      </a:r>
                      <a:endParaRPr lang="nl-BE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0" u="none" strike="noStrike" dirty="0" err="1">
                          <a:effectLst/>
                          <a:latin typeface="+mn-lt"/>
                        </a:rPr>
                        <a:t>multi</a:t>
                      </a:r>
                      <a:r>
                        <a:rPr lang="nl-BE" sz="1500" b="0" u="none" strike="noStrike" dirty="0">
                          <a:effectLst/>
                          <a:latin typeface="+mn-lt"/>
                        </a:rPr>
                        <a:t>-hazard</a:t>
                      </a:r>
                      <a:endParaRPr lang="nl-BE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4230" marR="14230" marT="14230" marB="0" anchor="b"/>
                </a:tc>
                <a:extLst>
                  <a:ext uri="{0D108BD9-81ED-4DB2-BD59-A6C34878D82A}">
                    <a16:rowId xmlns:a16="http://schemas.microsoft.com/office/drawing/2014/main" val="3527537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0" u="none" strike="noStrike" dirty="0">
                          <a:effectLst/>
                        </a:rPr>
                        <a:t>België</a:t>
                      </a:r>
                      <a:endParaRPr lang="nl-B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71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2837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0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0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0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0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0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1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0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1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2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2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73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2841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extLst>
                  <a:ext uri="{0D108BD9-81ED-4DB2-BD59-A6C34878D82A}">
                    <a16:rowId xmlns:a16="http://schemas.microsoft.com/office/drawing/2014/main" val="2400538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1500" dirty="0"/>
                        <a:t>Denemarken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1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20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0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0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0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0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0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1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0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1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1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2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2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24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extLst>
                  <a:ext uri="{0D108BD9-81ED-4DB2-BD59-A6C34878D82A}">
                    <a16:rowId xmlns:a16="http://schemas.microsoft.com/office/drawing/2014/main" val="3176202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BE" sz="1500" dirty="0"/>
                        <a:t>Frankrijk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696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38612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2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0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1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1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6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16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2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72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16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27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1500" b="1" u="none" strike="noStrike" dirty="0">
                          <a:solidFill>
                            <a:schemeClr val="accent4"/>
                          </a:solidFill>
                          <a:effectLst/>
                        </a:rPr>
                        <a:t>723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nl-BE" sz="1500" b="1" u="none" strike="noStrike" dirty="0">
                          <a:solidFill>
                            <a:schemeClr val="accent5"/>
                          </a:solidFill>
                          <a:effectLst/>
                        </a:rPr>
                        <a:t> 38728</a:t>
                      </a:r>
                      <a:endParaRPr lang="nl-BE" sz="1500" b="1" i="0" u="none" strike="noStrike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30" marR="14230" marT="14230" marB="0" anchor="b"/>
                </a:tc>
                <a:extLst>
                  <a:ext uri="{0D108BD9-81ED-4DB2-BD59-A6C34878D82A}">
                    <a16:rowId xmlns:a16="http://schemas.microsoft.com/office/drawing/2014/main" val="3512000120"/>
                  </a:ext>
                </a:extLst>
              </a:tr>
            </a:tbl>
          </a:graphicData>
        </a:graphic>
      </p:graphicFrame>
      <p:grpSp>
        <p:nvGrpSpPr>
          <p:cNvPr id="17" name="Groep 16">
            <a:extLst>
              <a:ext uri="{FF2B5EF4-FFF2-40B4-BE49-F238E27FC236}">
                <a16:creationId xmlns:a16="http://schemas.microsoft.com/office/drawing/2014/main" id="{94F41C94-D841-4850-B025-87B908AEFE23}"/>
              </a:ext>
            </a:extLst>
          </p:cNvPr>
          <p:cNvGrpSpPr/>
          <p:nvPr/>
        </p:nvGrpSpPr>
        <p:grpSpPr>
          <a:xfrm>
            <a:off x="1626921" y="1042270"/>
            <a:ext cx="866899" cy="2431881"/>
            <a:chOff x="1626921" y="346945"/>
            <a:chExt cx="866899" cy="2431881"/>
          </a:xfrm>
        </p:grpSpPr>
        <p:sp>
          <p:nvSpPr>
            <p:cNvPr id="15" name="Pijl: gekromd omlaag 14">
              <a:extLst>
                <a:ext uri="{FF2B5EF4-FFF2-40B4-BE49-F238E27FC236}">
                  <a16:creationId xmlns:a16="http://schemas.microsoft.com/office/drawing/2014/main" id="{E589B923-7968-4F7D-A550-19CBD3231E47}"/>
                </a:ext>
              </a:extLst>
            </p:cNvPr>
            <p:cNvSpPr/>
            <p:nvPr/>
          </p:nvSpPr>
          <p:spPr>
            <a:xfrm>
              <a:off x="1745673" y="756000"/>
              <a:ext cx="748147" cy="2022826"/>
            </a:xfrm>
            <a:prstGeom prst="curvedDownArrow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1804BE58-E17F-468D-9BDB-4BFEA82B3DE2}"/>
                </a:ext>
              </a:extLst>
            </p:cNvPr>
            <p:cNvSpPr txBox="1"/>
            <p:nvPr/>
          </p:nvSpPr>
          <p:spPr>
            <a:xfrm>
              <a:off x="1626921" y="346945"/>
              <a:ext cx="855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400" b="1" dirty="0">
                  <a:solidFill>
                    <a:srgbClr val="FF0000"/>
                  </a:solidFill>
                </a:rPr>
                <a:t>x 40</a:t>
              </a:r>
            </a:p>
          </p:txBody>
        </p: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FDCDB69B-C612-455D-87A7-1491DD865F40}"/>
              </a:ext>
            </a:extLst>
          </p:cNvPr>
          <p:cNvSpPr/>
          <p:nvPr/>
        </p:nvSpPr>
        <p:spPr>
          <a:xfrm>
            <a:off x="337648" y="3752533"/>
            <a:ext cx="8730996" cy="762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58512EC3-76EF-4355-B945-DF10D73B7B50}"/>
              </a:ext>
            </a:extLst>
          </p:cNvPr>
          <p:cNvGrpSpPr/>
          <p:nvPr/>
        </p:nvGrpSpPr>
        <p:grpSpPr>
          <a:xfrm>
            <a:off x="1615046" y="4471350"/>
            <a:ext cx="878774" cy="790000"/>
            <a:chOff x="1615046" y="3776025"/>
            <a:chExt cx="878774" cy="790000"/>
          </a:xfrm>
        </p:grpSpPr>
        <p:sp>
          <p:nvSpPr>
            <p:cNvPr id="7" name="Pijl: gekromd omhoog 6">
              <a:extLst>
                <a:ext uri="{FF2B5EF4-FFF2-40B4-BE49-F238E27FC236}">
                  <a16:creationId xmlns:a16="http://schemas.microsoft.com/office/drawing/2014/main" id="{39E98130-37EE-48F3-A419-D26237B2CDB3}"/>
                </a:ext>
              </a:extLst>
            </p:cNvPr>
            <p:cNvSpPr/>
            <p:nvPr/>
          </p:nvSpPr>
          <p:spPr>
            <a:xfrm>
              <a:off x="1638797" y="3776025"/>
              <a:ext cx="855023" cy="487218"/>
            </a:xfrm>
            <a:prstGeom prst="curvedUpArrow">
              <a:avLst/>
            </a:prstGeom>
            <a:solidFill>
              <a:srgbClr val="FFFF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4D0B0958-5643-495E-9206-06F08F840560}"/>
                </a:ext>
              </a:extLst>
            </p:cNvPr>
            <p:cNvSpPr txBox="1"/>
            <p:nvPr/>
          </p:nvSpPr>
          <p:spPr>
            <a:xfrm>
              <a:off x="1615046" y="4165915"/>
              <a:ext cx="8312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2000" b="1" dirty="0">
                  <a:solidFill>
                    <a:srgbClr val="FFC000"/>
                  </a:solidFill>
                </a:rPr>
                <a:t>x 55 </a:t>
              </a:r>
            </a:p>
          </p:txBody>
        </p:sp>
      </p:grpSp>
      <p:sp>
        <p:nvSpPr>
          <p:cNvPr id="4" name="Rechthoek 3">
            <a:extLst>
              <a:ext uri="{FF2B5EF4-FFF2-40B4-BE49-F238E27FC236}">
                <a16:creationId xmlns:a16="http://schemas.microsoft.com/office/drawing/2014/main" id="{0BD7B08C-B22E-48CB-9F22-634235EE823D}"/>
              </a:ext>
            </a:extLst>
          </p:cNvPr>
          <p:cNvSpPr/>
          <p:nvPr/>
        </p:nvSpPr>
        <p:spPr>
          <a:xfrm>
            <a:off x="1891145" y="3474151"/>
            <a:ext cx="639931" cy="246412"/>
          </a:xfrm>
          <a:prstGeom prst="rect">
            <a:avLst/>
          </a:prstGeom>
          <a:solidFill>
            <a:srgbClr val="CCD5DA"/>
          </a:solidFill>
          <a:ln>
            <a:solidFill>
              <a:srgbClr val="CCD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5FE06937-A1E5-4299-A8D6-D0B446039456}"/>
              </a:ext>
            </a:extLst>
          </p:cNvPr>
          <p:cNvSpPr/>
          <p:nvPr/>
        </p:nvSpPr>
        <p:spPr>
          <a:xfrm>
            <a:off x="3036194" y="3458643"/>
            <a:ext cx="534921" cy="236075"/>
          </a:xfrm>
          <a:prstGeom prst="rect">
            <a:avLst/>
          </a:prstGeom>
          <a:solidFill>
            <a:srgbClr val="CCD5DA"/>
          </a:solidFill>
          <a:ln>
            <a:solidFill>
              <a:srgbClr val="CCD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5EC3781D-B8D6-4CA5-8246-8AD39035F729}"/>
              </a:ext>
            </a:extLst>
          </p:cNvPr>
          <p:cNvSpPr/>
          <p:nvPr/>
        </p:nvSpPr>
        <p:spPr>
          <a:xfrm>
            <a:off x="3995195" y="3487496"/>
            <a:ext cx="571079" cy="207222"/>
          </a:xfrm>
          <a:prstGeom prst="rect">
            <a:avLst/>
          </a:prstGeom>
          <a:solidFill>
            <a:srgbClr val="CCD5DA"/>
          </a:solidFill>
          <a:ln>
            <a:solidFill>
              <a:srgbClr val="CCD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AD3C7312-4359-436C-B814-2F1C588E8EBC}"/>
              </a:ext>
            </a:extLst>
          </p:cNvPr>
          <p:cNvSpPr/>
          <p:nvPr/>
        </p:nvSpPr>
        <p:spPr>
          <a:xfrm>
            <a:off x="5098014" y="3474151"/>
            <a:ext cx="639931" cy="246412"/>
          </a:xfrm>
          <a:prstGeom prst="rect">
            <a:avLst/>
          </a:prstGeom>
          <a:solidFill>
            <a:srgbClr val="CCD5DA"/>
          </a:solidFill>
          <a:ln>
            <a:solidFill>
              <a:srgbClr val="CCD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CF256B8F-9A79-4917-9885-3BE0E8BE4D12}"/>
              </a:ext>
            </a:extLst>
          </p:cNvPr>
          <p:cNvSpPr/>
          <p:nvPr/>
        </p:nvSpPr>
        <p:spPr>
          <a:xfrm>
            <a:off x="6243063" y="3480040"/>
            <a:ext cx="571079" cy="207222"/>
          </a:xfrm>
          <a:prstGeom prst="rect">
            <a:avLst/>
          </a:prstGeom>
          <a:solidFill>
            <a:srgbClr val="CCD5DA"/>
          </a:solidFill>
          <a:ln>
            <a:solidFill>
              <a:srgbClr val="CCD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8DE3CE4D-5AAF-4090-98B0-F0525054C5A7}"/>
              </a:ext>
            </a:extLst>
          </p:cNvPr>
          <p:cNvSpPr/>
          <p:nvPr/>
        </p:nvSpPr>
        <p:spPr>
          <a:xfrm>
            <a:off x="7252604" y="3465194"/>
            <a:ext cx="639931" cy="246412"/>
          </a:xfrm>
          <a:prstGeom prst="rect">
            <a:avLst/>
          </a:prstGeom>
          <a:solidFill>
            <a:srgbClr val="CCD5DA"/>
          </a:solidFill>
          <a:ln>
            <a:solidFill>
              <a:srgbClr val="CCD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F7CB6BA1-C43C-47A9-A2E7-57B15E2D466D}"/>
              </a:ext>
            </a:extLst>
          </p:cNvPr>
          <p:cNvSpPr/>
          <p:nvPr/>
        </p:nvSpPr>
        <p:spPr>
          <a:xfrm>
            <a:off x="8285143" y="3469913"/>
            <a:ext cx="639931" cy="246412"/>
          </a:xfrm>
          <a:prstGeom prst="rect">
            <a:avLst/>
          </a:prstGeom>
          <a:solidFill>
            <a:srgbClr val="CCD5DA"/>
          </a:solidFill>
          <a:ln>
            <a:solidFill>
              <a:srgbClr val="CCD5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055F3866-D168-4B73-A05A-587B838288A2}"/>
              </a:ext>
            </a:extLst>
          </p:cNvPr>
          <p:cNvSpPr/>
          <p:nvPr/>
        </p:nvSpPr>
        <p:spPr>
          <a:xfrm>
            <a:off x="374904" y="2570101"/>
            <a:ext cx="8083296" cy="263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A225BEF8-9DA7-422C-B065-42A82C4BC56E}"/>
              </a:ext>
            </a:extLst>
          </p:cNvPr>
          <p:cNvSpPr/>
          <p:nvPr/>
        </p:nvSpPr>
        <p:spPr>
          <a:xfrm>
            <a:off x="337648" y="5304792"/>
            <a:ext cx="8730996" cy="7626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Titel 7">
            <a:extLst>
              <a:ext uri="{FF2B5EF4-FFF2-40B4-BE49-F238E27FC236}">
                <a16:creationId xmlns:a16="http://schemas.microsoft.com/office/drawing/2014/main" id="{1AF97D00-E48F-454E-8EE1-3BAA82501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6000" y="756000"/>
            <a:ext cx="7848000" cy="514800"/>
          </a:xfrm>
        </p:spPr>
        <p:txBody>
          <a:bodyPr/>
          <a:lstStyle/>
          <a:p>
            <a:r>
              <a:rPr lang="nl-BE" altLang="nl-BE" dirty="0"/>
              <a:t>3. Klimaatboodschappen: </a:t>
            </a:r>
            <a:r>
              <a:rPr lang="nl-BE" altLang="nl-BE" dirty="0">
                <a:solidFill>
                  <a:srgbClr val="7A9C28"/>
                </a:solidFill>
              </a:rPr>
              <a:t>hitte-impact</a:t>
            </a:r>
          </a:p>
        </p:txBody>
      </p:sp>
    </p:spTree>
    <p:extLst>
      <p:ext uri="{BB962C8B-B14F-4D97-AF65-F5344CB8AC3E}">
        <p14:creationId xmlns:p14="http://schemas.microsoft.com/office/powerpoint/2010/main" val="399418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ijdelijke aanduiding voor inhoud 8">
            <a:extLst>
              <a:ext uri="{FF2B5EF4-FFF2-40B4-BE49-F238E27FC236}">
                <a16:creationId xmlns:a16="http://schemas.microsoft.com/office/drawing/2014/main" id="{0E90B6EA-5D6C-449F-8DE2-A166D8E548B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290647" y="1675369"/>
            <a:ext cx="7848600" cy="4352925"/>
          </a:xfrm>
        </p:spPr>
        <p:txBody>
          <a:bodyPr/>
          <a:lstStyle/>
          <a:p>
            <a:r>
              <a:rPr lang="nl-BE" sz="2000" dirty="0"/>
              <a:t>Aantal </a:t>
            </a:r>
            <a:r>
              <a:rPr lang="nl-BE" sz="2000" b="1" dirty="0"/>
              <a:t>droge dagen </a:t>
            </a:r>
            <a:r>
              <a:rPr lang="nl-BE" sz="2000" dirty="0"/>
              <a:t>per jaar:</a:t>
            </a:r>
          </a:p>
          <a:p>
            <a:pPr lvl="2"/>
            <a:endParaRPr lang="nl-BE" sz="1400" dirty="0"/>
          </a:p>
          <a:p>
            <a:pPr lvl="1"/>
            <a:r>
              <a:rPr lang="nl-BE" sz="1800" dirty="0"/>
              <a:t>Van 172 dagen nu =&gt; 236 dagen in 2100</a:t>
            </a:r>
          </a:p>
          <a:p>
            <a:pPr lvl="1"/>
            <a:r>
              <a:rPr lang="nl-BE" sz="1800" dirty="0">
                <a:solidFill>
                  <a:srgbClr val="FF0000"/>
                </a:solidFill>
              </a:rPr>
              <a:t>+</a:t>
            </a:r>
            <a:r>
              <a:rPr lang="nl-BE" sz="1800" dirty="0"/>
              <a:t> 35 droge dragen/jaar in 2050</a:t>
            </a:r>
          </a:p>
          <a:p>
            <a:pPr lvl="1"/>
            <a:r>
              <a:rPr lang="nl-BE" sz="1800" dirty="0"/>
              <a:t>tot</a:t>
            </a:r>
            <a:r>
              <a:rPr lang="nl-BE" sz="1800" b="1" dirty="0"/>
              <a:t> </a:t>
            </a:r>
            <a:r>
              <a:rPr lang="nl-BE" sz="1800" b="1" dirty="0">
                <a:solidFill>
                  <a:srgbClr val="FF0000"/>
                </a:solidFill>
              </a:rPr>
              <a:t>+</a:t>
            </a:r>
            <a:r>
              <a:rPr lang="nl-BE" sz="1800" b="1" dirty="0"/>
              <a:t> 64 </a:t>
            </a:r>
            <a:r>
              <a:rPr lang="nl-BE" sz="1800" dirty="0"/>
              <a:t>droge dagen/jaar in 2100</a:t>
            </a:r>
          </a:p>
          <a:p>
            <a:pPr lvl="1"/>
            <a:endParaRPr lang="nl-BE" sz="1800" dirty="0"/>
          </a:p>
          <a:p>
            <a:endParaRPr lang="nl-BE" sz="2000" dirty="0"/>
          </a:p>
          <a:p>
            <a:endParaRPr lang="nl-BE" sz="2000" dirty="0"/>
          </a:p>
          <a:p>
            <a:r>
              <a:rPr lang="nl-BE" sz="2000" dirty="0"/>
              <a:t>Lengte droge periode</a:t>
            </a:r>
          </a:p>
          <a:p>
            <a:endParaRPr lang="nl-BE" sz="1800" dirty="0"/>
          </a:p>
          <a:p>
            <a:pPr lvl="1"/>
            <a:r>
              <a:rPr lang="nl-BE" sz="1800" dirty="0"/>
              <a:t>24 dagen nu =&gt; 57 dagen in 2100</a:t>
            </a:r>
          </a:p>
          <a:p>
            <a:pPr lvl="1"/>
            <a:r>
              <a:rPr lang="nl-BE" sz="1800" dirty="0">
                <a:solidFill>
                  <a:srgbClr val="FF0000"/>
                </a:solidFill>
              </a:rPr>
              <a:t>+</a:t>
            </a:r>
            <a:r>
              <a:rPr lang="nl-BE" sz="1800" dirty="0"/>
              <a:t> 18 dagen/jaar in 2050</a:t>
            </a:r>
          </a:p>
          <a:p>
            <a:pPr lvl="1"/>
            <a:r>
              <a:rPr lang="nl-BE" sz="1800" dirty="0"/>
              <a:t>tot </a:t>
            </a:r>
            <a:r>
              <a:rPr lang="nl-BE" sz="1800" b="1" dirty="0">
                <a:solidFill>
                  <a:srgbClr val="FF0000"/>
                </a:solidFill>
              </a:rPr>
              <a:t>+</a:t>
            </a:r>
            <a:r>
              <a:rPr lang="nl-BE" sz="1800" dirty="0"/>
              <a:t> </a:t>
            </a:r>
            <a:r>
              <a:rPr lang="nl-BE" sz="1800" b="1" dirty="0"/>
              <a:t>33</a:t>
            </a:r>
            <a:r>
              <a:rPr lang="nl-BE" sz="1800" dirty="0"/>
              <a:t> dagen/jaar in 2100</a:t>
            </a:r>
          </a:p>
          <a:p>
            <a:pPr lvl="1"/>
            <a:endParaRPr lang="nl-BE" sz="1800" dirty="0"/>
          </a:p>
          <a:p>
            <a:endParaRPr lang="nl-BE" sz="1800" dirty="0"/>
          </a:p>
          <a:p>
            <a:pPr lvl="1"/>
            <a:endParaRPr lang="nl-BE" sz="1800" dirty="0"/>
          </a:p>
          <a:p>
            <a:pPr lvl="2"/>
            <a:endParaRPr lang="nl-BE" sz="1400" dirty="0"/>
          </a:p>
          <a:p>
            <a:pPr marL="0" indent="0">
              <a:buNone/>
            </a:pPr>
            <a:endParaRPr lang="nl-BE" altLang="nl-BE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D5718A3-857F-4799-BDE2-1D580483D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15" t="45555" r="54512" b="22358"/>
          <a:stretch/>
        </p:blipFill>
        <p:spPr>
          <a:xfrm>
            <a:off x="5632277" y="3594340"/>
            <a:ext cx="3476999" cy="284307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E0CED3E-0DA7-415B-A359-C646FFBAF7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47" t="59731" r="55905" b="12058"/>
          <a:stretch/>
        </p:blipFill>
        <p:spPr>
          <a:xfrm>
            <a:off x="5598942" y="1317500"/>
            <a:ext cx="3476999" cy="2621421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FC374E7B-C74C-44AD-93BA-E16ECEEB2A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6000" y="756000"/>
            <a:ext cx="8082778" cy="514800"/>
          </a:xfrm>
        </p:spPr>
        <p:txBody>
          <a:bodyPr/>
          <a:lstStyle/>
          <a:p>
            <a:r>
              <a:rPr lang="nl-BE" altLang="nl-BE" dirty="0"/>
              <a:t>3. Klimaatboodschappen: </a:t>
            </a:r>
            <a:r>
              <a:rPr lang="nl-BE" altLang="nl-BE" dirty="0">
                <a:solidFill>
                  <a:srgbClr val="7A9C28"/>
                </a:solidFill>
              </a:rPr>
              <a:t>droogte-effect</a:t>
            </a:r>
          </a:p>
        </p:txBody>
      </p:sp>
    </p:spTree>
    <p:extLst>
      <p:ext uri="{BB962C8B-B14F-4D97-AF65-F5344CB8AC3E}">
        <p14:creationId xmlns:p14="http://schemas.microsoft.com/office/powerpoint/2010/main" val="445061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ijdelijke aanduiding voor inhoud 8">
            <a:extLst>
              <a:ext uri="{FF2B5EF4-FFF2-40B4-BE49-F238E27FC236}">
                <a16:creationId xmlns:a16="http://schemas.microsoft.com/office/drawing/2014/main" id="{0E90B6EA-5D6C-449F-8DE2-A166D8E548B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295400" y="1679742"/>
            <a:ext cx="7848600" cy="4352925"/>
          </a:xfrm>
        </p:spPr>
        <p:txBody>
          <a:bodyPr/>
          <a:lstStyle/>
          <a:p>
            <a:r>
              <a:rPr lang="nl-BE" sz="2000" dirty="0"/>
              <a:t>Zomer-neerslag (jun-jul-aug):</a:t>
            </a:r>
          </a:p>
          <a:p>
            <a:pPr lvl="1"/>
            <a:endParaRPr lang="nl-BE" sz="1600" dirty="0"/>
          </a:p>
          <a:p>
            <a:pPr lvl="1"/>
            <a:r>
              <a:rPr lang="nl-BE" sz="1800" dirty="0"/>
              <a:t>Van 194 mm nu                                                                                                                                               =&gt;   120 mm in 2100   </a:t>
            </a:r>
          </a:p>
          <a:p>
            <a:pPr lvl="1"/>
            <a:r>
              <a:rPr lang="nl-BE" sz="1800" dirty="0"/>
              <a:t>Ongeveer </a:t>
            </a:r>
            <a:r>
              <a:rPr lang="nl-BE" sz="1800" b="1" dirty="0">
                <a:solidFill>
                  <a:srgbClr val="FF0000"/>
                </a:solidFill>
              </a:rPr>
              <a:t>-</a:t>
            </a:r>
            <a:r>
              <a:rPr lang="nl-BE" sz="1800" b="1" dirty="0"/>
              <a:t>1</a:t>
            </a:r>
            <a:r>
              <a:rPr lang="nl-BE" sz="1800" dirty="0"/>
              <a:t> </a:t>
            </a:r>
            <a:r>
              <a:rPr lang="nl-BE" sz="1800" b="1" dirty="0"/>
              <a:t>maand</a:t>
            </a:r>
            <a:r>
              <a:rPr lang="nl-BE" sz="1800" dirty="0"/>
              <a:t>neerslag minder</a:t>
            </a:r>
          </a:p>
          <a:p>
            <a:pPr lvl="1"/>
            <a:r>
              <a:rPr lang="nl-BE" sz="1800" dirty="0"/>
              <a:t>Kuststreek: laagste zomerneerslag  =                                                                          95 mm/3maand versus                                                                                            hoge vraag toerisme</a:t>
            </a:r>
          </a:p>
          <a:p>
            <a:pPr lvl="1"/>
            <a:endParaRPr lang="nl-BE" sz="1800" b="1" dirty="0"/>
          </a:p>
          <a:p>
            <a:pPr lvl="2"/>
            <a:endParaRPr lang="nl-BE" sz="1200" b="1" dirty="0"/>
          </a:p>
          <a:p>
            <a:r>
              <a:rPr lang="nl-BE" sz="2000" b="1" dirty="0"/>
              <a:t>Zomer-verdamping (PET)</a:t>
            </a:r>
            <a:r>
              <a:rPr lang="nl-BE" sz="2000" dirty="0"/>
              <a:t>:</a:t>
            </a:r>
          </a:p>
          <a:p>
            <a:pPr lvl="1"/>
            <a:endParaRPr lang="nl-BE" sz="2000" dirty="0"/>
          </a:p>
          <a:p>
            <a:pPr lvl="1"/>
            <a:r>
              <a:rPr lang="nl-BE" sz="1800" dirty="0"/>
              <a:t>Van 252 mm nu                                                                                                                                                 =&gt;   309 mm in 2100                                                                </a:t>
            </a:r>
          </a:p>
          <a:p>
            <a:pPr lvl="1"/>
            <a:r>
              <a:rPr lang="nl-BE" sz="1800" dirty="0"/>
              <a:t>Ongeveer </a:t>
            </a:r>
            <a:r>
              <a:rPr lang="nl-BE" sz="1800" b="1" dirty="0">
                <a:solidFill>
                  <a:srgbClr val="FF0000"/>
                </a:solidFill>
              </a:rPr>
              <a:t>+</a:t>
            </a:r>
            <a:r>
              <a:rPr lang="nl-BE" sz="1800" b="1" dirty="0"/>
              <a:t>1 maand</a:t>
            </a:r>
            <a:r>
              <a:rPr lang="nl-BE" sz="1800" dirty="0"/>
              <a:t>neerslag meer verdamping</a:t>
            </a:r>
          </a:p>
          <a:p>
            <a:pPr lvl="1"/>
            <a:r>
              <a:rPr lang="nl-BE" sz="1800" b="1" dirty="0"/>
              <a:t>67% nu =&gt; 77% </a:t>
            </a:r>
            <a:r>
              <a:rPr lang="nl-BE" sz="1800" dirty="0"/>
              <a:t>van alle neerslag verdampt                                                                 in 2100</a:t>
            </a:r>
          </a:p>
          <a:p>
            <a:pPr lvl="1"/>
            <a:endParaRPr lang="nl-BE" altLang="nl-BE" sz="1800" b="0" dirty="0"/>
          </a:p>
          <a:p>
            <a:pPr marL="0" indent="0">
              <a:buNone/>
            </a:pPr>
            <a:endParaRPr lang="nl-BE" alt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728982-BF68-4506-A0D4-81BBE643D6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31" t="66354" r="56843" b="4293"/>
          <a:stretch/>
        </p:blipFill>
        <p:spPr>
          <a:xfrm>
            <a:off x="6555793" y="1270800"/>
            <a:ext cx="2525044" cy="209225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29D304C-CF51-490A-BD6C-DE8430A0E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15" t="3846" r="19946" b="42000"/>
          <a:stretch/>
        </p:blipFill>
        <p:spPr>
          <a:xfrm>
            <a:off x="4445016" y="3312633"/>
            <a:ext cx="4572658" cy="1724545"/>
          </a:xfrm>
          <a:prstGeom prst="rect">
            <a:avLst/>
          </a:prstGeom>
        </p:spPr>
      </p:pic>
      <p:sp>
        <p:nvSpPr>
          <p:cNvPr id="11" name="Titel 7">
            <a:extLst>
              <a:ext uri="{FF2B5EF4-FFF2-40B4-BE49-F238E27FC236}">
                <a16:creationId xmlns:a16="http://schemas.microsoft.com/office/drawing/2014/main" id="{5C8E7B24-1FE1-4A43-ABC5-3592BA8D61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6000" y="756000"/>
            <a:ext cx="8082778" cy="514800"/>
          </a:xfrm>
        </p:spPr>
        <p:txBody>
          <a:bodyPr/>
          <a:lstStyle/>
          <a:p>
            <a:r>
              <a:rPr lang="nl-BE" altLang="nl-BE" dirty="0"/>
              <a:t>3. Klimaatboodschappen: </a:t>
            </a:r>
            <a:r>
              <a:rPr lang="nl-BE" altLang="nl-BE" dirty="0">
                <a:solidFill>
                  <a:srgbClr val="7A9C28"/>
                </a:solidFill>
              </a:rPr>
              <a:t>droogte-effect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E6CD33E-BB0E-4094-9161-17CA674D0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216" y="4932003"/>
            <a:ext cx="2651370" cy="192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21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5">
            <a:extLst>
              <a:ext uri="{FF2B5EF4-FFF2-40B4-BE49-F238E27FC236}">
                <a16:creationId xmlns:a16="http://schemas.microsoft.com/office/drawing/2014/main" id="{CF0FC967-C966-4720-BEF6-9D09F093EF4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93" y="3520909"/>
            <a:ext cx="4590521" cy="282601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86676DA-889C-4F4D-BA13-36FC34FBB0A2}"/>
              </a:ext>
            </a:extLst>
          </p:cNvPr>
          <p:cNvSpPr txBox="1"/>
          <p:nvPr/>
        </p:nvSpPr>
        <p:spPr>
          <a:xfrm>
            <a:off x="6439409" y="4513111"/>
            <a:ext cx="1065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1976</a:t>
            </a:r>
            <a:endParaRPr lang="nl-BE" sz="16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18630E6-8AD8-4F53-AB00-299BF44F0D64}"/>
              </a:ext>
            </a:extLst>
          </p:cNvPr>
          <p:cNvSpPr txBox="1"/>
          <p:nvPr/>
        </p:nvSpPr>
        <p:spPr>
          <a:xfrm>
            <a:off x="6439409" y="4175899"/>
            <a:ext cx="1901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Midden-impact CC</a:t>
            </a:r>
            <a:endParaRPr lang="nl-BE" sz="16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C30D82E-1766-40C5-8A5A-C5059867224F}"/>
              </a:ext>
            </a:extLst>
          </p:cNvPr>
          <p:cNvSpPr txBox="1"/>
          <p:nvPr/>
        </p:nvSpPr>
        <p:spPr>
          <a:xfrm>
            <a:off x="6439409" y="3771460"/>
            <a:ext cx="1901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/>
              <a:t>Hoog-impact CC</a:t>
            </a:r>
            <a:endParaRPr lang="nl-BE" sz="1600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6BEBF825-4CE3-4B8B-B9BC-31E66A53FD12}"/>
              </a:ext>
            </a:extLst>
          </p:cNvPr>
          <p:cNvSpPr txBox="1">
            <a:spLocks/>
          </p:cNvSpPr>
          <p:nvPr/>
        </p:nvSpPr>
        <p:spPr>
          <a:xfrm>
            <a:off x="1318280" y="1683016"/>
            <a:ext cx="7825719" cy="22701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4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5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7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4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 b="1" dirty="0"/>
              <a:t>Intensiteit</a:t>
            </a:r>
            <a:r>
              <a:rPr lang="nl-BE" sz="2000" dirty="0"/>
              <a:t> </a:t>
            </a:r>
            <a:r>
              <a:rPr lang="nl-BE" sz="2000" b="0" dirty="0"/>
              <a:t>extreme droogte </a:t>
            </a:r>
            <a:r>
              <a:rPr lang="nl-BE" sz="1600" b="0" dirty="0"/>
              <a:t>(</a:t>
            </a:r>
            <a:r>
              <a:rPr lang="nl-BE" sz="1600" b="0" dirty="0" err="1"/>
              <a:t>obv</a:t>
            </a:r>
            <a:r>
              <a:rPr lang="nl-BE" sz="1600" b="0" dirty="0"/>
              <a:t> neerslagtekort Percentiel 5 = 1/20j ≈ jul ’17):</a:t>
            </a:r>
          </a:p>
          <a:p>
            <a:pPr lvl="1"/>
            <a:r>
              <a:rPr lang="nl-BE" sz="1800" dirty="0"/>
              <a:t>Verhoogt van 240mm nu =&gt; 480mm in 2100 </a:t>
            </a:r>
            <a:r>
              <a:rPr lang="nl-BE" sz="1800" b="1" dirty="0"/>
              <a:t>(factor 2)</a:t>
            </a:r>
          </a:p>
          <a:p>
            <a:r>
              <a:rPr lang="nl-BE" sz="2000" dirty="0"/>
              <a:t>Duur extreem neerslagtekort </a:t>
            </a:r>
            <a:r>
              <a:rPr lang="nl-BE" sz="1600" b="0" dirty="0"/>
              <a:t>(percentiel 5):</a:t>
            </a:r>
            <a:endParaRPr lang="nl-BE" sz="2000" b="0" dirty="0"/>
          </a:p>
          <a:p>
            <a:pPr lvl="1"/>
            <a:r>
              <a:rPr lang="nl-BE" sz="1800" dirty="0"/>
              <a:t>stijgt van 34 dagen =&gt; 135 dagen in 2100 (+100 dagen, </a:t>
            </a:r>
            <a:r>
              <a:rPr lang="nl-BE" sz="1800" b="1" dirty="0"/>
              <a:t>factor 4</a:t>
            </a:r>
            <a:r>
              <a:rPr lang="nl-BE" sz="1800" dirty="0"/>
              <a:t>)</a:t>
            </a:r>
          </a:p>
          <a:p>
            <a:r>
              <a:rPr lang="nl-BE" sz="2000" dirty="0"/>
              <a:t>Kans extreme droogte (1976 &amp; 2018): </a:t>
            </a:r>
          </a:p>
          <a:p>
            <a:pPr lvl="1"/>
            <a:r>
              <a:rPr lang="nl-BE" sz="1800" dirty="0"/>
              <a:t>stijgt van 1/50j nu =&gt; </a:t>
            </a:r>
            <a:r>
              <a:rPr lang="nl-BE" sz="1800" dirty="0">
                <a:solidFill>
                  <a:srgbClr val="FF0000"/>
                </a:solidFill>
              </a:rPr>
              <a:t>1/4j</a:t>
            </a:r>
            <a:r>
              <a:rPr lang="nl-BE" sz="1800" dirty="0"/>
              <a:t> in 2100 (+/- </a:t>
            </a:r>
            <a:r>
              <a:rPr lang="nl-BE" sz="1800" b="1" dirty="0"/>
              <a:t>factor 10</a:t>
            </a:r>
            <a:r>
              <a:rPr lang="nl-BE" sz="1800" dirty="0"/>
              <a:t>)</a:t>
            </a:r>
          </a:p>
          <a:p>
            <a:endParaRPr lang="nl-BE" sz="2000" dirty="0"/>
          </a:p>
        </p:txBody>
      </p:sp>
      <p:sp>
        <p:nvSpPr>
          <p:cNvPr id="2" name="Pijl: rechts 1">
            <a:extLst>
              <a:ext uri="{FF2B5EF4-FFF2-40B4-BE49-F238E27FC236}">
                <a16:creationId xmlns:a16="http://schemas.microsoft.com/office/drawing/2014/main" id="{A9C0BF23-8766-49A5-B5D9-A286F205F985}"/>
              </a:ext>
            </a:extLst>
          </p:cNvPr>
          <p:cNvSpPr/>
          <p:nvPr/>
        </p:nvSpPr>
        <p:spPr>
          <a:xfrm rot="10800000">
            <a:off x="6552470" y="4722036"/>
            <a:ext cx="306711" cy="57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DB64FCBE-2B81-4E3A-8F29-5D36C25839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6000" y="756000"/>
            <a:ext cx="8082778" cy="514800"/>
          </a:xfrm>
        </p:spPr>
        <p:txBody>
          <a:bodyPr/>
          <a:lstStyle/>
          <a:p>
            <a:r>
              <a:rPr lang="nl-BE" altLang="nl-BE" dirty="0"/>
              <a:t>3. Klimaatboodschappen: </a:t>
            </a:r>
            <a:r>
              <a:rPr lang="nl-BE" altLang="nl-BE" dirty="0">
                <a:solidFill>
                  <a:srgbClr val="7A9C28"/>
                </a:solidFill>
              </a:rPr>
              <a:t>droogte-effect</a:t>
            </a:r>
          </a:p>
        </p:txBody>
      </p:sp>
    </p:spTree>
    <p:extLst>
      <p:ext uri="{BB962C8B-B14F-4D97-AF65-F5344CB8AC3E}">
        <p14:creationId xmlns:p14="http://schemas.microsoft.com/office/powerpoint/2010/main" val="205042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 uiExpand="1" build="p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527A3-E9B7-4E99-B225-AAA7906D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755650"/>
            <a:ext cx="8256373" cy="1116013"/>
          </a:xfrm>
        </p:spPr>
        <p:txBody>
          <a:bodyPr/>
          <a:lstStyle/>
          <a:p>
            <a:r>
              <a:rPr lang="nl-BE" dirty="0"/>
              <a:t>3. Klimaatboodschappen: </a:t>
            </a:r>
            <a:r>
              <a:rPr lang="nl-BE" sz="3200" dirty="0">
                <a:solidFill>
                  <a:srgbClr val="7A9C28"/>
                </a:solidFill>
              </a:rPr>
              <a:t>droogte-impact</a:t>
            </a:r>
            <a:endParaRPr lang="nl-BE" dirty="0">
              <a:solidFill>
                <a:srgbClr val="7A9C28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588DEC-CFF6-4053-8454-F581CC99A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618231"/>
            <a:ext cx="7848600" cy="4352925"/>
          </a:xfrm>
        </p:spPr>
        <p:txBody>
          <a:bodyPr/>
          <a:lstStyle/>
          <a:p>
            <a:r>
              <a:rPr lang="nl-NL" sz="2000" b="1" dirty="0"/>
              <a:t>Laagwaterdebiet</a:t>
            </a:r>
            <a:r>
              <a:rPr lang="nl-NL" sz="2000" dirty="0"/>
              <a:t>: </a:t>
            </a:r>
          </a:p>
          <a:p>
            <a:endParaRPr lang="nl-NL" sz="1200" dirty="0"/>
          </a:p>
          <a:p>
            <a:pPr lvl="1"/>
            <a:r>
              <a:rPr lang="nl-NL" sz="1800" dirty="0"/>
              <a:t>Afname gemiddeld van 20 tot 70% (2100 - hoge impact CC)</a:t>
            </a:r>
          </a:p>
          <a:p>
            <a:pPr lvl="1"/>
            <a:r>
              <a:rPr lang="nl-NL" sz="1800" dirty="0"/>
              <a:t>Meer droogvallende kleine(re) waterlopen</a:t>
            </a:r>
          </a:p>
          <a:p>
            <a:endParaRPr lang="nl-BE" sz="1200" dirty="0">
              <a:solidFill>
                <a:schemeClr val="tx1"/>
              </a:solidFill>
            </a:endParaRPr>
          </a:p>
          <a:p>
            <a:r>
              <a:rPr lang="nl-BE" sz="2000" dirty="0">
                <a:solidFill>
                  <a:schemeClr val="tx1"/>
                </a:solidFill>
              </a:rPr>
              <a:t>Grondwateraanvulling:</a:t>
            </a:r>
          </a:p>
          <a:p>
            <a:endParaRPr lang="nl-BE" sz="1200" dirty="0"/>
          </a:p>
          <a:p>
            <a:pPr lvl="1"/>
            <a:r>
              <a:rPr lang="nl-BE" sz="1800" dirty="0">
                <a:solidFill>
                  <a:schemeClr val="bg1">
                    <a:lumMod val="50000"/>
                  </a:schemeClr>
                </a:solidFill>
              </a:rPr>
              <a:t>Langere herstelduren (tot 3-4 jaar, grens NL)  </a:t>
            </a:r>
          </a:p>
          <a:p>
            <a:pPr marL="287337" lvl="1" indent="0">
              <a:buNone/>
            </a:pPr>
            <a:r>
              <a:rPr lang="nl-BE" sz="1800" dirty="0">
                <a:solidFill>
                  <a:schemeClr val="bg1">
                    <a:lumMod val="50000"/>
                  </a:schemeClr>
                </a:solidFill>
              </a:rPr>
              <a:t>     =&gt; toename kans op </a:t>
            </a:r>
            <a:r>
              <a:rPr lang="nl-BE" sz="1800" dirty="0" err="1">
                <a:solidFill>
                  <a:schemeClr val="bg1">
                    <a:lumMod val="50000"/>
                  </a:schemeClr>
                </a:solidFill>
              </a:rPr>
              <a:t>meerjaren</a:t>
            </a:r>
            <a:r>
              <a:rPr lang="nl-BE" sz="1800" dirty="0">
                <a:solidFill>
                  <a:schemeClr val="bg1">
                    <a:lumMod val="50000"/>
                  </a:schemeClr>
                </a:solidFill>
              </a:rPr>
              <a:t>-droogte</a:t>
            </a:r>
          </a:p>
          <a:p>
            <a:endParaRPr lang="nl-BE" sz="1200" dirty="0"/>
          </a:p>
          <a:p>
            <a:r>
              <a:rPr lang="nl-BE" sz="2000" dirty="0">
                <a:solidFill>
                  <a:schemeClr val="tx1"/>
                </a:solidFill>
              </a:rPr>
              <a:t>Oppervlakte</a:t>
            </a:r>
            <a:r>
              <a:rPr lang="nl-BE" sz="2000" b="1" dirty="0">
                <a:solidFill>
                  <a:schemeClr val="tx1"/>
                </a:solidFill>
              </a:rPr>
              <a:t>waterkwaliteit</a:t>
            </a:r>
            <a:r>
              <a:rPr lang="nl-BE" b="1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endParaRPr lang="nl-BE" sz="1200" dirty="0"/>
          </a:p>
          <a:p>
            <a:pPr lvl="1"/>
            <a:r>
              <a:rPr lang="nl-BE" sz="1800" dirty="0"/>
              <a:t>Toename van concentratie polluenten, verzilting, blauwalgen, vissterfte, …</a:t>
            </a:r>
            <a:endParaRPr lang="nl-BE" sz="1800" dirty="0">
              <a:solidFill>
                <a:schemeClr val="tx1"/>
              </a:solidFill>
            </a:endParaRPr>
          </a:p>
          <a:p>
            <a:endParaRPr lang="nl-BE" sz="1200" dirty="0">
              <a:solidFill>
                <a:schemeClr val="tx1"/>
              </a:solidFill>
            </a:endParaRPr>
          </a:p>
          <a:p>
            <a:r>
              <a:rPr lang="nl-BE" sz="2000" b="1" dirty="0">
                <a:solidFill>
                  <a:schemeClr val="tx1"/>
                </a:solidFill>
              </a:rPr>
              <a:t>Schade </a:t>
            </a:r>
            <a:r>
              <a:rPr lang="nl-BE" sz="2000" dirty="0">
                <a:solidFill>
                  <a:schemeClr val="tx1"/>
                </a:solidFill>
              </a:rPr>
              <a:t>landbouw </a:t>
            </a:r>
            <a:r>
              <a:rPr lang="nl-BE" sz="1600" b="0" dirty="0">
                <a:solidFill>
                  <a:schemeClr val="tx1"/>
                </a:solidFill>
              </a:rPr>
              <a:t>(raming 98 </a:t>
            </a:r>
            <a:r>
              <a:rPr lang="nl-BE" sz="1600" b="0" dirty="0" err="1">
                <a:solidFill>
                  <a:schemeClr val="tx1"/>
                </a:solidFill>
              </a:rPr>
              <a:t>mio</a:t>
            </a:r>
            <a:r>
              <a:rPr lang="nl-BE" sz="1600" b="0" dirty="0">
                <a:solidFill>
                  <a:schemeClr val="tx1"/>
                </a:solidFill>
              </a:rPr>
              <a:t> € 2017, 450 </a:t>
            </a:r>
            <a:r>
              <a:rPr lang="nl-BE" sz="1600" b="0" dirty="0" err="1">
                <a:solidFill>
                  <a:schemeClr val="tx1"/>
                </a:solidFill>
              </a:rPr>
              <a:t>mio</a:t>
            </a:r>
            <a:r>
              <a:rPr lang="nl-BE" sz="1600" b="0" dirty="0"/>
              <a:t> € 2018</a:t>
            </a:r>
            <a:r>
              <a:rPr lang="nl-BE" sz="1600" b="0" dirty="0">
                <a:solidFill>
                  <a:schemeClr val="tx1"/>
                </a:solidFill>
              </a:rPr>
              <a:t>)</a:t>
            </a:r>
            <a:r>
              <a:rPr lang="nl-BE" sz="2000" dirty="0">
                <a:solidFill>
                  <a:schemeClr val="tx1"/>
                </a:solidFill>
              </a:rPr>
              <a:t>, industrie, natuur, … </a:t>
            </a:r>
          </a:p>
          <a:p>
            <a:endParaRPr lang="nl-BE" sz="1200" dirty="0"/>
          </a:p>
          <a:p>
            <a:r>
              <a:rPr lang="nl-BE" sz="2000" dirty="0">
                <a:solidFill>
                  <a:schemeClr val="tx1"/>
                </a:solidFill>
              </a:rPr>
              <a:t>Bedreiging op termijn voor </a:t>
            </a:r>
            <a:r>
              <a:rPr lang="nl-BE" sz="2000" dirty="0"/>
              <a:t>drinkwater</a:t>
            </a:r>
            <a:r>
              <a:rPr lang="nl-BE" sz="2000" dirty="0">
                <a:solidFill>
                  <a:schemeClr val="tx1"/>
                </a:solidFill>
              </a:rPr>
              <a:t>voorziening </a:t>
            </a:r>
            <a:r>
              <a:rPr lang="nl-BE" sz="1600" b="0" dirty="0">
                <a:solidFill>
                  <a:schemeClr val="tx1"/>
                </a:solidFill>
              </a:rPr>
              <a:t>(binne</a:t>
            </a:r>
            <a:r>
              <a:rPr lang="nl-BE" sz="1600" b="0" dirty="0"/>
              <a:t>n 25j in UK)</a:t>
            </a:r>
            <a:endParaRPr lang="nl-BE" sz="1600" b="0" dirty="0">
              <a:solidFill>
                <a:schemeClr val="tx1"/>
              </a:solidFill>
            </a:endParaRPr>
          </a:p>
          <a:p>
            <a:endParaRPr lang="nl-BE" dirty="0"/>
          </a:p>
        </p:txBody>
      </p:sp>
      <p:pic>
        <p:nvPicPr>
          <p:cNvPr id="4" name="Picture 2" descr="Z:\gedeelde_toepas\aalst\Katrien_Smet\verrekijker-voorlopige beelden\droogte\shutterstock_97519586.jpg">
            <a:extLst>
              <a:ext uri="{FF2B5EF4-FFF2-40B4-BE49-F238E27FC236}">
                <a16:creationId xmlns:a16="http://schemas.microsoft.com/office/drawing/2014/main" id="{5FC29DC1-6C5C-4A8A-A9E8-8FE37562B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2661170"/>
            <a:ext cx="2735487" cy="174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157B1C9-635A-47D1-85BF-D6534703F017}"/>
              </a:ext>
            </a:extLst>
          </p:cNvPr>
          <p:cNvPicPr/>
          <p:nvPr/>
        </p:nvPicPr>
        <p:blipFill rotWithShape="1">
          <a:blip r:embed="rId3"/>
          <a:srcRect b="14129"/>
          <a:stretch/>
        </p:blipFill>
        <p:spPr bwMode="auto">
          <a:xfrm>
            <a:off x="5101389" y="4167737"/>
            <a:ext cx="3984261" cy="24128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A527A3-E9B7-4E99-B225-AAA7906D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733073"/>
            <a:ext cx="7848600" cy="535958"/>
          </a:xfrm>
        </p:spPr>
        <p:txBody>
          <a:bodyPr/>
          <a:lstStyle/>
          <a:p>
            <a:r>
              <a:rPr lang="nl-BE" dirty="0"/>
              <a:t>3. Klimaatboodschappen: </a:t>
            </a:r>
            <a:r>
              <a:rPr lang="nl-BE" dirty="0">
                <a:solidFill>
                  <a:srgbClr val="7A9C28"/>
                </a:solidFill>
              </a:rPr>
              <a:t>overstroming</a:t>
            </a:r>
            <a:r>
              <a:rPr lang="nl-BE" dirty="0"/>
              <a:t> 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588DEC-CFF6-4053-8454-F581CC99A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499746"/>
            <a:ext cx="7848600" cy="4712751"/>
          </a:xfrm>
        </p:spPr>
        <p:txBody>
          <a:bodyPr/>
          <a:lstStyle/>
          <a:p>
            <a:r>
              <a:rPr lang="nl-BE" sz="2000" dirty="0"/>
              <a:t>Overstromingskaarten met </a:t>
            </a:r>
            <a:r>
              <a:rPr lang="nl-BE" sz="2000" dirty="0" err="1"/>
              <a:t>fluviale</a:t>
            </a:r>
            <a:r>
              <a:rPr lang="nl-BE" sz="2000" dirty="0"/>
              <a:t> én pluviale oorsprong </a:t>
            </a:r>
          </a:p>
          <a:p>
            <a:endParaRPr lang="nl-BE" sz="1000" dirty="0"/>
          </a:p>
          <a:p>
            <a:r>
              <a:rPr lang="nl-BE" sz="2000" b="1" dirty="0"/>
              <a:t>Oppervlakte</a:t>
            </a:r>
            <a:r>
              <a:rPr lang="nl-BE" sz="2000" dirty="0"/>
              <a:t> </a:t>
            </a:r>
            <a:r>
              <a:rPr lang="nl-BE" sz="2000" dirty="0" err="1"/>
              <a:t>overstroombaar</a:t>
            </a:r>
            <a:r>
              <a:rPr lang="nl-BE" sz="2000" dirty="0"/>
              <a:t> gebied:</a:t>
            </a:r>
          </a:p>
          <a:p>
            <a:pPr lvl="1"/>
            <a:r>
              <a:rPr lang="nl-BE" sz="1800" dirty="0"/>
              <a:t>Vlaanderen: + 130.000ha nieuw overstroombare gebieden tegen 2100 (+77%)</a:t>
            </a:r>
          </a:p>
          <a:p>
            <a:pPr lvl="1"/>
            <a:endParaRPr lang="nl-BE" sz="1000" b="1" dirty="0"/>
          </a:p>
          <a:p>
            <a:r>
              <a:rPr lang="nl-BE" sz="2000" b="1" dirty="0"/>
              <a:t>Kans</a:t>
            </a:r>
            <a:r>
              <a:rPr lang="nl-BE" sz="2000" dirty="0"/>
              <a:t> op overstroming</a:t>
            </a:r>
            <a:r>
              <a:rPr lang="nl-BE" dirty="0"/>
              <a:t>:</a:t>
            </a:r>
          </a:p>
          <a:p>
            <a:pPr lvl="1"/>
            <a:r>
              <a:rPr lang="nl-BE" sz="1800" dirty="0"/>
              <a:t>Stijgt met factor</a:t>
            </a:r>
            <a:r>
              <a:rPr lang="nl-BE" sz="1800" b="1" dirty="0"/>
              <a:t> </a:t>
            </a:r>
            <a:r>
              <a:rPr lang="nl-BE" sz="1800" b="1" dirty="0">
                <a:solidFill>
                  <a:srgbClr val="FF0000"/>
                </a:solidFill>
              </a:rPr>
              <a:t>+ </a:t>
            </a:r>
            <a:r>
              <a:rPr lang="nl-BE" sz="1800" b="1" dirty="0"/>
              <a:t>5-10</a:t>
            </a:r>
            <a:r>
              <a:rPr lang="nl-BE" sz="1800" dirty="0"/>
              <a:t>, </a:t>
            </a:r>
          </a:p>
          <a:p>
            <a:pPr lvl="1"/>
            <a:r>
              <a:rPr lang="nl-BE" sz="1800" dirty="0" err="1"/>
              <a:t>Honderdjaarlijkse</a:t>
            </a:r>
            <a:r>
              <a:rPr lang="nl-BE" sz="1800" dirty="0"/>
              <a:t> overstroming nu =&gt; tienjaarlijkse in 2100</a:t>
            </a:r>
          </a:p>
          <a:p>
            <a:pPr lvl="1"/>
            <a:r>
              <a:rPr lang="nl-BE" sz="1800" dirty="0"/>
              <a:t>Tienjaarlijkse overstroming nu =&gt; tweejaarlijkse in 2100</a:t>
            </a:r>
          </a:p>
          <a:p>
            <a:pPr marL="864000" lvl="3" indent="0">
              <a:buNone/>
            </a:pPr>
            <a:endParaRPr lang="nl-BE" sz="1000" dirty="0"/>
          </a:p>
          <a:p>
            <a:r>
              <a:rPr lang="nl-BE" sz="2000" dirty="0"/>
              <a:t>Piek overstromingspeilen stijgen in 2100: </a:t>
            </a:r>
          </a:p>
          <a:p>
            <a:pPr lvl="1"/>
            <a:r>
              <a:rPr lang="nl-B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Gemiddeld: </a:t>
            </a:r>
            <a:r>
              <a:rPr lang="nl-BE" sz="1800" b="1" dirty="0">
                <a:solidFill>
                  <a:srgbClr val="FF0000"/>
                </a:solidFill>
              </a:rPr>
              <a:t>+</a:t>
            </a:r>
            <a:r>
              <a:rPr lang="nl-BE" sz="1800" b="1" dirty="0"/>
              <a:t> 22 cm</a:t>
            </a:r>
            <a:r>
              <a:rPr lang="nl-BE" sz="1800" dirty="0"/>
              <a:t> in Vlaanderen, </a:t>
            </a:r>
            <a:r>
              <a:rPr lang="nl-BE" sz="1800" b="1" dirty="0">
                <a:solidFill>
                  <a:srgbClr val="FF0000"/>
                </a:solidFill>
              </a:rPr>
              <a:t>+</a:t>
            </a:r>
            <a:r>
              <a:rPr lang="nl-BE" sz="1800" dirty="0">
                <a:solidFill>
                  <a:srgbClr val="FF0000"/>
                </a:solidFill>
              </a:rPr>
              <a:t> </a:t>
            </a:r>
            <a:r>
              <a:rPr lang="nl-BE" sz="1800" b="1" dirty="0"/>
              <a:t>50 cm </a:t>
            </a:r>
            <a:r>
              <a:rPr lang="nl-BE" sz="1800" dirty="0"/>
              <a:t>in hellende gebieden</a:t>
            </a:r>
          </a:p>
          <a:p>
            <a:pPr lvl="1"/>
            <a:r>
              <a:rPr lang="nl-BE" sz="1800" b="1" dirty="0"/>
              <a:t>Hoogste klimaateffecten </a:t>
            </a:r>
            <a:r>
              <a:rPr lang="nl-BE" sz="1800" dirty="0"/>
              <a:t>lokaal </a:t>
            </a:r>
            <a:r>
              <a:rPr lang="nl-BE" sz="1800" b="1" dirty="0"/>
              <a:t>(</a:t>
            </a:r>
            <a:r>
              <a:rPr lang="nl-BE" sz="1800" dirty="0"/>
              <a:t>tot </a:t>
            </a:r>
            <a:r>
              <a:rPr lang="nl-BE" sz="1800" b="1" dirty="0">
                <a:solidFill>
                  <a:srgbClr val="FF0000"/>
                </a:solidFill>
              </a:rPr>
              <a:t>+ </a:t>
            </a:r>
            <a:r>
              <a:rPr lang="nl-BE" sz="1800" b="1" dirty="0"/>
              <a:t>100-120 cm) </a:t>
            </a:r>
            <a:r>
              <a:rPr lang="nl-BE" sz="1800" dirty="0"/>
              <a:t>in                                          regio’s met minste buffering (= </a:t>
            </a:r>
            <a:r>
              <a:rPr lang="nl-BE" sz="1800" b="1" dirty="0"/>
              <a:t>snelste respons</a:t>
            </a:r>
            <a:r>
              <a:rPr lang="nl-BE" sz="1800" dirty="0"/>
              <a:t>): </a:t>
            </a:r>
          </a:p>
          <a:p>
            <a:pPr lvl="2"/>
            <a:r>
              <a:rPr lang="nl-BE" sz="1600" dirty="0"/>
              <a:t>1) in stedelijke gebieden                                                                                                     (snelle verharde afstroming)</a:t>
            </a:r>
          </a:p>
          <a:p>
            <a:pPr lvl="2"/>
            <a:r>
              <a:rPr lang="nl-BE" sz="1600" dirty="0"/>
              <a:t>2) in  hellende gebieden                                                                                             (Vlaamse Ardennen, </a:t>
            </a:r>
            <a:r>
              <a:rPr lang="nl-BE" sz="1600" dirty="0" err="1"/>
              <a:t>Pajottenland</a:t>
            </a:r>
            <a:r>
              <a:rPr lang="nl-BE" sz="1600" dirty="0"/>
              <a:t>)</a:t>
            </a:r>
          </a:p>
          <a:p>
            <a:pPr lvl="2"/>
            <a:r>
              <a:rPr lang="nl-BE" sz="1600" dirty="0"/>
              <a:t>3) Valleien van Dender en Demer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C1BB21-AF6A-4FA5-A96D-7A9D5DD90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112" y="1905456"/>
            <a:ext cx="2688305" cy="216024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82DEA3A-7704-4F4D-B3FD-7280145C2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254" y="1905456"/>
            <a:ext cx="2476567" cy="2160245"/>
          </a:xfrm>
          <a:prstGeom prst="rect">
            <a:avLst/>
          </a:prstGeom>
        </p:spPr>
      </p:pic>
      <p:sp>
        <p:nvSpPr>
          <p:cNvPr id="7" name="Kruis 6">
            <a:extLst>
              <a:ext uri="{FF2B5EF4-FFF2-40B4-BE49-F238E27FC236}">
                <a16:creationId xmlns:a16="http://schemas.microsoft.com/office/drawing/2014/main" id="{1113C3A4-5B7B-423D-B753-F3D478077020}"/>
              </a:ext>
            </a:extLst>
          </p:cNvPr>
          <p:cNvSpPr/>
          <p:nvPr/>
        </p:nvSpPr>
        <p:spPr>
          <a:xfrm>
            <a:off x="5049931" y="2854240"/>
            <a:ext cx="655258" cy="691376"/>
          </a:xfrm>
          <a:prstGeom prst="plus">
            <a:avLst>
              <a:gd name="adj" fmla="val 3040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3367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527A3-E9B7-4E99-B225-AAA7906D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755650"/>
            <a:ext cx="7848600" cy="1116013"/>
          </a:xfrm>
        </p:spPr>
        <p:txBody>
          <a:bodyPr/>
          <a:lstStyle/>
          <a:p>
            <a:r>
              <a:rPr lang="nl-BE" dirty="0"/>
              <a:t>3. Klimaatboodschappen: </a:t>
            </a:r>
            <a:r>
              <a:rPr lang="nl-BE" dirty="0">
                <a:solidFill>
                  <a:srgbClr val="7A9C28"/>
                </a:solidFill>
              </a:rPr>
              <a:t>overstroming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588DEC-CFF6-4053-8454-F581CC99A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488253"/>
            <a:ext cx="7848600" cy="4352925"/>
          </a:xfrm>
        </p:spPr>
        <p:txBody>
          <a:bodyPr/>
          <a:lstStyle/>
          <a:p>
            <a:r>
              <a:rPr lang="nl-BE" sz="2000" dirty="0"/>
              <a:t>Aandeel overstroombare </a:t>
            </a:r>
            <a:r>
              <a:rPr lang="nl-BE" sz="2000" b="1" dirty="0"/>
              <a:t>gebouwen</a:t>
            </a:r>
            <a:r>
              <a:rPr lang="nl-BE" sz="2000" dirty="0"/>
              <a:t> in Vlaanderen:</a:t>
            </a:r>
          </a:p>
          <a:p>
            <a:pPr lvl="1"/>
            <a:r>
              <a:rPr lang="nl-BE" sz="1800" dirty="0"/>
              <a:t>25% =&gt; 41% </a:t>
            </a:r>
          </a:p>
          <a:p>
            <a:pPr lvl="1"/>
            <a:r>
              <a:rPr lang="nl-BE" sz="1800" dirty="0"/>
              <a:t>toename factor</a:t>
            </a:r>
            <a:r>
              <a:rPr lang="nl-BE" sz="1800" b="1" dirty="0"/>
              <a:t> </a:t>
            </a:r>
            <a:r>
              <a:rPr lang="nl-BE" sz="1800" dirty="0">
                <a:solidFill>
                  <a:srgbClr val="FF0000"/>
                </a:solidFill>
              </a:rPr>
              <a:t>1,7</a:t>
            </a:r>
          </a:p>
          <a:p>
            <a:endParaRPr lang="nl-BE" sz="1000" dirty="0"/>
          </a:p>
          <a:p>
            <a:r>
              <a:rPr lang="nl-BE" sz="2000" dirty="0"/>
              <a:t>Aandeel </a:t>
            </a:r>
            <a:r>
              <a:rPr lang="nl-BE" sz="2000" b="1" dirty="0"/>
              <a:t>gevaarlijk</a:t>
            </a:r>
            <a:r>
              <a:rPr lang="nl-BE" sz="2000" dirty="0"/>
              <a:t> overstroombare </a:t>
            </a:r>
            <a:r>
              <a:rPr lang="nl-BE" sz="2000" b="1" dirty="0"/>
              <a:t>hoofdgebouwen</a:t>
            </a:r>
            <a:r>
              <a:rPr lang="nl-BE" sz="2000" dirty="0"/>
              <a:t> (diepte &gt; 70cm):</a:t>
            </a:r>
          </a:p>
          <a:p>
            <a:pPr lvl="1"/>
            <a:r>
              <a:rPr lang="nl-BE" sz="1800" b="1" dirty="0"/>
              <a:t>2,6% nu =&gt; 6,9% </a:t>
            </a:r>
            <a:r>
              <a:rPr lang="nl-BE" sz="1800" dirty="0"/>
              <a:t>in 2100 bij hoog-impact scenario (Vlaams gemiddelde)</a:t>
            </a:r>
          </a:p>
          <a:p>
            <a:pPr lvl="1"/>
            <a:r>
              <a:rPr lang="nl-BE" sz="1800" dirty="0"/>
              <a:t>Lokaal tot </a:t>
            </a:r>
            <a:r>
              <a:rPr lang="nl-BE" sz="1800" b="1" dirty="0"/>
              <a:t>15 à 20% </a:t>
            </a:r>
            <a:r>
              <a:rPr lang="nl-BE" sz="1800" dirty="0"/>
              <a:t>overstroombare hoofdgebouwen</a:t>
            </a:r>
          </a:p>
          <a:p>
            <a:pPr lvl="1"/>
            <a:r>
              <a:rPr lang="nl-BE" sz="1800" dirty="0"/>
              <a:t>Top-10: o.a. Voeren, Schelle, Tienen, Dendermonde, Diest, Leuven, … .</a:t>
            </a:r>
          </a:p>
          <a:p>
            <a:endParaRPr lang="nl-BE" sz="1000" dirty="0"/>
          </a:p>
          <a:p>
            <a:r>
              <a:rPr lang="nl-BE" sz="2000" dirty="0"/>
              <a:t>Aandeel </a:t>
            </a:r>
            <a:r>
              <a:rPr lang="nl-BE" sz="2000" b="1" dirty="0"/>
              <a:t>gevaarlijk</a:t>
            </a:r>
            <a:r>
              <a:rPr lang="nl-BE" sz="2000" dirty="0"/>
              <a:t> overstroombare </a:t>
            </a:r>
            <a:r>
              <a:rPr lang="nl-BE" sz="2000" b="1" dirty="0"/>
              <a:t>kwetsbare instellingen</a:t>
            </a:r>
            <a:r>
              <a:rPr lang="nl-BE" sz="2000" dirty="0"/>
              <a:t>: </a:t>
            </a:r>
          </a:p>
          <a:p>
            <a:pPr lvl="1"/>
            <a:r>
              <a:rPr lang="nl-BE" sz="1800" b="1" dirty="0"/>
              <a:t>7,3% nu =&gt; 15,7% </a:t>
            </a:r>
            <a:r>
              <a:rPr lang="nl-BE" sz="1800" dirty="0"/>
              <a:t>in 2100 bij hoog-impact scenario (Vlaams gemiddelde)</a:t>
            </a:r>
          </a:p>
          <a:p>
            <a:pPr lvl="1"/>
            <a:r>
              <a:rPr lang="nl-BE" sz="1800" dirty="0"/>
              <a:t>Lokaal tot </a:t>
            </a:r>
            <a:r>
              <a:rPr lang="nl-BE" sz="1800" b="1" dirty="0"/>
              <a:t>30 à 40%</a:t>
            </a:r>
          </a:p>
          <a:p>
            <a:pPr lvl="1"/>
            <a:r>
              <a:rPr lang="nl-BE" sz="1800" dirty="0"/>
              <a:t>Top-10: o.a. Tienen, Aalst, Antwerpen, Sint-Pieters-Leeuw, … .</a:t>
            </a:r>
            <a:endParaRPr lang="nl-BE" sz="1800" dirty="0">
              <a:solidFill>
                <a:schemeClr val="tx1"/>
              </a:solidFill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25637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A13C88E7-954F-41E7-8544-10DA551D309F}"/>
              </a:ext>
            </a:extLst>
          </p:cNvPr>
          <p:cNvSpPr txBox="1">
            <a:spLocks/>
          </p:cNvSpPr>
          <p:nvPr/>
        </p:nvSpPr>
        <p:spPr>
          <a:xfrm>
            <a:off x="1318281" y="1304925"/>
            <a:ext cx="7676090" cy="53946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4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 dirty="0"/>
              <a:t>Zee-overstroming</a:t>
            </a:r>
            <a:endParaRPr lang="nl-BE" sz="1100" dirty="0"/>
          </a:p>
          <a:p>
            <a:pPr lvl="1"/>
            <a:r>
              <a:rPr lang="nl-BE" sz="1800" dirty="0"/>
              <a:t>Gemeten toename (mondiaal) van:</a:t>
            </a:r>
          </a:p>
          <a:p>
            <a:pPr lvl="2"/>
            <a:r>
              <a:rPr lang="nl-BE" sz="1600" dirty="0"/>
              <a:t>sinds 1901: 20 cm (= 1,7cm/10j)</a:t>
            </a:r>
          </a:p>
          <a:p>
            <a:pPr lvl="2"/>
            <a:r>
              <a:rPr lang="nl-BE" sz="1600" dirty="0"/>
              <a:t>Sinds 1993 = 3,0 cm/10j </a:t>
            </a:r>
          </a:p>
          <a:p>
            <a:pPr lvl="2"/>
            <a:r>
              <a:rPr lang="nl-BE" sz="1600" dirty="0"/>
              <a:t>BE: +13cm (’51), NL +23 cm (1890) </a:t>
            </a:r>
            <a:endParaRPr lang="nl-BE" sz="1100" dirty="0"/>
          </a:p>
          <a:p>
            <a:pPr lvl="1"/>
            <a:r>
              <a:rPr lang="nl-BE" sz="1800" dirty="0"/>
              <a:t>Toename BE-stormvloedniveau @ 2100:</a:t>
            </a:r>
          </a:p>
          <a:p>
            <a:pPr lvl="2"/>
            <a:r>
              <a:rPr lang="nl-BE" sz="1600" dirty="0"/>
              <a:t>Ong. </a:t>
            </a:r>
            <a:r>
              <a:rPr lang="nl-BE" sz="1600" b="1" dirty="0"/>
              <a:t>80cm</a:t>
            </a:r>
            <a:r>
              <a:rPr lang="nl-BE" sz="1600" dirty="0"/>
              <a:t> (midden-variant)</a:t>
            </a:r>
          </a:p>
          <a:p>
            <a:pPr lvl="2"/>
            <a:r>
              <a:rPr lang="nl-BE" sz="1600" dirty="0"/>
              <a:t>Max. </a:t>
            </a:r>
            <a:r>
              <a:rPr lang="nl-BE" sz="1600" b="1" dirty="0"/>
              <a:t>240 cm </a:t>
            </a:r>
            <a:r>
              <a:rPr lang="nl-BE" sz="1600" dirty="0"/>
              <a:t>(worst-case= 9,40m TAW)</a:t>
            </a:r>
          </a:p>
          <a:p>
            <a:pPr lvl="1"/>
            <a:r>
              <a:rPr lang="nl-BE" sz="1800" dirty="0"/>
              <a:t>Masterplan Kustveiligheid:</a:t>
            </a:r>
          </a:p>
          <a:p>
            <a:pPr lvl="2"/>
            <a:r>
              <a:rPr lang="nl-BE" sz="1600" dirty="0"/>
              <a:t>T1000-bescherming tot </a:t>
            </a:r>
            <a:r>
              <a:rPr lang="nl-BE" sz="1600" b="1" dirty="0"/>
              <a:t>2050</a:t>
            </a:r>
            <a:r>
              <a:rPr lang="nl-BE" sz="1600" dirty="0"/>
              <a:t> </a:t>
            </a:r>
          </a:p>
          <a:p>
            <a:pPr lvl="2"/>
            <a:r>
              <a:rPr lang="nl-BE" sz="1600" dirty="0"/>
              <a:t>= 7,00mTAW </a:t>
            </a:r>
            <a:r>
              <a:rPr lang="nl-BE" sz="1600" b="1" dirty="0"/>
              <a:t>+ 30 cm klimaat</a:t>
            </a:r>
          </a:p>
          <a:p>
            <a:pPr lvl="1"/>
            <a:r>
              <a:rPr lang="nl-BE" sz="1800" dirty="0"/>
              <a:t>Complex Project Kustvisie</a:t>
            </a:r>
          </a:p>
          <a:p>
            <a:pPr marL="288000" lvl="1" indent="0">
              <a:buNone/>
            </a:pPr>
            <a:r>
              <a:rPr lang="nl-BE" sz="1600" dirty="0">
                <a:solidFill>
                  <a:schemeClr val="tx1"/>
                </a:solidFill>
              </a:rPr>
              <a:t>      (T1000-bescherming </a:t>
            </a:r>
            <a:r>
              <a:rPr lang="nl-BE" sz="1600">
                <a:solidFill>
                  <a:schemeClr val="tx1"/>
                </a:solidFill>
              </a:rPr>
              <a:t>tot 2100</a:t>
            </a:r>
            <a:r>
              <a:rPr lang="nl-BE" sz="16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nl-BE" sz="1800" dirty="0"/>
              <a:t>Schelde Sigma-plan:</a:t>
            </a:r>
          </a:p>
          <a:p>
            <a:pPr lvl="2"/>
            <a:r>
              <a:rPr lang="nl-BE" sz="1600" dirty="0"/>
              <a:t>Sinds 1970: </a:t>
            </a:r>
          </a:p>
          <a:p>
            <a:pPr marL="864000" lvl="3" indent="0">
              <a:buNone/>
            </a:pPr>
            <a:r>
              <a:rPr lang="nl-BE" sz="1600" dirty="0"/>
              <a:t>20 cm stijging </a:t>
            </a:r>
            <a:r>
              <a:rPr lang="nl-BE" sz="1600" dirty="0" err="1"/>
              <a:t>A’pen</a:t>
            </a:r>
            <a:r>
              <a:rPr lang="nl-BE" sz="1600" dirty="0"/>
              <a:t> (invloed bagger)</a:t>
            </a:r>
          </a:p>
          <a:p>
            <a:pPr lvl="2"/>
            <a:r>
              <a:rPr lang="nl-BE" sz="1600" b="1" dirty="0"/>
              <a:t>90</a:t>
            </a:r>
            <a:r>
              <a:rPr lang="nl-BE" sz="1600" dirty="0"/>
              <a:t> </a:t>
            </a:r>
            <a:r>
              <a:rPr lang="nl-BE" sz="1600" b="1" dirty="0"/>
              <a:t>cm</a:t>
            </a:r>
            <a:r>
              <a:rPr lang="nl-BE" sz="1600" dirty="0"/>
              <a:t> hogere dijken + </a:t>
            </a:r>
            <a:r>
              <a:rPr lang="nl-BE" sz="1600" dirty="0" err="1"/>
              <a:t>GOG’s</a:t>
            </a:r>
            <a:endParaRPr lang="nl-BE" sz="1600" dirty="0"/>
          </a:p>
          <a:p>
            <a:pPr lvl="2"/>
            <a:r>
              <a:rPr lang="nl-BE" sz="1600" dirty="0"/>
              <a:t>Veiligheid T70 =&gt; T350 (nu) =&gt;</a:t>
            </a:r>
          </a:p>
          <a:p>
            <a:pPr marL="576000" lvl="2" indent="0">
              <a:buNone/>
            </a:pPr>
            <a:r>
              <a:rPr lang="nl-BE" sz="1600" dirty="0"/>
              <a:t>      T70 in 2050 =&gt; T25 in 2100</a:t>
            </a:r>
          </a:p>
          <a:p>
            <a:pPr marL="576000" lvl="2" indent="0">
              <a:buNone/>
            </a:pPr>
            <a:r>
              <a:rPr lang="nl-BE" sz="1600" dirty="0"/>
              <a:t>                               (invloed klimaat)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CC5DF09-F59F-44C0-8CCA-0FFE97EFF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00" y="755504"/>
            <a:ext cx="7416000" cy="455505"/>
          </a:xfrm>
        </p:spPr>
        <p:txBody>
          <a:bodyPr>
            <a:normAutofit fontScale="90000"/>
          </a:bodyPr>
          <a:lstStyle/>
          <a:p>
            <a:pPr algn="l"/>
            <a:r>
              <a:rPr lang="nl-BE" dirty="0"/>
              <a:t>3. Klimaatboodschappen: </a:t>
            </a:r>
            <a:r>
              <a:rPr lang="nl-BE" dirty="0">
                <a:solidFill>
                  <a:srgbClr val="7A9C28"/>
                </a:solidFill>
              </a:rPr>
              <a:t>zeespiegel </a:t>
            </a:r>
          </a:p>
        </p:txBody>
      </p:sp>
      <p:sp>
        <p:nvSpPr>
          <p:cNvPr id="1026" name="Tijdelijke aanduiding voor dianummer 1025">
            <a:extLst>
              <a:ext uri="{FF2B5EF4-FFF2-40B4-BE49-F238E27FC236}">
                <a16:creationId xmlns:a16="http://schemas.microsoft.com/office/drawing/2014/main" id="{1922FF29-D93F-447C-BC44-1E3A0CD2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72CD8-86DA-4BC9-8941-69CF01A89514}" type="slidenum">
              <a:rPr lang="en-US" altLang="nl-BE" smtClean="0"/>
              <a:pPr/>
              <a:t>27</a:t>
            </a:fld>
            <a:endParaRPr lang="en-US" altLang="nl-BE"/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id="{F9A05C63-5DFF-4367-B10D-691B35A121A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90797" y="1597616"/>
            <a:ext cx="3390370" cy="2444994"/>
            <a:chOff x="3387" y="2522"/>
            <a:chExt cx="2245" cy="1619"/>
          </a:xfrm>
        </p:grpSpPr>
        <p:sp>
          <p:nvSpPr>
            <p:cNvPr id="6" name="AutoShape 8">
              <a:extLst>
                <a:ext uri="{FF2B5EF4-FFF2-40B4-BE49-F238E27FC236}">
                  <a16:creationId xmlns:a16="http://schemas.microsoft.com/office/drawing/2014/main" id="{2A47457B-5281-4212-B6A4-2FDD7CE3F8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87" y="2522"/>
              <a:ext cx="2245" cy="1619"/>
            </a:xfrm>
            <a:prstGeom prst="rect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FBC8821E-210C-453A-B5E2-84F196CD4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0" y="2535"/>
              <a:ext cx="2217" cy="1593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F7C4A430-FBDE-4E78-8EFD-85447060A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0" y="2773"/>
              <a:ext cx="1817" cy="109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9" name="Line 12">
              <a:extLst>
                <a:ext uri="{FF2B5EF4-FFF2-40B4-BE49-F238E27FC236}">
                  <a16:creationId xmlns:a16="http://schemas.microsoft.com/office/drawing/2014/main" id="{6EB19A68-7BE8-4FD5-81DF-B339F1616A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" y="3682"/>
              <a:ext cx="18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0" name="Line 13">
              <a:extLst>
                <a:ext uri="{FF2B5EF4-FFF2-40B4-BE49-F238E27FC236}">
                  <a16:creationId xmlns:a16="http://schemas.microsoft.com/office/drawing/2014/main" id="{411EF476-FCC5-4AF7-95F0-89E8DFF5E6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" y="3500"/>
              <a:ext cx="18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1" name="Line 14">
              <a:extLst>
                <a:ext uri="{FF2B5EF4-FFF2-40B4-BE49-F238E27FC236}">
                  <a16:creationId xmlns:a16="http://schemas.microsoft.com/office/drawing/2014/main" id="{8243EA53-6A8C-406D-B4B8-D48604E8A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" y="3320"/>
              <a:ext cx="18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2" name="Line 15">
              <a:extLst>
                <a:ext uri="{FF2B5EF4-FFF2-40B4-BE49-F238E27FC236}">
                  <a16:creationId xmlns:a16="http://schemas.microsoft.com/office/drawing/2014/main" id="{34CFA27E-65E9-49DB-A4DA-9E8AE458C9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" y="3138"/>
              <a:ext cx="18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3" name="Line 16">
              <a:extLst>
                <a:ext uri="{FF2B5EF4-FFF2-40B4-BE49-F238E27FC236}">
                  <a16:creationId xmlns:a16="http://schemas.microsoft.com/office/drawing/2014/main" id="{2CA7A58A-3030-48E7-A56E-2F22C3CB1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" y="2956"/>
              <a:ext cx="18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4" name="Line 17">
              <a:extLst>
                <a:ext uri="{FF2B5EF4-FFF2-40B4-BE49-F238E27FC236}">
                  <a16:creationId xmlns:a16="http://schemas.microsoft.com/office/drawing/2014/main" id="{C57D0A2A-BD2E-4A64-8A3F-BE3EE3E7E5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" y="2773"/>
              <a:ext cx="18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A4550BE7-C10F-4F61-9320-1CFCC40C2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0" y="2773"/>
              <a:ext cx="1817" cy="1091"/>
            </a:xfrm>
            <a:prstGeom prst="rect">
              <a:avLst/>
            </a:prstGeom>
            <a:noFill/>
            <a:ln w="4763">
              <a:solidFill>
                <a:srgbClr val="80808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7" name="Line 19">
              <a:extLst>
                <a:ext uri="{FF2B5EF4-FFF2-40B4-BE49-F238E27FC236}">
                  <a16:creationId xmlns:a16="http://schemas.microsoft.com/office/drawing/2014/main" id="{DA413BA0-9C46-491E-8BEA-6D1B8DF902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" y="2773"/>
              <a:ext cx="0" cy="10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8" name="Line 20">
              <a:extLst>
                <a:ext uri="{FF2B5EF4-FFF2-40B4-BE49-F238E27FC236}">
                  <a16:creationId xmlns:a16="http://schemas.microsoft.com/office/drawing/2014/main" id="{25B65E2D-1CBE-4D27-BC6E-81E9EDBC1D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2" y="3864"/>
              <a:ext cx="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9" name="Line 21">
              <a:extLst>
                <a:ext uri="{FF2B5EF4-FFF2-40B4-BE49-F238E27FC236}">
                  <a16:creationId xmlns:a16="http://schemas.microsoft.com/office/drawing/2014/main" id="{719FC598-D84A-447F-940A-EBE60642B5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2" y="3682"/>
              <a:ext cx="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20" name="Line 22">
              <a:extLst>
                <a:ext uri="{FF2B5EF4-FFF2-40B4-BE49-F238E27FC236}">
                  <a16:creationId xmlns:a16="http://schemas.microsoft.com/office/drawing/2014/main" id="{93059BCB-51DE-4D55-9B47-30DD589235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2" y="3500"/>
              <a:ext cx="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21" name="Line 23">
              <a:extLst>
                <a:ext uri="{FF2B5EF4-FFF2-40B4-BE49-F238E27FC236}">
                  <a16:creationId xmlns:a16="http://schemas.microsoft.com/office/drawing/2014/main" id="{F69017E9-FB91-4210-825C-F6AF09A85A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2" y="3320"/>
              <a:ext cx="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22" name="Line 24">
              <a:extLst>
                <a:ext uri="{FF2B5EF4-FFF2-40B4-BE49-F238E27FC236}">
                  <a16:creationId xmlns:a16="http://schemas.microsoft.com/office/drawing/2014/main" id="{9979A4FA-29D1-4165-B749-9A92EACC7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2" y="3138"/>
              <a:ext cx="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23" name="Line 25">
              <a:extLst>
                <a:ext uri="{FF2B5EF4-FFF2-40B4-BE49-F238E27FC236}">
                  <a16:creationId xmlns:a16="http://schemas.microsoft.com/office/drawing/2014/main" id="{65F72E61-ABB0-48D6-913D-62FDF861EC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2" y="2956"/>
              <a:ext cx="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24" name="Line 26">
              <a:extLst>
                <a:ext uri="{FF2B5EF4-FFF2-40B4-BE49-F238E27FC236}">
                  <a16:creationId xmlns:a16="http://schemas.microsoft.com/office/drawing/2014/main" id="{784C20D2-E256-4742-9B89-7468603BE3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2" y="2773"/>
              <a:ext cx="18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25" name="Line 27">
              <a:extLst>
                <a:ext uri="{FF2B5EF4-FFF2-40B4-BE49-F238E27FC236}">
                  <a16:creationId xmlns:a16="http://schemas.microsoft.com/office/drawing/2014/main" id="{60563CC1-EDDF-4636-A34D-DF134C3AB2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0" y="3864"/>
              <a:ext cx="181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26" name="Line 28">
              <a:extLst>
                <a:ext uri="{FF2B5EF4-FFF2-40B4-BE49-F238E27FC236}">
                  <a16:creationId xmlns:a16="http://schemas.microsoft.com/office/drawing/2014/main" id="{1BCDF769-37EA-4015-A933-C3AEDF472C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00" y="386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27" name="Line 29">
              <a:extLst>
                <a:ext uri="{FF2B5EF4-FFF2-40B4-BE49-F238E27FC236}">
                  <a16:creationId xmlns:a16="http://schemas.microsoft.com/office/drawing/2014/main" id="{20667521-FDE8-4DFC-BE2C-E9D59B5E3C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2" y="386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28" name="Line 30">
              <a:extLst>
                <a:ext uri="{FF2B5EF4-FFF2-40B4-BE49-F238E27FC236}">
                  <a16:creationId xmlns:a16="http://schemas.microsoft.com/office/drawing/2014/main" id="{FDD96583-553D-447E-9DE5-5C8E09F9AD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4" y="386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29" name="Line 31">
              <a:extLst>
                <a:ext uri="{FF2B5EF4-FFF2-40B4-BE49-F238E27FC236}">
                  <a16:creationId xmlns:a16="http://schemas.microsoft.com/office/drawing/2014/main" id="{B46B8248-A142-49B9-82EB-442366AC81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44" y="386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30" name="Line 32">
              <a:extLst>
                <a:ext uri="{FF2B5EF4-FFF2-40B4-BE49-F238E27FC236}">
                  <a16:creationId xmlns:a16="http://schemas.microsoft.com/office/drawing/2014/main" id="{88131CF9-A493-45B5-B5FF-E97FA795C7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26" y="386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31" name="Line 33">
              <a:extLst>
                <a:ext uri="{FF2B5EF4-FFF2-40B4-BE49-F238E27FC236}">
                  <a16:creationId xmlns:a16="http://schemas.microsoft.com/office/drawing/2014/main" id="{4DB03B34-8B19-4073-B3A8-3E1CD7291E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8" y="386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024" name="Line 34">
              <a:extLst>
                <a:ext uri="{FF2B5EF4-FFF2-40B4-BE49-F238E27FC236}">
                  <a16:creationId xmlns:a16="http://schemas.microsoft.com/office/drawing/2014/main" id="{27C5DC37-2806-463B-80AB-860EBAEBB2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90" y="386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025" name="Line 35">
              <a:extLst>
                <a:ext uri="{FF2B5EF4-FFF2-40B4-BE49-F238E27FC236}">
                  <a16:creationId xmlns:a16="http://schemas.microsoft.com/office/drawing/2014/main" id="{B9D1CEF1-70CD-4A93-A85E-701AEDB965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73" y="386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029" name="Line 36">
              <a:extLst>
                <a:ext uri="{FF2B5EF4-FFF2-40B4-BE49-F238E27FC236}">
                  <a16:creationId xmlns:a16="http://schemas.microsoft.com/office/drawing/2014/main" id="{F8F95154-6160-4FC3-9000-E2467B5E7A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52" y="386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030" name="Line 37">
              <a:extLst>
                <a:ext uri="{FF2B5EF4-FFF2-40B4-BE49-F238E27FC236}">
                  <a16:creationId xmlns:a16="http://schemas.microsoft.com/office/drawing/2014/main" id="{24A4D5CB-3088-4D91-8329-81D3FE3788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34" y="386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031" name="Line 38">
              <a:extLst>
                <a:ext uri="{FF2B5EF4-FFF2-40B4-BE49-F238E27FC236}">
                  <a16:creationId xmlns:a16="http://schemas.microsoft.com/office/drawing/2014/main" id="{108D61BE-1068-4E1F-AB84-1342F2A46B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17" y="3864"/>
              <a:ext cx="0" cy="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032" name="Freeform 39">
              <a:extLst>
                <a:ext uri="{FF2B5EF4-FFF2-40B4-BE49-F238E27FC236}">
                  <a16:creationId xmlns:a16="http://schemas.microsoft.com/office/drawing/2014/main" id="{9268F5CD-7E83-4104-B52D-E740ACF0A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" y="2992"/>
              <a:ext cx="1817" cy="872"/>
            </a:xfrm>
            <a:custGeom>
              <a:avLst/>
              <a:gdLst>
                <a:gd name="T0" fmla="*/ 0 w 708"/>
                <a:gd name="T1" fmla="*/ 340 h 340"/>
                <a:gd name="T2" fmla="*/ 71 w 708"/>
                <a:gd name="T3" fmla="*/ 333 h 340"/>
                <a:gd name="T4" fmla="*/ 142 w 708"/>
                <a:gd name="T5" fmla="*/ 325 h 340"/>
                <a:gd name="T6" fmla="*/ 212 w 708"/>
                <a:gd name="T7" fmla="*/ 313 h 340"/>
                <a:gd name="T8" fmla="*/ 283 w 708"/>
                <a:gd name="T9" fmla="*/ 297 h 340"/>
                <a:gd name="T10" fmla="*/ 354 w 708"/>
                <a:gd name="T11" fmla="*/ 276 h 340"/>
                <a:gd name="T12" fmla="*/ 425 w 708"/>
                <a:gd name="T13" fmla="*/ 248 h 340"/>
                <a:gd name="T14" fmla="*/ 496 w 708"/>
                <a:gd name="T15" fmla="*/ 210 h 340"/>
                <a:gd name="T16" fmla="*/ 566 w 708"/>
                <a:gd name="T17" fmla="*/ 159 h 340"/>
                <a:gd name="T18" fmla="*/ 637 w 708"/>
                <a:gd name="T19" fmla="*/ 91 h 340"/>
                <a:gd name="T20" fmla="*/ 708 w 708"/>
                <a:gd name="T21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8" h="340">
                  <a:moveTo>
                    <a:pt x="0" y="340"/>
                  </a:moveTo>
                  <a:lnTo>
                    <a:pt x="71" y="333"/>
                  </a:lnTo>
                  <a:lnTo>
                    <a:pt x="142" y="325"/>
                  </a:lnTo>
                  <a:lnTo>
                    <a:pt x="212" y="313"/>
                  </a:lnTo>
                  <a:lnTo>
                    <a:pt x="283" y="297"/>
                  </a:lnTo>
                  <a:lnTo>
                    <a:pt x="354" y="276"/>
                  </a:lnTo>
                  <a:lnTo>
                    <a:pt x="425" y="248"/>
                  </a:lnTo>
                  <a:lnTo>
                    <a:pt x="496" y="210"/>
                  </a:lnTo>
                  <a:lnTo>
                    <a:pt x="566" y="159"/>
                  </a:lnTo>
                  <a:lnTo>
                    <a:pt x="637" y="91"/>
                  </a:lnTo>
                  <a:lnTo>
                    <a:pt x="708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033" name="Rectangle 40">
              <a:extLst>
                <a:ext uri="{FF2B5EF4-FFF2-40B4-BE49-F238E27FC236}">
                  <a16:creationId xmlns:a16="http://schemas.microsoft.com/office/drawing/2014/main" id="{A39B9EB8-F4A0-4ABF-9687-B069435E9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84"/>
              <a:ext cx="1775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evolutie van de hoogte van de stormvloeden in de 21e eeuw </a:t>
              </a:r>
              <a:endParaRPr kumimoji="0" lang="nl-BE" altLang="nl-B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4" name="Rectangle 41">
              <a:extLst>
                <a:ext uri="{FF2B5EF4-FFF2-40B4-BE49-F238E27FC236}">
                  <a16:creationId xmlns:a16="http://schemas.microsoft.com/office/drawing/2014/main" id="{977FD917-65A5-48C3-A029-1D84F0C10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0" y="3833"/>
              <a:ext cx="64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5" name="Rectangle 42">
              <a:extLst>
                <a:ext uri="{FF2B5EF4-FFF2-40B4-BE49-F238E27FC236}">
                  <a16:creationId xmlns:a16="http://schemas.microsoft.com/office/drawing/2014/main" id="{21645DB1-8CD5-4768-953B-BAF2AAA47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7" y="3651"/>
              <a:ext cx="100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6" name="Rectangle 43">
              <a:extLst>
                <a:ext uri="{FF2B5EF4-FFF2-40B4-BE49-F238E27FC236}">
                  <a16:creationId xmlns:a16="http://schemas.microsoft.com/office/drawing/2014/main" id="{F84220F6-2F11-4139-9932-DE71B05E7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" y="3469"/>
              <a:ext cx="136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7" name="Rectangle 44">
              <a:extLst>
                <a:ext uri="{FF2B5EF4-FFF2-40B4-BE49-F238E27FC236}">
                  <a16:creationId xmlns:a16="http://schemas.microsoft.com/office/drawing/2014/main" id="{5C9ECB1E-6D26-4758-A97D-BA6D5206F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" y="3289"/>
              <a:ext cx="136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150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8" name="Rectangle 45">
              <a:extLst>
                <a:ext uri="{FF2B5EF4-FFF2-40B4-BE49-F238E27FC236}">
                  <a16:creationId xmlns:a16="http://schemas.microsoft.com/office/drawing/2014/main" id="{A6817913-E69B-47D1-A215-D7A6A2FC9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" y="3107"/>
              <a:ext cx="136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9" name="Rectangle 46">
              <a:extLst>
                <a:ext uri="{FF2B5EF4-FFF2-40B4-BE49-F238E27FC236}">
                  <a16:creationId xmlns:a16="http://schemas.microsoft.com/office/drawing/2014/main" id="{78A65DDF-6188-45F7-BC43-497DC64AFC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" y="2925"/>
              <a:ext cx="136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250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0" name="Rectangle 47">
              <a:extLst>
                <a:ext uri="{FF2B5EF4-FFF2-40B4-BE49-F238E27FC236}">
                  <a16:creationId xmlns:a16="http://schemas.microsoft.com/office/drawing/2014/main" id="{CA47DCC5-466A-4F13-99F6-C599B2084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" y="2743"/>
              <a:ext cx="136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300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1" name="Rectangle 48">
              <a:extLst>
                <a:ext uri="{FF2B5EF4-FFF2-40B4-BE49-F238E27FC236}">
                  <a16:creationId xmlns:a16="http://schemas.microsoft.com/office/drawing/2014/main" id="{DD07DF09-04DE-4284-89FA-9EE31D5B2E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3" y="3918"/>
              <a:ext cx="172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2000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2" name="Rectangle 49">
              <a:extLst>
                <a:ext uri="{FF2B5EF4-FFF2-40B4-BE49-F238E27FC236}">
                  <a16:creationId xmlns:a16="http://schemas.microsoft.com/office/drawing/2014/main" id="{A8F199D7-40B9-406A-A332-3BDFA632A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5" y="3918"/>
              <a:ext cx="172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2010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3" name="Rectangle 50">
              <a:extLst>
                <a:ext uri="{FF2B5EF4-FFF2-40B4-BE49-F238E27FC236}">
                  <a16:creationId xmlns:a16="http://schemas.microsoft.com/office/drawing/2014/main" id="{4477B07C-2670-4617-B70C-9DE83060C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" y="3918"/>
              <a:ext cx="172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2020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4" name="Rectangle 51">
              <a:extLst>
                <a:ext uri="{FF2B5EF4-FFF2-40B4-BE49-F238E27FC236}">
                  <a16:creationId xmlns:a16="http://schemas.microsoft.com/office/drawing/2014/main" id="{CACAD192-6131-41F3-B8A4-0A089E2C9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7" y="3918"/>
              <a:ext cx="172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2030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5" name="Rectangle 52">
              <a:extLst>
                <a:ext uri="{FF2B5EF4-FFF2-40B4-BE49-F238E27FC236}">
                  <a16:creationId xmlns:a16="http://schemas.microsoft.com/office/drawing/2014/main" id="{0EAF508F-034B-45B4-B2D0-4AFB0A098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9" y="3918"/>
              <a:ext cx="172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2040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6" name="Rectangle 53">
              <a:extLst>
                <a:ext uri="{FF2B5EF4-FFF2-40B4-BE49-F238E27FC236}">
                  <a16:creationId xmlns:a16="http://schemas.microsoft.com/office/drawing/2014/main" id="{ADA5AD5B-C6E8-4269-9B7C-89D9FE241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2" y="3918"/>
              <a:ext cx="172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2050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7" name="Rectangle 54">
              <a:extLst>
                <a:ext uri="{FF2B5EF4-FFF2-40B4-BE49-F238E27FC236}">
                  <a16:creationId xmlns:a16="http://schemas.microsoft.com/office/drawing/2014/main" id="{1DCE8B96-C5BF-4C01-8B83-552935A49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4" y="3918"/>
              <a:ext cx="172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2060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8" name="Rectangle 55">
              <a:extLst>
                <a:ext uri="{FF2B5EF4-FFF2-40B4-BE49-F238E27FC236}">
                  <a16:creationId xmlns:a16="http://schemas.microsoft.com/office/drawing/2014/main" id="{0569C98C-4B3A-4FC4-863C-602D0A73D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6" y="3918"/>
              <a:ext cx="172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2070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9" name="Rectangle 56">
              <a:extLst>
                <a:ext uri="{FF2B5EF4-FFF2-40B4-BE49-F238E27FC236}">
                  <a16:creationId xmlns:a16="http://schemas.microsoft.com/office/drawing/2014/main" id="{808E09B0-C560-4AF9-ACD2-C6DBADF07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6" y="3918"/>
              <a:ext cx="172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2080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0" name="Rectangle 57">
              <a:extLst>
                <a:ext uri="{FF2B5EF4-FFF2-40B4-BE49-F238E27FC236}">
                  <a16:creationId xmlns:a16="http://schemas.microsoft.com/office/drawing/2014/main" id="{451E282F-AEC6-4FEE-8BD4-3CEBB87E5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8" y="3918"/>
              <a:ext cx="172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2090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1" name="Rectangle 58">
              <a:extLst>
                <a:ext uri="{FF2B5EF4-FFF2-40B4-BE49-F238E27FC236}">
                  <a16:creationId xmlns:a16="http://schemas.microsoft.com/office/drawing/2014/main" id="{915E8A93-2F7C-47E6-A882-7E10505E3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0" y="3918"/>
              <a:ext cx="172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2100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2" name="Rectangle 59">
              <a:extLst>
                <a:ext uri="{FF2B5EF4-FFF2-40B4-BE49-F238E27FC236}">
                  <a16:creationId xmlns:a16="http://schemas.microsoft.com/office/drawing/2014/main" id="{4CF3B848-EA02-4184-854C-9D73C9B42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2" y="4015"/>
              <a:ext cx="339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tijd [jaren]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3" name="Rectangle 60">
              <a:extLst>
                <a:ext uri="{FF2B5EF4-FFF2-40B4-BE49-F238E27FC236}">
                  <a16:creationId xmlns:a16="http://schemas.microsoft.com/office/drawing/2014/main" id="{6B0517C5-E679-40CE-AC9D-9F50B9B7A3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932" y="3130"/>
              <a:ext cx="1106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7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niveau [cm] (tov jaar 2000)              ,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4" name="Rectangle 61">
              <a:extLst>
                <a:ext uri="{FF2B5EF4-FFF2-40B4-BE49-F238E27FC236}">
                  <a16:creationId xmlns:a16="http://schemas.microsoft.com/office/drawing/2014/main" id="{64BB6674-C779-43F1-99A3-915D2D3D4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0" y="2535"/>
              <a:ext cx="2217" cy="1593"/>
            </a:xfrm>
            <a:prstGeom prst="rect">
              <a:avLst/>
            </a:prstGeom>
            <a:noFill/>
            <a:ln w="0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BE"/>
            </a:p>
          </p:txBody>
        </p:sp>
        <p:sp>
          <p:nvSpPr>
            <p:cNvPr id="1055" name="Rectangle 62">
              <a:extLst>
                <a:ext uri="{FF2B5EF4-FFF2-40B4-BE49-F238E27FC236}">
                  <a16:creationId xmlns:a16="http://schemas.microsoft.com/office/drawing/2014/main" id="{4E48260C-1906-4654-A7C4-1676C124D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9" y="3133"/>
              <a:ext cx="59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exponentiële toename 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6" name="Rectangle 63">
              <a:extLst>
                <a:ext uri="{FF2B5EF4-FFF2-40B4-BE49-F238E27FC236}">
                  <a16:creationId xmlns:a16="http://schemas.microsoft.com/office/drawing/2014/main" id="{6E3738C5-D00D-450B-B116-3EFE3047A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3194"/>
              <a:ext cx="63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 de periode 2000-2100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7" name="Rectangle 64">
              <a:extLst>
                <a:ext uri="{FF2B5EF4-FFF2-40B4-BE49-F238E27FC236}">
                  <a16:creationId xmlns:a16="http://schemas.microsoft.com/office/drawing/2014/main" id="{C8508C50-5025-42D0-A07F-D40953E92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1" y="3256"/>
              <a:ext cx="63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(gemiddeld 2,4 cm/jaar) </a:t>
              </a:r>
              <a:endParaRPr kumimoji="0" lang="nl-BE" altLang="nl-B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16B4BD6D-7DFD-40C0-8805-42F45912AA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90"/>
          <a:stretch/>
        </p:blipFill>
        <p:spPr>
          <a:xfrm>
            <a:off x="5229406" y="4173389"/>
            <a:ext cx="3887386" cy="2221999"/>
          </a:xfrm>
          <a:prstGeom prst="rect">
            <a:avLst/>
          </a:prstGeom>
        </p:spPr>
      </p:pic>
      <p:sp>
        <p:nvSpPr>
          <p:cNvPr id="1028" name="Tekstvak 1027">
            <a:extLst>
              <a:ext uri="{FF2B5EF4-FFF2-40B4-BE49-F238E27FC236}">
                <a16:creationId xmlns:a16="http://schemas.microsoft.com/office/drawing/2014/main" id="{5F538EA1-599E-4D26-8236-26AEE59AEA5E}"/>
              </a:ext>
            </a:extLst>
          </p:cNvPr>
          <p:cNvSpPr txBox="1"/>
          <p:nvPr/>
        </p:nvSpPr>
        <p:spPr>
          <a:xfrm>
            <a:off x="7372179" y="5887321"/>
            <a:ext cx="17875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/>
              <a:t>7,5 m TAW @ 2075</a:t>
            </a:r>
          </a:p>
          <a:p>
            <a:r>
              <a:rPr lang="nl-BE" sz="1400" dirty="0"/>
              <a:t>8,0 m TAW    @ 2015</a:t>
            </a:r>
          </a:p>
        </p:txBody>
      </p:sp>
    </p:spTree>
    <p:extLst>
      <p:ext uri="{BB962C8B-B14F-4D97-AF65-F5344CB8AC3E}">
        <p14:creationId xmlns:p14="http://schemas.microsoft.com/office/powerpoint/2010/main" val="3693618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6551DD-8186-4B7C-81DE-16406A62D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302" y="1618632"/>
            <a:ext cx="8610600" cy="451825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BE" sz="2000" b="0" dirty="0"/>
              <a:t>De verdere effecten en impacts </a:t>
            </a:r>
            <a:r>
              <a:rPr lang="nl-BE" sz="2000" b="0" i="1" dirty="0"/>
              <a:t>(voor onze [klein]kinderen!) </a:t>
            </a:r>
            <a:r>
              <a:rPr lang="nl-BE" sz="2000" b="0" dirty="0"/>
              <a:t>kunnen zeer </a:t>
            </a:r>
            <a:r>
              <a:rPr lang="nl-BE" sz="2000" dirty="0">
                <a:solidFill>
                  <a:srgbClr val="196E8B"/>
                </a:solidFill>
              </a:rPr>
              <a:t>ingrijpend</a:t>
            </a:r>
            <a:r>
              <a:rPr lang="nl-BE" sz="2000" b="0" dirty="0"/>
              <a:t> zijn:</a:t>
            </a:r>
          </a:p>
          <a:p>
            <a:pPr marL="457200" indent="-457200">
              <a:buFont typeface="+mj-lt"/>
              <a:buAutoNum type="arabicPeriod"/>
            </a:pPr>
            <a:endParaRPr lang="nl-BE" sz="400" dirty="0"/>
          </a:p>
          <a:p>
            <a:pPr marL="918900" lvl="1" indent="-342900">
              <a:buAutoNum type="alphaLcPeriod"/>
            </a:pPr>
            <a:r>
              <a:rPr lang="nl-BE" sz="1800" dirty="0"/>
              <a:t>Hitte-stress = 100% kwetsbare bevolking </a:t>
            </a:r>
            <a:r>
              <a:rPr lang="nl-BE" sz="1800" dirty="0" err="1"/>
              <a:t>geïmpacteerd</a:t>
            </a:r>
            <a:r>
              <a:rPr lang="nl-BE" sz="1800" dirty="0"/>
              <a:t>, </a:t>
            </a:r>
            <a:r>
              <a:rPr lang="nl-BE" sz="1800" dirty="0">
                <a:solidFill>
                  <a:srgbClr val="FF0000"/>
                </a:solidFill>
              </a:rPr>
              <a:t>al in 2050</a:t>
            </a:r>
          </a:p>
          <a:p>
            <a:pPr marL="918900" lvl="1" indent="-342900">
              <a:buFontTx/>
              <a:buAutoNum type="alphaLcPeriod"/>
            </a:pPr>
            <a:r>
              <a:rPr lang="nl-BE" sz="1800" dirty="0"/>
              <a:t>Intensiteit extreme neerslag: </a:t>
            </a:r>
            <a:r>
              <a:rPr lang="nl-BE" sz="1800" dirty="0">
                <a:solidFill>
                  <a:srgbClr val="FF0000"/>
                </a:solidFill>
              </a:rPr>
              <a:t>tot 75% </a:t>
            </a:r>
            <a:r>
              <a:rPr lang="nl-BE" sz="1800" dirty="0"/>
              <a:t>toename (tegen 2100)</a:t>
            </a:r>
          </a:p>
          <a:p>
            <a:pPr marL="918900" lvl="1" indent="-342900">
              <a:buAutoNum type="alphaLcPeriod"/>
            </a:pPr>
            <a:r>
              <a:rPr lang="nl-BE" sz="1800" b="0" dirty="0"/>
              <a:t>Kans extreme droogte en overstromingen: </a:t>
            </a:r>
            <a:r>
              <a:rPr lang="nl-BE" sz="1800" dirty="0"/>
              <a:t>factor-toename </a:t>
            </a:r>
            <a:r>
              <a:rPr lang="nl-BE" sz="1800" b="0" dirty="0">
                <a:solidFill>
                  <a:srgbClr val="FF0000"/>
                </a:solidFill>
              </a:rPr>
              <a:t>5-10</a:t>
            </a:r>
          </a:p>
          <a:p>
            <a:pPr marL="918900" lvl="1" indent="-342900">
              <a:buAutoNum type="alphaLcPeriod"/>
            </a:pPr>
            <a:r>
              <a:rPr lang="nl-BE" sz="1800" dirty="0"/>
              <a:t>Aantal gevaarlijk </a:t>
            </a:r>
            <a:r>
              <a:rPr lang="nl-BE" sz="1800" b="0" dirty="0"/>
              <a:t>overstroombare gebouwen</a:t>
            </a:r>
            <a:r>
              <a:rPr lang="nl-BE" sz="1800" dirty="0"/>
              <a:t>: factor-toename</a:t>
            </a:r>
            <a:r>
              <a:rPr lang="nl-BE" sz="1800" dirty="0">
                <a:solidFill>
                  <a:srgbClr val="FF0000"/>
                </a:solidFill>
              </a:rPr>
              <a:t> 2</a:t>
            </a:r>
          </a:p>
          <a:p>
            <a:pPr marL="918900" lvl="1" indent="-342900">
              <a:buAutoNum type="alphaLcPeriod"/>
            </a:pPr>
            <a:r>
              <a:rPr lang="nl-BE" sz="1800" b="0" dirty="0"/>
              <a:t>Veiligheid aan Kust en in </a:t>
            </a:r>
            <a:r>
              <a:rPr lang="nl-BE" sz="1800" b="0" dirty="0" err="1"/>
              <a:t>Tijschelde</a:t>
            </a:r>
            <a:r>
              <a:rPr lang="nl-BE" sz="1800" b="0" dirty="0"/>
              <a:t>: </a:t>
            </a:r>
            <a:r>
              <a:rPr lang="nl-BE" sz="1800" b="0" dirty="0">
                <a:solidFill>
                  <a:srgbClr val="FF0000"/>
                </a:solidFill>
              </a:rPr>
              <a:t>ook na 2050 én 2100 </a:t>
            </a:r>
            <a:r>
              <a:rPr lang="nl-BE" sz="1800" b="0" dirty="0"/>
              <a:t>onder gevaar</a:t>
            </a:r>
          </a:p>
          <a:p>
            <a:pPr marL="457200" indent="-457200">
              <a:buFont typeface="+mj-lt"/>
              <a:buAutoNum type="arabicPeriod"/>
            </a:pPr>
            <a:endParaRPr lang="nl-BE" sz="1600" b="0" dirty="0"/>
          </a:p>
          <a:p>
            <a:pPr marL="457200" indent="-457200">
              <a:buFont typeface="+mj-lt"/>
              <a:buAutoNum type="arabicPeriod"/>
            </a:pPr>
            <a:r>
              <a:rPr lang="nl-BE" sz="2000" b="0" dirty="0"/>
              <a:t>Gevaarlijk(st)e effecten &amp; impacts van klimaatverandering enkel te </a:t>
            </a:r>
            <a:r>
              <a:rPr lang="nl-BE" sz="2000" dirty="0">
                <a:solidFill>
                  <a:srgbClr val="196E8B"/>
                </a:solidFill>
              </a:rPr>
              <a:t>vermijden</a:t>
            </a:r>
            <a:r>
              <a:rPr lang="nl-BE" sz="2000" b="0" dirty="0"/>
              <a:t> door verhoogde ambitie in klimaatplannen = </a:t>
            </a:r>
          </a:p>
          <a:p>
            <a:pPr marL="1033200" lvl="1" indent="-457200">
              <a:buFont typeface="Arial" panose="020B0604020202020204" pitchFamily="34" charset="0"/>
              <a:buChar char="•"/>
            </a:pPr>
            <a:r>
              <a:rPr lang="nl-BE" sz="2000" dirty="0"/>
              <a:t>d</a:t>
            </a:r>
            <a:r>
              <a:rPr lang="nl-BE" sz="2000" b="0" dirty="0"/>
              <a:t>oelstellingen Klimaatakkoord Parijs: 1,5 - 2° C beperking mondiaal</a:t>
            </a:r>
          </a:p>
          <a:p>
            <a:pPr marL="1033200" lvl="1" indent="-457200">
              <a:buFont typeface="Arial" panose="020B0604020202020204" pitchFamily="34" charset="0"/>
              <a:buChar char="•"/>
            </a:pPr>
            <a:r>
              <a:rPr lang="nl-BE" sz="2000" b="1" u="sng" dirty="0"/>
              <a:t>én adaptatie </a:t>
            </a:r>
            <a:r>
              <a:rPr lang="nl-BE" sz="2000" b="0" dirty="0"/>
              <a:t>lokaal uitwerken voor 2030 (-&gt; 2050 -&gt; 2100)</a:t>
            </a:r>
          </a:p>
          <a:p>
            <a:pPr marL="1033200" lvl="1" indent="-457200">
              <a:buFont typeface="Arial" panose="020B0604020202020204" pitchFamily="34" charset="0"/>
              <a:buChar char="•"/>
            </a:pPr>
            <a:endParaRPr lang="nl-BE" sz="1600" b="0" dirty="0"/>
          </a:p>
          <a:p>
            <a:pPr marL="457200" indent="-457200">
              <a:buFont typeface="+mj-lt"/>
              <a:buAutoNum type="arabicPeriod"/>
            </a:pPr>
            <a:r>
              <a:rPr lang="nl-BE" sz="2000" b="0" dirty="0"/>
              <a:t>Nood aan </a:t>
            </a:r>
            <a:r>
              <a:rPr lang="nl-BE" sz="2000" dirty="0">
                <a:solidFill>
                  <a:srgbClr val="196E8B"/>
                </a:solidFill>
              </a:rPr>
              <a:t>blijvend</a:t>
            </a:r>
            <a:r>
              <a:rPr lang="nl-BE" sz="2000" b="0" dirty="0">
                <a:solidFill>
                  <a:srgbClr val="196E8B"/>
                </a:solidFill>
              </a:rPr>
              <a:t> </a:t>
            </a:r>
            <a:r>
              <a:rPr lang="nl-BE" sz="2000" dirty="0">
                <a:solidFill>
                  <a:srgbClr val="196E8B"/>
                </a:solidFill>
              </a:rPr>
              <a:t>hoog bewustzijn </a:t>
            </a:r>
            <a:r>
              <a:rPr lang="nl-BE" sz="2000" b="0" dirty="0"/>
              <a:t>(en communicatie) bij publiek en politiek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A83CC4-9473-410F-9C0C-FEE1EF576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28</a:t>
            </a:fld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189627F-872B-4724-AABF-7FBFD7D8F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781" y="773260"/>
            <a:ext cx="8703732" cy="1116495"/>
          </a:xfrm>
        </p:spPr>
        <p:txBody>
          <a:bodyPr>
            <a:normAutofit/>
          </a:bodyPr>
          <a:lstStyle/>
          <a:p>
            <a:pPr algn="l"/>
            <a:r>
              <a:rPr lang="nl-BE" dirty="0"/>
              <a:t>3. Klimaatboodschappen: </a:t>
            </a:r>
            <a:r>
              <a:rPr lang="nl-BE" sz="3600" dirty="0">
                <a:solidFill>
                  <a:srgbClr val="7A9C28"/>
                </a:solidFill>
              </a:rPr>
              <a:t>enkele conclusies</a:t>
            </a:r>
            <a:endParaRPr lang="nl-BE" dirty="0">
              <a:solidFill>
                <a:srgbClr val="7A9C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79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33129" y="1448790"/>
            <a:ext cx="8710871" cy="5316850"/>
          </a:xfrm>
        </p:spPr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nl-BE" sz="2000" dirty="0"/>
              <a:t>Dynamisch product: verdere uitbouw kennisplatform</a:t>
            </a:r>
            <a:endParaRPr lang="nl-BE" sz="800" dirty="0"/>
          </a:p>
          <a:p>
            <a:pPr lvl="1"/>
            <a:r>
              <a:rPr lang="nl-BE" sz="1800" dirty="0"/>
              <a:t>Periodieke actualisatie van alle kaarten en indicatoren</a:t>
            </a:r>
          </a:p>
          <a:p>
            <a:pPr lvl="1"/>
            <a:r>
              <a:rPr lang="nl-BE" sz="1800" dirty="0"/>
              <a:t>Uitbreiding en verfijning in 2019: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nl-BE" sz="1600" dirty="0">
                <a:solidFill>
                  <a:srgbClr val="9B9B9B"/>
                </a:solidFill>
              </a:rPr>
              <a:t>Kaarten voor tussenliggende jaren reeds opgenomen toestandsindicatoren (2030, 2050, 2075) </a:t>
            </a:r>
            <a:r>
              <a:rPr lang="nl-BE" sz="1400" dirty="0">
                <a:solidFill>
                  <a:srgbClr val="9B9B9B"/>
                </a:solidFill>
              </a:rPr>
              <a:t>(april 2019)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nl-BE" sz="1600" dirty="0">
                <a:solidFill>
                  <a:srgbClr val="9B9B9B"/>
                </a:solidFill>
              </a:rPr>
              <a:t>Extra toestandsindicatoren: tropische dagen/nachten, vorstdagen, dagen met zware neerslag, lengte droge periode, lengte groeiseizoen </a:t>
            </a:r>
            <a:r>
              <a:rPr lang="nl-BE" sz="1400" dirty="0">
                <a:solidFill>
                  <a:srgbClr val="9B9B9B"/>
                </a:solidFill>
              </a:rPr>
              <a:t>(april 2019)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rgbClr val="9B9B9B"/>
                </a:solidFill>
              </a:rPr>
              <a:t>Overstromingskaarten 2050 </a:t>
            </a:r>
            <a:r>
              <a:rPr lang="nl-BE" sz="1400" dirty="0">
                <a:solidFill>
                  <a:srgbClr val="9B9B9B"/>
                </a:solidFill>
              </a:rPr>
              <a:t>(eind 2019)</a:t>
            </a:r>
          </a:p>
          <a:p>
            <a:pPr lvl="1"/>
            <a:r>
              <a:rPr lang="nl-BE" sz="1800" dirty="0"/>
              <a:t>Uitbreiding en verfijning in 2020: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sz="1600" dirty="0">
                <a:solidFill>
                  <a:srgbClr val="9B9B9B"/>
                </a:solidFill>
              </a:rPr>
              <a:t>Voor droogte: kaarten huidig klimaat, 2050 en 2100 over laagwaterdebieten en bodemvocht </a:t>
            </a:r>
          </a:p>
          <a:p>
            <a:pPr lvl="2">
              <a:buFont typeface="Arial" panose="020B0604020202020204" pitchFamily="34" charset="0"/>
              <a:buChar char="•"/>
            </a:pPr>
            <a:endParaRPr lang="nl-BE" sz="105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29</a:t>
            </a:fld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5DE9EDE-2E5C-4F74-ABBA-07DC7AEAA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041" b="3697"/>
          <a:stretch/>
        </p:blipFill>
        <p:spPr>
          <a:xfrm>
            <a:off x="1717037" y="4380634"/>
            <a:ext cx="4245562" cy="19645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8E7C02D-F5CC-4DE0-9FC3-65EDBB861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465" y="4144701"/>
            <a:ext cx="3072680" cy="2321170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7472FE2B-F1F2-458C-BE63-07F429B7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29" y="161868"/>
            <a:ext cx="8399216" cy="954047"/>
          </a:xfrm>
        </p:spPr>
        <p:txBody>
          <a:bodyPr/>
          <a:lstStyle/>
          <a:p>
            <a:r>
              <a:rPr lang="nl-BE" dirty="0"/>
              <a:t>4. Klimaatportaal Vlaanderen: </a:t>
            </a:r>
            <a:br>
              <a:rPr lang="nl-BE" dirty="0"/>
            </a:br>
            <a:r>
              <a:rPr lang="nl-BE" dirty="0"/>
              <a:t>     </a:t>
            </a:r>
            <a:r>
              <a:rPr lang="nl-BE" dirty="0">
                <a:solidFill>
                  <a:srgbClr val="7A9C28"/>
                </a:solidFill>
              </a:rPr>
              <a:t>vervolg</a:t>
            </a:r>
          </a:p>
        </p:txBody>
      </p:sp>
    </p:spTree>
    <p:extLst>
      <p:ext uri="{BB962C8B-B14F-4D97-AF65-F5344CB8AC3E}">
        <p14:creationId xmlns:p14="http://schemas.microsoft.com/office/powerpoint/2010/main" val="3184220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D44C5AD-2BCF-47A5-BE6A-5079642FD3F9}"/>
              </a:ext>
            </a:extLst>
          </p:cNvPr>
          <p:cNvSpPr/>
          <p:nvPr/>
        </p:nvSpPr>
        <p:spPr>
          <a:xfrm>
            <a:off x="612000" y="6202340"/>
            <a:ext cx="2402684" cy="497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43DDC287-252F-4333-89DA-D691580BC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16616"/>
            <a:ext cx="8399216" cy="954047"/>
          </a:xfrm>
        </p:spPr>
        <p:txBody>
          <a:bodyPr/>
          <a:lstStyle/>
          <a:p>
            <a:r>
              <a:rPr lang="nl-BE" dirty="0"/>
              <a:t>1. Intro: </a:t>
            </a:r>
            <a:r>
              <a:rPr lang="nl-BE" dirty="0">
                <a:solidFill>
                  <a:srgbClr val="7A9C28"/>
                </a:solidFill>
              </a:rPr>
              <a:t>nood aan mitigatie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091E4A4-CA35-4978-87B1-41418E339921}"/>
              </a:ext>
            </a:extLst>
          </p:cNvPr>
          <p:cNvSpPr txBox="1"/>
          <p:nvPr/>
        </p:nvSpPr>
        <p:spPr>
          <a:xfrm>
            <a:off x="5507182" y="6202340"/>
            <a:ext cx="2952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dirty="0"/>
              <a:t>Bron: www.globalcarbonproject.org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280C5C6-4389-4AAC-AE40-5C424ECFD5B1}"/>
              </a:ext>
            </a:extLst>
          </p:cNvPr>
          <p:cNvSpPr/>
          <p:nvPr/>
        </p:nvSpPr>
        <p:spPr>
          <a:xfrm>
            <a:off x="6601522" y="2542478"/>
            <a:ext cx="1170878" cy="199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4511056-FA2C-4D75-9DF1-42D703AD7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283" y="1940864"/>
            <a:ext cx="6154101" cy="42732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5A8294F-2443-4C13-AB4E-97752A893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703" y="1971261"/>
            <a:ext cx="6180794" cy="4273200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803829CD-8164-4FF7-9AAC-A2F62AB93569}"/>
              </a:ext>
            </a:extLst>
          </p:cNvPr>
          <p:cNvGrpSpPr/>
          <p:nvPr/>
        </p:nvGrpSpPr>
        <p:grpSpPr>
          <a:xfrm>
            <a:off x="7345893" y="3233050"/>
            <a:ext cx="1173631" cy="1717138"/>
            <a:chOff x="7345893" y="3233050"/>
            <a:chExt cx="1173631" cy="1717138"/>
          </a:xfrm>
        </p:grpSpPr>
        <p:sp>
          <p:nvSpPr>
            <p:cNvPr id="15" name="Pijl: links 14">
              <a:extLst>
                <a:ext uri="{FF2B5EF4-FFF2-40B4-BE49-F238E27FC236}">
                  <a16:creationId xmlns:a16="http://schemas.microsoft.com/office/drawing/2014/main" id="{EB46ECCF-2B75-4BA4-8712-0A6E42F66395}"/>
                </a:ext>
              </a:extLst>
            </p:cNvPr>
            <p:cNvSpPr/>
            <p:nvPr/>
          </p:nvSpPr>
          <p:spPr>
            <a:xfrm>
              <a:off x="7345893" y="3233050"/>
              <a:ext cx="1157711" cy="199962"/>
            </a:xfrm>
            <a:prstGeom prst="lef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8" name="Pijl: links 17">
              <a:extLst>
                <a:ext uri="{FF2B5EF4-FFF2-40B4-BE49-F238E27FC236}">
                  <a16:creationId xmlns:a16="http://schemas.microsoft.com/office/drawing/2014/main" id="{B47E6AD1-640E-412A-9143-07C0345D64AD}"/>
                </a:ext>
              </a:extLst>
            </p:cNvPr>
            <p:cNvSpPr/>
            <p:nvPr/>
          </p:nvSpPr>
          <p:spPr>
            <a:xfrm>
              <a:off x="7361813" y="4750226"/>
              <a:ext cx="1157711" cy="199962"/>
            </a:xfrm>
            <a:prstGeom prst="lef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0A26C6D9-7C08-415F-BD0A-3046D2BF3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968" y="1934314"/>
            <a:ext cx="7629525" cy="4295775"/>
          </a:xfrm>
          <a:prstGeom prst="rect">
            <a:avLst/>
          </a:prstGeom>
        </p:spPr>
      </p:pic>
      <p:grpSp>
        <p:nvGrpSpPr>
          <p:cNvPr id="27" name="Groep 26">
            <a:extLst>
              <a:ext uri="{FF2B5EF4-FFF2-40B4-BE49-F238E27FC236}">
                <a16:creationId xmlns:a16="http://schemas.microsoft.com/office/drawing/2014/main" id="{36842B0C-1CA8-46D3-B68A-D3B9D770D6DF}"/>
              </a:ext>
            </a:extLst>
          </p:cNvPr>
          <p:cNvGrpSpPr/>
          <p:nvPr/>
        </p:nvGrpSpPr>
        <p:grpSpPr>
          <a:xfrm>
            <a:off x="1378656" y="1944775"/>
            <a:ext cx="7696200" cy="4276725"/>
            <a:chOff x="723900" y="1223962"/>
            <a:chExt cx="7696200" cy="4276725"/>
          </a:xfrm>
        </p:grpSpPr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8809DB14-CDE8-4176-9D42-9BD425160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3900" y="1223962"/>
              <a:ext cx="7696200" cy="4276725"/>
            </a:xfrm>
            <a:prstGeom prst="rect">
              <a:avLst/>
            </a:prstGeom>
          </p:spPr>
        </p:pic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D4161997-C966-4A43-82DC-41C23B575B76}"/>
                </a:ext>
              </a:extLst>
            </p:cNvPr>
            <p:cNvCxnSpPr/>
            <p:nvPr/>
          </p:nvCxnSpPr>
          <p:spPr>
            <a:xfrm>
              <a:off x="4654198" y="3601362"/>
              <a:ext cx="58702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Pijl: omlaag 3">
            <a:extLst>
              <a:ext uri="{FF2B5EF4-FFF2-40B4-BE49-F238E27FC236}">
                <a16:creationId xmlns:a16="http://schemas.microsoft.com/office/drawing/2014/main" id="{780173AB-31C1-4EF5-BD38-8C9F64D89E40}"/>
              </a:ext>
            </a:extLst>
          </p:cNvPr>
          <p:cNvSpPr/>
          <p:nvPr/>
        </p:nvSpPr>
        <p:spPr>
          <a:xfrm rot="10800000">
            <a:off x="7073900" y="5962300"/>
            <a:ext cx="221193" cy="581592"/>
          </a:xfrm>
          <a:prstGeom prst="downArrow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Pijl: omlaag 16">
            <a:extLst>
              <a:ext uri="{FF2B5EF4-FFF2-40B4-BE49-F238E27FC236}">
                <a16:creationId xmlns:a16="http://schemas.microsoft.com/office/drawing/2014/main" id="{89BFBF5F-DB63-4128-A689-1165712036DA}"/>
              </a:ext>
            </a:extLst>
          </p:cNvPr>
          <p:cNvSpPr/>
          <p:nvPr/>
        </p:nvSpPr>
        <p:spPr>
          <a:xfrm rot="10800000">
            <a:off x="4934936" y="5964954"/>
            <a:ext cx="221193" cy="581592"/>
          </a:xfrm>
          <a:prstGeom prst="downArrow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FB6C9F12-7B14-4916-B184-E5525ED95BC6}"/>
              </a:ext>
            </a:extLst>
          </p:cNvPr>
          <p:cNvSpPr/>
          <p:nvPr/>
        </p:nvSpPr>
        <p:spPr>
          <a:xfrm>
            <a:off x="7213601" y="2214008"/>
            <a:ext cx="1930400" cy="1398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8106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32000" y="1395244"/>
            <a:ext cx="8712000" cy="5370396"/>
          </a:xfrm>
        </p:spPr>
        <p:txBody>
          <a:bodyPr/>
          <a:lstStyle/>
          <a:p>
            <a:pPr marL="457200" indent="-457200">
              <a:buFont typeface="+mj-lt"/>
              <a:buAutoNum type="alphaUcPeriod" startAt="2"/>
            </a:pPr>
            <a:r>
              <a:rPr lang="nl-BE" sz="2000" dirty="0"/>
              <a:t>Verruimen samenwerking met andere organisaties </a:t>
            </a:r>
            <a:r>
              <a:rPr lang="nl-BE" sz="2000" b="0" dirty="0"/>
              <a:t>om Klimaatportaal Vlaanderen verder uit te bouwen en te verbeteren om maximaal tegemoet te komen aan de noden van de gemeenten</a:t>
            </a:r>
            <a:r>
              <a:rPr lang="nl-BE" sz="2000" dirty="0"/>
              <a:t>:</a:t>
            </a:r>
          </a:p>
          <a:p>
            <a:pPr lvl="1"/>
            <a:r>
              <a:rPr lang="nl-BE" sz="1800" dirty="0"/>
              <a:t>Nu: VMM + Afdeling Kust van het Agentschap Maritieme Dienstverlening en Kust </a:t>
            </a:r>
          </a:p>
          <a:p>
            <a:pPr lvl="1"/>
            <a:r>
              <a:rPr lang="nl-BE" sz="1800" dirty="0"/>
              <a:t>Uitnodiging aan andere overheden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30</a:t>
            </a:fld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1AE9C19-CF39-4238-8A16-9C055577A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29" y="161868"/>
            <a:ext cx="8399216" cy="954047"/>
          </a:xfrm>
        </p:spPr>
        <p:txBody>
          <a:bodyPr/>
          <a:lstStyle/>
          <a:p>
            <a:r>
              <a:rPr lang="nl-BE" dirty="0"/>
              <a:t>4. Klimaatportaal Vlaanderen: </a:t>
            </a:r>
            <a:br>
              <a:rPr lang="nl-BE" dirty="0"/>
            </a:br>
            <a:r>
              <a:rPr lang="nl-BE" dirty="0"/>
              <a:t>     </a:t>
            </a:r>
            <a:r>
              <a:rPr lang="nl-BE" dirty="0">
                <a:solidFill>
                  <a:srgbClr val="7A9C28"/>
                </a:solidFill>
              </a:rPr>
              <a:t>vervolg</a:t>
            </a:r>
          </a:p>
        </p:txBody>
      </p:sp>
    </p:spTree>
    <p:extLst>
      <p:ext uri="{BB962C8B-B14F-4D97-AF65-F5344CB8AC3E}">
        <p14:creationId xmlns:p14="http://schemas.microsoft.com/office/powerpoint/2010/main" val="3260352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58C7BF76-882A-4748-9346-A49965069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16" y="1241930"/>
            <a:ext cx="6910754" cy="53993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44CBAC2-F8BC-46D3-84F1-233DC82CC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16" y="1934898"/>
            <a:ext cx="6910754" cy="5793112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31</a:t>
            </a:fld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2B0E507-6452-406E-9F1F-9F0480D69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213800"/>
            <a:ext cx="7543800" cy="664845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A4FE7BD-5ABC-402D-B508-4F6D6894A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29" y="161868"/>
            <a:ext cx="8399216" cy="954047"/>
          </a:xfrm>
        </p:spPr>
        <p:txBody>
          <a:bodyPr/>
          <a:lstStyle/>
          <a:p>
            <a:r>
              <a:rPr lang="nl-BE" dirty="0"/>
              <a:t>4. Klimaatportaal Vlaanderen: </a:t>
            </a:r>
            <a:br>
              <a:rPr lang="nl-BE" dirty="0"/>
            </a:br>
            <a:r>
              <a:rPr lang="nl-BE" dirty="0"/>
              <a:t>     </a:t>
            </a:r>
            <a:r>
              <a:rPr lang="nl-BE" dirty="0">
                <a:solidFill>
                  <a:srgbClr val="7A9C28"/>
                </a:solidFill>
              </a:rPr>
              <a:t>vervolg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25316" y="1241930"/>
            <a:ext cx="8818684" cy="5616070"/>
          </a:xfrm>
          <a:solidFill>
            <a:schemeClr val="bg1"/>
          </a:solidFill>
        </p:spPr>
        <p:txBody>
          <a:bodyPr/>
          <a:lstStyle/>
          <a:p>
            <a:pPr marL="457200" indent="-457200">
              <a:buFont typeface="+mj-lt"/>
              <a:buAutoNum type="alphaUcPeriod" startAt="3"/>
            </a:pPr>
            <a:r>
              <a:rPr lang="nl-BE" sz="2000" dirty="0"/>
              <a:t>Dynamische adaptatie-tool:</a:t>
            </a:r>
          </a:p>
          <a:p>
            <a:pPr lvl="1"/>
            <a:r>
              <a:rPr lang="nl-B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Brengt </a:t>
            </a:r>
            <a:r>
              <a:rPr lang="nl-BE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gebiedsspecifiek</a:t>
            </a:r>
            <a:r>
              <a:rPr lang="nl-B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</a:t>
            </a:r>
            <a:r>
              <a:rPr lang="nl-BE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gemeente in beeld o.a.:</a:t>
            </a:r>
          </a:p>
          <a:p>
            <a:pPr lvl="2"/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potentieel aan adaptatie,</a:t>
            </a:r>
          </a:p>
          <a:p>
            <a:pPr lvl="2"/>
            <a:r>
              <a:rPr lang="nl-BE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kosten en baten (verminderde klimaatimpacts),</a:t>
            </a:r>
          </a:p>
          <a:p>
            <a:pPr lvl="2"/>
            <a:r>
              <a:rPr lang="nl-BE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tijdspad(en)</a:t>
            </a:r>
          </a:p>
          <a:p>
            <a:pPr lvl="1"/>
            <a:r>
              <a:rPr lang="nl-BE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Gekoppeld</a:t>
            </a:r>
            <a:r>
              <a:rPr lang="nl-B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aan het </a:t>
            </a:r>
            <a:r>
              <a:rPr lang="nl-BE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Klimaatportaal (vrij online te gebruiken)</a:t>
            </a:r>
          </a:p>
          <a:p>
            <a:pPr lvl="1"/>
            <a:r>
              <a:rPr lang="nl-BE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 ontwikkelen in </a:t>
            </a:r>
            <a:r>
              <a:rPr lang="nl-BE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co-creatie</a:t>
            </a:r>
            <a:r>
              <a:rPr lang="nl-BE" sz="1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met lokale overheden (gemeenten, provincies …)</a:t>
            </a:r>
            <a:endParaRPr lang="nl-BE" sz="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6000" lvl="2" indent="0">
              <a:buNone/>
            </a:pPr>
            <a:endParaRPr lang="nl-BE" b="1" dirty="0"/>
          </a:p>
          <a:p>
            <a:pPr marL="576000" lvl="2" indent="0">
              <a:buNone/>
            </a:pPr>
            <a:r>
              <a:rPr lang="nl-BE" sz="3200" b="1" dirty="0">
                <a:solidFill>
                  <a:srgbClr val="7A9C28"/>
                </a:solidFill>
              </a:rPr>
              <a:t>WIE DOET MEE ? </a:t>
            </a:r>
          </a:p>
          <a:p>
            <a:pPr marL="576000" lvl="2" indent="0">
              <a:buNone/>
            </a:pPr>
            <a:r>
              <a:rPr lang="nl-BE" sz="3200" b="1" dirty="0">
                <a:solidFill>
                  <a:srgbClr val="7A9C28"/>
                </a:solidFill>
              </a:rPr>
              <a:t>Laat het ons weten op info@vmm.be</a:t>
            </a:r>
          </a:p>
          <a:p>
            <a:pPr marL="288000" lvl="1" indent="0">
              <a:buNone/>
            </a:pPr>
            <a:endParaRPr lang="nl-BE" sz="1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nl-BE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nl-BE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Haalbaarheid</a:t>
            </a:r>
            <a:r>
              <a:rPr lang="nl-B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sstudie gestart: </a:t>
            </a:r>
          </a:p>
          <a:p>
            <a:pPr marL="576000" lvl="2" indent="0">
              <a:buNone/>
            </a:pPr>
            <a:r>
              <a:rPr lang="nl-B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literatuurstudie + gerichte interviews ter inventarisatie reeds bestaande tools en concepten om effecten van klimaatadaptatie lokaal concreet &amp; inzichtelijk te maken</a:t>
            </a:r>
            <a:endParaRPr lang="nl-BE" sz="16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6000" lvl="2" indent="0">
              <a:buNone/>
            </a:pPr>
            <a:endParaRPr lang="nl-BE" sz="1050" dirty="0"/>
          </a:p>
        </p:txBody>
      </p:sp>
    </p:spTree>
    <p:extLst>
      <p:ext uri="{BB962C8B-B14F-4D97-AF65-F5344CB8AC3E}">
        <p14:creationId xmlns:p14="http://schemas.microsoft.com/office/powerpoint/2010/main" val="421557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A83CC4-9473-410F-9C0C-FEE1EF576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32</a:t>
            </a:fld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189627F-872B-4724-AABF-7FBFD7D8F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57" y="755504"/>
            <a:ext cx="8703732" cy="1116495"/>
          </a:xfrm>
        </p:spPr>
        <p:txBody>
          <a:bodyPr>
            <a:normAutofit/>
          </a:bodyPr>
          <a:lstStyle/>
          <a:p>
            <a:r>
              <a:rPr lang="nl-BE" dirty="0"/>
              <a:t>5. Vragen, bijkomende noden …</a:t>
            </a:r>
            <a:endParaRPr lang="nl-BE" dirty="0">
              <a:solidFill>
                <a:srgbClr val="7A9C28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028A143-C0B3-4A36-BFDC-15326A9C4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01" y="1327819"/>
            <a:ext cx="3893198" cy="389319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6A483C5-C688-4B2A-AF1E-5F207456CB54}"/>
              </a:ext>
            </a:extLst>
          </p:cNvPr>
          <p:cNvSpPr txBox="1">
            <a:spLocks/>
          </p:cNvSpPr>
          <p:nvPr/>
        </p:nvSpPr>
        <p:spPr>
          <a:xfrm>
            <a:off x="2185640" y="5325024"/>
            <a:ext cx="4761571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1" i="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FlandersArtSans-Bold" panose="00000800000000000000" pitchFamily="2" charset="0"/>
              </a:defRPr>
            </a:lvl1pPr>
          </a:lstStyle>
          <a:p>
            <a:pPr algn="ctr"/>
            <a:r>
              <a:rPr lang="nl-BE">
                <a:solidFill>
                  <a:srgbClr val="6F8C3A"/>
                </a:solidFill>
              </a:rPr>
              <a:t>https://klimaat.vmm.be</a:t>
            </a:r>
            <a:br>
              <a:rPr lang="nl-BE">
                <a:solidFill>
                  <a:srgbClr val="6F8C3A"/>
                </a:solidFill>
              </a:rPr>
            </a:br>
            <a:r>
              <a:rPr lang="nl-BE" sz="2800">
                <a:solidFill>
                  <a:srgbClr val="196E8B"/>
                </a:solidFill>
              </a:rPr>
              <a:t>info@vmm.be</a:t>
            </a:r>
            <a:endParaRPr lang="nl-BE" sz="2800" dirty="0">
              <a:solidFill>
                <a:srgbClr val="196E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78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1">
            <a:extLst>
              <a:ext uri="{FF2B5EF4-FFF2-40B4-BE49-F238E27FC236}">
                <a16:creationId xmlns:a16="http://schemas.microsoft.com/office/drawing/2014/main" id="{43DDC287-252F-4333-89DA-D691580BC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16616"/>
            <a:ext cx="8399216" cy="954047"/>
          </a:xfrm>
        </p:spPr>
        <p:txBody>
          <a:bodyPr>
            <a:normAutofit/>
          </a:bodyPr>
          <a:lstStyle/>
          <a:p>
            <a:r>
              <a:rPr lang="nl-BE" dirty="0"/>
              <a:t>1. Intro: </a:t>
            </a:r>
            <a:r>
              <a:rPr lang="nl-BE" dirty="0">
                <a:solidFill>
                  <a:srgbClr val="7A9C28"/>
                </a:solidFill>
              </a:rPr>
              <a:t>… én adaptatie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280C5C6-4389-4AAC-AE40-5C424ECFD5B1}"/>
              </a:ext>
            </a:extLst>
          </p:cNvPr>
          <p:cNvSpPr/>
          <p:nvPr/>
        </p:nvSpPr>
        <p:spPr>
          <a:xfrm>
            <a:off x="6601522" y="2542478"/>
            <a:ext cx="1170878" cy="199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jdelijke aanduiding voor inhoud 4">
            <a:extLst>
              <a:ext uri="{FF2B5EF4-FFF2-40B4-BE49-F238E27FC236}">
                <a16:creationId xmlns:a16="http://schemas.microsoft.com/office/drawing/2014/main" id="{EF2B7E21-DA49-4980-9701-938990DBE92D}"/>
              </a:ext>
            </a:extLst>
          </p:cNvPr>
          <p:cNvSpPr txBox="1">
            <a:spLocks/>
          </p:cNvSpPr>
          <p:nvPr/>
        </p:nvSpPr>
        <p:spPr>
          <a:xfrm>
            <a:off x="1162616" y="883936"/>
            <a:ext cx="7848600" cy="56046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4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nl-BE" sz="2000" dirty="0"/>
              <a:t>Het klimaat verandert nu al</a:t>
            </a:r>
            <a:r>
              <a:rPr lang="nl-BE" sz="1100" b="0" dirty="0"/>
              <a:t> (</a:t>
            </a:r>
            <a:r>
              <a:rPr lang="nl-BE" sz="1100" b="0" dirty="0">
                <a:hlinkClick r:id="rId7"/>
              </a:rPr>
              <a:t>https://www.milieurapport.be/milieuthemas/klimaatverandering</a:t>
            </a:r>
            <a:r>
              <a:rPr lang="nl-BE" sz="1100" b="0" dirty="0"/>
              <a:t>)</a:t>
            </a:r>
            <a:endParaRPr lang="nl-BE" sz="1100" b="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2" descr="Image result for Mira klimaatrapport">
            <a:extLst>
              <a:ext uri="{FF2B5EF4-FFF2-40B4-BE49-F238E27FC236}">
                <a16:creationId xmlns:a16="http://schemas.microsoft.com/office/drawing/2014/main" id="{8199F837-C0E1-42A5-A9A4-A1DA3B78C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 r="15849"/>
          <a:stretch/>
        </p:blipFill>
        <p:spPr bwMode="auto">
          <a:xfrm>
            <a:off x="2112406" y="2427973"/>
            <a:ext cx="1632280" cy="232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96C18A4-07B9-4869-8A3A-951C4B31C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2682" y="1834243"/>
            <a:ext cx="4091599" cy="3189514"/>
          </a:xfrm>
          <a:prstGeom prst="rect">
            <a:avLst/>
          </a:prstGeom>
        </p:spPr>
      </p:pic>
      <p:sp>
        <p:nvSpPr>
          <p:cNvPr id="11" name="Tijdelijke aanduiding voor inhoud 4">
            <a:extLst>
              <a:ext uri="{FF2B5EF4-FFF2-40B4-BE49-F238E27FC236}">
                <a16:creationId xmlns:a16="http://schemas.microsoft.com/office/drawing/2014/main" id="{9BC4375C-1C67-4211-9709-B924CE363E83}"/>
              </a:ext>
            </a:extLst>
          </p:cNvPr>
          <p:cNvSpPr txBox="1">
            <a:spLocks/>
          </p:cNvSpPr>
          <p:nvPr/>
        </p:nvSpPr>
        <p:spPr>
          <a:xfrm>
            <a:off x="1194418" y="1205025"/>
            <a:ext cx="7949582" cy="492355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200" b="1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4"/>
              </a:buBlip>
              <a:defRPr sz="2200" kern="1200" spc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85000"/>
              <a:buFontTx/>
              <a:buBlip>
                <a:blip r:embed="rId5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75000"/>
              <a:buFontTx/>
              <a:buBlip>
                <a:blip r:embed="rId6"/>
              </a:buBlip>
              <a:defRPr sz="2000" kern="1200" spc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SzPct val="90000"/>
              <a:buFontTx/>
              <a:buBlip>
                <a:blip r:embed="rId3"/>
              </a:buBlip>
              <a:defRPr sz="2000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5337" lvl="1">
              <a:defRPr/>
            </a:pPr>
            <a:r>
              <a:rPr lang="nl-BE" sz="2000" dirty="0">
                <a:solidFill>
                  <a:schemeClr val="tx1"/>
                </a:solidFill>
              </a:rPr>
              <a:t>Temperatuur (jaargem.): </a:t>
            </a:r>
          </a:p>
          <a:p>
            <a:pPr marL="864262" lvl="2">
              <a:defRPr/>
            </a:pPr>
            <a:r>
              <a:rPr lang="nl-BE" sz="1800" b="1" dirty="0">
                <a:solidFill>
                  <a:srgbClr val="FF0000"/>
                </a:solidFill>
              </a:rPr>
              <a:t>+</a:t>
            </a:r>
            <a:r>
              <a:rPr lang="nl-BE" sz="1800" b="1" dirty="0">
                <a:solidFill>
                  <a:schemeClr val="bg1">
                    <a:lumMod val="65000"/>
                  </a:schemeClr>
                </a:solidFill>
              </a:rPr>
              <a:t> 2,45 °C </a:t>
            </a: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nl-BE" sz="1800" dirty="0" err="1">
                <a:solidFill>
                  <a:schemeClr val="bg1">
                    <a:lumMod val="65000"/>
                  </a:schemeClr>
                </a:solidFill>
              </a:rPr>
              <a:t>tov</a:t>
            </a: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 pre-industrieel)</a:t>
            </a:r>
          </a:p>
          <a:p>
            <a:pPr marL="864262" lvl="2">
              <a:defRPr/>
            </a:pP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2,4 maal sneller dan mondiale opwarming</a:t>
            </a:r>
          </a:p>
          <a:p>
            <a:pPr marL="575337" lvl="1">
              <a:defRPr/>
            </a:pPr>
            <a:r>
              <a:rPr lang="nl-BE" sz="2000" dirty="0">
                <a:solidFill>
                  <a:schemeClr val="tx1"/>
                </a:solidFill>
              </a:rPr>
              <a:t>Hittegolven:</a:t>
            </a:r>
          </a:p>
          <a:p>
            <a:pPr marL="864262" lvl="2">
              <a:defRPr/>
            </a:pP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Lengte &amp; frequentie =  factor </a:t>
            </a:r>
            <a:r>
              <a:rPr lang="nl-BE" sz="1800" b="1" dirty="0">
                <a:solidFill>
                  <a:schemeClr val="bg1">
                    <a:lumMod val="65000"/>
                  </a:schemeClr>
                </a:solidFill>
              </a:rPr>
              <a:t>2 </a:t>
            </a: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toename t.o.v. ‘70</a:t>
            </a:r>
          </a:p>
          <a:p>
            <a:pPr marL="864262" lvl="2">
              <a:defRPr/>
            </a:pP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Gemiddeld eens per jaar met een duur van 11 dagen </a:t>
            </a:r>
            <a:r>
              <a:rPr lang="nl-BE" sz="14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nl-BE" sz="1400" dirty="0" err="1">
                <a:solidFill>
                  <a:schemeClr val="bg1">
                    <a:lumMod val="65000"/>
                  </a:schemeClr>
                </a:solidFill>
              </a:rPr>
              <a:t>cfr</a:t>
            </a:r>
            <a:r>
              <a:rPr lang="nl-BE" sz="1400" dirty="0">
                <a:solidFill>
                  <a:schemeClr val="bg1">
                    <a:lumMod val="65000"/>
                  </a:schemeClr>
                </a:solidFill>
              </a:rPr>
              <a:t>. 15+10d @ 2018)</a:t>
            </a:r>
          </a:p>
          <a:p>
            <a:pPr marL="575337" lvl="1">
              <a:defRPr/>
            </a:pPr>
            <a:r>
              <a:rPr lang="nl-BE" sz="2000" dirty="0">
                <a:solidFill>
                  <a:schemeClr val="tx1"/>
                </a:solidFill>
              </a:rPr>
              <a:t>Potentiële verdamping:</a:t>
            </a:r>
          </a:p>
          <a:p>
            <a:pPr marL="864262" lvl="2">
              <a:defRPr/>
            </a:pPr>
            <a:r>
              <a:rPr lang="nl-BE" sz="1800" b="1" dirty="0">
                <a:solidFill>
                  <a:srgbClr val="FF0000"/>
                </a:solidFill>
              </a:rPr>
              <a:t>+</a:t>
            </a:r>
            <a:r>
              <a:rPr lang="nl-BE" sz="1800" b="1" dirty="0">
                <a:solidFill>
                  <a:schemeClr val="bg1">
                    <a:lumMod val="65000"/>
                  </a:schemeClr>
                </a:solidFill>
              </a:rPr>
              <a:t> 22% </a:t>
            </a: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t.o.v. eind jaren ’70</a:t>
            </a:r>
          </a:p>
          <a:p>
            <a:pPr marL="575337" lvl="1">
              <a:defRPr/>
            </a:pPr>
            <a:r>
              <a:rPr lang="nl-BE" sz="2000" dirty="0">
                <a:solidFill>
                  <a:schemeClr val="tx1"/>
                </a:solidFill>
              </a:rPr>
              <a:t>Neerslag</a:t>
            </a:r>
          </a:p>
          <a:p>
            <a:pPr marL="864262" lvl="2">
              <a:defRPr/>
            </a:pP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Jaartotaal:</a:t>
            </a:r>
            <a:r>
              <a:rPr lang="nl-BE" sz="18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BE" sz="1800" b="1" dirty="0">
                <a:solidFill>
                  <a:srgbClr val="FF0000"/>
                </a:solidFill>
              </a:rPr>
              <a:t>+</a:t>
            </a:r>
            <a:r>
              <a:rPr lang="nl-BE" sz="1800" b="1" dirty="0">
                <a:solidFill>
                  <a:schemeClr val="bg1">
                    <a:lumMod val="65000"/>
                  </a:schemeClr>
                </a:solidFill>
              </a:rPr>
              <a:t> 12% </a:t>
            </a: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t.o.v. 1833</a:t>
            </a:r>
          </a:p>
          <a:p>
            <a:pPr marL="864262" lvl="2">
              <a:defRPr/>
            </a:pP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5-15 daagse winterneerslag:</a:t>
            </a:r>
            <a:r>
              <a:rPr lang="nl-BE" sz="1800" b="1" dirty="0">
                <a:solidFill>
                  <a:srgbClr val="FF0000"/>
                </a:solidFill>
              </a:rPr>
              <a:t> + </a:t>
            </a:r>
            <a:r>
              <a:rPr lang="nl-BE" sz="1800" b="1" dirty="0">
                <a:solidFill>
                  <a:schemeClr val="bg1">
                    <a:lumMod val="65000"/>
                  </a:schemeClr>
                </a:solidFill>
              </a:rPr>
              <a:t>20%</a:t>
            </a: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 t.o.v. 1880 (</a:t>
            </a:r>
            <a:r>
              <a:rPr lang="nl-BE" sz="1400" dirty="0" err="1">
                <a:solidFill>
                  <a:schemeClr val="bg1">
                    <a:lumMod val="65000"/>
                  </a:schemeClr>
                </a:solidFill>
              </a:rPr>
              <a:t>cfr</a:t>
            </a:r>
            <a:r>
              <a:rPr lang="nl-BE" sz="1400" dirty="0">
                <a:solidFill>
                  <a:schemeClr val="bg1">
                    <a:lumMod val="65000"/>
                  </a:schemeClr>
                </a:solidFill>
              </a:rPr>
              <a:t>. meer westenwinden</a:t>
            </a: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) </a:t>
            </a:r>
          </a:p>
          <a:p>
            <a:pPr marL="864262" lvl="2">
              <a:defRPr/>
            </a:pP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Extreme zomerbuien: </a:t>
            </a:r>
            <a:r>
              <a:rPr lang="nl-BE" sz="1800" b="1" dirty="0">
                <a:solidFill>
                  <a:srgbClr val="FF0000"/>
                </a:solidFill>
              </a:rPr>
              <a:t>+</a:t>
            </a:r>
            <a:r>
              <a:rPr lang="nl-BE" sz="1800" b="1" dirty="0">
                <a:solidFill>
                  <a:schemeClr val="bg1">
                    <a:lumMod val="65000"/>
                  </a:schemeClr>
                </a:solidFill>
              </a:rPr>
              <a:t> 15% </a:t>
            </a: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uur intensiteit t.o.v. 2000 (</a:t>
            </a:r>
            <a:r>
              <a:rPr lang="nl-BE" sz="1400" dirty="0" err="1">
                <a:solidFill>
                  <a:schemeClr val="bg1">
                    <a:lumMod val="65000"/>
                  </a:schemeClr>
                </a:solidFill>
              </a:rPr>
              <a:t>cfr</a:t>
            </a:r>
            <a:r>
              <a:rPr lang="nl-BE" sz="1400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nl-BE" sz="1400" dirty="0" err="1">
                <a:solidFill>
                  <a:schemeClr val="bg1">
                    <a:lumMod val="65000"/>
                  </a:schemeClr>
                </a:solidFill>
              </a:rPr>
              <a:t>knmi</a:t>
            </a: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576262" lvl="1">
              <a:defRPr/>
            </a:pPr>
            <a:r>
              <a:rPr lang="nl-BE" dirty="0">
                <a:solidFill>
                  <a:schemeClr val="tx1"/>
                </a:solidFill>
              </a:rPr>
              <a:t>Zeeniveau:</a:t>
            </a: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BE" sz="1800" b="1" dirty="0">
                <a:solidFill>
                  <a:srgbClr val="FF0000"/>
                </a:solidFill>
              </a:rPr>
              <a:t>+ </a:t>
            </a:r>
            <a:r>
              <a:rPr lang="nl-BE" sz="1800" b="1" dirty="0">
                <a:solidFill>
                  <a:schemeClr val="bg1">
                    <a:lumMod val="65000"/>
                  </a:schemeClr>
                </a:solidFill>
              </a:rPr>
              <a:t>13cm</a:t>
            </a: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BE" sz="1800" dirty="0" err="1">
                <a:solidFill>
                  <a:schemeClr val="bg1">
                    <a:lumMod val="65000"/>
                  </a:schemeClr>
                </a:solidFill>
              </a:rPr>
              <a:t>tov</a:t>
            </a: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 1951</a:t>
            </a:r>
            <a:r>
              <a:rPr lang="nl-BE" sz="1400" dirty="0">
                <a:solidFill>
                  <a:schemeClr val="bg1">
                    <a:lumMod val="65000"/>
                  </a:schemeClr>
                </a:solidFill>
              </a:rPr>
              <a:t> (Oostende)</a:t>
            </a:r>
          </a:p>
          <a:p>
            <a:pPr marL="575337" lvl="1">
              <a:defRPr/>
            </a:pPr>
            <a:r>
              <a:rPr lang="nl-BE" sz="2000" dirty="0">
                <a:solidFill>
                  <a:schemeClr val="tx1"/>
                </a:solidFill>
              </a:rPr>
              <a:t>(Nog) geen significante trends voor o.a. :</a:t>
            </a:r>
          </a:p>
          <a:p>
            <a:pPr marL="864262" lvl="2">
              <a:defRPr/>
            </a:pP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Neerslagtekort, windsnelheid, droogte, …</a:t>
            </a:r>
          </a:p>
          <a:p>
            <a:pPr marL="575337" lvl="1">
              <a:defRPr/>
            </a:pPr>
            <a:r>
              <a:rPr lang="nl-BE" sz="2000" dirty="0">
                <a:solidFill>
                  <a:schemeClr val="tx1"/>
                </a:solidFill>
              </a:rPr>
              <a:t>Extreem weer</a:t>
            </a:r>
            <a:r>
              <a:rPr lang="nl-BE" sz="2000" dirty="0">
                <a:solidFill>
                  <a:schemeClr val="bg1">
                    <a:lumMod val="65000"/>
                  </a:schemeClr>
                </a:solidFill>
              </a:rPr>
              <a:t>: </a:t>
            </a:r>
          </a:p>
          <a:p>
            <a:pPr marL="864262" lvl="2">
              <a:defRPr/>
            </a:pPr>
            <a:r>
              <a:rPr lang="nl-BE" sz="1600" dirty="0">
                <a:solidFill>
                  <a:schemeClr val="bg1">
                    <a:lumMod val="65000"/>
                  </a:schemeClr>
                </a:solidFill>
              </a:rPr>
              <a:t>Nov. ’10 (</a:t>
            </a:r>
            <a:r>
              <a:rPr lang="nl-BE" sz="1600" dirty="0" err="1">
                <a:solidFill>
                  <a:schemeClr val="bg1">
                    <a:lumMod val="65000"/>
                  </a:schemeClr>
                </a:solidFill>
              </a:rPr>
              <a:t>fluv</a:t>
            </a:r>
            <a:r>
              <a:rPr lang="nl-BE" sz="1600" dirty="0">
                <a:solidFill>
                  <a:schemeClr val="bg1">
                    <a:lumMod val="65000"/>
                  </a:schemeClr>
                </a:solidFill>
              </a:rPr>
              <a:t>), Jun. ’16 (</a:t>
            </a:r>
            <a:r>
              <a:rPr lang="nl-BE" sz="1600" dirty="0" err="1">
                <a:solidFill>
                  <a:schemeClr val="bg1">
                    <a:lumMod val="65000"/>
                  </a:schemeClr>
                </a:solidFill>
              </a:rPr>
              <a:t>pluv</a:t>
            </a:r>
            <a:r>
              <a:rPr lang="nl-BE" sz="1600" dirty="0">
                <a:solidFill>
                  <a:schemeClr val="bg1">
                    <a:lumMod val="65000"/>
                  </a:schemeClr>
                </a:solidFill>
              </a:rPr>
              <a:t>), 2017 (droogte), 2018 (mei: </a:t>
            </a:r>
            <a:r>
              <a:rPr lang="nl-BE" sz="1600" dirty="0" err="1">
                <a:solidFill>
                  <a:schemeClr val="bg1">
                    <a:lumMod val="65000"/>
                  </a:schemeClr>
                </a:solidFill>
              </a:rPr>
              <a:t>pluv</a:t>
            </a:r>
            <a:r>
              <a:rPr lang="nl-BE" sz="1600" dirty="0">
                <a:solidFill>
                  <a:schemeClr val="bg1">
                    <a:lumMod val="65000"/>
                  </a:schemeClr>
                </a:solidFill>
              </a:rPr>
              <a:t>; zomer: </a:t>
            </a:r>
            <a:r>
              <a:rPr lang="nl-BE" sz="1600" dirty="0" err="1">
                <a:solidFill>
                  <a:schemeClr val="bg1">
                    <a:lumMod val="65000"/>
                  </a:schemeClr>
                </a:solidFill>
              </a:rPr>
              <a:t>droogte+hitte</a:t>
            </a:r>
            <a:r>
              <a:rPr lang="nl-BE" sz="16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022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1">
            <a:extLst>
              <a:ext uri="{FF2B5EF4-FFF2-40B4-BE49-F238E27FC236}">
                <a16:creationId xmlns:a16="http://schemas.microsoft.com/office/drawing/2014/main" id="{BB06D48F-7E02-4CB9-AE96-A420057A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509" y="316616"/>
            <a:ext cx="8399216" cy="954047"/>
          </a:xfrm>
        </p:spPr>
        <p:txBody>
          <a:bodyPr/>
          <a:lstStyle/>
          <a:p>
            <a:r>
              <a:rPr lang="nl-BE" dirty="0"/>
              <a:t>2. Klimaatportaal Vlaanderen</a:t>
            </a:r>
            <a:br>
              <a:rPr lang="nl-BE" dirty="0"/>
            </a:br>
            <a:r>
              <a:rPr lang="nl-BE" dirty="0"/>
              <a:t>     </a:t>
            </a:r>
            <a:r>
              <a:rPr lang="nl-BE" dirty="0">
                <a:solidFill>
                  <a:srgbClr val="7A9C28"/>
                </a:solidFill>
              </a:rPr>
              <a:t>Doelstellingen</a:t>
            </a:r>
            <a:r>
              <a:rPr lang="nl-BE" sz="4000" dirty="0">
                <a:solidFill>
                  <a:srgbClr val="7A9C28"/>
                </a:solidFill>
              </a:rPr>
              <a:t/>
            </a:r>
            <a:br>
              <a:rPr lang="nl-BE" sz="4000" dirty="0">
                <a:solidFill>
                  <a:srgbClr val="7A9C28"/>
                </a:solidFill>
              </a:rPr>
            </a:br>
            <a:endParaRPr lang="nl-BE" dirty="0">
              <a:solidFill>
                <a:srgbClr val="7A9C28"/>
              </a:solidFill>
            </a:endParaRP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338FD6DD-477D-460F-8A92-9754ACD22A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8130" y="1206275"/>
            <a:ext cx="8399216" cy="5334577"/>
          </a:xfrm>
        </p:spPr>
        <p:txBody>
          <a:bodyPr>
            <a:normAutofit/>
          </a:bodyPr>
          <a:lstStyle/>
          <a:p>
            <a:pPr>
              <a:buNone/>
            </a:pPr>
            <a:endParaRPr lang="nl-BE" sz="800" dirty="0">
              <a:solidFill>
                <a:srgbClr val="7A9C28"/>
              </a:solidFill>
            </a:endParaRPr>
          </a:p>
          <a:p>
            <a:r>
              <a:rPr lang="nl-BE" sz="2000" dirty="0"/>
              <a:t>Bundeling bestaande klimaatindicatoren (toestand – effecten – impacts): </a:t>
            </a:r>
          </a:p>
          <a:p>
            <a:pPr lvl="1">
              <a:buNone/>
            </a:pPr>
            <a:r>
              <a:rPr lang="nl-BE" sz="1800" dirty="0">
                <a:solidFill>
                  <a:srgbClr val="9B9B9B"/>
                </a:solidFill>
              </a:rPr>
              <a:t>1 homogeen digitaal platform =&gt; ‘</a:t>
            </a:r>
            <a:r>
              <a:rPr lang="nl-BE" sz="1800" dirty="0" err="1">
                <a:solidFill>
                  <a:srgbClr val="9B9B9B"/>
                </a:solidFill>
              </a:rPr>
              <a:t>one</a:t>
            </a:r>
            <a:r>
              <a:rPr lang="nl-BE" sz="1800" dirty="0">
                <a:solidFill>
                  <a:srgbClr val="9B9B9B"/>
                </a:solidFill>
              </a:rPr>
              <a:t>-stop-shop’</a:t>
            </a:r>
          </a:p>
          <a:p>
            <a:pPr lvl="1">
              <a:buNone/>
            </a:pPr>
            <a:r>
              <a:rPr lang="nl-BE" sz="1800" dirty="0">
                <a:solidFill>
                  <a:srgbClr val="9B9B9B"/>
                </a:solidFill>
              </a:rPr>
              <a:t>(momenteel</a:t>
            </a:r>
            <a:r>
              <a:rPr lang="nl-BE" sz="1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l-BE" sz="1800" dirty="0">
                <a:solidFill>
                  <a:srgbClr val="9B9B9B"/>
                </a:solidFill>
              </a:rPr>
              <a:t>39 indicatoren – 257 kaartlagen)</a:t>
            </a:r>
          </a:p>
          <a:p>
            <a:pPr lvl="1">
              <a:buNone/>
            </a:pPr>
            <a:endParaRPr lang="nl-BE" sz="400" dirty="0">
              <a:solidFill>
                <a:srgbClr val="9B9B9B"/>
              </a:solidFill>
            </a:endParaRPr>
          </a:p>
          <a:p>
            <a:r>
              <a:rPr lang="nl-BE" sz="2000" dirty="0"/>
              <a:t>Primaire doelgroep = lokale overheden:</a:t>
            </a:r>
          </a:p>
          <a:p>
            <a:pPr lvl="1">
              <a:buFontTx/>
              <a:buChar char="-"/>
              <a:defRPr/>
            </a:pPr>
            <a:r>
              <a:rPr lang="nl-BE" sz="1800" dirty="0">
                <a:solidFill>
                  <a:srgbClr val="9B9B9B"/>
                </a:solidFill>
              </a:rPr>
              <a:t>Betrokken in gebruikersgroep</a:t>
            </a:r>
          </a:p>
          <a:p>
            <a:pPr lvl="2">
              <a:buFontTx/>
              <a:buChar char="-"/>
              <a:defRPr/>
            </a:pPr>
            <a:r>
              <a:rPr lang="nl-BE" sz="1200" dirty="0">
                <a:solidFill>
                  <a:srgbClr val="9B9B9B"/>
                </a:solidFill>
              </a:rPr>
              <a:t>provincies (Vlaams-Brabant, Limburg, Antwerpen, Oost-Vlaanderen)</a:t>
            </a:r>
          </a:p>
          <a:p>
            <a:pPr lvl="2">
              <a:buFontTx/>
              <a:buChar char="-"/>
              <a:defRPr/>
            </a:pPr>
            <a:r>
              <a:rPr lang="nl-BE" sz="1200" dirty="0">
                <a:solidFill>
                  <a:srgbClr val="9B9B9B"/>
                </a:solidFill>
              </a:rPr>
              <a:t>steden &amp; gemeenten (Geraardsbergen, Aalst, Leuven, Gent, Antwerpen, Hasselt, Schoten) </a:t>
            </a:r>
          </a:p>
          <a:p>
            <a:pPr lvl="1">
              <a:buFontTx/>
              <a:buChar char="-"/>
              <a:defRPr/>
            </a:pPr>
            <a:r>
              <a:rPr lang="nl-BE" sz="1800" dirty="0">
                <a:solidFill>
                  <a:srgbClr val="9B9B9B"/>
                </a:solidFill>
              </a:rPr>
              <a:t>Gemeentelijke kerncijfers</a:t>
            </a:r>
          </a:p>
          <a:p>
            <a:pPr marL="576000" lvl="1" indent="-288000" fontAlgn="auto">
              <a:spcAft>
                <a:spcPts val="0"/>
              </a:spcAft>
              <a:buFontTx/>
              <a:buChar char="-"/>
              <a:defRPr/>
            </a:pPr>
            <a:r>
              <a:rPr lang="nl-BE" sz="1800" dirty="0">
                <a:solidFill>
                  <a:srgbClr val="9B9B9B"/>
                </a:solidFill>
              </a:rPr>
              <a:t>Inzoomen tot op wijk- &amp; straatniveau; benchmark t.o.v. Vlaanderen</a:t>
            </a:r>
          </a:p>
          <a:p>
            <a:pPr marL="576000" lvl="1" indent="-288000" fontAlgn="auto">
              <a:spcAft>
                <a:spcPts val="0"/>
              </a:spcAft>
              <a:buFontTx/>
              <a:buChar char="-"/>
              <a:defRPr/>
            </a:pPr>
            <a:r>
              <a:rPr lang="nl-BE" sz="1800" dirty="0">
                <a:solidFill>
                  <a:srgbClr val="9B9B9B"/>
                </a:solidFill>
              </a:rPr>
              <a:t>Integratie kaartapplicatie in eigen website</a:t>
            </a:r>
            <a:endParaRPr lang="nl-BE" sz="800" dirty="0">
              <a:solidFill>
                <a:srgbClr val="9B9B9B"/>
              </a:solidFill>
            </a:endParaRPr>
          </a:p>
          <a:p>
            <a:pPr marL="288000" lvl="1" indent="0" fontAlgn="auto">
              <a:spcAft>
                <a:spcPts val="0"/>
              </a:spcAft>
              <a:buFontTx/>
              <a:buNone/>
              <a:defRPr/>
            </a:pPr>
            <a:endParaRPr lang="nl-BE" sz="400" dirty="0">
              <a:solidFill>
                <a:srgbClr val="9B9B9B"/>
              </a:solidFill>
            </a:endParaRPr>
          </a:p>
          <a:p>
            <a:r>
              <a:rPr lang="nl-BE" sz="2000" dirty="0"/>
              <a:t>Laagdrempelig</a:t>
            </a:r>
            <a:r>
              <a:rPr lang="nl-BE" sz="2100" dirty="0"/>
              <a:t>: </a:t>
            </a:r>
            <a:r>
              <a:rPr lang="nl-BE" sz="1800" b="0" dirty="0">
                <a:solidFill>
                  <a:srgbClr val="9B9B9B"/>
                </a:solidFill>
              </a:rPr>
              <a:t>intuïtief, beperkt tot de essentie</a:t>
            </a:r>
          </a:p>
          <a:p>
            <a:pPr>
              <a:buNone/>
            </a:pPr>
            <a:endParaRPr lang="nl-BE" sz="400" b="0" dirty="0">
              <a:solidFill>
                <a:srgbClr val="9B9B9B"/>
              </a:solidFill>
            </a:endParaRPr>
          </a:p>
          <a:p>
            <a:r>
              <a:rPr lang="nl-BE" sz="2000" dirty="0"/>
              <a:t>Dynamisch:</a:t>
            </a:r>
            <a:r>
              <a:rPr lang="nl-BE" sz="2000" dirty="0">
                <a:solidFill>
                  <a:srgbClr val="9B9B9B"/>
                </a:solidFill>
              </a:rPr>
              <a:t> </a:t>
            </a:r>
            <a:r>
              <a:rPr lang="nl-BE" sz="1800" b="0" dirty="0">
                <a:solidFill>
                  <a:srgbClr val="9B9B9B"/>
                </a:solidFill>
              </a:rPr>
              <a:t>vlot aanpasbaar &amp; uit te breiden met extra data(kruisingen), </a:t>
            </a:r>
          </a:p>
          <a:p>
            <a:pPr>
              <a:buNone/>
            </a:pPr>
            <a:r>
              <a:rPr lang="nl-BE" sz="1800" b="0" dirty="0">
                <a:solidFill>
                  <a:srgbClr val="9B9B9B"/>
                </a:solidFill>
              </a:rPr>
              <a:t>    ook met klimaatinformatie van buiten VMM</a:t>
            </a:r>
          </a:p>
          <a:p>
            <a:pPr>
              <a:buNone/>
            </a:pPr>
            <a:endParaRPr lang="nl-BE" sz="400" dirty="0"/>
          </a:p>
          <a:p>
            <a:pPr>
              <a:buNone/>
            </a:pPr>
            <a:r>
              <a:rPr lang="nl-BE" sz="2000" dirty="0"/>
              <a:t>=&gt; Verhogen bewustzijn </a:t>
            </a:r>
            <a:r>
              <a:rPr lang="nl-BE" sz="2000" dirty="0" err="1"/>
              <a:t>ifv</a:t>
            </a:r>
            <a:r>
              <a:rPr lang="nl-BE" sz="2000" dirty="0"/>
              <a:t> klimaatadaptatie</a:t>
            </a:r>
            <a:r>
              <a:rPr lang="nl-BE" sz="2100" dirty="0"/>
              <a:t>: </a:t>
            </a:r>
            <a:r>
              <a:rPr lang="nl-BE" sz="1800" b="0" dirty="0">
                <a:solidFill>
                  <a:schemeClr val="bg1">
                    <a:lumMod val="65000"/>
                  </a:schemeClr>
                </a:solidFill>
              </a:rPr>
              <a:t>bij beleid, burgers, sectoren …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44318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3E65955-E2E3-4C0F-A854-1DB5B9698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6690"/>
            <a:ext cx="9144000" cy="5643379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6</a:t>
            </a:fld>
            <a:endParaRPr lang="nl-BE" dirty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1D854E37-9458-4E73-86EE-5142DFE723D7}"/>
              </a:ext>
            </a:extLst>
          </p:cNvPr>
          <p:cNvSpPr/>
          <p:nvPr/>
        </p:nvSpPr>
        <p:spPr>
          <a:xfrm>
            <a:off x="45274" y="4576010"/>
            <a:ext cx="6794913" cy="2254215"/>
          </a:xfrm>
          <a:prstGeom prst="round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0D3F121F-E815-4EAD-B276-09C77A751C87}"/>
              </a:ext>
            </a:extLst>
          </p:cNvPr>
          <p:cNvSpPr/>
          <p:nvPr/>
        </p:nvSpPr>
        <p:spPr>
          <a:xfrm>
            <a:off x="1590578" y="1837273"/>
            <a:ext cx="665733" cy="341597"/>
          </a:xfrm>
          <a:prstGeom prst="round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9E4C3B6-E66E-4EBF-B935-A89CCB4A963D}"/>
              </a:ext>
            </a:extLst>
          </p:cNvPr>
          <p:cNvSpPr txBox="1">
            <a:spLocks/>
          </p:cNvSpPr>
          <p:nvPr/>
        </p:nvSpPr>
        <p:spPr>
          <a:xfrm>
            <a:off x="361244" y="316616"/>
            <a:ext cx="8649972" cy="9540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ts val="0"/>
              </a:spcBef>
              <a:buNone/>
              <a:defRPr sz="3700" b="1" i="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FlandersArtSans-Bold" panose="00000800000000000000" pitchFamily="2" charset="0"/>
              </a:defRPr>
            </a:lvl1pPr>
          </a:lstStyle>
          <a:p>
            <a:r>
              <a:rPr lang="nl-BE" dirty="0"/>
              <a:t>2. Klimaatportaal Vlaanderen</a:t>
            </a:r>
          </a:p>
          <a:p>
            <a:r>
              <a:rPr lang="nl-BE" dirty="0"/>
              <a:t>     </a:t>
            </a:r>
            <a:r>
              <a:rPr lang="nl-BE" dirty="0">
                <a:solidFill>
                  <a:srgbClr val="7A9C28"/>
                </a:solidFill>
              </a:rPr>
              <a:t>Opbouw   -   https://klimaat.vmm.be</a:t>
            </a:r>
          </a:p>
        </p:txBody>
      </p:sp>
    </p:spTree>
    <p:extLst>
      <p:ext uri="{BB962C8B-B14F-4D97-AF65-F5344CB8AC3E}">
        <p14:creationId xmlns:p14="http://schemas.microsoft.com/office/powerpoint/2010/main" val="9767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BFA14BF-C0A8-40A6-98D8-2AE47FF79318}"/>
              </a:ext>
            </a:extLst>
          </p:cNvPr>
          <p:cNvSpPr/>
          <p:nvPr/>
        </p:nvSpPr>
        <p:spPr>
          <a:xfrm>
            <a:off x="409719" y="6043604"/>
            <a:ext cx="3112414" cy="655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1A5DE62-DF96-4A55-B21C-61A300B24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9" y="6123316"/>
            <a:ext cx="2423160" cy="47244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29DB761-DEF8-430E-9543-91E2AC902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02861"/>
            <a:ext cx="9144000" cy="5052278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BE39C839-F10C-4E8C-818B-C445433F5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240414"/>
            <a:ext cx="8399216" cy="954047"/>
          </a:xfrm>
        </p:spPr>
        <p:txBody>
          <a:bodyPr/>
          <a:lstStyle/>
          <a:p>
            <a:r>
              <a:rPr lang="nl-BE" dirty="0"/>
              <a:t>2. Klimaatportaal Vlaanderen</a:t>
            </a:r>
            <a:endParaRPr lang="nl-BE" dirty="0">
              <a:solidFill>
                <a:srgbClr val="7A9C28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7</a:t>
            </a:fld>
            <a:endParaRPr lang="nl-BE" dirty="0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F979AFB9-5AD4-401A-A0D1-518513089B9C}"/>
              </a:ext>
            </a:extLst>
          </p:cNvPr>
          <p:cNvSpPr/>
          <p:nvPr/>
        </p:nvSpPr>
        <p:spPr>
          <a:xfrm>
            <a:off x="78613" y="1999052"/>
            <a:ext cx="5938838" cy="3979177"/>
          </a:xfrm>
          <a:prstGeom prst="round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0D3F121F-E815-4EAD-B276-09C77A751C87}"/>
              </a:ext>
            </a:extLst>
          </p:cNvPr>
          <p:cNvSpPr/>
          <p:nvPr/>
        </p:nvSpPr>
        <p:spPr>
          <a:xfrm>
            <a:off x="104778" y="6123316"/>
            <a:ext cx="2914645" cy="472440"/>
          </a:xfrm>
          <a:prstGeom prst="round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0B20E9B-7AF8-4855-BD32-F0DAAF0379AA}"/>
              </a:ext>
            </a:extLst>
          </p:cNvPr>
          <p:cNvSpPr txBox="1"/>
          <p:nvPr/>
        </p:nvSpPr>
        <p:spPr>
          <a:xfrm>
            <a:off x="5357813" y="1996702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9900"/>
                </a:solidFill>
              </a:rPr>
              <a:t>❶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C3D43BA-A1AA-4096-BC11-66361E670369}"/>
              </a:ext>
            </a:extLst>
          </p:cNvPr>
          <p:cNvSpPr txBox="1"/>
          <p:nvPr/>
        </p:nvSpPr>
        <p:spPr>
          <a:xfrm>
            <a:off x="2661707" y="6066768"/>
            <a:ext cx="42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FF9900"/>
                </a:solidFill>
              </a:rPr>
              <a:t>❷</a:t>
            </a:r>
          </a:p>
        </p:txBody>
      </p: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C7183269-4A83-4F98-B38E-A11CEF6AFF67}"/>
              </a:ext>
            </a:extLst>
          </p:cNvPr>
          <p:cNvCxnSpPr/>
          <p:nvPr/>
        </p:nvCxnSpPr>
        <p:spPr>
          <a:xfrm>
            <a:off x="914400" y="1898711"/>
            <a:ext cx="438150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565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EA962AC-92C0-449B-B920-109C43C26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16616"/>
            <a:ext cx="8399216" cy="954047"/>
          </a:xfrm>
        </p:spPr>
        <p:txBody>
          <a:bodyPr/>
          <a:lstStyle/>
          <a:p>
            <a:r>
              <a:rPr lang="nl-BE" dirty="0"/>
              <a:t>2. Klimaatportaal Vlaanderen</a:t>
            </a:r>
            <a:endParaRPr lang="nl-BE" dirty="0">
              <a:solidFill>
                <a:srgbClr val="7A9C28"/>
              </a:solidFill>
            </a:endParaRPr>
          </a:p>
        </p:txBody>
      </p:sp>
      <p:sp>
        <p:nvSpPr>
          <p:cNvPr id="7" name="Tijdelijke aanduiding voor voettekst 4">
            <a:extLst>
              <a:ext uri="{FF2B5EF4-FFF2-40B4-BE49-F238E27FC236}">
                <a16:creationId xmlns:a16="http://schemas.microsoft.com/office/drawing/2014/main" id="{7DF2D2AD-0513-459C-927D-67DC3E6FF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Klimaatportaal-Vlaanderen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8</a:t>
            </a:fld>
            <a:endParaRPr lang="nl-BE" dirty="0"/>
          </a:p>
        </p:txBody>
      </p:sp>
      <p:pic>
        <p:nvPicPr>
          <p:cNvPr id="1026" name="Picture 2" descr="https://klimaat.vmm.be/documents/20147/0/Klimaatportaal_handleiding.jpg/7c178e1c-c9a5-afdb-6f8b-d6014fa6d8ab?version=1.0&amp;t=1527602605880">
            <a:extLst>
              <a:ext uri="{FF2B5EF4-FFF2-40B4-BE49-F238E27FC236}">
                <a16:creationId xmlns:a16="http://schemas.microsoft.com/office/drawing/2014/main" id="{B2231EBA-6367-4143-9EE5-4F84DB1F3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767206"/>
            <a:ext cx="9144000" cy="610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94A25DBE-6136-4349-85EE-11C0B537654E}"/>
                  </a:ext>
                </a:extLst>
              </p14:cNvPr>
              <p14:cNvContentPartPr/>
              <p14:nvPr/>
            </p14:nvContentPartPr>
            <p14:xfrm>
              <a:off x="2638526" y="965091"/>
              <a:ext cx="305280" cy="8136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94A25DBE-6136-4349-85EE-11C0B537654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02526" y="893091"/>
                <a:ext cx="37692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89D47CB8-C33E-45B7-9726-639C6B73F64F}"/>
                  </a:ext>
                </a:extLst>
              </p14:cNvPr>
              <p14:cNvContentPartPr/>
              <p14:nvPr/>
            </p14:nvContentPartPr>
            <p14:xfrm>
              <a:off x="7210526" y="1454331"/>
              <a:ext cx="218160" cy="6120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89D47CB8-C33E-45B7-9726-639C6B73F6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74526" y="1382331"/>
                <a:ext cx="289800" cy="2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97848BED-021C-45F2-B5BC-705020E37B89}"/>
                  </a:ext>
                </a:extLst>
              </p14:cNvPr>
              <p14:cNvContentPartPr/>
              <p14:nvPr/>
            </p14:nvContentPartPr>
            <p14:xfrm>
              <a:off x="5590886" y="2882091"/>
              <a:ext cx="305280" cy="3852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97848BED-021C-45F2-B5BC-705020E37B8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54886" y="2810091"/>
                <a:ext cx="376920" cy="18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14CE565C-5535-4811-A054-43CFFC6F85D9}"/>
                  </a:ext>
                </a:extLst>
              </p14:cNvPr>
              <p14:cNvContentPartPr/>
              <p14:nvPr/>
            </p14:nvContentPartPr>
            <p14:xfrm>
              <a:off x="7071206" y="4588131"/>
              <a:ext cx="601560" cy="36360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14CE565C-5535-4811-A054-43CFFC6F85D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35206" y="4516131"/>
                <a:ext cx="67320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1642BA91-A6F5-42C5-9D54-F0F1E486DA56}"/>
                  </a:ext>
                </a:extLst>
              </p14:cNvPr>
              <p14:cNvContentPartPr/>
              <p14:nvPr/>
            </p14:nvContentPartPr>
            <p14:xfrm>
              <a:off x="7602566" y="6011211"/>
              <a:ext cx="784080" cy="2412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1642BA91-A6F5-42C5-9D54-F0F1E486DA5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66566" y="5939211"/>
                <a:ext cx="85572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t 11">
                <a:extLst>
                  <a:ext uri="{FF2B5EF4-FFF2-40B4-BE49-F238E27FC236}">
                    <a16:creationId xmlns:a16="http://schemas.microsoft.com/office/drawing/2014/main" id="{5C9AFFE0-57F4-404E-95D8-3FED1A6AEC9C}"/>
                  </a:ext>
                </a:extLst>
              </p14:cNvPr>
              <p14:cNvContentPartPr/>
              <p14:nvPr/>
            </p14:nvContentPartPr>
            <p14:xfrm>
              <a:off x="7001726" y="6172131"/>
              <a:ext cx="514080" cy="37440"/>
            </p14:xfrm>
          </p:contentPart>
        </mc:Choice>
        <mc:Fallback xmlns="">
          <p:pic>
            <p:nvPicPr>
              <p:cNvPr id="12" name="Inkt 11">
                <a:extLst>
                  <a:ext uri="{FF2B5EF4-FFF2-40B4-BE49-F238E27FC236}">
                    <a16:creationId xmlns:a16="http://schemas.microsoft.com/office/drawing/2014/main" id="{5C9AFFE0-57F4-404E-95D8-3FED1A6AEC9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965726" y="6100131"/>
                <a:ext cx="585720" cy="181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2707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34297BE0-BE02-4F8B-A2EF-709AD7648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16616"/>
            <a:ext cx="8399216" cy="954047"/>
          </a:xfrm>
        </p:spPr>
        <p:txBody>
          <a:bodyPr/>
          <a:lstStyle/>
          <a:p>
            <a:r>
              <a:rPr lang="nl-BE" dirty="0"/>
              <a:t>2. Klimaatportaal Vlaanderen</a:t>
            </a:r>
            <a:endParaRPr lang="nl-BE" dirty="0">
              <a:solidFill>
                <a:srgbClr val="7A9C28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92AD3B4-D906-4191-84FB-4FE613E48036}" type="slidenum">
              <a:rPr lang="nl-BE" smtClean="0"/>
              <a:pPr/>
              <a:t>9</a:t>
            </a:fld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D7CBBCC-DDBD-4D72-942A-78494421E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" y="1500997"/>
            <a:ext cx="9144000" cy="385801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A195D4C-41E5-4A13-AB31-CEA000426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" y="1512050"/>
            <a:ext cx="9144000" cy="384911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3938BFE-D6E1-4C8A-BC6A-31A47ADB7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4" y="1506182"/>
            <a:ext cx="9144000" cy="3861634"/>
          </a:xfrm>
          <a:prstGeom prst="rect">
            <a:avLst/>
          </a:prstGeom>
        </p:spPr>
      </p:pic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82AFB873-D447-45D4-AEDE-9ED665297E12}"/>
              </a:ext>
            </a:extLst>
          </p:cNvPr>
          <p:cNvSpPr/>
          <p:nvPr/>
        </p:nvSpPr>
        <p:spPr>
          <a:xfrm>
            <a:off x="555717" y="1412557"/>
            <a:ext cx="732628" cy="441251"/>
          </a:xfrm>
          <a:prstGeom prst="round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42638EA-48DD-47CE-A22C-D20E4198DC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3284" y="2461184"/>
            <a:ext cx="5638800" cy="440055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7A9179E5-73AA-40FC-85FF-2362C34A53E8}"/>
                  </a:ext>
                </a:extLst>
              </p14:cNvPr>
              <p14:cNvContentPartPr/>
              <p14:nvPr/>
            </p14:nvContentPartPr>
            <p14:xfrm>
              <a:off x="8064051" y="3962023"/>
              <a:ext cx="671040" cy="14400"/>
            </p14:xfrm>
          </p:contentPart>
        </mc:Choice>
        <mc:Fallback xmlns=""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7A9179E5-73AA-40FC-85FF-2362C34A53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28051" y="3890023"/>
                <a:ext cx="7426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5B36218B-20AF-48F0-81C3-5CAD7B885129}"/>
                  </a:ext>
                </a:extLst>
              </p14:cNvPr>
              <p14:cNvContentPartPr/>
              <p14:nvPr/>
            </p14:nvContentPartPr>
            <p14:xfrm>
              <a:off x="8059420" y="4114842"/>
              <a:ext cx="1053000" cy="4536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5B36218B-20AF-48F0-81C3-5CAD7B8851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23420" y="4042842"/>
                <a:ext cx="1124640" cy="18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9028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SjabloonPowerPointPresentatiebeperktaantalfotos">
  <a:themeElements>
    <a:clrScheme name="VMM-thema_2014">
      <a:dk1>
        <a:srgbClr val="2F2F2F"/>
      </a:dk1>
      <a:lt1>
        <a:sysClr val="window" lastClr="FFFFFF"/>
      </a:lt1>
      <a:dk2>
        <a:srgbClr val="196E8B"/>
      </a:dk2>
      <a:lt2>
        <a:srgbClr val="E4E4E4"/>
      </a:lt2>
      <a:accent1>
        <a:srgbClr val="196E8B"/>
      </a:accent1>
      <a:accent2>
        <a:srgbClr val="A1CC3A"/>
      </a:accent2>
      <a:accent3>
        <a:srgbClr val="4DB8ED"/>
      </a:accent3>
      <a:accent4>
        <a:srgbClr val="6F8C3A"/>
      </a:accent4>
      <a:accent5>
        <a:srgbClr val="1392BB"/>
      </a:accent5>
      <a:accent6>
        <a:srgbClr val="F2F2F2"/>
      </a:accent6>
      <a:hlink>
        <a:srgbClr val="2F2F2F"/>
      </a:hlink>
      <a:folHlink>
        <a:srgbClr val="2F2F2F"/>
      </a:folHlink>
    </a:clrScheme>
    <a:fontScheme name="Calibri_VM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C875C828-9506-4BA7-9BF7-6C09D07CC534}"/>
    </a:ext>
  </a:extLst>
</a:theme>
</file>

<file path=ppt/theme/theme2.xml><?xml version="1.0" encoding="utf-8"?>
<a:theme xmlns:a="http://schemas.openxmlformats.org/drawingml/2006/main" name="Thema_VMM">
  <a:themeElements>
    <a:clrScheme name="VMM-thema_2014">
      <a:dk1>
        <a:srgbClr val="2F2F2F"/>
      </a:dk1>
      <a:lt1>
        <a:sysClr val="window" lastClr="FFFFFF"/>
      </a:lt1>
      <a:dk2>
        <a:srgbClr val="196E8B"/>
      </a:dk2>
      <a:lt2>
        <a:srgbClr val="E4E4E4"/>
      </a:lt2>
      <a:accent1>
        <a:srgbClr val="196E8B"/>
      </a:accent1>
      <a:accent2>
        <a:srgbClr val="A1CC3A"/>
      </a:accent2>
      <a:accent3>
        <a:srgbClr val="4DB8ED"/>
      </a:accent3>
      <a:accent4>
        <a:srgbClr val="6F8C3A"/>
      </a:accent4>
      <a:accent5>
        <a:srgbClr val="1392BB"/>
      </a:accent5>
      <a:accent6>
        <a:srgbClr val="F2F2F2"/>
      </a:accent6>
      <a:hlink>
        <a:srgbClr val="2F2F2F"/>
      </a:hlink>
      <a:folHlink>
        <a:srgbClr val="2F2F2F"/>
      </a:folHlink>
    </a:clrScheme>
    <a:fontScheme name="Calibri_VM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D2F0DD5C-7E50-4920-B7D3-BD639FE43863}"/>
    </a:ext>
  </a:extLst>
</a:theme>
</file>

<file path=ppt/theme/theme3.xml><?xml version="1.0" encoding="utf-8"?>
<a:theme xmlns:a="http://schemas.openxmlformats.org/drawingml/2006/main" name="1_Aangepast ontwerp">
  <a:themeElements>
    <a:clrScheme name="VMM-thema_2014">
      <a:dk1>
        <a:srgbClr val="2F2F2F"/>
      </a:dk1>
      <a:lt1>
        <a:sysClr val="window" lastClr="FFFFFF"/>
      </a:lt1>
      <a:dk2>
        <a:srgbClr val="196E8B"/>
      </a:dk2>
      <a:lt2>
        <a:srgbClr val="E4E4E4"/>
      </a:lt2>
      <a:accent1>
        <a:srgbClr val="196E8B"/>
      </a:accent1>
      <a:accent2>
        <a:srgbClr val="A1CC3A"/>
      </a:accent2>
      <a:accent3>
        <a:srgbClr val="4DB8ED"/>
      </a:accent3>
      <a:accent4>
        <a:srgbClr val="6F8C3A"/>
      </a:accent4>
      <a:accent5>
        <a:srgbClr val="1392BB"/>
      </a:accent5>
      <a:accent6>
        <a:srgbClr val="F2F2F2"/>
      </a:accent6>
      <a:hlink>
        <a:srgbClr val="2F2F2F"/>
      </a:hlink>
      <a:folHlink>
        <a:srgbClr val="2F2F2F"/>
      </a:folHlink>
    </a:clrScheme>
    <a:fontScheme name="Calibri_VM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C875C828-9506-4BA7-9BF7-6C09D07CC534}"/>
    </a:ext>
  </a:extLst>
</a:theme>
</file>

<file path=ppt/theme/theme4.xml><?xml version="1.0" encoding="utf-8"?>
<a:theme xmlns:a="http://schemas.openxmlformats.org/drawingml/2006/main" name="VMM">
  <a:themeElements>
    <a:clrScheme name="VMM-thema_2014">
      <a:dk1>
        <a:srgbClr val="2F2F2F"/>
      </a:dk1>
      <a:lt1>
        <a:sysClr val="window" lastClr="FFFFFF"/>
      </a:lt1>
      <a:dk2>
        <a:srgbClr val="196E8B"/>
      </a:dk2>
      <a:lt2>
        <a:srgbClr val="E4E4E4"/>
      </a:lt2>
      <a:accent1>
        <a:srgbClr val="196E8B"/>
      </a:accent1>
      <a:accent2>
        <a:srgbClr val="A1CC3A"/>
      </a:accent2>
      <a:accent3>
        <a:srgbClr val="4DB8ED"/>
      </a:accent3>
      <a:accent4>
        <a:srgbClr val="6F8C3A"/>
      </a:accent4>
      <a:accent5>
        <a:srgbClr val="1392BB"/>
      </a:accent5>
      <a:accent6>
        <a:srgbClr val="F2F2F2"/>
      </a:accent6>
      <a:hlink>
        <a:srgbClr val="2F2F2F"/>
      </a:hlink>
      <a:folHlink>
        <a:srgbClr val="2F2F2F"/>
      </a:folHlink>
    </a:clrScheme>
    <a:fontScheme name="Calibri_VM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MM" id="{99EBBFAC-786C-443D-8B27-D22722F7CADA}" vid="{F9079AD3-37C5-456B-A0DF-D4EF334A03BD}"/>
    </a:ext>
  </a:extLst>
</a:theme>
</file>

<file path=ppt/theme/theme5.xml><?xml version="1.0" encoding="utf-8"?>
<a:theme xmlns:a="http://schemas.openxmlformats.org/drawingml/2006/main" name="1_Thema_VMM">
  <a:themeElements>
    <a:clrScheme name="VMM-thema_2014">
      <a:dk1>
        <a:srgbClr val="2F2F2F"/>
      </a:dk1>
      <a:lt1>
        <a:sysClr val="window" lastClr="FFFFFF"/>
      </a:lt1>
      <a:dk2>
        <a:srgbClr val="196E8B"/>
      </a:dk2>
      <a:lt2>
        <a:srgbClr val="E4E4E4"/>
      </a:lt2>
      <a:accent1>
        <a:srgbClr val="196E8B"/>
      </a:accent1>
      <a:accent2>
        <a:srgbClr val="A1CC3A"/>
      </a:accent2>
      <a:accent3>
        <a:srgbClr val="4DB8ED"/>
      </a:accent3>
      <a:accent4>
        <a:srgbClr val="6F8C3A"/>
      </a:accent4>
      <a:accent5>
        <a:srgbClr val="1392BB"/>
      </a:accent5>
      <a:accent6>
        <a:srgbClr val="F2F2F2"/>
      </a:accent6>
      <a:hlink>
        <a:srgbClr val="2F2F2F"/>
      </a:hlink>
      <a:folHlink>
        <a:srgbClr val="2F2F2F"/>
      </a:folHlink>
    </a:clrScheme>
    <a:fontScheme name="Calibri_VM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D2F0DD5C-7E50-4920-B7D3-BD639FE43863}"/>
    </a:ext>
  </a:extLst>
</a:theme>
</file>

<file path=ppt/theme/theme6.xml><?xml version="1.0" encoding="utf-8"?>
<a:theme xmlns:a="http://schemas.openxmlformats.org/drawingml/2006/main" name="2_Aangepast ontwerp">
  <a:themeElements>
    <a:clrScheme name="VMM-thema_2014">
      <a:dk1>
        <a:srgbClr val="2F2F2F"/>
      </a:dk1>
      <a:lt1>
        <a:sysClr val="window" lastClr="FFFFFF"/>
      </a:lt1>
      <a:dk2>
        <a:srgbClr val="196E8B"/>
      </a:dk2>
      <a:lt2>
        <a:srgbClr val="E4E4E4"/>
      </a:lt2>
      <a:accent1>
        <a:srgbClr val="196E8B"/>
      </a:accent1>
      <a:accent2>
        <a:srgbClr val="A1CC3A"/>
      </a:accent2>
      <a:accent3>
        <a:srgbClr val="4DB8ED"/>
      </a:accent3>
      <a:accent4>
        <a:srgbClr val="6F8C3A"/>
      </a:accent4>
      <a:accent5>
        <a:srgbClr val="1392BB"/>
      </a:accent5>
      <a:accent6>
        <a:srgbClr val="F2F2F2"/>
      </a:accent6>
      <a:hlink>
        <a:srgbClr val="2F2F2F"/>
      </a:hlink>
      <a:folHlink>
        <a:srgbClr val="2F2F2F"/>
      </a:folHlink>
    </a:clrScheme>
    <a:fontScheme name="Calibri_VM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C875C828-9506-4BA7-9BF7-6C09D07CC534}"/>
    </a:ext>
  </a:extLst>
</a:theme>
</file>

<file path=ppt/theme/theme7.xml><?xml version="1.0" encoding="utf-8"?>
<a:theme xmlns:a="http://schemas.openxmlformats.org/drawingml/2006/main" name="2_Thema_VMM">
  <a:themeElements>
    <a:clrScheme name="VMM-thema_2014">
      <a:dk1>
        <a:srgbClr val="2F2F2F"/>
      </a:dk1>
      <a:lt1>
        <a:sysClr val="window" lastClr="FFFFFF"/>
      </a:lt1>
      <a:dk2>
        <a:srgbClr val="196E8B"/>
      </a:dk2>
      <a:lt2>
        <a:srgbClr val="E4E4E4"/>
      </a:lt2>
      <a:accent1>
        <a:srgbClr val="196E8B"/>
      </a:accent1>
      <a:accent2>
        <a:srgbClr val="A1CC3A"/>
      </a:accent2>
      <a:accent3>
        <a:srgbClr val="4DB8ED"/>
      </a:accent3>
      <a:accent4>
        <a:srgbClr val="6F8C3A"/>
      </a:accent4>
      <a:accent5>
        <a:srgbClr val="1392BB"/>
      </a:accent5>
      <a:accent6>
        <a:srgbClr val="F2F2F2"/>
      </a:accent6>
      <a:hlink>
        <a:srgbClr val="2F2F2F"/>
      </a:hlink>
      <a:folHlink>
        <a:srgbClr val="2F2F2F"/>
      </a:folHlink>
    </a:clrScheme>
    <a:fontScheme name="Calibri_VMM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PowerPointPresentatieVMM2015.potx" id="{0F318540-CB5B-47F1-BD73-59C1749E0B04}" vid="{38EBB754-2EB5-41E3-9CC5-066AD3D2B75F}"/>
    </a:ext>
  </a:extLst>
</a:theme>
</file>

<file path=ppt/theme/theme8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10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11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12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13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14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15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16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17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18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19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2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20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21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22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23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24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25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3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4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5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6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7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8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ppt/theme/themeOverride9.xml><?xml version="1.0" encoding="utf-8"?>
<a:themeOverride xmlns:a="http://schemas.openxmlformats.org/drawingml/2006/main">
  <a:clrScheme name="VMM-thema_2014">
    <a:dk1>
      <a:srgbClr val="2F2F2F"/>
    </a:dk1>
    <a:lt1>
      <a:sysClr val="window" lastClr="FFFFFF"/>
    </a:lt1>
    <a:dk2>
      <a:srgbClr val="196E8B"/>
    </a:dk2>
    <a:lt2>
      <a:srgbClr val="E4E4E4"/>
    </a:lt2>
    <a:accent1>
      <a:srgbClr val="196E8B"/>
    </a:accent1>
    <a:accent2>
      <a:srgbClr val="A1CC3A"/>
    </a:accent2>
    <a:accent3>
      <a:srgbClr val="4DB8ED"/>
    </a:accent3>
    <a:accent4>
      <a:srgbClr val="6F8C3A"/>
    </a:accent4>
    <a:accent5>
      <a:srgbClr val="1392BB"/>
    </a:accent5>
    <a:accent6>
      <a:srgbClr val="F2F2F2"/>
    </a:accent6>
    <a:hlink>
      <a:srgbClr val="2F2F2F"/>
    </a:hlink>
    <a:folHlink>
      <a:srgbClr val="2F2F2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tns:customPropertyEditors xmlns:tns="http://schemas.microsoft.com/office/2006/customDocumentInformationPanel">
  <tns:showOnOpen>true</tns:showOnOpen>
  <tns:defaultPropertyEditorNamespace>Standaardeigenschappen</tns:defaultPropertyEditorNamespace>
</tns:customPropertyEdito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B0A93F26540D48889A5B3B1C093B2A" ma:contentTypeVersion="9" ma:contentTypeDescription="Een nieuw document maken." ma:contentTypeScope="" ma:versionID="a19d363b09768140da52b68d61e96e6b">
  <xsd:schema xmlns:xsd="http://www.w3.org/2001/XMLSchema" xmlns:xs="http://www.w3.org/2001/XMLSchema" xmlns:p="http://schemas.microsoft.com/office/2006/metadata/properties" xmlns:ns2="0f844532-14d6-4b18-9a81-2a5b58b0880b" xmlns:ns3="6a20f6b4-a7c6-483a-8449-ccb52975c562" xmlns:ns4="6dba876c-1599-4839-94ed-0b940ddf5bbc" xmlns:ns5="http://schemas.microsoft.com/sharepoint/v4" targetNamespace="http://schemas.microsoft.com/office/2006/metadata/properties" ma:root="true" ma:fieldsID="c9c097eb21ecc3f6087423617c91e47a" ns2:_="" ns3:_="" ns4:_="" ns5:_="">
    <xsd:import namespace="0f844532-14d6-4b18-9a81-2a5b58b0880b"/>
    <xsd:import namespace="6a20f6b4-a7c6-483a-8449-ccb52975c562"/>
    <xsd:import namespace="6dba876c-1599-4839-94ed-0b940ddf5bbc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tatus_x0020_document" minOccurs="0"/>
                <xsd:element ref="ns2:Document_x0020_fase" minOccurs="0"/>
                <xsd:element ref="ns2:Documenttype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ji4z" minOccurs="0"/>
                <xsd:element ref="ns5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844532-14d6-4b18-9a81-2a5b58b0880b" elementFormDefault="qualified">
    <xsd:import namespace="http://schemas.microsoft.com/office/2006/documentManagement/types"/>
    <xsd:import namespace="http://schemas.microsoft.com/office/infopath/2007/PartnerControls"/>
    <xsd:element name="Status_x0020_document" ma:index="8" nillable="true" ma:displayName="Status document" ma:format="Dropdown" ma:internalName="Status_x0020_document">
      <xsd:simpleType>
        <xsd:restriction base="dms:Choice">
          <xsd:enumeration value="Ontwerp"/>
          <xsd:enumeration value="Eindontwerp"/>
          <xsd:enumeration value="Definitief"/>
        </xsd:restriction>
      </xsd:simpleType>
    </xsd:element>
    <xsd:element name="Document_x0020_fase" ma:index="9" nillable="true" ma:displayName="Document fase" ma:format="Dropdown" ma:internalName="Document_x0020_fase">
      <xsd:simpleType>
        <xsd:restriction base="dms:Choice">
          <xsd:enumeration value="Nog aan te leveren"/>
        </xsd:restriction>
      </xsd:simpleType>
    </xsd:element>
    <xsd:element name="Documenttype" ma:index="10" nillable="true" ma:displayName="Documenttype" ma:format="Dropdown" ma:internalName="Documenttype">
      <xsd:simpleType>
        <xsd:restriction base="dms:Choice">
          <xsd:enumeration value="Nieuwsbrief"/>
          <xsd:enumeration value="Rapport"/>
          <xsd:enumeration value="Persberich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20f6b4-a7c6-483a-8449-ccb52975c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ji4z" ma:index="15" nillable="true" ma:displayName="Groep" ma:default="0-nieuwe input" ma:format="Dropdown" ma:internalName="ji4z">
      <xsd:simpleType>
        <xsd:union memberTypes="dms:Text">
          <xsd:simpleType>
            <xsd:restriction base="dms:Choice">
              <xsd:enumeration value="0-nieuwe input"/>
              <xsd:enumeration value="bomen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ba876c-1599-4839-94ed-0b940ddf5bb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type xmlns="0f844532-14d6-4b18-9a81-2a5b58b0880b" xsi:nil="true"/>
    <IconOverlay xmlns="http://schemas.microsoft.com/sharepoint/v4" xsi:nil="true"/>
    <ji4z xmlns="6a20f6b4-a7c6-483a-8449-ccb52975c562">presentatie</ji4z>
    <Document_x0020_fase xmlns="0f844532-14d6-4b18-9a81-2a5b58b0880b" xsi:nil="true"/>
    <Status_x0020_document xmlns="0f844532-14d6-4b18-9a81-2a5b58b0880b" xsi:nil="true"/>
  </documentManagement>
</p:properties>
</file>

<file path=customXml/itemProps1.xml><?xml version="1.0" encoding="utf-8"?>
<ds:datastoreItem xmlns:ds="http://schemas.openxmlformats.org/officeDocument/2006/customXml" ds:itemID="{F5AC0BB1-E2AA-4532-BF1A-395745FDEBB8}">
  <ds:schemaRefs>
    <ds:schemaRef ds:uri="http://schemas.microsoft.com/office/2006/customDocumentInformationPanel"/>
  </ds:schemaRefs>
</ds:datastoreItem>
</file>

<file path=customXml/itemProps2.xml><?xml version="1.0" encoding="utf-8"?>
<ds:datastoreItem xmlns:ds="http://schemas.openxmlformats.org/officeDocument/2006/customXml" ds:itemID="{F493CC0F-5773-4778-9C3A-3B4F7409B2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844532-14d6-4b18-9a81-2a5b58b0880b"/>
    <ds:schemaRef ds:uri="6a20f6b4-a7c6-483a-8449-ccb52975c562"/>
    <ds:schemaRef ds:uri="6dba876c-1599-4839-94ed-0b940ddf5bbc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963E97-5487-416E-8518-FA51C7FD7FB2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F49F214E-B6A8-4CA1-A98F-B927FAC6D9F4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0f844532-14d6-4b18-9a81-2a5b58b0880b"/>
    <ds:schemaRef ds:uri="6a20f6b4-a7c6-483a-8449-ccb52975c562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sharepoint/v4"/>
    <ds:schemaRef ds:uri="6dba876c-1599-4839-94ed-0b940ddf5bbc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SjabloonPowerPointPresentatiebeperktaantalfotos</Template>
  <TotalTime>1115</TotalTime>
  <Words>2121</Words>
  <Application>Microsoft Office PowerPoint</Application>
  <PresentationFormat>Diavoorstelling (4:3)</PresentationFormat>
  <Paragraphs>413</Paragraphs>
  <Slides>32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7</vt:i4>
      </vt:variant>
      <vt:variant>
        <vt:lpstr>Diatitels</vt:lpstr>
      </vt:variant>
      <vt:variant>
        <vt:i4>32</vt:i4>
      </vt:variant>
    </vt:vector>
  </HeadingPairs>
  <TitlesOfParts>
    <vt:vector size="46" baseType="lpstr">
      <vt:lpstr>Arial</vt:lpstr>
      <vt:lpstr>Calibri</vt:lpstr>
      <vt:lpstr>Calibri Light</vt:lpstr>
      <vt:lpstr>FlandersArtSans-Bold</vt:lpstr>
      <vt:lpstr>FlandersArtSans-Regular</vt:lpstr>
      <vt:lpstr>GreekC</vt:lpstr>
      <vt:lpstr>Wingdings</vt:lpstr>
      <vt:lpstr>SjabloonPowerPointPresentatiebeperktaantalfotos</vt:lpstr>
      <vt:lpstr>Thema_VMM</vt:lpstr>
      <vt:lpstr>1_Aangepast ontwerp</vt:lpstr>
      <vt:lpstr>VMM</vt:lpstr>
      <vt:lpstr>1_Thema_VMM</vt:lpstr>
      <vt:lpstr>2_Aangepast ontwerp</vt:lpstr>
      <vt:lpstr>2_Thema_VMM</vt:lpstr>
      <vt:lpstr>Klimaatportaal Vlaanderen</vt:lpstr>
      <vt:lpstr>Inhoud</vt:lpstr>
      <vt:lpstr>1. Intro: nood aan mitigatie</vt:lpstr>
      <vt:lpstr>1. Intro: … én adaptatie</vt:lpstr>
      <vt:lpstr>2. Klimaatportaal Vlaanderen      Doelstellingen </vt:lpstr>
      <vt:lpstr>PowerPoint-presentatie</vt:lpstr>
      <vt:lpstr>2. Klimaatportaal Vlaanderen</vt:lpstr>
      <vt:lpstr>2. Klimaatportaal Vlaanderen</vt:lpstr>
      <vt:lpstr>2. Klimaatportaal Vlaanderen</vt:lpstr>
      <vt:lpstr>2. Klimaatportaal Vlaanderen</vt:lpstr>
      <vt:lpstr>2. Klimaatportaal Vlaanderen</vt:lpstr>
      <vt:lpstr>2. Klimaatportaal Vlaanderen</vt:lpstr>
      <vt:lpstr>PowerPoint-presentatie</vt:lpstr>
      <vt:lpstr>PowerPoint-presentatie</vt:lpstr>
      <vt:lpstr>3. Klimaatboodschappen: algemeen </vt:lpstr>
      <vt:lpstr>3. Klimaatboodschappen: algemeen </vt:lpstr>
      <vt:lpstr>3. Klimaatboodschappen: algemeen </vt:lpstr>
      <vt:lpstr>3. Klimaatboodschappen: hitte-effect</vt:lpstr>
      <vt:lpstr>3. Klimaatboodschappen: hitte-impact</vt:lpstr>
      <vt:lpstr>3. Klimaatboodschappen: hitte-impact</vt:lpstr>
      <vt:lpstr>3. Klimaatboodschappen: droogte-effect</vt:lpstr>
      <vt:lpstr>3. Klimaatboodschappen: droogte-effect</vt:lpstr>
      <vt:lpstr>3. Klimaatboodschappen: droogte-effect</vt:lpstr>
      <vt:lpstr>3. Klimaatboodschappen: droogte-impact</vt:lpstr>
      <vt:lpstr>3. Klimaatboodschappen: overstroming  </vt:lpstr>
      <vt:lpstr>3. Klimaatboodschappen: overstroming</vt:lpstr>
      <vt:lpstr>3. Klimaatboodschappen: zeespiegel </vt:lpstr>
      <vt:lpstr>3. Klimaatboodschappen: enkele conclusies</vt:lpstr>
      <vt:lpstr>4. Klimaatportaal Vlaanderen:       vervolg</vt:lpstr>
      <vt:lpstr>4. Klimaatportaal Vlaanderen:       vervolg</vt:lpstr>
      <vt:lpstr>4. Klimaatportaal Vlaanderen:       vervolg</vt:lpstr>
      <vt:lpstr>5. Vragen, bijkomende noden …</vt:lpstr>
    </vt:vector>
  </TitlesOfParts>
  <Company>VMM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Kies je titeldia</dc:title>
  <dc:subject/>
  <dc:creator>Johan Brouwers;Kris Cauwenberghs</dc:creator>
  <cp:keywords/>
  <dc:description/>
  <cp:lastModifiedBy>BIERMANS Britt</cp:lastModifiedBy>
  <cp:revision>765</cp:revision>
  <cp:lastPrinted>2017-06-12T07:38:48Z</cp:lastPrinted>
  <dcterms:created xsi:type="dcterms:W3CDTF">2016-09-22T10:32:48Z</dcterms:created>
  <dcterms:modified xsi:type="dcterms:W3CDTF">2019-06-05T08:11:12Z</dcterms:modified>
  <cp:category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0x0101004AB0A93F26540D48889A5B3B1C093B2A</vt:lpwstr>
  </property>
</Properties>
</file>