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  <p:sldMasterId id="2147483708" r:id="rId5"/>
  </p:sldMasterIdLst>
  <p:notesMasterIdLst>
    <p:notesMasterId r:id="rId28"/>
  </p:notesMasterIdLst>
  <p:handoutMasterIdLst>
    <p:handoutMasterId r:id="rId29"/>
  </p:handoutMasterIdLst>
  <p:sldIdLst>
    <p:sldId id="283" r:id="rId6"/>
    <p:sldId id="396" r:id="rId7"/>
    <p:sldId id="389" r:id="rId8"/>
    <p:sldId id="351" r:id="rId9"/>
    <p:sldId id="367" r:id="rId10"/>
    <p:sldId id="381" r:id="rId11"/>
    <p:sldId id="382" r:id="rId12"/>
    <p:sldId id="352" r:id="rId13"/>
    <p:sldId id="354" r:id="rId14"/>
    <p:sldId id="355" r:id="rId15"/>
    <p:sldId id="390" r:id="rId16"/>
    <p:sldId id="371" r:id="rId17"/>
    <p:sldId id="372" r:id="rId18"/>
    <p:sldId id="388" r:id="rId19"/>
    <p:sldId id="380" r:id="rId20"/>
    <p:sldId id="358" r:id="rId21"/>
    <p:sldId id="359" r:id="rId22"/>
    <p:sldId id="360" r:id="rId23"/>
    <p:sldId id="362" r:id="rId24"/>
    <p:sldId id="384" r:id="rId25"/>
    <p:sldId id="400" r:id="rId26"/>
    <p:sldId id="405" r:id="rId27"/>
  </p:sldIdLst>
  <p:sldSz cx="9144000" cy="6858000" type="screen4x3"/>
  <p:notesSz cx="7099300" cy="10234613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6EFC"/>
    <a:srgbClr val="4AF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0231" autoAdjust="0"/>
  </p:normalViewPr>
  <p:slideViewPr>
    <p:cSldViewPr>
      <p:cViewPr varScale="1">
        <p:scale>
          <a:sx n="77" d="100"/>
          <a:sy n="77" d="100"/>
        </p:scale>
        <p:origin x="162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Van den Berghe" userId="7a1b57a8-cb23-41cf-8c49-224b1db4c21b" providerId="ADAL" clId="{907EC65A-15AC-4092-B491-894756076C65}"/>
    <pc:docChg chg="modSld">
      <pc:chgData name="Jan Van den Berghe" userId="7a1b57a8-cb23-41cf-8c49-224b1db4c21b" providerId="ADAL" clId="{907EC65A-15AC-4092-B491-894756076C65}" dt="2019-12-10T15:26:12.989" v="38" actId="20577"/>
      <pc:docMkLst>
        <pc:docMk/>
      </pc:docMkLst>
      <pc:sldChg chg="modSp">
        <pc:chgData name="Jan Van den Berghe" userId="7a1b57a8-cb23-41cf-8c49-224b1db4c21b" providerId="ADAL" clId="{907EC65A-15AC-4092-B491-894756076C65}" dt="2019-12-10T15:26:12.989" v="38" actId="20577"/>
        <pc:sldMkLst>
          <pc:docMk/>
          <pc:sldMk cId="201734999" sldId="283"/>
        </pc:sldMkLst>
        <pc:spChg chg="mod">
          <ac:chgData name="Jan Van den Berghe" userId="7a1b57a8-cb23-41cf-8c49-224b1db4c21b" providerId="ADAL" clId="{907EC65A-15AC-4092-B491-894756076C65}" dt="2019-12-10T15:26:12.989" v="38" actId="20577"/>
          <ac:spMkLst>
            <pc:docMk/>
            <pc:sldMk cId="201734999" sldId="283"/>
            <ac:spMk id="10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1A622-097C-4BAF-B7AC-ACC31FB8EB55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BCE84-4AC1-4DF9-A544-6D556A42A3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5285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AD19DDD-55E1-45DF-A78B-585A39E0C5FD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7C61BE6-F7E8-46E4-A54F-B6D575C6461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2190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61BE6-F7E8-46E4-A54F-B6D575C6461D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8694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Natuurinvest</a:t>
            </a:r>
            <a:r>
              <a:rPr lang="nl-BE" dirty="0"/>
              <a:t>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61BE6-F7E8-46E4-A54F-B6D575C6461D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6575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61BE6-F7E8-46E4-A54F-B6D575C6461D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6567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Wie trekt</a:t>
            </a:r>
            <a:r>
              <a:rPr lang="nl-BE" baseline="0" dirty="0"/>
              <a:t> vermelden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61BE6-F7E8-46E4-A54F-B6D575C6461D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5417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10 casussen, verspreid</a:t>
            </a:r>
            <a:r>
              <a:rPr lang="nl-BE" baseline="0" dirty="0"/>
              <a:t> over de 6 deelnemende provincies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61BE6-F7E8-46E4-A54F-B6D575C6461D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70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10 casussen, verspreid</a:t>
            </a:r>
            <a:r>
              <a:rPr lang="nl-BE" baseline="0" dirty="0"/>
              <a:t> over de 6 deelnemende provincies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61BE6-F7E8-46E4-A54F-B6D575C6461D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704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Bosland:</a:t>
            </a:r>
          </a:p>
          <a:p>
            <a:r>
              <a:rPr lang="nl-B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nl-BE"/>
              <a:t> </a:t>
            </a:r>
            <a:r>
              <a:rPr lang="nl-B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Boompieper</a:t>
            </a:r>
            <a:r>
              <a:rPr lang="nl-BE"/>
              <a:t> </a:t>
            </a:r>
            <a:r>
              <a:rPr lang="nl-B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nl-BE"/>
              <a:t> </a:t>
            </a:r>
            <a:r>
              <a:rPr lang="nl-B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Geelgors</a:t>
            </a:r>
            <a:r>
              <a:rPr lang="nl-BE"/>
              <a:t> </a:t>
            </a:r>
            <a:r>
              <a:rPr lang="nl-B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nl-BE"/>
              <a:t> </a:t>
            </a:r>
            <a:r>
              <a:rPr lang="nl-B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Heivlinder</a:t>
            </a:r>
            <a:r>
              <a:rPr lang="nl-BE"/>
              <a:t> </a:t>
            </a:r>
            <a:r>
              <a:rPr lang="nl-B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nl-BE"/>
              <a:t> </a:t>
            </a:r>
            <a:r>
              <a:rPr lang="nl-B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Kommavlinder</a:t>
            </a:r>
            <a:r>
              <a:rPr lang="nl-BE"/>
              <a:t> </a:t>
            </a:r>
            <a:r>
              <a:rPr lang="nl-B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nl-BE"/>
              <a:t> </a:t>
            </a:r>
            <a:r>
              <a:rPr lang="nl-B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Levendbarende hagedis</a:t>
            </a:r>
            <a:r>
              <a:rPr lang="nl-BE"/>
              <a:t> </a:t>
            </a:r>
            <a:r>
              <a:rPr lang="nl-B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nl-BE"/>
              <a:t> </a:t>
            </a:r>
            <a:r>
              <a:rPr lang="nl-B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Roodborsttapuit</a:t>
            </a:r>
            <a:r>
              <a:rPr lang="nl-BE"/>
              <a:t> </a:t>
            </a:r>
            <a:r>
              <a:rPr lang="nl-B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nl-BE"/>
              <a:t> </a:t>
            </a:r>
            <a:r>
              <a:rPr lang="nl-B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Rugstreeppad</a:t>
            </a:r>
            <a:r>
              <a:rPr lang="nl-BE"/>
              <a:t> </a:t>
            </a:r>
            <a:r>
              <a:rPr lang="nl-B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nl-BE"/>
              <a:t> </a:t>
            </a:r>
            <a:r>
              <a:rPr lang="nl-B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Veldkrekel</a:t>
            </a:r>
            <a:r>
              <a:rPr lang="nl-BE"/>
              <a:t> </a:t>
            </a:r>
            <a:r>
              <a:rPr lang="nl-B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  <a:r>
              <a:rPr lang="nl-BE"/>
              <a:t> </a:t>
            </a:r>
            <a:r>
              <a:rPr lang="nl-B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Veldleeuwerik</a:t>
            </a:r>
            <a:r>
              <a:rPr lang="nl-BE"/>
              <a:t> </a:t>
            </a:r>
            <a:r>
              <a:rPr lang="nl-B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nl-BE"/>
              <a:t> </a:t>
            </a:r>
            <a:r>
              <a:rPr lang="nl-B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Veldparelmoervlinder</a:t>
            </a:r>
            <a:r>
              <a:rPr lang="nl-BE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AB336-DAA9-4A7C-A23D-494D39FF3AE3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5811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2BF0-C606-4934-B80E-986571F8FFD5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B87F-081A-4675-AE9B-F96C0B8BE31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9060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2BF0-C606-4934-B80E-986571F8FFD5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B87F-081A-4675-AE9B-F96C0B8BE31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1439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2BF0-C606-4934-B80E-986571F8FFD5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B87F-081A-4675-AE9B-F96C0B8BE31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1386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1640" y="2130425"/>
            <a:ext cx="712656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691680" y="3886200"/>
            <a:ext cx="608072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23E8-4C2B-49E6-9BD3-BF4CA0343438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61CA-1C50-43C6-B461-F8A2EC7C65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3434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3648" y="1600200"/>
            <a:ext cx="7283152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23E8-4C2B-49E6-9BD3-BF4CA0343438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61CA-1C50-43C6-B461-F8A2EC7C65F2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0264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39" y="4406900"/>
            <a:ext cx="716307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31639" y="2906713"/>
            <a:ext cx="716307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23E8-4C2B-49E6-9BD3-BF4CA0343438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61CA-1C50-43C6-B461-F8A2EC7C65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3501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31640" y="1600200"/>
            <a:ext cx="3456384" cy="4525963"/>
          </a:xfrm>
        </p:spPr>
        <p:txBody>
          <a:bodyPr/>
          <a:lstStyle>
            <a:lvl1pPr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538736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23E8-4C2B-49E6-9BD3-BF4CA0343438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61CA-1C50-43C6-B461-F8A2EC7C65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1061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23E8-4C2B-49E6-9BD3-BF4CA0343438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61CA-1C50-43C6-B461-F8A2EC7C65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0525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23E8-4C2B-49E6-9BD3-BF4CA0343438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61CA-1C50-43C6-B461-F8A2EC7C65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252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23E8-4C2B-49E6-9BD3-BF4CA0343438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61CA-1C50-43C6-B461-F8A2EC7C65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9185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40" y="273050"/>
            <a:ext cx="288032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0" y="273050"/>
            <a:ext cx="411480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331640" y="1435100"/>
            <a:ext cx="288032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23E8-4C2B-49E6-9BD3-BF4CA0343438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61CA-1C50-43C6-B461-F8A2EC7C65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497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2BF0-C606-4934-B80E-986571F8FFD5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B87F-081A-4675-AE9B-F96C0B8BE31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0748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23E8-4C2B-49E6-9BD3-BF4CA0343438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61CA-1C50-43C6-B461-F8A2EC7C65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8310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23E8-4C2B-49E6-9BD3-BF4CA0343438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61CA-1C50-43C6-B461-F8A2EC7C65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50076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23E8-4C2B-49E6-9BD3-BF4CA0343438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61CA-1C50-43C6-B461-F8A2EC7C65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4593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2BF0-C606-4934-B80E-986571F8FFD5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B87F-081A-4675-AE9B-F96C0B8BE31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8702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2BF0-C606-4934-B80E-986571F8FFD5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B87F-081A-4675-AE9B-F96C0B8BE31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3319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2BF0-C606-4934-B80E-986571F8FFD5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B87F-081A-4675-AE9B-F96C0B8BE31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7329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2BF0-C606-4934-B80E-986571F8FFD5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B87F-081A-4675-AE9B-F96C0B8BE31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8251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2BF0-C606-4934-B80E-986571F8FFD5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B87F-081A-4675-AE9B-F96C0B8BE31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4553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2BF0-C606-4934-B80E-986571F8FFD5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B87F-081A-4675-AE9B-F96C0B8BE31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749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2BF0-C606-4934-B80E-986571F8FFD5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B87F-081A-4675-AE9B-F96C0B8BE31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3954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C2BF0-C606-4934-B80E-986571F8FFD5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8B87F-081A-4675-AE9B-F96C0B8BE31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014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31640" y="1600200"/>
            <a:ext cx="73551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923E8-4C2B-49E6-9BD3-BF4CA0343438}" type="datetimeFigureOut">
              <a:rPr lang="nl-BE" smtClean="0"/>
              <a:t>10/12/2019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D61CA-1C50-43C6-B461-F8A2EC7C65F2}" type="slidenum">
              <a:rPr lang="nl-BE" smtClean="0"/>
              <a:t>‹nr.›</a:t>
            </a:fld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9"/>
            <a:ext cx="655200" cy="1088733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/>
        </p:nvCxnSpPr>
        <p:spPr>
          <a:xfrm flipH="1">
            <a:off x="824929" y="1293168"/>
            <a:ext cx="88" cy="5524710"/>
          </a:xfrm>
          <a:prstGeom prst="line">
            <a:avLst/>
          </a:prstGeom>
          <a:ln w="12700">
            <a:solidFill>
              <a:srgbClr val="55BAA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93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rgbClr val="409E8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hyperlink" Target="http://www.provincieantwerpen.be/" TargetMode="Externa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1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26" Type="http://schemas.openxmlformats.org/officeDocument/2006/relationships/image" Target="../media/image31.jpeg"/><Relationship Id="rId3" Type="http://schemas.openxmlformats.org/officeDocument/2006/relationships/image" Target="../media/image8.jpeg"/><Relationship Id="rId21" Type="http://schemas.openxmlformats.org/officeDocument/2006/relationships/image" Target="../media/image26.jp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5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eg"/><Relationship Id="rId20" Type="http://schemas.openxmlformats.org/officeDocument/2006/relationships/image" Target="../media/image25.jp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23" Type="http://schemas.openxmlformats.org/officeDocument/2006/relationships/image" Target="../media/image28.jpeg"/><Relationship Id="rId28" Type="http://schemas.openxmlformats.org/officeDocument/2006/relationships/image" Target="../media/image33.pn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openxmlformats.org/officeDocument/2006/relationships/image" Target="../media/image9.png"/><Relationship Id="rId9" Type="http://schemas.openxmlformats.org/officeDocument/2006/relationships/image" Target="../media/image14.jpg"/><Relationship Id="rId14" Type="http://schemas.openxmlformats.org/officeDocument/2006/relationships/image" Target="../media/image19.jpeg"/><Relationship Id="rId22" Type="http://schemas.openxmlformats.org/officeDocument/2006/relationships/image" Target="../media/image27.jpeg"/><Relationship Id="rId27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hyperlink" Target="http://www.2b-connect.e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611560" y="476672"/>
            <a:ext cx="7992888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900" b="1" dirty="0">
                <a:solidFill>
                  <a:srgbClr val="409E8A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Een netwerk voor biodiversiteit en bedrijven</a:t>
            </a:r>
          </a:p>
          <a:p>
            <a:r>
              <a:rPr lang="nl-BE" sz="2900" b="1" dirty="0">
                <a:solidFill>
                  <a:srgbClr val="409E8A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2B Connect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47" y="4821748"/>
            <a:ext cx="866594" cy="1440000"/>
          </a:xfrm>
          <a:prstGeom prst="rect">
            <a:avLst/>
          </a:prstGeom>
        </p:spPr>
      </p:pic>
      <p:pic>
        <p:nvPicPr>
          <p:cNvPr id="8" name="Picture 2" descr="M:\DLM\5_DMN\5_01_NL\5_01_10_GG_Bedrijven\2BConnect\Communicatie\Logo\Europ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24" y="5301328"/>
            <a:ext cx="1440000" cy="96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1" y="1807486"/>
            <a:ext cx="6984000" cy="2557618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 rot="16200000">
            <a:off x="7071236" y="3324038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dirty="0">
                <a:solidFill>
                  <a:schemeClr val="bg1"/>
                </a:solidFill>
              </a:rPr>
              <a:t>© Fotogroep ISO 400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25" y="5085184"/>
            <a:ext cx="3291855" cy="141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1545916" y="4334138"/>
            <a:ext cx="6626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i="1" dirty="0">
                <a:solidFill>
                  <a:srgbClr val="409E8A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Een lezing voor provincie Antwerpen december 2019</a:t>
            </a:r>
          </a:p>
        </p:txBody>
      </p:sp>
    </p:spTree>
    <p:extLst>
      <p:ext uri="{BB962C8B-B14F-4D97-AF65-F5344CB8AC3E}">
        <p14:creationId xmlns:p14="http://schemas.microsoft.com/office/powerpoint/2010/main" val="201734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/>
              <a:t>Voordelen van biodiversiteit op bedrijventerreinen in de tool</a:t>
            </a:r>
          </a:p>
        </p:txBody>
      </p:sp>
      <p:sp>
        <p:nvSpPr>
          <p:cNvPr id="4" name="Ovaal 3" descr="Afbeeldingsresultaat voor Groenbeheer"/>
          <p:cNvSpPr/>
          <p:nvPr/>
        </p:nvSpPr>
        <p:spPr>
          <a:xfrm>
            <a:off x="1263452" y="1858655"/>
            <a:ext cx="1580355" cy="1470766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Tekstvak 4"/>
          <p:cNvSpPr txBox="1"/>
          <p:nvPr/>
        </p:nvSpPr>
        <p:spPr>
          <a:xfrm>
            <a:off x="1403648" y="2301651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bg1"/>
                </a:solidFill>
              </a:rPr>
              <a:t>€</a:t>
            </a:r>
          </a:p>
        </p:txBody>
      </p:sp>
      <p:sp>
        <p:nvSpPr>
          <p:cNvPr id="6" name="Ovaal 5" descr="Afbeeldingsresultaat voor MVO"/>
          <p:cNvSpPr/>
          <p:nvPr/>
        </p:nvSpPr>
        <p:spPr>
          <a:xfrm>
            <a:off x="3203848" y="1858655"/>
            <a:ext cx="1613767" cy="1470766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0000" r="-3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Ovaal 6" descr="C:\Users\lieven_desmet\Downloads\DSC_0217 (1).JPG"/>
          <p:cNvSpPr/>
          <p:nvPr/>
        </p:nvSpPr>
        <p:spPr>
          <a:xfrm>
            <a:off x="5152876" y="1858655"/>
            <a:ext cx="1579364" cy="1470766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9000" r="-3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al 7" descr="Afbeeldingsresultaat voor werknemer"/>
          <p:cNvSpPr/>
          <p:nvPr/>
        </p:nvSpPr>
        <p:spPr>
          <a:xfrm>
            <a:off x="1263452" y="4293096"/>
            <a:ext cx="1580355" cy="1512168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Ovaal 8" descr="Afbeeldingsresultaat voor werknemer"/>
          <p:cNvSpPr/>
          <p:nvPr/>
        </p:nvSpPr>
        <p:spPr>
          <a:xfrm>
            <a:off x="7046664" y="1858655"/>
            <a:ext cx="1557784" cy="1470766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56000" r="-5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Ovaal 9" descr="Afbeeldingsresultaat voor in my backyard"/>
          <p:cNvSpPr/>
          <p:nvPr/>
        </p:nvSpPr>
        <p:spPr>
          <a:xfrm>
            <a:off x="5152876" y="4293096"/>
            <a:ext cx="1579364" cy="1512168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6000" r="-3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al 10" descr="Afbeeldingsresultaat voor burgemeester nederland"/>
          <p:cNvSpPr/>
          <p:nvPr/>
        </p:nvSpPr>
        <p:spPr>
          <a:xfrm>
            <a:off x="7046664" y="4293096"/>
            <a:ext cx="1557784" cy="1512168"/>
          </a:xfrm>
          <a:prstGeom prst="ellipse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9000" r="-3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Ovaal 11" descr="Afbeeldingsresultaat voor fitte werknemers"/>
          <p:cNvSpPr/>
          <p:nvPr/>
        </p:nvSpPr>
        <p:spPr>
          <a:xfrm>
            <a:off x="3203848" y="4293096"/>
            <a:ext cx="1613767" cy="1512168"/>
          </a:xfrm>
          <a:prstGeom prst="ellipse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kstvak 14"/>
          <p:cNvSpPr txBox="1"/>
          <p:nvPr/>
        </p:nvSpPr>
        <p:spPr>
          <a:xfrm>
            <a:off x="971600" y="3391098"/>
            <a:ext cx="208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Inrichting en beheer soms goedkoper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3064643" y="3378596"/>
            <a:ext cx="208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MVO ambities zichtbaarder maken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4958431" y="3391097"/>
            <a:ext cx="208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Kan beeldkwaliteit verhogen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6876256" y="3391098"/>
            <a:ext cx="208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Goed voor het imago bij klanten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1115615" y="5949279"/>
            <a:ext cx="208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Aantrekkelijke werkgever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2966614" y="5953602"/>
            <a:ext cx="208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Productieve werkomgeving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4934518" y="5953602"/>
            <a:ext cx="208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Betere relaties met de buurt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6876256" y="5949278"/>
            <a:ext cx="208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Goede contacten met lokaal bestuur</a:t>
            </a:r>
          </a:p>
        </p:txBody>
      </p:sp>
    </p:spTree>
    <p:extLst>
      <p:ext uri="{BB962C8B-B14F-4D97-AF65-F5344CB8AC3E}">
        <p14:creationId xmlns:p14="http://schemas.microsoft.com/office/powerpoint/2010/main" val="2391083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DF99E6-F69D-4C1F-8B1E-B7B0B7402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rekentool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A06DE7-2F0A-4588-A8B3-2905FD86F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8942918-305C-4D3B-960B-8E2060577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1" t="15541" r="16861" b="9165"/>
          <a:stretch/>
        </p:blipFill>
        <p:spPr>
          <a:xfrm>
            <a:off x="1763688" y="1916832"/>
            <a:ext cx="6552728" cy="377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18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651" y="1600200"/>
            <a:ext cx="5028847" cy="4525963"/>
          </a:xfr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/>
          <a:lstStyle/>
          <a:p>
            <a:r>
              <a:rPr lang="nl-BE" dirty="0"/>
              <a:t>Inhoudelijke werkpakketten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187624" y="193714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Communicatie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444208" y="566124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Vergroenen</a:t>
            </a:r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van bedrijventerreinen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7245746" y="1475474"/>
            <a:ext cx="1577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Kennis en Netwerk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899592" y="5910371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Bedrijfseconomische onderbouwing</a:t>
            </a:r>
          </a:p>
        </p:txBody>
      </p:sp>
      <p:sp>
        <p:nvSpPr>
          <p:cNvPr id="2" name="Ovaal 1"/>
          <p:cNvSpPr/>
          <p:nvPr/>
        </p:nvSpPr>
        <p:spPr>
          <a:xfrm>
            <a:off x="5976156" y="1109048"/>
            <a:ext cx="3456384" cy="1656184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7030A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7524328" y="292494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Trekker: SPK</a:t>
            </a:r>
          </a:p>
        </p:txBody>
      </p:sp>
    </p:spTree>
    <p:extLst>
      <p:ext uri="{BB962C8B-B14F-4D97-AF65-F5344CB8AC3E}">
        <p14:creationId xmlns:p14="http://schemas.microsoft.com/office/powerpoint/2010/main" val="2961994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Opleidingen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bedrijven voor biodiversiteit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" b="2795"/>
          <a:stretch/>
        </p:blipFill>
        <p:spPr bwMode="auto">
          <a:xfrm>
            <a:off x="5076056" y="1412776"/>
            <a:ext cx="3874093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03" y="4069619"/>
            <a:ext cx="3740129" cy="248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69619"/>
            <a:ext cx="3853115" cy="250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03" y="1413021"/>
            <a:ext cx="3739403" cy="250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1119903" y="4069619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Masterclass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119903" y="342900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Masterclass Light</a:t>
            </a:r>
          </a:p>
        </p:txBody>
      </p:sp>
    </p:spTree>
    <p:extLst>
      <p:ext uri="{BB962C8B-B14F-4D97-AF65-F5344CB8AC3E}">
        <p14:creationId xmlns:p14="http://schemas.microsoft.com/office/powerpoint/2010/main" val="2790127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/>
          <a:lstStyle/>
          <a:p>
            <a:r>
              <a:rPr lang="nl-BE" dirty="0"/>
              <a:t>Masterclass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D186719-6D12-497C-916F-D472F7C3F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25" b="3128"/>
          <a:stretch/>
        </p:blipFill>
        <p:spPr>
          <a:xfrm>
            <a:off x="966794" y="2571749"/>
            <a:ext cx="8069702" cy="39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46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/>
          <a:lstStyle/>
          <a:p>
            <a:r>
              <a:rPr lang="nl-BE" dirty="0"/>
              <a:t>Kennis en Netwerk: BIODIVA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97" y="1268760"/>
            <a:ext cx="5985971" cy="350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104">
            <a:off x="5720033" y="1551526"/>
            <a:ext cx="2697596" cy="3820454"/>
          </a:xfrm>
          <a:prstGeom prst="rect">
            <a:avLst/>
          </a:prstGeom>
          <a:noFill/>
          <a:ln w="9525">
            <a:solidFill>
              <a:schemeClr val="tx1">
                <a:alpha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" y="4742139"/>
            <a:ext cx="2236234" cy="219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2699792" y="5373216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Surf naar </a:t>
            </a:r>
            <a:r>
              <a:rPr lang="nl-BE" dirty="0">
                <a:hlinkClick r:id="rId5"/>
              </a:rPr>
              <a:t>www.provincieantwerpen.be</a:t>
            </a:r>
            <a:r>
              <a:rPr lang="nl-BE" dirty="0"/>
              <a:t> en tik ‘BIODIVA’ in de </a:t>
            </a:r>
            <a:r>
              <a:rPr lang="nl-BE" dirty="0" err="1"/>
              <a:t>zoekbalk</a:t>
            </a:r>
            <a:r>
              <a:rPr lang="nl-BE" dirty="0"/>
              <a:t> in</a:t>
            </a:r>
          </a:p>
          <a:p>
            <a:endParaRPr lang="nl-BE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135762"/>
            <a:ext cx="3638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232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651" y="1600200"/>
            <a:ext cx="5028847" cy="4525963"/>
          </a:xfr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/>
          <a:lstStyle/>
          <a:p>
            <a:r>
              <a:rPr lang="nl-BE" dirty="0"/>
              <a:t>Inhoudelijke werkpakketten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187624" y="193714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Communicatie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444208" y="566124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Vergroenen</a:t>
            </a:r>
            <a:r>
              <a:rPr lang="nl-BE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van bedrijventerreinen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7245746" y="1475474"/>
            <a:ext cx="1577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Kennis en Netwerk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899592" y="5910371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Bedrijfseconomische onderbouwing</a:t>
            </a:r>
          </a:p>
        </p:txBody>
      </p:sp>
      <p:sp>
        <p:nvSpPr>
          <p:cNvPr id="2" name="Ovaal 1"/>
          <p:cNvSpPr/>
          <p:nvPr/>
        </p:nvSpPr>
        <p:spPr>
          <a:xfrm>
            <a:off x="5687616" y="5301208"/>
            <a:ext cx="3456384" cy="1656184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7030A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7524328" y="4869160"/>
            <a:ext cx="154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Trekker: SLZ</a:t>
            </a:r>
          </a:p>
        </p:txBody>
      </p:sp>
    </p:spTree>
    <p:extLst>
      <p:ext uri="{BB962C8B-B14F-4D97-AF65-F5344CB8AC3E}">
        <p14:creationId xmlns:p14="http://schemas.microsoft.com/office/powerpoint/2010/main" val="1515520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6" t="24996" r="27844" b="30490"/>
          <a:stretch/>
        </p:blipFill>
        <p:spPr bwMode="auto">
          <a:xfrm>
            <a:off x="1545012" y="2204864"/>
            <a:ext cx="648072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3"/>
          <p:cNvSpPr>
            <a:spLocks noGrp="1"/>
          </p:cNvSpPr>
          <p:nvPr>
            <p:ph type="title"/>
          </p:nvPr>
        </p:nvSpPr>
        <p:spPr>
          <a:xfrm>
            <a:off x="1331640" y="-99392"/>
            <a:ext cx="7355160" cy="1143000"/>
          </a:xfrm>
        </p:spPr>
        <p:txBody>
          <a:bodyPr>
            <a:normAutofit fontScale="90000"/>
          </a:bodyPr>
          <a:lstStyle/>
          <a:p>
            <a:r>
              <a:rPr lang="nl-BE" sz="3600" dirty="0" err="1"/>
              <a:t>Vergroenen</a:t>
            </a:r>
            <a:r>
              <a:rPr lang="nl-BE" sz="3600" dirty="0"/>
              <a:t> – 10 inspirerende verhalen</a:t>
            </a: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53281" y="1644378"/>
            <a:ext cx="2517432" cy="100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225288" y="2647945"/>
            <a:ext cx="2546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/>
              <a:t>Zeeland (NL)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412296" y="908721"/>
            <a:ext cx="2546510" cy="93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6417976" y="1836597"/>
            <a:ext cx="2546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 dirty="0"/>
              <a:t>Automotive Campus, Helmond (NL)</a:t>
            </a:r>
          </a:p>
        </p:txBody>
      </p:sp>
      <p:cxnSp>
        <p:nvCxnSpPr>
          <p:cNvPr id="3" name="Rechte verbindingslijn met pijl 2"/>
          <p:cNvCxnSpPr/>
          <p:nvPr/>
        </p:nvCxnSpPr>
        <p:spPr>
          <a:xfrm>
            <a:off x="2267744" y="2647945"/>
            <a:ext cx="717428" cy="5650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 flipH="1">
            <a:off x="6804437" y="2204864"/>
            <a:ext cx="570382" cy="5345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049" y="5656914"/>
            <a:ext cx="2546512" cy="89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vak 12"/>
          <p:cNvSpPr txBox="1"/>
          <p:nvPr/>
        </p:nvSpPr>
        <p:spPr>
          <a:xfrm>
            <a:off x="6124049" y="6536377"/>
            <a:ext cx="2546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 dirty="0"/>
              <a:t>Albertknoop, Maastricht (NL)</a:t>
            </a:r>
          </a:p>
        </p:txBody>
      </p:sp>
      <p:cxnSp>
        <p:nvCxnSpPr>
          <p:cNvPr id="15" name="Rechte verbindingslijn met pijl 14"/>
          <p:cNvCxnSpPr/>
          <p:nvPr/>
        </p:nvCxnSpPr>
        <p:spPr>
          <a:xfrm flipH="1" flipV="1">
            <a:off x="6863807" y="5157192"/>
            <a:ext cx="504056" cy="4958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85172" y="792000"/>
            <a:ext cx="2546515" cy="86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kstvak 17"/>
          <p:cNvSpPr txBox="1"/>
          <p:nvPr/>
        </p:nvSpPr>
        <p:spPr>
          <a:xfrm>
            <a:off x="2994554" y="1673695"/>
            <a:ext cx="2546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 dirty="0"/>
              <a:t>De Kleine Hoeven en De Sleutel, Bladel en Reusel de Mierden (NL)</a:t>
            </a:r>
          </a:p>
        </p:txBody>
      </p:sp>
      <p:cxnSp>
        <p:nvCxnSpPr>
          <p:cNvPr id="20" name="Rechte verbindingslijn met pijl 19"/>
          <p:cNvCxnSpPr/>
          <p:nvPr/>
        </p:nvCxnSpPr>
        <p:spPr>
          <a:xfrm>
            <a:off x="4426658" y="2146162"/>
            <a:ext cx="1114408" cy="9227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170" y="3714503"/>
            <a:ext cx="2540830" cy="99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kstvak 22"/>
          <p:cNvSpPr txBox="1"/>
          <p:nvPr/>
        </p:nvSpPr>
        <p:spPr>
          <a:xfrm>
            <a:off x="7873585" y="4713776"/>
            <a:ext cx="127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 dirty="0" err="1"/>
              <a:t>Metalot</a:t>
            </a:r>
            <a:r>
              <a:rPr lang="nl-BE" sz="1200" b="1" dirty="0"/>
              <a:t> Nature, Cranendonck (NL)</a:t>
            </a:r>
          </a:p>
        </p:txBody>
      </p:sp>
      <p:cxnSp>
        <p:nvCxnSpPr>
          <p:cNvPr id="24" name="Rechte verbindingslijn met pijl 23"/>
          <p:cNvCxnSpPr/>
          <p:nvPr/>
        </p:nvCxnSpPr>
        <p:spPr>
          <a:xfrm flipH="1" flipV="1">
            <a:off x="6660232" y="3501008"/>
            <a:ext cx="556006" cy="2052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30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6" t="24996" r="27844" b="30490"/>
          <a:stretch/>
        </p:blipFill>
        <p:spPr bwMode="auto">
          <a:xfrm>
            <a:off x="1691680" y="1916832"/>
            <a:ext cx="648072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3"/>
          <p:cNvSpPr>
            <a:spLocks noGrp="1"/>
          </p:cNvSpPr>
          <p:nvPr>
            <p:ph type="title"/>
          </p:nvPr>
        </p:nvSpPr>
        <p:spPr>
          <a:xfrm>
            <a:off x="1331640" y="44624"/>
            <a:ext cx="7355160" cy="1143000"/>
          </a:xfrm>
        </p:spPr>
        <p:txBody>
          <a:bodyPr>
            <a:normAutofit fontScale="90000"/>
          </a:bodyPr>
          <a:lstStyle/>
          <a:p>
            <a:r>
              <a:rPr lang="nl-BE" sz="3600" dirty="0" err="1"/>
              <a:t>Vergroenen</a:t>
            </a:r>
            <a:r>
              <a:rPr lang="nl-BE" sz="3600" dirty="0"/>
              <a:t> – 10 inspirerende verhalen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444206" y="980729"/>
            <a:ext cx="2534679" cy="95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6444206" y="1909625"/>
            <a:ext cx="2534680" cy="4616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nl-BE" sz="1200" b="1" dirty="0"/>
              <a:t>Bosland, Lommel, </a:t>
            </a:r>
            <a:r>
              <a:rPr lang="nl-BE" sz="1200" b="1" dirty="0" err="1"/>
              <a:t>Hechtel-Eksel</a:t>
            </a:r>
            <a:r>
              <a:rPr lang="nl-BE" sz="1200" b="1" dirty="0"/>
              <a:t> en </a:t>
            </a:r>
            <a:r>
              <a:rPr lang="nl-BE" sz="1200" b="1" dirty="0" err="1"/>
              <a:t>Overpelt</a:t>
            </a:r>
            <a:r>
              <a:rPr lang="nl-BE" sz="1200" b="1" dirty="0"/>
              <a:t> (B)</a:t>
            </a:r>
          </a:p>
        </p:txBody>
      </p:sp>
      <p:cxnSp>
        <p:nvCxnSpPr>
          <p:cNvPr id="3" name="Rechte verbindingslijn met pijl 2"/>
          <p:cNvCxnSpPr/>
          <p:nvPr/>
        </p:nvCxnSpPr>
        <p:spPr>
          <a:xfrm flipH="1">
            <a:off x="6372200" y="2371290"/>
            <a:ext cx="864096" cy="8416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99592" y="3516255"/>
            <a:ext cx="2546514" cy="94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/>
          <p:cNvSpPr txBox="1"/>
          <p:nvPr/>
        </p:nvSpPr>
        <p:spPr>
          <a:xfrm>
            <a:off x="905276" y="4448145"/>
            <a:ext cx="2546512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1200" b="1" dirty="0" err="1"/>
              <a:t>Elzenhof</a:t>
            </a:r>
            <a:r>
              <a:rPr lang="nl-BE" sz="1200" b="1" dirty="0"/>
              <a:t>, Aarschot (B)</a:t>
            </a:r>
          </a:p>
        </p:txBody>
      </p:sp>
      <p:cxnSp>
        <p:nvCxnSpPr>
          <p:cNvPr id="10" name="Rechte verbindingslijn met pijl 9"/>
          <p:cNvCxnSpPr/>
          <p:nvPr/>
        </p:nvCxnSpPr>
        <p:spPr>
          <a:xfrm>
            <a:off x="3451788" y="4267091"/>
            <a:ext cx="14802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650584" y="5229200"/>
            <a:ext cx="2546511" cy="96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kstvak 13"/>
          <p:cNvSpPr txBox="1"/>
          <p:nvPr/>
        </p:nvSpPr>
        <p:spPr>
          <a:xfrm>
            <a:off x="1607936" y="6195041"/>
            <a:ext cx="2546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 dirty="0"/>
              <a:t>FFH Campus, Tienen (B)</a:t>
            </a:r>
          </a:p>
        </p:txBody>
      </p:sp>
      <p:cxnSp>
        <p:nvCxnSpPr>
          <p:cNvPr id="15" name="Rechte verbindingslijn met pijl 14"/>
          <p:cNvCxnSpPr/>
          <p:nvPr/>
        </p:nvCxnSpPr>
        <p:spPr>
          <a:xfrm flipV="1">
            <a:off x="4154448" y="5013176"/>
            <a:ext cx="1065624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117290" y="980728"/>
            <a:ext cx="2546512" cy="86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kstvak 18"/>
          <p:cNvSpPr txBox="1"/>
          <p:nvPr/>
        </p:nvSpPr>
        <p:spPr>
          <a:xfrm>
            <a:off x="2117289" y="1847583"/>
            <a:ext cx="2546512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1200" b="1" dirty="0"/>
              <a:t>B³, Beerse -</a:t>
            </a:r>
            <a:r>
              <a:rPr lang="nl-BE" b="1" dirty="0"/>
              <a:t> </a:t>
            </a:r>
            <a:r>
              <a:rPr lang="nl-BE" sz="1200" b="1" dirty="0"/>
              <a:t>Bedrijven - </a:t>
            </a:r>
            <a:r>
              <a:rPr lang="nl-BE" sz="1200" b="1" dirty="0" err="1"/>
              <a:t>Biodivers</a:t>
            </a:r>
            <a:r>
              <a:rPr lang="nl-BE" sz="1200" b="1" dirty="0"/>
              <a:t> (B)</a:t>
            </a:r>
          </a:p>
        </p:txBody>
      </p:sp>
      <p:cxnSp>
        <p:nvCxnSpPr>
          <p:cNvPr id="20" name="Rechte verbindingslijn met pijl 19"/>
          <p:cNvCxnSpPr/>
          <p:nvPr/>
        </p:nvCxnSpPr>
        <p:spPr>
          <a:xfrm>
            <a:off x="3635896" y="2216915"/>
            <a:ext cx="1440160" cy="7696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81" y="5151675"/>
            <a:ext cx="2540830" cy="90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kstvak 24"/>
          <p:cNvSpPr txBox="1"/>
          <p:nvPr/>
        </p:nvSpPr>
        <p:spPr>
          <a:xfrm>
            <a:off x="5965881" y="6052734"/>
            <a:ext cx="2546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 dirty="0"/>
              <a:t>Kolenspoor, Heusden-Zolder (B)</a:t>
            </a:r>
          </a:p>
        </p:txBody>
      </p:sp>
      <p:cxnSp>
        <p:nvCxnSpPr>
          <p:cNvPr id="26" name="Rechte verbindingslijn met pijl 25"/>
          <p:cNvCxnSpPr/>
          <p:nvPr/>
        </p:nvCxnSpPr>
        <p:spPr>
          <a:xfrm flipH="1" flipV="1">
            <a:off x="6156176" y="4267092"/>
            <a:ext cx="612068" cy="8845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72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Doelstelling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89040"/>
            <a:ext cx="3976681" cy="265008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403648" y="1484784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nl-BE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Concrete maatregelen op </a:t>
            </a:r>
            <a:r>
              <a:rPr lang="nl-BE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135 ha</a:t>
            </a:r>
          </a:p>
          <a:p>
            <a:endParaRPr lang="nl-BE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nl-BE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- 77 planten- en diersoorten </a:t>
            </a:r>
            <a:r>
              <a:rPr lang="nl-BE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worden bevoordeeld</a:t>
            </a:r>
          </a:p>
        </p:txBody>
      </p:sp>
    </p:spTree>
    <p:extLst>
      <p:ext uri="{BB962C8B-B14F-4D97-AF65-F5344CB8AC3E}">
        <p14:creationId xmlns:p14="http://schemas.microsoft.com/office/powerpoint/2010/main" val="200125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ED2404-A6BF-4D5D-B5FB-E4C3D1A32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F52BCC-43D2-4963-BFB8-19294CEA4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34839C-13E6-44A1-81E4-DA4F0F655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02" y="9126"/>
            <a:ext cx="8304247" cy="622818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2592ACD-D21C-46E3-9A6B-0D5B2C965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485" y="4352937"/>
            <a:ext cx="275051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14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WP </a:t>
            </a:r>
            <a:r>
              <a:rPr lang="nl-BE" sz="3600" dirty="0" err="1"/>
              <a:t>Vergroenen</a:t>
            </a:r>
            <a:r>
              <a:rPr lang="nl-BE" sz="3600" dirty="0"/>
              <a:t>: soortenindicator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3648" y="1268760"/>
            <a:ext cx="7283152" cy="4525963"/>
          </a:xfrm>
        </p:spPr>
        <p:txBody>
          <a:bodyPr/>
          <a:lstStyle/>
          <a:p>
            <a:pPr marL="0" indent="0" algn="ctr">
              <a:buNone/>
            </a:pPr>
            <a:r>
              <a:rPr lang="nl-BE" sz="1800" dirty="0"/>
              <a:t>= Aantal bedreigde dier- en plantensoorten waarvoor beschermende maatregelen zijn ondersteund)</a:t>
            </a:r>
            <a:endParaRPr lang="nl-BE" dirty="0"/>
          </a:p>
        </p:txBody>
      </p:sp>
      <p:sp>
        <p:nvSpPr>
          <p:cNvPr id="4" name="Tekstvak 3"/>
          <p:cNvSpPr txBox="1"/>
          <p:nvPr/>
        </p:nvSpPr>
        <p:spPr>
          <a:xfrm>
            <a:off x="7308304" y="3645024"/>
            <a:ext cx="16561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Totaal = </a:t>
            </a:r>
          </a:p>
          <a:p>
            <a:r>
              <a:rPr lang="nl-BE" dirty="0"/>
              <a:t>77 soorten</a:t>
            </a:r>
          </a:p>
          <a:p>
            <a:endParaRPr lang="nl-BE" dirty="0"/>
          </a:p>
          <a:p>
            <a:r>
              <a:rPr lang="nl-BE" dirty="0"/>
              <a:t>Opmerking: mogelijk nog aanpassing van soorten op basis van voortschrijdend inzicht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83" y="2088232"/>
            <a:ext cx="6002805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646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F9D5BA-7078-4333-8D30-4CD152B25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echte winst van 2B Connect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0ACAF2-97FA-4E99-ACE7-1D9616970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Er is een vraag en er is een aanbod.</a:t>
            </a:r>
          </a:p>
          <a:p>
            <a:r>
              <a:rPr lang="nl-NL" sz="2800" dirty="0"/>
              <a:t>Common sense</a:t>
            </a:r>
          </a:p>
          <a:p>
            <a:r>
              <a:rPr lang="nl-NL" sz="2800" dirty="0"/>
              <a:t>Tijdelijke natuur</a:t>
            </a:r>
          </a:p>
          <a:p>
            <a:r>
              <a:rPr lang="nl-NL" sz="2800" dirty="0"/>
              <a:t>Er ontwikkelt zich een gelijkaardige vraag rond klimaat.</a:t>
            </a:r>
          </a:p>
          <a:p>
            <a:r>
              <a:rPr lang="nl-NL" sz="2800" dirty="0"/>
              <a:t>Green Deal Biodiversiteit en bedrijven: 1,900 hectare / 133 bedrijven en organisaties</a:t>
            </a:r>
            <a:endParaRPr lang="nl-BE" sz="2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513E056-729E-4B76-8B64-E02E6A309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" t="14848" r="730" b="74019"/>
          <a:stretch/>
        </p:blipFill>
        <p:spPr>
          <a:xfrm>
            <a:off x="-4068960" y="5704399"/>
            <a:ext cx="15513655" cy="120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76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2D9503-86C1-4DBB-A39F-3B0072CCA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34B784-27A5-4F28-9E1F-DCF115FCF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55328A4-266A-421A-87E5-79CD71CE9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712" y="512676"/>
            <a:ext cx="7484649" cy="56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12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16" y="456063"/>
            <a:ext cx="1800000" cy="83342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429" y="2329140"/>
            <a:ext cx="2519967" cy="43200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40744"/>
            <a:ext cx="1560401" cy="6840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56" y="548680"/>
            <a:ext cx="1800000" cy="535325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56" y="3645144"/>
            <a:ext cx="1080000" cy="1080000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80" y="4729656"/>
            <a:ext cx="2412000" cy="715568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72" y="5998573"/>
            <a:ext cx="2880000" cy="356739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506" y="1268760"/>
            <a:ext cx="2256486" cy="1080000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857295"/>
            <a:ext cx="1260000" cy="81206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64" y="3599603"/>
            <a:ext cx="1332000" cy="112554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60" y="5319051"/>
            <a:ext cx="1404000" cy="99026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98" y="4761248"/>
            <a:ext cx="2533526" cy="900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51" y="332776"/>
            <a:ext cx="1208597" cy="1080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660" y="3861152"/>
            <a:ext cx="1255260" cy="9360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56" y="1700808"/>
            <a:ext cx="1612392" cy="39624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811" y="2132856"/>
            <a:ext cx="1798373" cy="1368000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272" y="3645024"/>
            <a:ext cx="1800000" cy="1022031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20888"/>
            <a:ext cx="2808000" cy="668572"/>
          </a:xfrm>
          <a:prstGeom prst="rect">
            <a:avLst/>
          </a:prstGeom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323" y="4981759"/>
            <a:ext cx="1979676" cy="731520"/>
          </a:xfrm>
          <a:prstGeom prst="rect">
            <a:avLst/>
          </a:prstGeom>
        </p:spPr>
      </p:pic>
      <p:pic>
        <p:nvPicPr>
          <p:cNvPr id="1026" name="Picture 2" descr="O:\Publiek\Subsidieprojecten\3. Lopende projecten\Internationaal\2BConnect\communicatie\logo's\be_Campine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4" y="1412776"/>
            <a:ext cx="774082" cy="100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Publiek\Subsidieprojecten\3. Lopende projecten\Internationaal\2BConnect\communicatie\logo's\be_Metallo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52" y="2889104"/>
            <a:ext cx="1259976" cy="125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:\Publiek\Subsidieprojecten\3. Lopende projecten\Internationaal\2BConnect\communicatie\logo's\nl_Roompot_NL_FC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09" y="5301208"/>
            <a:ext cx="1874967" cy="12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:\Publiek\Subsidieprojecten\3. Lopende projecten\Internationaal\2BConnect\communicatie\logo's\be_Wienerberger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224" y="1268760"/>
            <a:ext cx="1872008" cy="77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O:\Publiek\Subsidieprojecten\3. Lopende projecten\Internationaal\2BConnect\communicatie\logo's\be_Sibelco_nieuwlogo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24944"/>
            <a:ext cx="2496074" cy="6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55" y="4005064"/>
            <a:ext cx="724881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5" y="6272930"/>
            <a:ext cx="21240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251" y="2996952"/>
            <a:ext cx="1945717" cy="75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01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651" y="1600200"/>
            <a:ext cx="5028847" cy="4525963"/>
          </a:xfr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/>
          <a:lstStyle/>
          <a:p>
            <a:r>
              <a:rPr lang="nl-BE" dirty="0"/>
              <a:t>Inhoudelijke werkpakketten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187624" y="193714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Communicatie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444208" y="566124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Vergroenen</a:t>
            </a:r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van bedrijventerreinen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7245746" y="1475474"/>
            <a:ext cx="1577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Kennis en Netwerk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899592" y="5910371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Bedrijfseconomische onderbouwing</a:t>
            </a:r>
          </a:p>
        </p:txBody>
      </p:sp>
    </p:spTree>
    <p:extLst>
      <p:ext uri="{BB962C8B-B14F-4D97-AF65-F5344CB8AC3E}">
        <p14:creationId xmlns:p14="http://schemas.microsoft.com/office/powerpoint/2010/main" val="2134902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651" y="1600200"/>
            <a:ext cx="5028847" cy="4525963"/>
          </a:xfr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/>
          <a:lstStyle/>
          <a:p>
            <a:r>
              <a:rPr lang="nl-BE" dirty="0"/>
              <a:t>Inhoudelijke werkpakketten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187624" y="193714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Communicatie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444208" y="566124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Vergroenen</a:t>
            </a:r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van bedrijventerreinen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7245746" y="1475474"/>
            <a:ext cx="1577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Kennis en Netwerk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899592" y="5910371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Bedrijfseconomische onderbouwing</a:t>
            </a:r>
          </a:p>
        </p:txBody>
      </p:sp>
      <p:sp>
        <p:nvSpPr>
          <p:cNvPr id="2" name="Ovaal 1"/>
          <p:cNvSpPr/>
          <p:nvPr/>
        </p:nvSpPr>
        <p:spPr>
          <a:xfrm>
            <a:off x="467544" y="1339880"/>
            <a:ext cx="3456384" cy="1656184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043608" y="314096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Trekker: </a:t>
            </a:r>
            <a:r>
              <a:rPr lang="nl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Natuurinvest</a:t>
            </a:r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83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bedrijven voor biodiversiteit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971600" y="1340768"/>
            <a:ext cx="4235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Groensafari’s en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nl-B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nl-B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nl-B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itel 2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/>
          <a:lstStyle/>
          <a:p>
            <a:r>
              <a:rPr lang="nl-BE" dirty="0"/>
              <a:t>Inspireren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4305"/>
            <a:ext cx="3636578" cy="242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026" y="3933056"/>
            <a:ext cx="3680470" cy="244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33056"/>
            <a:ext cx="1643688" cy="244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003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bedrijven voor biodiversiteit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7784">
            <a:off x="354457" y="938809"/>
            <a:ext cx="2043415" cy="522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2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/>
          <a:lstStyle/>
          <a:p>
            <a:r>
              <a:rPr lang="nl-BE" dirty="0"/>
              <a:t>Inspireren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074" y="1225773"/>
            <a:ext cx="2399801" cy="504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933468" y="6275143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hlinkClick r:id="rId4"/>
              </a:rPr>
              <a:t>www.2b-connect.eu</a:t>
            </a:r>
            <a:r>
              <a:rPr lang="nl-BE" sz="2000" dirty="0"/>
              <a:t> 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6367830" y="2625482"/>
            <a:ext cx="25922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200" b="1" dirty="0"/>
              <a:t>Abonnees van</a:t>
            </a:r>
            <a:r>
              <a:rPr lang="nl-BE" sz="2200" dirty="0"/>
              <a:t> </a:t>
            </a:r>
          </a:p>
          <a:p>
            <a:r>
              <a:rPr lang="nl-BE" sz="2200" dirty="0"/>
              <a:t>bedrijven, groenondernemers, studiebureaus, VOKA, regionale landschappen, 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8099">
            <a:off x="3812384" y="1357495"/>
            <a:ext cx="2414311" cy="499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393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651" y="1600200"/>
            <a:ext cx="5028847" cy="4525963"/>
          </a:xfr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/>
          <a:lstStyle/>
          <a:p>
            <a:r>
              <a:rPr lang="nl-BE" dirty="0"/>
              <a:t>Inhoudelijke werkpakketten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187624" y="193714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Communicatie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444208" y="566124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Vergroenen</a:t>
            </a:r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van bedrijventerreinen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7245746" y="1475474"/>
            <a:ext cx="1577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Kennis en Netwerk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899592" y="5910371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Bedrijfseconomische onderbouwing</a:t>
            </a:r>
          </a:p>
        </p:txBody>
      </p:sp>
      <p:sp>
        <p:nvSpPr>
          <p:cNvPr id="2" name="Ovaal 1"/>
          <p:cNvSpPr/>
          <p:nvPr/>
        </p:nvSpPr>
        <p:spPr>
          <a:xfrm>
            <a:off x="467544" y="5442012"/>
            <a:ext cx="3456384" cy="1656184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>
              <a:noFill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4067944" y="622802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Trekker: INBO</a:t>
            </a:r>
          </a:p>
        </p:txBody>
      </p:sp>
    </p:spTree>
    <p:extLst>
      <p:ext uri="{BB962C8B-B14F-4D97-AF65-F5344CB8AC3E}">
        <p14:creationId xmlns:p14="http://schemas.microsoft.com/office/powerpoint/2010/main" val="919428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Ontwikkelen van: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b="1" dirty="0">
                <a:ea typeface="Verdana" panose="020B0604030504040204" pitchFamily="34" charset="0"/>
                <a:cs typeface="Verdana" panose="020B0604030504040204" pitchFamily="34" charset="0"/>
              </a:rPr>
              <a:t>Communicatiehandvaten</a:t>
            </a:r>
            <a:r>
              <a:rPr lang="nl-BE" dirty="0"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br>
              <a:rPr lang="nl-BE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BE" dirty="0">
                <a:ea typeface="Verdana" panose="020B0604030504040204" pitchFamily="34" charset="0"/>
                <a:cs typeface="Verdana" panose="020B0604030504040204" pitchFamily="34" charset="0"/>
              </a:rPr>
              <a:t>verhalen en beelden om te helpen hierover te communiceren</a:t>
            </a:r>
          </a:p>
          <a:p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/>
              <a:t>bedrijven voor biodiversiteit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933056"/>
            <a:ext cx="3901440" cy="234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6973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werpoint_sjabloon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6DDA8D175D1F49A9CBB425FC104C61" ma:contentTypeVersion="8" ma:contentTypeDescription="Een nieuw document maken." ma:contentTypeScope="" ma:versionID="2f45bc694cc527be7413ba7cb9018f8e">
  <xsd:schema xmlns:xsd="http://www.w3.org/2001/XMLSchema" xmlns:xs="http://www.w3.org/2001/XMLSchema" xmlns:p="http://schemas.microsoft.com/office/2006/metadata/properties" xmlns:ns3="4b1311d7-cbea-4ca2-8a2f-db99e136b6b0" targetNamespace="http://schemas.microsoft.com/office/2006/metadata/properties" ma:root="true" ma:fieldsID="7dcd7211f2ceb041f2069da84b6acddd" ns3:_="">
    <xsd:import namespace="4b1311d7-cbea-4ca2-8a2f-db99e136b6b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1311d7-cbea-4ca2-8a2f-db99e136b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E31ACD-3043-448C-8B97-50F0BB4EB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1311d7-cbea-4ca2-8a2f-db99e136b6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F0D220E-5D55-4B60-9503-D469D60A26D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5131985-708F-4228-B81C-FBC406CF6A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3778</TotalTime>
  <Words>435</Words>
  <Application>Microsoft Office PowerPoint</Application>
  <PresentationFormat>Diavoorstelling (4:3)</PresentationFormat>
  <Paragraphs>106</Paragraphs>
  <Slides>22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22</vt:i4>
      </vt:variant>
    </vt:vector>
  </HeadingPairs>
  <TitlesOfParts>
    <vt:vector size="26" baseType="lpstr">
      <vt:lpstr>Arial</vt:lpstr>
      <vt:lpstr>Calibri</vt:lpstr>
      <vt:lpstr>Aangepast ontwerp</vt:lpstr>
      <vt:lpstr>powerpoint_sjabloon</vt:lpstr>
      <vt:lpstr>PowerPoint-presentatie</vt:lpstr>
      <vt:lpstr>PowerPoint-presentatie</vt:lpstr>
      <vt:lpstr>PowerPoint-presentatie</vt:lpstr>
      <vt:lpstr>Inhoudelijke werkpakketten</vt:lpstr>
      <vt:lpstr>Inhoudelijke werkpakketten</vt:lpstr>
      <vt:lpstr>Inspireren</vt:lpstr>
      <vt:lpstr>Inspireren</vt:lpstr>
      <vt:lpstr>Inhoudelijke werkpakketten</vt:lpstr>
      <vt:lpstr>Ontwikkelen van:</vt:lpstr>
      <vt:lpstr>Voordelen van biodiversiteit op bedrijventerreinen in de tool</vt:lpstr>
      <vt:lpstr>Een rekentool</vt:lpstr>
      <vt:lpstr>Inhoudelijke werkpakketten</vt:lpstr>
      <vt:lpstr>Opleidingen</vt:lpstr>
      <vt:lpstr>Masterclass</vt:lpstr>
      <vt:lpstr>Kennis en Netwerk: BIODIVA</vt:lpstr>
      <vt:lpstr>Inhoudelijke werkpakketten</vt:lpstr>
      <vt:lpstr>Vergroenen – 10 inspirerende verhalen</vt:lpstr>
      <vt:lpstr>Vergroenen – 10 inspirerende verhalen</vt:lpstr>
      <vt:lpstr>Doelstelling</vt:lpstr>
      <vt:lpstr>WP Vergroenen: soortenindicator</vt:lpstr>
      <vt:lpstr>De echte winst van 2B Connect</vt:lpstr>
      <vt:lpstr>PowerPoint-presentatie</vt:lpstr>
    </vt:vector>
  </TitlesOfParts>
  <Company>PROVANT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2BConnect</dc:title>
  <dc:creator>VANDEWIELE Sandra</dc:creator>
  <cp:lastModifiedBy>Jan Van den Berghe</cp:lastModifiedBy>
  <cp:revision>141</cp:revision>
  <cp:lastPrinted>2017-01-16T10:55:53Z</cp:lastPrinted>
  <dcterms:created xsi:type="dcterms:W3CDTF">2015-09-22T14:12:13Z</dcterms:created>
  <dcterms:modified xsi:type="dcterms:W3CDTF">2019-12-10T15:26:20Z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0x010100786DDA8D175D1F49A9CBB425FC104C61</vt:lpwstr>
  </property>
</Properties>
</file>