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276" r:id="rId5"/>
    <p:sldId id="256" r:id="rId6"/>
    <p:sldId id="261" r:id="rId7"/>
    <p:sldId id="262" r:id="rId8"/>
    <p:sldId id="277" r:id="rId9"/>
    <p:sldId id="265" r:id="rId10"/>
    <p:sldId id="266" r:id="rId11"/>
    <p:sldId id="279" r:id="rId12"/>
    <p:sldId id="267" r:id="rId13"/>
    <p:sldId id="268" r:id="rId14"/>
    <p:sldId id="278" r:id="rId15"/>
    <p:sldId id="269" r:id="rId16"/>
    <p:sldId id="271" r:id="rId17"/>
    <p:sldId id="270" r:id="rId18"/>
    <p:sldId id="272" r:id="rId19"/>
    <p:sldId id="273" r:id="rId20"/>
    <p:sldId id="274" r:id="rId21"/>
    <p:sldId id="258" r:id="rId22"/>
    <p:sldId id="280" r:id="rId23"/>
    <p:sldId id="259" r:id="rId24"/>
    <p:sldId id="286" r:id="rId25"/>
    <p:sldId id="288" r:id="rId26"/>
    <p:sldId id="282" r:id="rId27"/>
    <p:sldId id="283" r:id="rId28"/>
    <p:sldId id="290" r:id="rId29"/>
    <p:sldId id="291" r:id="rId30"/>
    <p:sldId id="292" r:id="rId31"/>
    <p:sldId id="293" r:id="rId32"/>
    <p:sldId id="285" r:id="rId33"/>
    <p:sldId id="294" r:id="rId34"/>
    <p:sldId id="281" r:id="rId35"/>
    <p:sldId id="260" r:id="rId36"/>
    <p:sldId id="296" r:id="rId37"/>
    <p:sldId id="295" r:id="rId38"/>
    <p:sldId id="297" r:id="rId39"/>
    <p:sldId id="300" r:id="rId40"/>
    <p:sldId id="299" r:id="rId41"/>
    <p:sldId id="287" r:id="rId42"/>
    <p:sldId id="311" r:id="rId43"/>
    <p:sldId id="304" r:id="rId44"/>
    <p:sldId id="306" r:id="rId45"/>
    <p:sldId id="308" r:id="rId46"/>
    <p:sldId id="301" r:id="rId47"/>
    <p:sldId id="302" r:id="rId48"/>
    <p:sldId id="303" r:id="rId49"/>
    <p:sldId id="309" r:id="rId50"/>
    <p:sldId id="257" r:id="rId51"/>
  </p:sldIdLst>
  <p:sldSz cx="9144000" cy="6858000" type="screen4x3"/>
  <p:notesSz cx="9926638" cy="6797675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>
      <p:cViewPr varScale="1">
        <p:scale>
          <a:sx n="88" d="100"/>
          <a:sy n="88" d="100"/>
        </p:scale>
        <p:origin x="135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CBD36-9477-4CB9-915B-C11E434EDD5B}" type="datetimeFigureOut">
              <a:rPr lang="nl-BE" smtClean="0"/>
              <a:t>17/12/2019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3617D-259B-4B86-8F72-43EDA070C3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5624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D2979-8009-49CB-B3B0-51C336D04AE5}" type="datetimeFigureOut">
              <a:rPr lang="nl-BE" smtClean="0"/>
              <a:t>17/12/2019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D61EA-7D07-4325-B39A-70601FE8E9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2689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77892-CE64-4CCB-938E-0F50E144B59B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6860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e.couvreur@rlrl.be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E1D-3F7F-4192-8200-344351368590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L-vorm 7"/>
          <p:cNvSpPr/>
          <p:nvPr userDrawn="1"/>
        </p:nvSpPr>
        <p:spPr>
          <a:xfrm>
            <a:off x="323528" y="3645022"/>
            <a:ext cx="1728192" cy="2967905"/>
          </a:xfrm>
          <a:prstGeom prst="corner">
            <a:avLst>
              <a:gd name="adj1" fmla="val 31943"/>
              <a:gd name="adj2" fmla="val 31081"/>
            </a:avLst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L-vorm 8"/>
          <p:cNvSpPr/>
          <p:nvPr userDrawn="1"/>
        </p:nvSpPr>
        <p:spPr>
          <a:xfrm rot="10800000">
            <a:off x="7992112" y="1404000"/>
            <a:ext cx="882000" cy="1350000"/>
          </a:xfrm>
          <a:prstGeom prst="corner">
            <a:avLst>
              <a:gd name="adj1" fmla="val 35453"/>
              <a:gd name="adj2" fmla="val 35671"/>
            </a:avLst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 userDrawn="1"/>
        </p:nvSpPr>
        <p:spPr>
          <a:xfrm>
            <a:off x="0" y="0"/>
            <a:ext cx="9144000" cy="1556792"/>
          </a:xfrm>
          <a:prstGeom prst="rect">
            <a:avLst/>
          </a:prstGeom>
          <a:gradFill>
            <a:gsLst>
              <a:gs pos="59574">
                <a:srgbClr val="FFFFFF">
                  <a:alpha val="66000"/>
                </a:srgbClr>
              </a:gs>
              <a:gs pos="42000">
                <a:srgbClr val="FFFFFF">
                  <a:alpha val="85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algn="ctr"/>
            <a:endParaRPr lang="nl-BE" sz="3600" b="1" dirty="0">
              <a:solidFill>
                <a:srgbClr val="58352E"/>
              </a:solidFill>
              <a:cs typeface="Calibri"/>
            </a:endParaRPr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>
            <a:lvl1pPr>
              <a:defRPr lang="nl-NL" sz="3600" b="1" kern="1200" dirty="0" smtClean="0">
                <a:solidFill>
                  <a:srgbClr val="58352E"/>
                </a:solidFill>
                <a:latin typeface="+mn-lt"/>
                <a:ea typeface="+mn-ea"/>
                <a:cs typeface="Calibri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4226" r="5138" b="14645"/>
          <a:stretch/>
        </p:blipFill>
        <p:spPr>
          <a:xfrm>
            <a:off x="6156176" y="5777880"/>
            <a:ext cx="2952328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2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gegeve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 bwMode="auto">
          <a:xfrm>
            <a:off x="539552" y="739698"/>
            <a:ext cx="3816424" cy="103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99933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BE" altLang="nl-BE" b="1" dirty="0" smtClean="0">
                <a:solidFill>
                  <a:srgbClr val="339999"/>
                </a:solidFill>
                <a:latin typeface="Calibri" pitchFamily="34" charset="0"/>
                <a:ea typeface="ＭＳ Ｐゴシック" pitchFamily="34" charset="-128"/>
              </a:rPr>
              <a:t>Contactgegevens</a:t>
            </a:r>
            <a:endParaRPr lang="nl-BE" altLang="nl-BE" b="1" dirty="0" smtClean="0">
              <a:solidFill>
                <a:srgbClr val="339999"/>
              </a:solidFill>
              <a:ea typeface="ＭＳ Ｐゴシック" pitchFamily="34" charset="-128"/>
            </a:endParaRPr>
          </a:p>
        </p:txBody>
      </p:sp>
      <p:sp>
        <p:nvSpPr>
          <p:cNvPr id="7" name="Tijdelijke aanduiding voor tekst 2"/>
          <p:cNvSpPr>
            <a:spLocks/>
          </p:cNvSpPr>
          <p:nvPr userDrawn="1"/>
        </p:nvSpPr>
        <p:spPr bwMode="auto">
          <a:xfrm>
            <a:off x="684051" y="1772815"/>
            <a:ext cx="35274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BE" sz="2400" b="1" dirty="0">
                <a:solidFill>
                  <a:srgbClr val="999933"/>
                </a:solidFill>
                <a:latin typeface="+mn-lt"/>
              </a:rPr>
              <a:t>Hallestraat 6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BE" sz="2400" b="1" dirty="0">
                <a:solidFill>
                  <a:srgbClr val="999933"/>
                </a:solidFill>
                <a:latin typeface="+mn-lt"/>
              </a:rPr>
              <a:t>2800 Mechelen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BE" sz="2400" b="1" dirty="0">
                <a:solidFill>
                  <a:srgbClr val="999933"/>
                </a:solidFill>
                <a:latin typeface="+mn-lt"/>
              </a:rPr>
              <a:t>Tel. 015 21 98 53	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BE" sz="2400" b="1" u="sng" dirty="0" smtClean="0">
                <a:solidFill>
                  <a:srgbClr val="339999"/>
                </a:solidFill>
                <a:latin typeface="+mn-lt"/>
              </a:rPr>
              <a:t>info@rlrl.be</a:t>
            </a:r>
            <a:endParaRPr lang="nl-BE" sz="2400" b="1" dirty="0" smtClean="0">
              <a:solidFill>
                <a:srgbClr val="339999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BE" sz="2400" b="1" u="sng" dirty="0" smtClean="0">
                <a:solidFill>
                  <a:srgbClr val="339999"/>
                </a:solidFill>
                <a:latin typeface="+mn-lt"/>
              </a:rPr>
              <a:t>www.rlrl.be</a:t>
            </a:r>
            <a:r>
              <a:rPr lang="nl-BE" sz="2400" b="1" dirty="0" smtClean="0">
                <a:solidFill>
                  <a:srgbClr val="339999"/>
                </a:solidFill>
                <a:latin typeface="+mn-lt"/>
              </a:rPr>
              <a:t> </a:t>
            </a:r>
            <a:endParaRPr lang="nl-BE" sz="2400" b="1" dirty="0">
              <a:solidFill>
                <a:srgbClr val="339999"/>
              </a:solidFill>
              <a:latin typeface="+mn-lt"/>
              <a:hlinkClick r:id="rId3"/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14128" r="7172" b="10711"/>
          <a:stretch/>
        </p:blipFill>
        <p:spPr>
          <a:xfrm>
            <a:off x="755576" y="4304617"/>
            <a:ext cx="3240359" cy="14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8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cumin Pro Condensed Thin" panose="020B0206020202020204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Acumin Pro Condensed Thin" panose="020B0206020202020204" pitchFamily="34" charset="0"/>
              </a:defRPr>
            </a:lvl1pPr>
            <a:lvl2pPr>
              <a:defRPr b="1">
                <a:latin typeface="Acumin Pro Condensed Thin" panose="020B0206020202020204" pitchFamily="34" charset="0"/>
              </a:defRPr>
            </a:lvl2pPr>
            <a:lvl3pPr>
              <a:defRPr b="1">
                <a:latin typeface="Acumin Pro Condensed Thin" panose="020B0206020202020204" pitchFamily="34" charset="0"/>
              </a:defRPr>
            </a:lvl3pPr>
            <a:lvl4pPr>
              <a:defRPr b="1">
                <a:latin typeface="Acumin Pro Condensed Thin" panose="020B0206020202020204" pitchFamily="34" charset="0"/>
              </a:defRPr>
            </a:lvl4pPr>
            <a:lvl5pPr>
              <a:defRPr b="1">
                <a:latin typeface="Acumin Pro Condensed Thin" panose="020B0206020202020204" pitchFamily="34" charset="0"/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C98A-E47F-4589-8342-A70D1E2AF528}" type="datetimeFigureOut">
              <a:rPr lang="nl-BE" smtClean="0"/>
              <a:t>17/12/2019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7DD13-356C-4C8D-A90A-ABA10ED1A7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914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hak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E1D-3F7F-4192-8200-344351368590}" type="slidenum">
              <a:rPr lang="nl-BE" smtClean="0"/>
              <a:t>‹nr.›</a:t>
            </a:fld>
            <a:endParaRPr lang="nl-BE"/>
          </a:p>
        </p:txBody>
      </p:sp>
      <p:sp>
        <p:nvSpPr>
          <p:cNvPr id="13" name="Rechthoek 12"/>
          <p:cNvSpPr/>
          <p:nvPr userDrawn="1"/>
        </p:nvSpPr>
        <p:spPr>
          <a:xfrm>
            <a:off x="0" y="0"/>
            <a:ext cx="9144000" cy="1556792"/>
          </a:xfrm>
          <a:prstGeom prst="rect">
            <a:avLst/>
          </a:prstGeom>
          <a:gradFill>
            <a:gsLst>
              <a:gs pos="59574">
                <a:srgbClr val="FFFFFF">
                  <a:alpha val="66000"/>
                </a:srgbClr>
              </a:gs>
              <a:gs pos="42000">
                <a:srgbClr val="FFFFFF">
                  <a:alpha val="85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algn="ctr"/>
            <a:endParaRPr lang="nl-BE" sz="3600" b="1" dirty="0">
              <a:solidFill>
                <a:srgbClr val="58352E"/>
              </a:solidFill>
              <a:cs typeface="Calibri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>
            <a:lvl1pPr>
              <a:defRPr lang="nl-NL" sz="3600" b="1" kern="1200" dirty="0" smtClean="0">
                <a:solidFill>
                  <a:srgbClr val="58352E"/>
                </a:solidFill>
                <a:latin typeface="+mn-lt"/>
                <a:ea typeface="+mn-ea"/>
                <a:cs typeface="Calibri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4226" r="5138" b="14645"/>
          <a:stretch/>
        </p:blipFill>
        <p:spPr>
          <a:xfrm>
            <a:off x="6156176" y="5777880"/>
            <a:ext cx="2952328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2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-vorm 7"/>
          <p:cNvSpPr/>
          <p:nvPr userDrawn="1"/>
        </p:nvSpPr>
        <p:spPr>
          <a:xfrm>
            <a:off x="323528" y="3645022"/>
            <a:ext cx="1728192" cy="2967905"/>
          </a:xfrm>
          <a:prstGeom prst="corner">
            <a:avLst>
              <a:gd name="adj1" fmla="val 31943"/>
              <a:gd name="adj2" fmla="val 31081"/>
            </a:avLst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L-vorm 8"/>
          <p:cNvSpPr/>
          <p:nvPr userDrawn="1"/>
        </p:nvSpPr>
        <p:spPr>
          <a:xfrm rot="10800000">
            <a:off x="7992112" y="1404000"/>
            <a:ext cx="882000" cy="1350000"/>
          </a:xfrm>
          <a:prstGeom prst="corner">
            <a:avLst>
              <a:gd name="adj1" fmla="val 35453"/>
              <a:gd name="adj2" fmla="val 35671"/>
            </a:avLst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 userDrawn="1"/>
        </p:nvSpPr>
        <p:spPr>
          <a:xfrm>
            <a:off x="0" y="0"/>
            <a:ext cx="9144000" cy="1556792"/>
          </a:xfrm>
          <a:prstGeom prst="rect">
            <a:avLst/>
          </a:prstGeom>
          <a:gradFill>
            <a:gsLst>
              <a:gs pos="59574">
                <a:srgbClr val="FFFFFF">
                  <a:alpha val="66000"/>
                </a:srgbClr>
              </a:gs>
              <a:gs pos="42000">
                <a:srgbClr val="FFFFFF">
                  <a:alpha val="85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algn="ctr"/>
            <a:endParaRPr lang="nl-BE" sz="3600" b="1" dirty="0">
              <a:solidFill>
                <a:srgbClr val="58352E"/>
              </a:solidFill>
              <a:cs typeface="Calibri"/>
            </a:endParaRPr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>
            <a:lvl1pPr>
              <a:defRPr lang="nl-NL" sz="3600" b="1" kern="1200" dirty="0" smtClean="0">
                <a:solidFill>
                  <a:srgbClr val="58352E"/>
                </a:solidFill>
                <a:latin typeface="+mn-lt"/>
                <a:ea typeface="+mn-ea"/>
                <a:cs typeface="Calibri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743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logo of hak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0"/>
            <a:ext cx="9144000" cy="1556792"/>
          </a:xfrm>
          <a:prstGeom prst="rect">
            <a:avLst/>
          </a:prstGeom>
          <a:gradFill>
            <a:gsLst>
              <a:gs pos="59574">
                <a:srgbClr val="FFFFFF">
                  <a:alpha val="66000"/>
                </a:srgbClr>
              </a:gs>
              <a:gs pos="42000">
                <a:srgbClr val="FFFFFF">
                  <a:alpha val="85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 anchorCtr="0"/>
          <a:lstStyle/>
          <a:p>
            <a:pPr algn="ctr"/>
            <a:endParaRPr lang="nl-BE" sz="3600" b="1" dirty="0">
              <a:solidFill>
                <a:srgbClr val="58352E"/>
              </a:solidFill>
              <a:cs typeface="Calibri"/>
            </a:endParaRPr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>
            <a:lvl1pPr>
              <a:defRPr lang="nl-NL" sz="3600" b="1" kern="1200" dirty="0" smtClean="0">
                <a:solidFill>
                  <a:srgbClr val="58352E"/>
                </a:solidFill>
                <a:latin typeface="+mn-lt"/>
                <a:ea typeface="+mn-ea"/>
                <a:cs typeface="Calibri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84040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taf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1475432" y="1844675"/>
            <a:ext cx="6985000" cy="3960813"/>
          </a:xfrm>
        </p:spPr>
        <p:txBody>
          <a:bodyPr/>
          <a:lstStyle>
            <a:lvl1pPr marL="514350" indent="-5143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1835696" y="692696"/>
            <a:ext cx="6407918" cy="91440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92819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1 met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1116013" y="1844675"/>
            <a:ext cx="6985000" cy="3960813"/>
          </a:xfrm>
        </p:spPr>
        <p:txBody>
          <a:bodyPr/>
          <a:lstStyle>
            <a:lvl1pPr marL="514350" indent="-5143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1835696" y="692696"/>
            <a:ext cx="6407918" cy="91440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9715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1 met tekst zonder logo R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1116013" y="1844675"/>
            <a:ext cx="6985000" cy="3960813"/>
          </a:xfrm>
        </p:spPr>
        <p:txBody>
          <a:bodyPr/>
          <a:lstStyle>
            <a:lvl1pPr marL="514350" indent="-5143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1835696" y="692696"/>
            <a:ext cx="6407918" cy="91440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66188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2 met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1116013" y="1844675"/>
            <a:ext cx="6985000" cy="3960813"/>
          </a:xfrm>
        </p:spPr>
        <p:txBody>
          <a:bodyPr/>
          <a:lstStyle>
            <a:lvl1pPr marL="514350" indent="-5143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1835696" y="692696"/>
            <a:ext cx="6407918" cy="9144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4572000" y="116632"/>
            <a:ext cx="4463454" cy="360362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 algn="r">
              <a:buNone/>
              <a:defRPr sz="1800">
                <a:solidFill>
                  <a:schemeClr val="tx2"/>
                </a:solidFill>
              </a:defRPr>
            </a:lvl2pPr>
            <a:lvl3pPr marL="914400" indent="0" algn="r">
              <a:buNone/>
              <a:defRPr sz="1600">
                <a:solidFill>
                  <a:schemeClr val="tx2"/>
                </a:solidFill>
              </a:defRPr>
            </a:lvl3pPr>
            <a:lvl4pPr marL="1371600" indent="0" algn="r">
              <a:buNone/>
              <a:defRPr sz="1400">
                <a:solidFill>
                  <a:schemeClr val="tx2"/>
                </a:solidFill>
              </a:defRPr>
            </a:lvl4pPr>
            <a:lvl5pPr marL="1828800" indent="0" algn="r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91437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2 met tekst zonder logo R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1116013" y="1844675"/>
            <a:ext cx="6985000" cy="3960813"/>
          </a:xfrm>
        </p:spPr>
        <p:txBody>
          <a:bodyPr/>
          <a:lstStyle>
            <a:lvl1pPr marL="514350" indent="-5143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1835696" y="692696"/>
            <a:ext cx="6407918" cy="9144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4572000" y="116632"/>
            <a:ext cx="4463454" cy="360362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 algn="r">
              <a:buNone/>
              <a:defRPr sz="1800">
                <a:solidFill>
                  <a:schemeClr val="tx2"/>
                </a:solidFill>
              </a:defRPr>
            </a:lvl2pPr>
            <a:lvl3pPr marL="914400" indent="0" algn="r">
              <a:buNone/>
              <a:defRPr sz="1600">
                <a:solidFill>
                  <a:schemeClr val="tx2"/>
                </a:solidFill>
              </a:defRPr>
            </a:lvl3pPr>
            <a:lvl4pPr marL="1371600" indent="0" algn="r">
              <a:buNone/>
              <a:defRPr sz="1400">
                <a:solidFill>
                  <a:schemeClr val="tx2"/>
                </a:solidFill>
              </a:defRPr>
            </a:lvl4pPr>
            <a:lvl5pPr marL="1828800" indent="0" algn="r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585612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C0B2D-C4A0-4FA0-81BB-3D3F0F9278A8}" type="datetimeFigureOut">
              <a:rPr lang="nl-BE" smtClean="0"/>
              <a:t>17/12/2019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0E1D-3F7F-4192-8200-3443513685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206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7" r:id="rId4"/>
    <p:sldLayoutId id="2147483671" r:id="rId5"/>
    <p:sldLayoutId id="2147483654" r:id="rId6"/>
    <p:sldLayoutId id="2147483668" r:id="rId7"/>
    <p:sldLayoutId id="2147483669" r:id="rId8"/>
    <p:sldLayoutId id="2147483670" r:id="rId9"/>
    <p:sldLayoutId id="214748366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jpeg"/><Relationship Id="rId4" Type="http://schemas.openxmlformats.org/officeDocument/2006/relationships/hyperlink" Target="http://www.plantvanhier.be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9.jpeg"/><Relationship Id="rId4" Type="http://schemas.openxmlformats.org/officeDocument/2006/relationships/image" Target="../media/image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9.jpeg"/><Relationship Id="rId4" Type="http://schemas.openxmlformats.org/officeDocument/2006/relationships/image" Target="../media/image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9.jpeg"/><Relationship Id="rId4" Type="http://schemas.openxmlformats.org/officeDocument/2006/relationships/image" Target="../media/image1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4896544"/>
          </a:xfrm>
        </p:spPr>
        <p:txBody>
          <a:bodyPr>
            <a:normAutofit/>
          </a:bodyPr>
          <a:lstStyle/>
          <a:p>
            <a:r>
              <a:rPr lang="nl-BE" sz="4000" dirty="0" smtClean="0"/>
              <a:t>Studiedag groenplanning en –beheer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Natuurvriendelijke </a:t>
            </a:r>
            <a:r>
              <a:rPr lang="nl-BE" dirty="0"/>
              <a:t>tuinen: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communicatie </a:t>
            </a:r>
            <a:r>
              <a:rPr lang="nl-BE" dirty="0"/>
              <a:t>naar burgers </a:t>
            </a:r>
          </a:p>
        </p:txBody>
      </p:sp>
    </p:spTree>
    <p:extLst>
      <p:ext uri="{BB962C8B-B14F-4D97-AF65-F5344CB8AC3E}">
        <p14:creationId xmlns:p14="http://schemas.microsoft.com/office/powerpoint/2010/main" val="277723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fbeeldingsresultaat voor gras afslui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7386"/>
            <a:ext cx="5858076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gras afslui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27385"/>
            <a:ext cx="4860033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fbeeldingsresultaat voor straat st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617638"/>
            <a:ext cx="4904282" cy="326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sresultaat voor kunstgr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17639"/>
            <a:ext cx="5112568" cy="326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04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10008" y="2743970"/>
            <a:ext cx="257857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BE" b="1" dirty="0">
                <a:latin typeface="Acumin Pro Condensed Thin" panose="020B0206020202020204" pitchFamily="34" charset="0"/>
              </a:rPr>
              <a:t>e</a:t>
            </a:r>
            <a:r>
              <a:rPr lang="nl-BE" b="1" dirty="0" smtClean="0">
                <a:latin typeface="Acumin Pro Condensed Thin" panose="020B0206020202020204" pitchFamily="34" charset="0"/>
              </a:rPr>
              <a:t>n </a:t>
            </a:r>
            <a:r>
              <a:rPr lang="nl-BE" b="1" dirty="0" smtClean="0">
                <a:solidFill>
                  <a:schemeClr val="accent6">
                    <a:lumMod val="75000"/>
                  </a:schemeClr>
                </a:solidFill>
                <a:latin typeface="Acumin Pro Condensed ExtLt" panose="020B0306020202020204" pitchFamily="34" charset="0"/>
              </a:rPr>
              <a:t>TOCH</a:t>
            </a:r>
            <a:r>
              <a:rPr lang="nl-BE" b="1" dirty="0" smtClean="0">
                <a:latin typeface="Acumin Pro Condensed Thin" panose="020B0206020202020204" pitchFamily="34" charset="0"/>
              </a:rPr>
              <a:t>…</a:t>
            </a:r>
            <a:endParaRPr lang="nl-BE" b="1" dirty="0">
              <a:latin typeface="Acumin Pro Condensed Thin" panose="020B02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764704"/>
            <a:ext cx="5040560" cy="479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692696"/>
            <a:ext cx="5184576" cy="537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8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836712"/>
            <a:ext cx="488199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836712"/>
            <a:ext cx="5362454" cy="518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10008" y="2743970"/>
            <a:ext cx="257857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cumin Pro Condensed ExtLt" panose="020B0306020202020204" pitchFamily="34" charset="0"/>
              </a:rPr>
              <a:t>D</a:t>
            </a:r>
            <a:r>
              <a:rPr lang="nl-BE" b="1" dirty="0" smtClean="0">
                <a:solidFill>
                  <a:schemeClr val="accent6">
                    <a:lumMod val="75000"/>
                  </a:schemeClr>
                </a:solidFill>
                <a:latin typeface="Acumin Pro Condensed ExtLt" panose="020B0306020202020204" pitchFamily="34" charset="0"/>
              </a:rPr>
              <a:t>AAROM</a:t>
            </a:r>
            <a:r>
              <a:rPr lang="nl-BE" dirty="0"/>
              <a:t/>
            </a:r>
            <a:br>
              <a:rPr lang="nl-BE" dirty="0"/>
            </a:br>
            <a:r>
              <a:rPr lang="nl-BE" dirty="0" smtClean="0"/>
              <a:t>…</a:t>
            </a:r>
            <a:endParaRPr lang="nl-BE" b="1" dirty="0">
              <a:latin typeface="Acumin Pro Condensed Thin" panose="020B02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Aan de slag</a:t>
            </a:r>
            <a:endParaRPr lang="nl-BE" dirty="0"/>
          </a:p>
        </p:txBody>
      </p:sp>
      <p:pic>
        <p:nvPicPr>
          <p:cNvPr id="4" name="Tijdelijke aanduiding voor inhoud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49" y="1511977"/>
            <a:ext cx="2943306" cy="244006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7" y="3986717"/>
            <a:ext cx="6372200" cy="2005003"/>
          </a:xfrm>
          <a:prstGeom prst="rect">
            <a:avLst/>
          </a:prstGeom>
        </p:spPr>
      </p:pic>
      <p:pic>
        <p:nvPicPr>
          <p:cNvPr id="6" name="Picture 2" descr="Afbeeldingsresultaat voor bonheiden boom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3" t="27070" r="34753" b="23711"/>
          <a:stretch/>
        </p:blipFill>
        <p:spPr bwMode="auto">
          <a:xfrm>
            <a:off x="6927344" y="4021971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634" y="1511977"/>
            <a:ext cx="3609422" cy="243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74744" y="2276872"/>
            <a:ext cx="4622468" cy="2376264"/>
          </a:xfrm>
        </p:spPr>
        <p:txBody>
          <a:bodyPr>
            <a:normAutofit/>
          </a:bodyPr>
          <a:lstStyle/>
          <a:p>
            <a:pPr algn="ctr"/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cumin Pro Condensed ExtLt" panose="020B0306020202020204" pitchFamily="34" charset="0"/>
              </a:rPr>
              <a:t>HOE</a:t>
            </a:r>
            <a:r>
              <a:rPr lang="nl-BE" dirty="0"/>
              <a:t> </a:t>
            </a:r>
            <a:r>
              <a:rPr lang="nl-BE" dirty="0" smtClean="0"/>
              <a:t>communiceren?</a:t>
            </a:r>
            <a:endParaRPr lang="nl-BE" b="1" dirty="0">
              <a:latin typeface="Acumin Pro Condensed Thin" panose="020B02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Situatieschets</a:t>
            </a:r>
          </a:p>
          <a:p>
            <a:r>
              <a:rPr lang="nl-BE" dirty="0" smtClean="0"/>
              <a:t>Nut van groen in de stad</a:t>
            </a:r>
          </a:p>
          <a:p>
            <a:r>
              <a:rPr lang="nl-BE" dirty="0" smtClean="0"/>
              <a:t>HOE communiceren?</a:t>
            </a:r>
          </a:p>
          <a:p>
            <a:r>
              <a:rPr lang="nl-BE" dirty="0" smtClean="0"/>
              <a:t>WAT communiceren?</a:t>
            </a:r>
          </a:p>
          <a:p>
            <a:r>
              <a:rPr lang="nl-BE" dirty="0" smtClean="0"/>
              <a:t>Discussie</a:t>
            </a:r>
          </a:p>
          <a:p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Inhoud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5471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1116012" y="1844675"/>
            <a:ext cx="8136507" cy="3960813"/>
          </a:xfrm>
        </p:spPr>
        <p:txBody>
          <a:bodyPr/>
          <a:lstStyle/>
          <a:p>
            <a:r>
              <a:rPr lang="nl-BE" dirty="0" smtClean="0"/>
              <a:t>‘KLIMAATJES’ als laagdrempelige communicatie gekoppeld aan acties</a:t>
            </a:r>
          </a:p>
          <a:p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Hemiksem gaat voor het klimaat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HOE communiceren?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l="4469" t="21563" r="70618" b="22951"/>
          <a:stretch/>
        </p:blipFill>
        <p:spPr>
          <a:xfrm>
            <a:off x="6269806" y="4918811"/>
            <a:ext cx="2197864" cy="151576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l="4254" t="18789" r="70833" b="23644"/>
          <a:stretch/>
        </p:blipFill>
        <p:spPr>
          <a:xfrm>
            <a:off x="6164748" y="3072076"/>
            <a:ext cx="2302922" cy="164778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l="5328" t="22888" r="70404" b="23644"/>
          <a:stretch/>
        </p:blipFill>
        <p:spPr>
          <a:xfrm>
            <a:off x="1403648" y="4759838"/>
            <a:ext cx="2471592" cy="168617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/>
          <a:srcRect l="4469" t="20870" r="70618" b="22951"/>
          <a:stretch/>
        </p:blipFill>
        <p:spPr>
          <a:xfrm>
            <a:off x="3779912" y="3112058"/>
            <a:ext cx="2359785" cy="164778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6"/>
          <a:srcRect l="4683" t="20176" r="70834" b="22952"/>
          <a:stretch/>
        </p:blipFill>
        <p:spPr>
          <a:xfrm>
            <a:off x="1403648" y="3066607"/>
            <a:ext cx="2354004" cy="169323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7"/>
          <a:srcRect l="4898" t="20177" r="70833" b="22257"/>
          <a:stretch/>
        </p:blipFill>
        <p:spPr>
          <a:xfrm>
            <a:off x="3918423" y="4821781"/>
            <a:ext cx="2221274" cy="163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4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964"/>
            <a:ext cx="3271179" cy="2453383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1116013" y="1844675"/>
            <a:ext cx="8027987" cy="5112717"/>
          </a:xfrm>
        </p:spPr>
        <p:txBody>
          <a:bodyPr>
            <a:normAutofit/>
          </a:bodyPr>
          <a:lstStyle/>
          <a:p>
            <a:r>
              <a:rPr lang="nl-BE" dirty="0" smtClean="0"/>
              <a:t>Klimaatjes samen op KLIMAATFEEST</a:t>
            </a:r>
          </a:p>
          <a:p>
            <a:pPr lvl="1"/>
            <a:r>
              <a:rPr lang="nl-BE" dirty="0" smtClean="0"/>
              <a:t>Hoe zelf het klimaat een handje helpen?</a:t>
            </a:r>
          </a:p>
          <a:p>
            <a:pPr lvl="1"/>
            <a:r>
              <a:rPr lang="nl-BE" dirty="0" smtClean="0"/>
              <a:t>Uitnodiging</a:t>
            </a:r>
          </a:p>
          <a:p>
            <a:pPr lvl="2"/>
            <a:r>
              <a:rPr lang="nl-BE" dirty="0" smtClean="0"/>
              <a:t>Klassieke communicatiekanalen</a:t>
            </a:r>
          </a:p>
          <a:p>
            <a:pPr lvl="2"/>
            <a:r>
              <a:rPr lang="nl-BE" dirty="0" smtClean="0"/>
              <a:t>Vogelvetbol met stempelkaart </a:t>
            </a:r>
            <a:r>
              <a:rPr lang="nl-BE" dirty="0" smtClean="0">
                <a:sym typeface="Wingdings" panose="05000000000000000000" pitchFamily="2" charset="2"/>
              </a:rPr>
              <a:t> </a:t>
            </a:r>
            <a:r>
              <a:rPr lang="nl-BE" dirty="0" err="1" smtClean="0"/>
              <a:t>Natuureducatieve</a:t>
            </a:r>
            <a:r>
              <a:rPr lang="nl-BE" dirty="0" smtClean="0"/>
              <a:t> 				          spelletjes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Hemiksem gaat voor het klimaat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HOE communiceren?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8"/>
          <a:stretch/>
        </p:blipFill>
        <p:spPr>
          <a:xfrm>
            <a:off x="6444208" y="4702964"/>
            <a:ext cx="2699792" cy="2452723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07" y="4702964"/>
            <a:ext cx="3198101" cy="23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1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fbeeldingsresultaat voor behaag natuurlij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14" y="1613392"/>
            <a:ext cx="21526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1116013" y="1844675"/>
            <a:ext cx="6912372" cy="2160389"/>
          </a:xfrm>
        </p:spPr>
        <p:txBody>
          <a:bodyPr>
            <a:normAutofit fontScale="85000" lnSpcReduction="20000"/>
          </a:bodyPr>
          <a:lstStyle/>
          <a:p>
            <a:r>
              <a:rPr lang="nl-BE" sz="3000" dirty="0" smtClean="0"/>
              <a:t>Info natuurvriendelijke tuin</a:t>
            </a:r>
          </a:p>
          <a:p>
            <a:pPr lvl="1"/>
            <a:r>
              <a:rPr lang="nl-BE" sz="2600" dirty="0" smtClean="0"/>
              <a:t>Natuurpunt</a:t>
            </a:r>
          </a:p>
          <a:p>
            <a:pPr lvl="1"/>
            <a:r>
              <a:rPr lang="nl-BE" sz="2600" dirty="0" smtClean="0"/>
              <a:t>VELT</a:t>
            </a:r>
          </a:p>
          <a:p>
            <a:pPr lvl="1"/>
            <a:r>
              <a:rPr lang="nl-BE" sz="2600" dirty="0" smtClean="0"/>
              <a:t>Groene gevels vzw</a:t>
            </a:r>
          </a:p>
          <a:p>
            <a:pPr lvl="1"/>
            <a:r>
              <a:rPr lang="nl-BE" sz="2600" dirty="0" smtClean="0"/>
              <a:t>Demopotten</a:t>
            </a:r>
          </a:p>
          <a:p>
            <a:pPr lvl="1"/>
            <a:r>
              <a:rPr lang="nl-BE" sz="2600" dirty="0" smtClean="0"/>
              <a:t>RLRL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Hemiksem gaat voor het klimaat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HOE communiceren?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049393" y="2245993"/>
            <a:ext cx="543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ym typeface="Wingdings" panose="05000000000000000000" pitchFamily="2" charset="2"/>
              </a:rPr>
              <a:t></a:t>
            </a:r>
            <a:endParaRPr lang="nl-BE" sz="2400" dirty="0"/>
          </a:p>
        </p:txBody>
      </p:sp>
      <p:sp>
        <p:nvSpPr>
          <p:cNvPr id="8" name="Tekstvak 7"/>
          <p:cNvSpPr txBox="1"/>
          <p:nvPr/>
        </p:nvSpPr>
        <p:spPr>
          <a:xfrm>
            <a:off x="4048071" y="352298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ym typeface="Wingdings" panose="05000000000000000000" pitchFamily="2" charset="2"/>
              </a:rPr>
              <a:t>          Boom zoekt tuin</a:t>
            </a:r>
            <a:endParaRPr lang="nl-BE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76" y="4138903"/>
            <a:ext cx="3301702" cy="2476277"/>
          </a:xfrm>
          <a:prstGeom prst="rect">
            <a:avLst/>
          </a:prstGeom>
        </p:spPr>
      </p:pic>
      <p:sp>
        <p:nvSpPr>
          <p:cNvPr id="12" name="Tijdelijke aanduiding voor tekst 3"/>
          <p:cNvSpPr txBox="1">
            <a:spLocks/>
          </p:cNvSpPr>
          <p:nvPr/>
        </p:nvSpPr>
        <p:spPr>
          <a:xfrm>
            <a:off x="1115814" y="4166962"/>
            <a:ext cx="6912372" cy="2476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600" dirty="0" smtClean="0"/>
              <a:t>BOOM ZOEKT TUIN</a:t>
            </a:r>
          </a:p>
          <a:p>
            <a:pPr lvl="1"/>
            <a:r>
              <a:rPr lang="nl-BE" sz="2200" dirty="0" smtClean="0"/>
              <a:t>Gratis bomen</a:t>
            </a:r>
          </a:p>
          <a:p>
            <a:pPr lvl="1"/>
            <a:r>
              <a:rPr lang="nl-BE" sz="2200" dirty="0" smtClean="0"/>
              <a:t>Afhaalmoment</a:t>
            </a:r>
          </a:p>
          <a:p>
            <a:pPr lvl="1"/>
            <a:r>
              <a:rPr lang="nl-BE" sz="2200" dirty="0" smtClean="0"/>
              <a:t>Infofiche </a:t>
            </a:r>
          </a:p>
          <a:p>
            <a:pPr lvl="1"/>
            <a:r>
              <a:rPr lang="nl-BE" sz="2200" dirty="0" smtClean="0"/>
              <a:t>Demonstratie 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871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BE" sz="2800" dirty="0" smtClean="0"/>
              <a:t>Gratis bomen</a:t>
            </a:r>
          </a:p>
          <a:p>
            <a:r>
              <a:rPr lang="nl-BE" sz="2800" dirty="0" smtClean="0"/>
              <a:t>1200 aangeplante bomen</a:t>
            </a:r>
          </a:p>
          <a:p>
            <a:r>
              <a:rPr lang="nl-BE" sz="2800" dirty="0" smtClean="0"/>
              <a:t>Communicatie resultaat: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1001 bomen in Nijlen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HOE communiceren?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t="9836" r="5695" b="7539"/>
          <a:stretch/>
        </p:blipFill>
        <p:spPr>
          <a:xfrm>
            <a:off x="563585" y="3429000"/>
            <a:ext cx="5160543" cy="32839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3429000"/>
            <a:ext cx="2342741" cy="32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6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7"/>
          <a:stretch/>
        </p:blipFill>
        <p:spPr>
          <a:xfrm>
            <a:off x="3759258" y="4889688"/>
            <a:ext cx="2429759" cy="1968311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Groepsaankoop nieuwe bomen</a:t>
            </a:r>
          </a:p>
          <a:p>
            <a:r>
              <a:rPr lang="nl-BE" dirty="0" smtClean="0"/>
              <a:t>Behoud bestaande bomen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Bonheiden Boomt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HOE communiceren?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r="25616"/>
          <a:stretch/>
        </p:blipFill>
        <p:spPr>
          <a:xfrm>
            <a:off x="6293039" y="4889688"/>
            <a:ext cx="1971641" cy="198550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2" y="2492895"/>
            <a:ext cx="3107870" cy="231433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689" y="2465107"/>
            <a:ext cx="3109394" cy="233204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/>
          <a:srcRect l="16066" t="16016" r="72766" b="32660"/>
          <a:stretch/>
        </p:blipFill>
        <p:spPr>
          <a:xfrm>
            <a:off x="6924041" y="2405804"/>
            <a:ext cx="1680407" cy="2391350"/>
          </a:xfrm>
          <a:prstGeom prst="rect">
            <a:avLst/>
          </a:prstGeom>
        </p:spPr>
      </p:pic>
      <p:pic>
        <p:nvPicPr>
          <p:cNvPr id="6146" name="Picture 2" descr="Afbeeldingsresultaat voor tuinwijz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70" y="4889688"/>
            <a:ext cx="2751044" cy="19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77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1116012" y="1844675"/>
            <a:ext cx="7560444" cy="3960813"/>
          </a:xfrm>
        </p:spPr>
        <p:txBody>
          <a:bodyPr>
            <a:normAutofit fontScale="92500" lnSpcReduction="20000"/>
          </a:bodyPr>
          <a:lstStyle/>
          <a:p>
            <a:r>
              <a:rPr lang="nl-BE" dirty="0" smtClean="0"/>
              <a:t>Behoud bestaande bomen</a:t>
            </a:r>
          </a:p>
          <a:p>
            <a:pPr lvl="1"/>
            <a:r>
              <a:rPr lang="nl-BE" dirty="0" smtClean="0"/>
              <a:t>Moet nog uitgewerkt worden</a:t>
            </a:r>
          </a:p>
          <a:p>
            <a:pPr lvl="1"/>
            <a:r>
              <a:rPr lang="nl-BE" dirty="0" smtClean="0"/>
              <a:t>Probleem: </a:t>
            </a:r>
          </a:p>
          <a:p>
            <a:pPr lvl="2"/>
            <a:r>
              <a:rPr lang="nl-BE" dirty="0" smtClean="0"/>
              <a:t>groen straatbeeld </a:t>
            </a:r>
            <a:r>
              <a:rPr lang="nl-BE" dirty="0" smtClean="0">
                <a:sym typeface="Wingdings" panose="05000000000000000000" pitchFamily="2" charset="2"/>
              </a:rPr>
              <a:t> </a:t>
            </a:r>
            <a:r>
              <a:rPr lang="nl-BE" dirty="0" smtClean="0"/>
              <a:t>verdwijnt</a:t>
            </a:r>
          </a:p>
          <a:p>
            <a:pPr lvl="2"/>
            <a:r>
              <a:rPr lang="nl-BE" dirty="0" smtClean="0"/>
              <a:t>bomen kappen voor veiligheid</a:t>
            </a:r>
          </a:p>
          <a:p>
            <a:pPr lvl="1"/>
            <a:r>
              <a:rPr lang="nl-BE" dirty="0" smtClean="0"/>
              <a:t>Aanpak:</a:t>
            </a:r>
          </a:p>
          <a:p>
            <a:pPr lvl="2"/>
            <a:r>
              <a:rPr lang="nl-BE" dirty="0"/>
              <a:t>Inventarisatie ‘beeldbepalende bomen</a:t>
            </a:r>
            <a:r>
              <a:rPr lang="nl-BE" dirty="0" smtClean="0"/>
              <a:t>’ langs weg</a:t>
            </a:r>
            <a:endParaRPr lang="nl-BE" dirty="0"/>
          </a:p>
          <a:p>
            <a:pPr lvl="2"/>
            <a:r>
              <a:rPr lang="nl-BE" dirty="0"/>
              <a:t>Gratis </a:t>
            </a:r>
            <a:r>
              <a:rPr lang="nl-BE" dirty="0" smtClean="0"/>
              <a:t>VTA* aanbieden </a:t>
            </a:r>
            <a:r>
              <a:rPr lang="nl-BE" dirty="0" smtClean="0">
                <a:sym typeface="Wingdings" panose="05000000000000000000" pitchFamily="2" charset="2"/>
              </a:rPr>
              <a:t> beheerplan en offerte</a:t>
            </a:r>
            <a:endParaRPr lang="nl-BE" dirty="0"/>
          </a:p>
          <a:p>
            <a:pPr lvl="2"/>
            <a:r>
              <a:rPr lang="nl-BE" dirty="0"/>
              <a:t>Subsidie </a:t>
            </a:r>
            <a:r>
              <a:rPr lang="nl-BE" dirty="0" smtClean="0"/>
              <a:t>uitvoering onderhoud</a:t>
            </a:r>
          </a:p>
          <a:p>
            <a:pPr lvl="1"/>
            <a:r>
              <a:rPr lang="nl-BE" dirty="0" smtClean="0"/>
              <a:t>Knelpunten?</a:t>
            </a:r>
          </a:p>
          <a:p>
            <a:pPr lvl="1"/>
            <a:endParaRPr lang="nl-BE" dirty="0" smtClean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Bonheiden Boomt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HOE communiceren?</a:t>
            </a:r>
            <a:endParaRPr lang="nl-BE" dirty="0"/>
          </a:p>
        </p:txBody>
      </p:sp>
      <p:sp>
        <p:nvSpPr>
          <p:cNvPr id="2" name="Tekstvak 1"/>
          <p:cNvSpPr txBox="1"/>
          <p:nvPr/>
        </p:nvSpPr>
        <p:spPr>
          <a:xfrm>
            <a:off x="6228184" y="6444044"/>
            <a:ext cx="288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*VTA: </a:t>
            </a:r>
            <a:r>
              <a:rPr lang="nl-BE" dirty="0" err="1" smtClean="0"/>
              <a:t>visual</a:t>
            </a:r>
            <a:r>
              <a:rPr lang="nl-BE" dirty="0" smtClean="0"/>
              <a:t> tree assessment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513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err="1" smtClean="0"/>
              <a:t>Vergroen</a:t>
            </a:r>
            <a:r>
              <a:rPr lang="nl-BE" dirty="0" smtClean="0"/>
              <a:t> je voortuin</a:t>
            </a:r>
            <a:endParaRPr lang="nl-BE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HOE communiceren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/>
          <a:stretch/>
        </p:blipFill>
        <p:spPr>
          <a:xfrm>
            <a:off x="323528" y="1412776"/>
            <a:ext cx="8504120" cy="5271107"/>
          </a:xfrm>
        </p:spPr>
      </p:pic>
    </p:spTree>
    <p:extLst>
      <p:ext uri="{BB962C8B-B14F-4D97-AF65-F5344CB8AC3E}">
        <p14:creationId xmlns:p14="http://schemas.microsoft.com/office/powerpoint/2010/main" val="416573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1079500" y="1791304"/>
            <a:ext cx="6985000" cy="3960813"/>
          </a:xfrm>
        </p:spPr>
        <p:txBody>
          <a:bodyPr/>
          <a:lstStyle/>
          <a:p>
            <a:r>
              <a:rPr lang="nl-BE" sz="2400" dirty="0" smtClean="0"/>
              <a:t>Begeleiding idee - realisatie</a:t>
            </a:r>
          </a:p>
          <a:p>
            <a:pPr lvl="1"/>
            <a:r>
              <a:rPr lang="nl-BE" sz="2000" dirty="0" smtClean="0"/>
              <a:t>Uitnodiging </a:t>
            </a:r>
          </a:p>
          <a:p>
            <a:pPr lvl="1"/>
            <a:r>
              <a:rPr lang="nl-BE" sz="2000" dirty="0" smtClean="0"/>
              <a:t>Aftrap</a:t>
            </a:r>
          </a:p>
          <a:p>
            <a:pPr lvl="1"/>
            <a:r>
              <a:rPr lang="nl-BE" sz="2000" dirty="0" smtClean="0"/>
              <a:t>Inspiratiemoment</a:t>
            </a:r>
          </a:p>
          <a:p>
            <a:pPr lvl="1"/>
            <a:r>
              <a:rPr lang="nl-BE" sz="2000" dirty="0" smtClean="0"/>
              <a:t>Consultatie tuinarchitect</a:t>
            </a:r>
          </a:p>
          <a:p>
            <a:pPr lvl="1"/>
            <a:r>
              <a:rPr lang="nl-BE" sz="2000" dirty="0" smtClean="0"/>
              <a:t>Groepsaankoop</a:t>
            </a:r>
          </a:p>
          <a:p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err="1" smtClean="0"/>
              <a:t>Vergroen</a:t>
            </a:r>
            <a:r>
              <a:rPr lang="nl-BE" dirty="0" smtClean="0"/>
              <a:t> je voortuin</a:t>
            </a:r>
            <a:endParaRPr lang="nl-BE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HOE communiceren</a:t>
            </a:r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/>
          <a:srcRect l="1609" t="18011" r="57304"/>
          <a:stretch/>
        </p:blipFill>
        <p:spPr>
          <a:xfrm>
            <a:off x="7343268" y="612847"/>
            <a:ext cx="1679459" cy="245546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3"/>
          <a:srcRect l="684" t="1078" r="50898" b="51501"/>
          <a:stretch/>
        </p:blipFill>
        <p:spPr>
          <a:xfrm>
            <a:off x="6194133" y="3204169"/>
            <a:ext cx="2842363" cy="17370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4"/>
          <a:srcRect l="689" t="17400" r="68696" b="23998"/>
          <a:stretch/>
        </p:blipFill>
        <p:spPr>
          <a:xfrm>
            <a:off x="4374688" y="4290898"/>
            <a:ext cx="1717439" cy="247513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/>
          <a:srcRect l="1584" t="2385" r="64278" b="3476"/>
          <a:stretch/>
        </p:blipFill>
        <p:spPr>
          <a:xfrm>
            <a:off x="2367809" y="4320982"/>
            <a:ext cx="1878250" cy="247138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/>
          <a:srcRect l="857" t="2696" r="58497" b="58715"/>
          <a:stretch/>
        </p:blipFill>
        <p:spPr>
          <a:xfrm>
            <a:off x="6194133" y="5068874"/>
            <a:ext cx="2828594" cy="169715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7"/>
          <a:srcRect l="46001" t="64898" r="32504"/>
          <a:stretch/>
        </p:blipFill>
        <p:spPr>
          <a:xfrm>
            <a:off x="111622" y="4320982"/>
            <a:ext cx="2145858" cy="25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7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2555776" y="1607096"/>
            <a:ext cx="6985000" cy="3960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400" dirty="0" smtClean="0"/>
              <a:t>Motivatie door wedstrijd met prijzen</a:t>
            </a:r>
            <a:endParaRPr lang="nl-BE" sz="24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err="1" smtClean="0"/>
              <a:t>Vergroen</a:t>
            </a:r>
            <a:r>
              <a:rPr lang="nl-BE" dirty="0" smtClean="0"/>
              <a:t> je voortuin</a:t>
            </a:r>
            <a:endParaRPr lang="nl-BE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HOE communiceren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l="1078" t="7689" r="32024"/>
          <a:stretch/>
        </p:blipFill>
        <p:spPr>
          <a:xfrm>
            <a:off x="1843761" y="2082904"/>
            <a:ext cx="5832648" cy="46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1116012" y="1844675"/>
            <a:ext cx="7704460" cy="39608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2800" dirty="0" smtClean="0"/>
              <a:t>‘Ik heb geen (grote) voortuin, wat kan ik doen?’</a:t>
            </a:r>
          </a:p>
          <a:p>
            <a:pPr marL="0" indent="0">
              <a:buNone/>
            </a:pPr>
            <a:endParaRPr lang="nl-BE" sz="2800" dirty="0" smtClean="0"/>
          </a:p>
          <a:p>
            <a:r>
              <a:rPr lang="nl-BE" sz="2800" dirty="0" smtClean="0"/>
              <a:t>Project geveltuinen </a:t>
            </a:r>
            <a:r>
              <a:rPr lang="nl-BE" sz="2800" dirty="0" err="1" smtClean="0"/>
              <a:t>obv</a:t>
            </a:r>
            <a:r>
              <a:rPr lang="nl-BE" sz="2800" dirty="0" smtClean="0"/>
              <a:t> ‘Aalst Klimt Op’</a:t>
            </a:r>
          </a:p>
          <a:p>
            <a:r>
              <a:rPr lang="nl-BE" sz="2800" dirty="0" smtClean="0"/>
              <a:t>Gratis geveltuintjes weggeven</a:t>
            </a:r>
          </a:p>
          <a:p>
            <a:pPr lvl="1"/>
            <a:r>
              <a:rPr lang="nl-BE" sz="2200" dirty="0"/>
              <a:t>Het uitbreken van de verharding</a:t>
            </a:r>
          </a:p>
          <a:p>
            <a:pPr lvl="1"/>
            <a:r>
              <a:rPr lang="nl-BE" sz="2200" dirty="0" smtClean="0"/>
              <a:t>Het </a:t>
            </a:r>
            <a:r>
              <a:rPr lang="nl-BE" sz="2200" dirty="0"/>
              <a:t>uitgraven van het </a:t>
            </a:r>
            <a:r>
              <a:rPr lang="nl-BE" sz="2200" dirty="0" err="1"/>
              <a:t>plantgat</a:t>
            </a:r>
            <a:r>
              <a:rPr lang="nl-BE" sz="2200" dirty="0"/>
              <a:t> (tot 30 cm diepte)</a:t>
            </a:r>
          </a:p>
          <a:p>
            <a:pPr lvl="1"/>
            <a:r>
              <a:rPr lang="nl-BE" sz="2200" dirty="0" smtClean="0"/>
              <a:t>Het </a:t>
            </a:r>
            <a:r>
              <a:rPr lang="nl-BE" sz="2200" dirty="0"/>
              <a:t>plaatsen van een boordsteen</a:t>
            </a:r>
          </a:p>
          <a:p>
            <a:pPr lvl="1"/>
            <a:r>
              <a:rPr lang="nl-BE" sz="2200" dirty="0" smtClean="0"/>
              <a:t>Het </a:t>
            </a:r>
            <a:r>
              <a:rPr lang="nl-BE" sz="2200" dirty="0"/>
              <a:t>verwijderen van niet-herbruikbaar materiaal</a:t>
            </a:r>
          </a:p>
          <a:p>
            <a:pPr lvl="1"/>
            <a:r>
              <a:rPr lang="nl-BE" sz="2200" dirty="0" smtClean="0"/>
              <a:t>Het </a:t>
            </a:r>
            <a:r>
              <a:rPr lang="nl-BE" sz="2200" dirty="0"/>
              <a:t>vullen van het </a:t>
            </a:r>
            <a:r>
              <a:rPr lang="nl-BE" sz="2200" dirty="0" err="1"/>
              <a:t>plantgat</a:t>
            </a:r>
            <a:r>
              <a:rPr lang="nl-BE" sz="2200" dirty="0"/>
              <a:t> met teelaarde en compost</a:t>
            </a:r>
          </a:p>
          <a:p>
            <a:pPr lvl="1"/>
            <a:r>
              <a:rPr lang="nl-BE" sz="2200" dirty="0" smtClean="0"/>
              <a:t>Het </a:t>
            </a:r>
            <a:r>
              <a:rPr lang="nl-BE" sz="2200" dirty="0"/>
              <a:t>plaatsen van de klimhulp</a:t>
            </a:r>
          </a:p>
          <a:p>
            <a:pPr lvl="1"/>
            <a:r>
              <a:rPr lang="nl-BE" sz="2200" dirty="0" smtClean="0"/>
              <a:t>Het </a:t>
            </a:r>
            <a:r>
              <a:rPr lang="nl-BE" sz="2200" dirty="0"/>
              <a:t>planten van het gekozen plantgoed.</a:t>
            </a:r>
          </a:p>
          <a:p>
            <a:endParaRPr lang="nl-BE" sz="2800" dirty="0" smtClean="0"/>
          </a:p>
          <a:p>
            <a:pPr lvl="1"/>
            <a:endParaRPr lang="nl-BE" sz="2400" dirty="0" smtClean="0"/>
          </a:p>
          <a:p>
            <a:pPr marL="0" indent="0">
              <a:buNone/>
            </a:pPr>
            <a:endParaRPr lang="nl-BE" sz="2800" dirty="0"/>
          </a:p>
          <a:p>
            <a:pPr marL="0" indent="0">
              <a:buNone/>
            </a:pPr>
            <a:endParaRPr lang="nl-BE" sz="2800" dirty="0" smtClean="0"/>
          </a:p>
          <a:p>
            <a:endParaRPr lang="nl-BE" sz="28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Geveltuintjes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HOE communiceren?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5960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109004" y="2716674"/>
            <a:ext cx="48650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cumin Pro Condensed Thin" panose="020B0206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BE" dirty="0" smtClean="0"/>
              <a:t>wat mensen </a:t>
            </a:r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cumin Pro Condensed ExtLt" panose="020B0306020202020204" pitchFamily="34" charset="0"/>
              </a:rPr>
              <a:t>DROMEN</a:t>
            </a:r>
            <a:r>
              <a:rPr lang="nl-BE" dirty="0" smtClean="0"/>
              <a:t>…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97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6349" cy="381642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399" y="-494865"/>
            <a:ext cx="3275856" cy="432193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4715"/>
          <a:stretch/>
        </p:blipFill>
        <p:spPr>
          <a:xfrm>
            <a:off x="4932040" y="3934362"/>
            <a:ext cx="4365096" cy="292363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" y="3933056"/>
            <a:ext cx="4783376" cy="324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8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74744" y="2276872"/>
            <a:ext cx="4622468" cy="2376264"/>
          </a:xfrm>
        </p:spPr>
        <p:txBody>
          <a:bodyPr>
            <a:normAutofit/>
          </a:bodyPr>
          <a:lstStyle/>
          <a:p>
            <a:pPr algn="ctr"/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cumin Pro Condensed ExtLt" panose="020B0306020202020204" pitchFamily="34" charset="0"/>
              </a:rPr>
              <a:t>WAT</a:t>
            </a:r>
            <a:r>
              <a:rPr lang="nl-BE" dirty="0" smtClean="0"/>
              <a:t> communiceren?</a:t>
            </a:r>
            <a:endParaRPr lang="nl-BE" b="1" dirty="0">
              <a:latin typeface="Acumin Pro Condensed Thin" panose="020B02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7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Wat is een natuurvriendelijke tuin?</a:t>
            </a:r>
          </a:p>
          <a:p>
            <a:pPr lvl="1"/>
            <a:r>
              <a:rPr lang="nl-BE" dirty="0" smtClean="0"/>
              <a:t>Zelf geen publicaties</a:t>
            </a:r>
          </a:p>
          <a:p>
            <a:pPr lvl="1"/>
            <a:r>
              <a:rPr lang="nl-BE" dirty="0" smtClean="0"/>
              <a:t>Natuurpunt/Velt/provincie Antwerpen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Natuurvriendelijke tuin</a:t>
            </a:r>
            <a:endParaRPr lang="nl-B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WAT communiceren?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3554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59235" t="16016" r="14563" b="24338"/>
          <a:stretch/>
        </p:blipFill>
        <p:spPr>
          <a:xfrm>
            <a:off x="-404134" y="0"/>
            <a:ext cx="9869787" cy="69573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59450" t="20176" r="14563" b="20176"/>
          <a:stretch/>
        </p:blipFill>
        <p:spPr>
          <a:xfrm>
            <a:off x="174275" y="382351"/>
            <a:ext cx="8712968" cy="619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9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56228" t="9080" r="10912" b="16709"/>
          <a:stretch/>
        </p:blipFill>
        <p:spPr>
          <a:xfrm>
            <a:off x="0" y="407066"/>
            <a:ext cx="9226383" cy="645243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65488" t="20176" r="20791" b="16709"/>
          <a:stretch/>
        </p:blipFill>
        <p:spPr>
          <a:xfrm>
            <a:off x="2555775" y="188640"/>
            <a:ext cx="4600139" cy="655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52576" t="9710" r="7692" b="4981"/>
          <a:stretch/>
        </p:blipFill>
        <p:spPr>
          <a:xfrm>
            <a:off x="0" y="454769"/>
            <a:ext cx="9144000" cy="6079525"/>
          </a:xfrm>
          <a:prstGeom prst="rect">
            <a:avLst/>
          </a:prstGeom>
        </p:spPr>
      </p:pic>
      <p:sp>
        <p:nvSpPr>
          <p:cNvPr id="8" name="Tijdelijke aanduiding voor tekst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/>
          <a:srcRect l="52577" t="10467" r="8119" b="4917"/>
          <a:stretch/>
        </p:blipFill>
        <p:spPr>
          <a:xfrm>
            <a:off x="0" y="440714"/>
            <a:ext cx="9161451" cy="610763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52792" t="9773" r="8121" b="4918"/>
          <a:stretch/>
        </p:blipFill>
        <p:spPr>
          <a:xfrm>
            <a:off x="-1" y="336885"/>
            <a:ext cx="9161451" cy="619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6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56443" t="16016" r="11986" b="12547"/>
          <a:stretch/>
        </p:blipFill>
        <p:spPr>
          <a:xfrm>
            <a:off x="0" y="251008"/>
            <a:ext cx="9137257" cy="640229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56443" t="18789" r="11771" b="9773"/>
          <a:stretch/>
        </p:blipFill>
        <p:spPr>
          <a:xfrm>
            <a:off x="-1" y="251008"/>
            <a:ext cx="9137257" cy="635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4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1116013" y="1628800"/>
            <a:ext cx="6985000" cy="3960813"/>
          </a:xfrm>
        </p:spPr>
        <p:txBody>
          <a:bodyPr>
            <a:normAutofit/>
          </a:bodyPr>
          <a:lstStyle/>
          <a:p>
            <a:r>
              <a:rPr lang="nl-BE" dirty="0" smtClean="0"/>
              <a:t>Autochtoon plantgoed!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Natuurvriendelijke tuin</a:t>
            </a:r>
            <a:endParaRPr lang="nl-B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WAT communiceren?</a:t>
            </a:r>
            <a:endParaRPr lang="nl-BE" dirty="0"/>
          </a:p>
        </p:txBody>
      </p:sp>
      <p:pic>
        <p:nvPicPr>
          <p:cNvPr id="1026" name="Picture 2" descr="Afbeeldingsresultaat voor sleedoo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5" y="2350777"/>
            <a:ext cx="2042977" cy="1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30" y="4725144"/>
            <a:ext cx="2045507" cy="204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fbeeldingsresultaat voor sleedoo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30" y="2348880"/>
            <a:ext cx="2045507" cy="153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echte verbindingslijn met pijl 8"/>
          <p:cNvCxnSpPr/>
          <p:nvPr/>
        </p:nvCxnSpPr>
        <p:spPr>
          <a:xfrm>
            <a:off x="575953" y="4581128"/>
            <a:ext cx="79920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251520" y="3861048"/>
            <a:ext cx="247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Bloei niet-autochtone </a:t>
            </a:r>
            <a:r>
              <a:rPr lang="nl-BE" dirty="0"/>
              <a:t>S</a:t>
            </a:r>
            <a:r>
              <a:rPr lang="nl-BE" dirty="0" smtClean="0"/>
              <a:t>leedoorn</a:t>
            </a:r>
            <a:endParaRPr lang="nl-BE" dirty="0"/>
          </a:p>
        </p:txBody>
      </p:sp>
      <p:sp>
        <p:nvSpPr>
          <p:cNvPr id="14" name="Tekstvak 13"/>
          <p:cNvSpPr txBox="1"/>
          <p:nvPr/>
        </p:nvSpPr>
        <p:spPr>
          <a:xfrm>
            <a:off x="2721575" y="3861048"/>
            <a:ext cx="1907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Bloei autochtone Sleedoorn</a:t>
            </a:r>
            <a:endParaRPr lang="nl-BE" dirty="0"/>
          </a:p>
        </p:txBody>
      </p:sp>
      <p:sp>
        <p:nvSpPr>
          <p:cNvPr id="15" name="Tekstvak 14"/>
          <p:cNvSpPr txBox="1"/>
          <p:nvPr/>
        </p:nvSpPr>
        <p:spPr>
          <a:xfrm>
            <a:off x="4698237" y="5494069"/>
            <a:ext cx="2538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Uitkomen rupsen</a:t>
            </a:r>
          </a:p>
          <a:p>
            <a:pPr algn="ctr"/>
            <a:r>
              <a:rPr lang="nl-BE" dirty="0" smtClean="0"/>
              <a:t>Sleedoornpage</a:t>
            </a:r>
          </a:p>
          <a:p>
            <a:pPr algn="ctr"/>
            <a:r>
              <a:rPr lang="nl-BE" dirty="0" smtClean="0"/>
              <a:t>(waardplant: Sleedoorn)</a:t>
            </a:r>
            <a:endParaRPr lang="nl-BE" dirty="0"/>
          </a:p>
        </p:txBody>
      </p:sp>
      <p:sp>
        <p:nvSpPr>
          <p:cNvPr id="2" name="Rechthoek 1"/>
          <p:cNvSpPr/>
          <p:nvPr/>
        </p:nvSpPr>
        <p:spPr>
          <a:xfrm>
            <a:off x="5940152" y="3861048"/>
            <a:ext cx="2905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hlinkClick r:id="rId4"/>
              </a:rPr>
              <a:t>http://www.plantvanhier.be/</a:t>
            </a:r>
            <a:endParaRPr lang="nl-BE" dirty="0"/>
          </a:p>
        </p:txBody>
      </p:sp>
      <p:pic>
        <p:nvPicPr>
          <p:cNvPr id="3" name="Picture 2" descr="Afbeeldingsresultaat voor plant van hi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3"/>
          <a:stretch/>
        </p:blipFill>
        <p:spPr bwMode="auto">
          <a:xfrm>
            <a:off x="6477345" y="2217658"/>
            <a:ext cx="1768840" cy="164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>
            <a:off x="3675482" y="4472245"/>
            <a:ext cx="0" cy="217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1331640" y="4507379"/>
            <a:ext cx="0" cy="217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86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3677595" cy="407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14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74744" y="2276872"/>
            <a:ext cx="4622468" cy="2376264"/>
          </a:xfrm>
        </p:spPr>
        <p:txBody>
          <a:bodyPr>
            <a:normAutofit/>
          </a:bodyPr>
          <a:lstStyle/>
          <a:p>
            <a:pPr algn="ctr"/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cumin Pro Condensed ExtLt" panose="020B0306020202020204" pitchFamily="34" charset="0"/>
              </a:rPr>
              <a:t>Discussie</a:t>
            </a:r>
            <a:endParaRPr lang="nl-BE" b="1" dirty="0">
              <a:latin typeface="Acumin Pro Condensed Thin" panose="020B02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7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"/>
            <a:ext cx="9144000" cy="685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2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Even de benen strekken</a:t>
            </a:r>
          </a:p>
          <a:p>
            <a:endParaRPr lang="nl-BE" dirty="0" smtClean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Discussie</a:t>
            </a:r>
            <a:endParaRPr lang="nl-BE" dirty="0"/>
          </a:p>
        </p:txBody>
      </p:sp>
      <p:pic>
        <p:nvPicPr>
          <p:cNvPr id="5" name="Picture 2" descr="Gerelateerde afbeel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420888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2316000" y="1655552"/>
            <a:ext cx="506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Hoe ziet uw </a:t>
            </a:r>
            <a:r>
              <a:rPr lang="nl-BE" sz="2800" dirty="0" smtClean="0"/>
              <a:t>(voor)tuin er nu uit</a:t>
            </a:r>
            <a:r>
              <a:rPr lang="nl-BE" sz="2800" dirty="0"/>
              <a:t>?</a:t>
            </a:r>
          </a:p>
          <a:p>
            <a:endParaRPr lang="nl-BE" sz="2800" dirty="0"/>
          </a:p>
        </p:txBody>
      </p:sp>
      <p:pic>
        <p:nvPicPr>
          <p:cNvPr id="7" name="Picture 4" descr="Afbeeldingsresultaat voor straat zonder gro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58243"/>
            <a:ext cx="2952328" cy="198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4355976" y="3861048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VS</a:t>
            </a:r>
            <a:endParaRPr lang="nl-BE" sz="4000" dirty="0"/>
          </a:p>
        </p:txBody>
      </p:sp>
      <p:pic>
        <p:nvPicPr>
          <p:cNvPr id="10" name="Picture 6" descr="Afbeeldingsresultaat voor gras afsluit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62" y="2420888"/>
            <a:ext cx="2946150" cy="22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fbeeldingsresultaat voor straat st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12" y="4757705"/>
            <a:ext cx="295060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72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Even de benen strekken</a:t>
            </a:r>
          </a:p>
          <a:p>
            <a:endParaRPr lang="nl-BE" dirty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Discussie</a:t>
            </a:r>
            <a:endParaRPr lang="nl-BE" dirty="0"/>
          </a:p>
        </p:txBody>
      </p:sp>
      <p:pic>
        <p:nvPicPr>
          <p:cNvPr id="5" name="Picture 2" descr="Gerelateerde afbeel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420888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2627784" y="1655552"/>
            <a:ext cx="4605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Hoe ziet uw droomtuin eruit?</a:t>
            </a:r>
            <a:endParaRPr lang="nl-BE" sz="2800" dirty="0"/>
          </a:p>
          <a:p>
            <a:endParaRPr lang="nl-BE" sz="2800" dirty="0"/>
          </a:p>
        </p:txBody>
      </p:sp>
      <p:pic>
        <p:nvPicPr>
          <p:cNvPr id="7" name="Picture 4" descr="Afbeeldingsresultaat voor straat zonder gro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58243"/>
            <a:ext cx="2952328" cy="198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4355976" y="3861048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VS</a:t>
            </a:r>
            <a:endParaRPr lang="nl-BE" sz="4000" dirty="0"/>
          </a:p>
        </p:txBody>
      </p:sp>
      <p:pic>
        <p:nvPicPr>
          <p:cNvPr id="10" name="Picture 6" descr="Afbeeldingsresultaat voor gras afsluit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62" y="2420888"/>
            <a:ext cx="2946150" cy="22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fbeeldingsresultaat voor straat st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12" y="4757705"/>
            <a:ext cx="295060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7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Even de benen strekken</a:t>
            </a:r>
          </a:p>
          <a:p>
            <a:endParaRPr lang="nl-BE" dirty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Discussie</a:t>
            </a:r>
            <a:endParaRPr lang="nl-BE" dirty="0"/>
          </a:p>
        </p:txBody>
      </p:sp>
      <p:pic>
        <p:nvPicPr>
          <p:cNvPr id="5" name="Picture 2" descr="Gerelateerde afbeel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420888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1763688" y="1655552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Hoe wil uw buur dat uw tuin eruit ziet?</a:t>
            </a:r>
            <a:endParaRPr lang="nl-BE" sz="2800" dirty="0"/>
          </a:p>
          <a:p>
            <a:endParaRPr lang="nl-BE" sz="2800" dirty="0"/>
          </a:p>
        </p:txBody>
      </p:sp>
      <p:pic>
        <p:nvPicPr>
          <p:cNvPr id="7" name="Picture 4" descr="Afbeeldingsresultaat voor straat zonder gro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58243"/>
            <a:ext cx="2952328" cy="198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4355976" y="3861048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VS</a:t>
            </a:r>
            <a:endParaRPr lang="nl-BE" sz="4000" dirty="0"/>
          </a:p>
        </p:txBody>
      </p:sp>
      <p:pic>
        <p:nvPicPr>
          <p:cNvPr id="10" name="Picture 6" descr="Afbeeldingsresultaat voor gras afsluit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62" y="2420888"/>
            <a:ext cx="2946150" cy="22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fbeeldingsresultaat voor straat st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12" y="4757705"/>
            <a:ext cx="295060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 rot="19956921">
            <a:off x="6151244" y="4283507"/>
            <a:ext cx="2721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3200" dirty="0" smtClean="0"/>
              <a:t>Sensibilisatie!!!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249179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Lopen er bij jullie al gelijkaardige projecten?</a:t>
            </a:r>
          </a:p>
          <a:p>
            <a:pPr lvl="1"/>
            <a:r>
              <a:rPr lang="nl-BE" dirty="0"/>
              <a:t>Struikelblokken?</a:t>
            </a:r>
          </a:p>
          <a:p>
            <a:pPr lvl="1"/>
            <a:r>
              <a:rPr lang="nl-BE" dirty="0"/>
              <a:t>Successen</a:t>
            </a:r>
            <a:r>
              <a:rPr lang="nl-BE" dirty="0" smtClean="0"/>
              <a:t>?</a:t>
            </a:r>
          </a:p>
          <a:p>
            <a:endParaRPr lang="nl-BE" dirty="0" smtClean="0"/>
          </a:p>
          <a:p>
            <a:r>
              <a:rPr lang="nl-BE" dirty="0" smtClean="0"/>
              <a:t>Wensen jullie nieuwe projecten op te starten na vandaag?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Lopende projecten</a:t>
            </a:r>
            <a:endParaRPr lang="nl-B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Discussie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755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Groepsaankoop - </a:t>
            </a:r>
            <a:r>
              <a:rPr lang="nl-BE" u="sng" dirty="0" smtClean="0"/>
              <a:t>onderhoud</a:t>
            </a:r>
            <a:r>
              <a:rPr lang="nl-BE" dirty="0" smtClean="0"/>
              <a:t> bomen</a:t>
            </a:r>
          </a:p>
          <a:p>
            <a:pPr lvl="1"/>
            <a:r>
              <a:rPr lang="nl-BE" dirty="0" smtClean="0"/>
              <a:t>Hoe zouden jullie het aanpakken?</a:t>
            </a:r>
          </a:p>
          <a:p>
            <a:pPr lvl="1"/>
            <a:r>
              <a:rPr lang="nl-BE" dirty="0" smtClean="0"/>
              <a:t>Welke knelpunten verwachten jullie?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Case 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Discussie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8693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Autochtoon plantgoed:</a:t>
            </a:r>
          </a:p>
          <a:p>
            <a:pPr lvl="1"/>
            <a:r>
              <a:rPr lang="nl-BE" dirty="0" smtClean="0"/>
              <a:t>Landschappelijke </a:t>
            </a:r>
            <a:r>
              <a:rPr lang="nl-BE" dirty="0" err="1" smtClean="0"/>
              <a:t>vs</a:t>
            </a:r>
            <a:r>
              <a:rPr lang="nl-BE" dirty="0" smtClean="0"/>
              <a:t> stadstuinen?</a:t>
            </a:r>
          </a:p>
          <a:p>
            <a:pPr lvl="1"/>
            <a:r>
              <a:rPr lang="nl-BE" dirty="0" smtClean="0"/>
              <a:t>Verarming genenpoel?</a:t>
            </a:r>
          </a:p>
          <a:p>
            <a:pPr lvl="1"/>
            <a:r>
              <a:rPr lang="nl-BE" dirty="0" smtClean="0"/>
              <a:t>Wat met weerbaarheid tijdens klimaatverandering?</a:t>
            </a:r>
          </a:p>
          <a:p>
            <a:pPr marL="457200" lvl="1" indent="0">
              <a:buNone/>
            </a:pP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Vragen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Discussie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679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Wie is onze voornaamste doelgroep?</a:t>
            </a:r>
          </a:p>
          <a:p>
            <a:pPr lvl="1"/>
            <a:r>
              <a:rPr lang="nl-BE" dirty="0" smtClean="0"/>
              <a:t>Kinderen </a:t>
            </a:r>
          </a:p>
          <a:p>
            <a:pPr lvl="1"/>
            <a:r>
              <a:rPr lang="nl-BE" dirty="0" smtClean="0"/>
              <a:t>Volwassenen</a:t>
            </a:r>
          </a:p>
          <a:p>
            <a:pPr lvl="1"/>
            <a:r>
              <a:rPr lang="nl-BE" dirty="0" smtClean="0"/>
              <a:t>Gepensioneerden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Vragen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 smtClean="0"/>
              <a:t>Discussie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517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4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7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274" y="0"/>
            <a:ext cx="12213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2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911" y="0"/>
            <a:ext cx="10241280" cy="6858000"/>
          </a:xfrm>
        </p:spPr>
      </p:pic>
    </p:spTree>
    <p:extLst>
      <p:ext uri="{BB962C8B-B14F-4D97-AF65-F5344CB8AC3E}">
        <p14:creationId xmlns:p14="http://schemas.microsoft.com/office/powerpoint/2010/main" val="8859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fbeeldingsresultaat voor straat zonder gro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99392"/>
            <a:ext cx="1033067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1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442950" y="2662082"/>
            <a:ext cx="40806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cumin Pro Condensed Thin" panose="020B0206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BE" dirty="0"/>
              <a:t>w</a:t>
            </a:r>
            <a:r>
              <a:rPr lang="nl-BE" dirty="0" smtClean="0"/>
              <a:t>at mensen </a:t>
            </a:r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cumin Pro Condensed ExtLt" panose="020B0306020202020204" pitchFamily="34" charset="0"/>
              </a:rPr>
              <a:t>DOEN</a:t>
            </a:r>
            <a:r>
              <a:rPr lang="nl-BE" dirty="0" smtClean="0"/>
              <a:t>…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4295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jabloon_presentatie_RLRL">
  <a:themeElements>
    <a:clrScheme name="RLRL">
      <a:dk1>
        <a:srgbClr val="309A9A"/>
      </a:dk1>
      <a:lt1>
        <a:sysClr val="window" lastClr="FFFFFF"/>
      </a:lt1>
      <a:dk2>
        <a:srgbClr val="999933"/>
      </a:dk2>
      <a:lt2>
        <a:srgbClr val="DFD9D0"/>
      </a:lt2>
      <a:accent1>
        <a:srgbClr val="D2C9BC"/>
      </a:accent1>
      <a:accent2>
        <a:srgbClr val="F1EFEB"/>
      </a:accent2>
      <a:accent3>
        <a:srgbClr val="3A3610"/>
      </a:accent3>
      <a:accent4>
        <a:srgbClr val="60413D"/>
      </a:accent4>
      <a:accent5>
        <a:srgbClr val="58352E"/>
      </a:accent5>
      <a:accent6>
        <a:srgbClr val="999933"/>
      </a:accent6>
      <a:hlink>
        <a:srgbClr val="309A9A"/>
      </a:hlink>
      <a:folHlink>
        <a:srgbClr val="999933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F4B7F2A5-AC9B-4E1A-A164-0A2B1262F10E}" vid="{7F280F61-1462-4891-A3A3-12DFC16A4245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type xmlns="0f844532-14d6-4b18-9a81-2a5b58b0880b" xsi:nil="true"/>
    <Document_x0020_fase xmlns="0f844532-14d6-4b18-9a81-2a5b58b0880b" xsi:nil="true"/>
    <Status_x0020_document xmlns="0f844532-14d6-4b18-9a81-2a5b58b0880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756F51871C7247BE72784D7368D898" ma:contentTypeVersion="7" ma:contentTypeDescription="Een nieuw document maken." ma:contentTypeScope="" ma:versionID="321d33094ead5a044075694197da4541">
  <xsd:schema xmlns:xsd="http://www.w3.org/2001/XMLSchema" xmlns:xs="http://www.w3.org/2001/XMLSchema" xmlns:p="http://schemas.microsoft.com/office/2006/metadata/properties" xmlns:ns2="0f844532-14d6-4b18-9a81-2a5b58b0880b" xmlns:ns3="66f263a3-c5b3-4252-88a1-bca8b5d2983d" targetNamespace="http://schemas.microsoft.com/office/2006/metadata/properties" ma:root="true" ma:fieldsID="103ac14d35492da1dc84d75657ee2e36" ns2:_="" ns3:_="">
    <xsd:import namespace="0f844532-14d6-4b18-9a81-2a5b58b0880b"/>
    <xsd:import namespace="66f263a3-c5b3-4252-88a1-bca8b5d2983d"/>
    <xsd:element name="properties">
      <xsd:complexType>
        <xsd:sequence>
          <xsd:element name="documentManagement">
            <xsd:complexType>
              <xsd:all>
                <xsd:element ref="ns2:Status_x0020_document" minOccurs="0"/>
                <xsd:element ref="ns2:Document_x0020_fase" minOccurs="0"/>
                <xsd:element ref="ns2:Documenttype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844532-14d6-4b18-9a81-2a5b58b0880b" elementFormDefault="qualified">
    <xsd:import namespace="http://schemas.microsoft.com/office/2006/documentManagement/types"/>
    <xsd:import namespace="http://schemas.microsoft.com/office/infopath/2007/PartnerControls"/>
    <xsd:element name="Status_x0020_document" ma:index="8" nillable="true" ma:displayName="Status document" ma:format="Dropdown" ma:internalName="Status_x0020_document">
      <xsd:simpleType>
        <xsd:restriction base="dms:Choice">
          <xsd:enumeration value="Ontwerp"/>
          <xsd:enumeration value="Eindontwerp"/>
          <xsd:enumeration value="Definitief"/>
        </xsd:restriction>
      </xsd:simpleType>
    </xsd:element>
    <xsd:element name="Document_x0020_fase" ma:index="9" nillable="true" ma:displayName="Document fase" ma:format="Dropdown" ma:internalName="Document_x0020_fase">
      <xsd:simpleType>
        <xsd:restriction base="dms:Choice">
          <xsd:enumeration value="Nog aan te leveren"/>
        </xsd:restriction>
      </xsd:simpleType>
    </xsd:element>
    <xsd:element name="Documenttype" ma:index="10" nillable="true" ma:displayName="Documenttype" ma:format="Dropdown" ma:internalName="Documenttype">
      <xsd:simpleType>
        <xsd:restriction base="dms:Choice">
          <xsd:enumeration value="Nieuwsbrief"/>
          <xsd:enumeration value="Rapport"/>
          <xsd:enumeration value="Persbericht"/>
        </xsd:restriction>
      </xsd:simpleType>
    </xsd:element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f263a3-c5b3-4252-88a1-bca8b5d298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8C5738-D737-4EEA-9F13-61C6FB7581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96C28E-C7CE-4C1C-A2D0-C9AB4CAA6088}">
  <ds:schemaRefs>
    <ds:schemaRef ds:uri="http://www.w3.org/XML/1998/namespace"/>
    <ds:schemaRef ds:uri="66f263a3-c5b3-4252-88a1-bca8b5d2983d"/>
    <ds:schemaRef ds:uri="0f844532-14d6-4b18-9a81-2a5b58b0880b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B212545-1D99-47AC-9CF1-85C8EEE783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844532-14d6-4b18-9a81-2a5b58b0880b"/>
    <ds:schemaRef ds:uri="66f263a3-c5b3-4252-88a1-bca8b5d298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sjabloon_presentatie_RLRL_nieuwlogo_temp</Template>
  <TotalTime>1102</TotalTime>
  <Words>459</Words>
  <Application>Microsoft Office PowerPoint</Application>
  <PresentationFormat>Diavoorstelling (4:3)</PresentationFormat>
  <Paragraphs>143</Paragraphs>
  <Slides>47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5" baseType="lpstr">
      <vt:lpstr>ＭＳ Ｐゴシック</vt:lpstr>
      <vt:lpstr>Acumin Pro Condensed ExtLt</vt:lpstr>
      <vt:lpstr>Acumin Pro Condensed Thin</vt:lpstr>
      <vt:lpstr>Arial</vt:lpstr>
      <vt:lpstr>Calibri</vt:lpstr>
      <vt:lpstr>Gill Sans MT</vt:lpstr>
      <vt:lpstr>Wingdings</vt:lpstr>
      <vt:lpstr>sjabloon_presentatie_RLRL</vt:lpstr>
      <vt:lpstr>Studiedag groenplanning en –beheer  Natuurvriendelijke tuinen:  communicatie naar burgers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en TOCH…</vt:lpstr>
      <vt:lpstr>PowerPoint-presentatie</vt:lpstr>
      <vt:lpstr>PowerPoint-presentatie</vt:lpstr>
      <vt:lpstr>PowerPoint-presentatie</vt:lpstr>
      <vt:lpstr>PowerPoint-presentatie</vt:lpstr>
      <vt:lpstr>DAAROM …</vt:lpstr>
      <vt:lpstr>PowerPoint-presentatie</vt:lpstr>
      <vt:lpstr>HOE communiceren?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communiceren?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Discussie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Provincie Antwerpen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https://nl.wikihow.com/Een-workshop-voorbereiden</dc:title>
  <dc:creator>CUYPERS An-Katrien</dc:creator>
  <cp:lastModifiedBy>VAN BRAEKEL Katleen</cp:lastModifiedBy>
  <cp:revision>64</cp:revision>
  <cp:lastPrinted>2019-12-09T16:35:29Z</cp:lastPrinted>
  <dcterms:created xsi:type="dcterms:W3CDTF">2019-11-27T15:03:46Z</dcterms:created>
  <dcterms:modified xsi:type="dcterms:W3CDTF">2019-12-17T09:22:24Z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0x0101008B756F51871C7247BE72784D7368D898</vt:lpwstr>
  </property>
</Properties>
</file>