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4" r:id="rId2"/>
    <p:sldId id="263" r:id="rId3"/>
    <p:sldId id="257" r:id="rId4"/>
    <p:sldId id="300" r:id="rId5"/>
    <p:sldId id="301" r:id="rId6"/>
    <p:sldId id="275" r:id="rId7"/>
    <p:sldId id="266" r:id="rId8"/>
    <p:sldId id="276" r:id="rId9"/>
    <p:sldId id="302" r:id="rId10"/>
    <p:sldId id="282" r:id="rId11"/>
    <p:sldId id="283" r:id="rId12"/>
    <p:sldId id="305" r:id="rId13"/>
    <p:sldId id="311" r:id="rId14"/>
    <p:sldId id="310" r:id="rId15"/>
    <p:sldId id="270" r:id="rId16"/>
    <p:sldId id="309" r:id="rId17"/>
    <p:sldId id="306" r:id="rId18"/>
    <p:sldId id="281" r:id="rId19"/>
    <p:sldId id="303" r:id="rId20"/>
    <p:sldId id="285" r:id="rId21"/>
    <p:sldId id="314" r:id="rId22"/>
    <p:sldId id="286" r:id="rId23"/>
    <p:sldId id="287" r:id="rId24"/>
    <p:sldId id="313" r:id="rId25"/>
    <p:sldId id="289" r:id="rId26"/>
    <p:sldId id="277" r:id="rId27"/>
    <p:sldId id="291" r:id="rId28"/>
    <p:sldId id="292" r:id="rId29"/>
    <p:sldId id="293" r:id="rId30"/>
    <p:sldId id="297" r:id="rId31"/>
    <p:sldId id="295" r:id="rId32"/>
    <p:sldId id="296" r:id="rId33"/>
    <p:sldId id="312" r:id="rId34"/>
    <p:sldId id="294" r:id="rId35"/>
    <p:sldId id="280" r:id="rId36"/>
    <p:sldId id="307" r:id="rId37"/>
    <p:sldId id="288" r:id="rId3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08F87"/>
    <a:srgbClr val="60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73892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8B631-66C5-45E6-9E3E-B14749C3CB80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F24D1-7453-4C96-AC43-07E3F642C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604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F24D1-7453-4C96-AC43-07E3F642C98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430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F24D1-7453-4C96-AC43-07E3F642C98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32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B8D2C-2573-4EC2-9E22-C6024CF8EB94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334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B8D2C-2573-4EC2-9E22-C6024CF8EB94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53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5743832" y="3487103"/>
            <a:ext cx="704335" cy="4571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45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745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364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0" i="0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Rechthoek 8"/>
          <p:cNvSpPr/>
          <p:nvPr userDrawn="1"/>
        </p:nvSpPr>
        <p:spPr>
          <a:xfrm>
            <a:off x="5743832" y="1428884"/>
            <a:ext cx="704335" cy="4571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-160638" y="6586150"/>
            <a:ext cx="12579179" cy="27184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69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-926758" y="-296561"/>
            <a:ext cx="13728357" cy="7154561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Rechthoek 8"/>
          <p:cNvSpPr/>
          <p:nvPr userDrawn="1"/>
        </p:nvSpPr>
        <p:spPr>
          <a:xfrm>
            <a:off x="974125" y="4543744"/>
            <a:ext cx="70433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70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5743832" y="1428885"/>
            <a:ext cx="704335" cy="4571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 userDrawn="1"/>
        </p:nvSpPr>
        <p:spPr>
          <a:xfrm>
            <a:off x="-160638" y="6586150"/>
            <a:ext cx="12579179" cy="27184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093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5743832" y="1429831"/>
            <a:ext cx="704335" cy="4571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 userDrawn="1"/>
        </p:nvSpPr>
        <p:spPr>
          <a:xfrm>
            <a:off x="-160638" y="6586150"/>
            <a:ext cx="12579179" cy="27184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8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Rechthoek 5"/>
          <p:cNvSpPr/>
          <p:nvPr userDrawn="1"/>
        </p:nvSpPr>
        <p:spPr>
          <a:xfrm>
            <a:off x="961767" y="1404172"/>
            <a:ext cx="704335" cy="4571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 userDrawn="1"/>
        </p:nvSpPr>
        <p:spPr>
          <a:xfrm>
            <a:off x="-160638" y="6586150"/>
            <a:ext cx="12579179" cy="271849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081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29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46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203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CF75F-6021-4544-B7EA-55C73F78AB84}" type="datetimeFigureOut">
              <a:rPr lang="nl-BE" smtClean="0"/>
              <a:t>11/12/2019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3E5F-6CAB-45C0-8024-46BF44B84A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669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041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www.rlrl.be/buiten-gewone-plekje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nws/nl/2019/12/02/kleine-bosjes-blijken-veel-belangrijker-dan-gedacht/" TargetMode="External"/><Relationship Id="rId2" Type="http://schemas.openxmlformats.org/officeDocument/2006/relationships/hyperlink" Target="https://besjournals.onlinelibrary.wiley.com/doi/full/10.1111/1365-2664.135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s://www.bondbeterleefmilieu.be/artikel/kleine-bosjes-hebben-een-groot-ecologisch-nut" TargetMode="External"/><Relationship Id="rId4" Type="http://schemas.openxmlformats.org/officeDocument/2006/relationships/hyperlink" Target="https://www.standaard.be/cnt/dmf20191202_0474767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meentevoordetoekomst.be/toolbox/klimaatgroenscan-en-klimaatgroenplan-voor-de-bebouwde-omgeving-van-de-gemeente" TargetMode="External"/><Relationship Id="rId2" Type="http://schemas.openxmlformats.org/officeDocument/2006/relationships/hyperlink" Target="https://www.gemeentevoordetoekomst.be/toolbox/een-eetbare-buurt-van-voedselbossen-tot-stadslandbou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bondbeterleefmilieu.be/sites/default/files/files/tkv_2019_recepten_kernversterking_ii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rovincieantwerpen.be/aanbod/dese/dlp/keuzewijzer-eetbaar-groe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b="13333"/>
          <a:stretch/>
        </p:blipFill>
        <p:spPr>
          <a:xfrm>
            <a:off x="-248193" y="287383"/>
            <a:ext cx="12435630" cy="66988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7200" dirty="0" smtClean="0"/>
              <a:t>Restplekjes</a:t>
            </a:r>
            <a:endParaRPr lang="nl-BE" sz="7200" dirty="0">
              <a:solidFill>
                <a:srgbClr val="60413C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944982"/>
            <a:ext cx="9144000" cy="1312817"/>
          </a:xfrm>
        </p:spPr>
        <p:txBody>
          <a:bodyPr/>
          <a:lstStyle/>
          <a:p>
            <a:r>
              <a:rPr lang="nl-BE" dirty="0" smtClean="0"/>
              <a:t>Studiedag </a:t>
            </a:r>
            <a:r>
              <a:rPr lang="nl-BE" dirty="0"/>
              <a:t>groenplanning en -</a:t>
            </a:r>
            <a:r>
              <a:rPr lang="nl-BE" dirty="0" smtClean="0"/>
              <a:t>beheer</a:t>
            </a:r>
            <a:r>
              <a:rPr lang="nl-BE" dirty="0"/>
              <a:t> </a:t>
            </a:r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196692DE-8DB9-45FE-98BB-A0CB5A2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59231"/>
          <a:stretch/>
        </p:blipFill>
        <p:spPr>
          <a:xfrm>
            <a:off x="2603329" y="4568623"/>
            <a:ext cx="3760689" cy="1540686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3C8869CD-B93A-4B79-A663-DEE5CA34129E}"/>
              </a:ext>
            </a:extLst>
          </p:cNvPr>
          <p:cNvSpPr txBox="1">
            <a:spLocks/>
          </p:cNvSpPr>
          <p:nvPr/>
        </p:nvSpPr>
        <p:spPr>
          <a:xfrm>
            <a:off x="6079980" y="4739099"/>
            <a:ext cx="4245851" cy="1626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dirty="0"/>
              <a:t>Daan </a:t>
            </a:r>
            <a:r>
              <a:rPr lang="nl-BE" dirty="0" smtClean="0"/>
              <a:t>Janssens</a:t>
            </a:r>
          </a:p>
          <a:p>
            <a:pPr algn="l"/>
            <a:r>
              <a:rPr lang="nl-BE" dirty="0" smtClean="0"/>
              <a:t>Projectmedewerker Landschap RLKGN</a:t>
            </a:r>
          </a:p>
          <a:p>
            <a:pPr algn="l"/>
            <a:r>
              <a:rPr lang="nl-BE" dirty="0"/>
              <a:t>10/12/2019</a:t>
            </a:r>
          </a:p>
          <a:p>
            <a:pPr algn="l"/>
            <a:endParaRPr lang="nl-BE" dirty="0"/>
          </a:p>
        </p:txBody>
      </p:sp>
      <p:pic>
        <p:nvPicPr>
          <p:cNvPr id="6" name="Picture 4" descr="Afbeeldingsresultaat voor natuurbeheer grazen">
            <a:extLst>
              <a:ext uri="{FF2B5EF4-FFF2-40B4-BE49-F238E27FC236}">
                <a16:creationId xmlns:a16="http://schemas.microsoft.com/office/drawing/2014/main" id="{E2AAB906-19BA-4439-AFE5-3B52DC5AD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3" b="27578"/>
          <a:stretch/>
        </p:blipFill>
        <p:spPr bwMode="auto">
          <a:xfrm>
            <a:off x="2730230" y="294747"/>
            <a:ext cx="7267575" cy="192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10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9" y="-430501"/>
            <a:ext cx="11385001" cy="77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1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9" y="-588084"/>
            <a:ext cx="11385001" cy="80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Buiten-gewone</a:t>
            </a:r>
            <a:r>
              <a:rPr lang="nl-BE" dirty="0" smtClean="0"/>
              <a:t> plekjes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Provincie Antwerpen en RL (2013)</a:t>
            </a:r>
          </a:p>
          <a:p>
            <a:r>
              <a:rPr lang="nl-BE" dirty="0" smtClean="0"/>
              <a:t>300 plekjes ingezonden, 50 geselecteerd, 7000 deelnemers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r>
              <a:rPr lang="nl-BE" dirty="0">
                <a:hlinkClick r:id="rId2"/>
              </a:rPr>
              <a:t>https://www.rlrl.be/buiten-gewone-plekjes</a:t>
            </a: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17591"/>
            <a:ext cx="10320598" cy="15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Buiten-gewone</a:t>
            </a:r>
            <a:r>
              <a:rPr lang="nl-BE" dirty="0" smtClean="0"/>
              <a:t> plekjes</a:t>
            </a:r>
            <a:r>
              <a:rPr lang="nl-BE" dirty="0">
                <a:latin typeface="Museo"/>
              </a:rPr>
              <a:t/>
            </a:r>
            <a:br>
              <a:rPr lang="nl-BE" dirty="0">
                <a:latin typeface="Museo"/>
              </a:rPr>
            </a:b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702" y="1825625"/>
            <a:ext cx="6960297" cy="486200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38200" y="1825625"/>
            <a:ext cx="39768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latin typeface="Museo"/>
              </a:rPr>
              <a:t>* Veel </a:t>
            </a:r>
            <a:r>
              <a:rPr lang="nl-BE" dirty="0" err="1">
                <a:latin typeface="Museo"/>
              </a:rPr>
              <a:t>buiten-gewone</a:t>
            </a:r>
            <a:r>
              <a:rPr lang="nl-BE" dirty="0">
                <a:latin typeface="Museo"/>
              </a:rPr>
              <a:t> plekjes situeren zich als blikvanger en/of rustpunt langs recreatieve trajecten. </a:t>
            </a:r>
            <a:endParaRPr lang="nl-BE" dirty="0" smtClean="0">
              <a:latin typeface="Museo"/>
            </a:endParaRPr>
          </a:p>
          <a:p>
            <a:r>
              <a:rPr lang="nl-BE" dirty="0" smtClean="0">
                <a:latin typeface="Museo"/>
              </a:rPr>
              <a:t>* De grootste uitdaging was vaak het zichtbaar </a:t>
            </a:r>
            <a:r>
              <a:rPr lang="nl-BE" dirty="0">
                <a:latin typeface="Museo"/>
              </a:rPr>
              <a:t>maken van de </a:t>
            </a:r>
            <a:r>
              <a:rPr lang="nl-BE" dirty="0" smtClean="0">
                <a:latin typeface="Museo"/>
              </a:rPr>
              <a:t>toegankelijkheid. </a:t>
            </a:r>
          </a:p>
          <a:p>
            <a:r>
              <a:rPr lang="nl-BE" dirty="0" smtClean="0">
                <a:latin typeface="Museo"/>
              </a:rPr>
              <a:t>* Daarnaast </a:t>
            </a:r>
            <a:r>
              <a:rPr lang="nl-BE" dirty="0">
                <a:latin typeface="Museo"/>
              </a:rPr>
              <a:t>smeekten de meeste plekjes om een groenere inrichting zodat ze ook effectief uitnodigen om even halt te houden.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066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0" y="-150470"/>
            <a:ext cx="10610550" cy="67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83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Functies restplekjes</a:t>
            </a:r>
            <a:endParaRPr lang="nl-BE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838200" y="1825625"/>
            <a:ext cx="4752372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(Adem)ruimte</a:t>
            </a:r>
            <a:r>
              <a:rPr lang="nl-BE" dirty="0"/>
              <a:t>, rust en stilte </a:t>
            </a: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Versterken van de kwaliteiten </a:t>
            </a:r>
            <a:r>
              <a:rPr lang="nl-BE" dirty="0"/>
              <a:t>van het landschap </a:t>
            </a:r>
            <a:r>
              <a:rPr lang="nl-BE" dirty="0" smtClean="0"/>
              <a:t>– leesbaarheid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Recreatie – speelgroen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Sociale interactie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Waterinfiltratie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Schoonheid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Gezondheid Cf ‘</a:t>
            </a:r>
            <a:r>
              <a:rPr lang="nl-BE" dirty="0" err="1" smtClean="0"/>
              <a:t>bosbad</a:t>
            </a:r>
            <a:r>
              <a:rPr lang="nl-BE" dirty="0" smtClean="0"/>
              <a:t>’ </a:t>
            </a:r>
            <a:r>
              <a:rPr lang="nl-BE" dirty="0" err="1" smtClean="0"/>
              <a:t>Shinrin-yoku</a:t>
            </a: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/>
          </a:p>
          <a:p>
            <a:pPr>
              <a:buFont typeface="Wingdings" panose="05000000000000000000" pitchFamily="2" charset="2"/>
              <a:buChar char="§"/>
            </a:pPr>
            <a:endParaRPr lang="nl-BE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pic>
        <p:nvPicPr>
          <p:cNvPr id="12" name="Picture 4" descr="Afbeeldingsresultaat voor stadsp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58" y="1825625"/>
            <a:ext cx="5953232" cy="29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7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Biodiversiteit en gezondheid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159" y="3893246"/>
            <a:ext cx="3375567" cy="235731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o.a</a:t>
            </a:r>
            <a:r>
              <a:rPr lang="en-US" dirty="0" smtClean="0"/>
              <a:t>. </a:t>
            </a:r>
            <a:r>
              <a:rPr lang="en-US" dirty="0" err="1" smtClean="0"/>
              <a:t>ook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World </a:t>
            </a:r>
            <a:r>
              <a:rPr lang="en-US" dirty="0"/>
              <a:t>Health </a:t>
            </a:r>
            <a:r>
              <a:rPr lang="en-US" dirty="0" err="1"/>
              <a:t>Organisation</a:t>
            </a:r>
            <a:r>
              <a:rPr lang="en-US" dirty="0"/>
              <a:t>, 2015, Connecting global priorities: biodiversity and human health: a state of knowledge review en WHO Europe, 2016, Urban green spaces and health</a:t>
            </a:r>
            <a:endParaRPr lang="nl-B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727" y="3862233"/>
            <a:ext cx="7392071" cy="2253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ttp://conservationmagazine.org/wp-content/uploads/2013/04/biodiversity-under-our-s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70" y="1671819"/>
            <a:ext cx="3037838" cy="20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beneficial bact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71" y="1671819"/>
            <a:ext cx="3134320" cy="19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ilkka hans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63" y="1637009"/>
            <a:ext cx="3040948" cy="20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8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Functies</a:t>
            </a:r>
            <a:endParaRPr lang="nl-BE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838200" y="1825624"/>
            <a:ext cx="6245506" cy="46015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Ecosysteemdiensten</a:t>
            </a:r>
            <a:r>
              <a:rPr lang="nl-BE" dirty="0"/>
              <a:t>: </a:t>
            </a:r>
            <a:endParaRPr lang="nl-BE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Stepping </a:t>
            </a:r>
            <a:r>
              <a:rPr lang="nl-BE" dirty="0" err="1" smtClean="0"/>
              <a:t>stones</a:t>
            </a:r>
            <a:r>
              <a:rPr lang="nl-BE" dirty="0" smtClean="0"/>
              <a:t>, groene infrastructuur, ecologische netwerken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Biodiversiteit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Bestuiving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Voedselproductie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Waterberging / infiltratie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Recreatie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Capteren </a:t>
            </a:r>
            <a:r>
              <a:rPr lang="nl-BE" dirty="0"/>
              <a:t>van </a:t>
            </a:r>
            <a:r>
              <a:rPr lang="nl-BE" dirty="0" smtClean="0"/>
              <a:t>CO</a:t>
            </a:r>
            <a:r>
              <a:rPr lang="nl-BE" sz="1800" dirty="0" smtClean="0"/>
              <a:t>2</a:t>
            </a:r>
            <a:endParaRPr lang="nl-BE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 smtClean="0"/>
              <a:t>… </a:t>
            </a:r>
            <a:endParaRPr lang="nl-BE" dirty="0"/>
          </a:p>
          <a:p>
            <a:pPr lvl="1">
              <a:buFont typeface="Wingdings" panose="05000000000000000000" pitchFamily="2" charset="2"/>
              <a:buChar char="§"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581372DD-4A15-44CB-A93F-79CF8E0C8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21" y="218404"/>
            <a:ext cx="3618687" cy="2714015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AFCAA47B-80C4-4C07-B8E3-AB370786A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04" y="3191857"/>
            <a:ext cx="2685962" cy="20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44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94692" cy="1325563"/>
          </a:xfrm>
        </p:spPr>
        <p:txBody>
          <a:bodyPr/>
          <a:lstStyle/>
          <a:p>
            <a:r>
              <a:rPr lang="nl-BE" dirty="0" smtClean="0"/>
              <a:t>Ecologische Verbindingen</a:t>
            </a:r>
            <a:endParaRPr lang="nl-BE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838200" y="1825625"/>
            <a:ext cx="244901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Behagen en verbinden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Stepping </a:t>
            </a:r>
            <a:r>
              <a:rPr lang="nl-BE" dirty="0" err="1" smtClean="0"/>
              <a:t>stones</a:t>
            </a: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Groene infrastructuur / </a:t>
            </a:r>
            <a:r>
              <a:rPr lang="nl-BE" dirty="0" err="1" smtClean="0"/>
              <a:t>KLE’s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AFCAA47B-80C4-4C07-B8E3-AB370786A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04" y="3191857"/>
            <a:ext cx="2685962" cy="20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38" y="204515"/>
            <a:ext cx="4436962" cy="6363962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5536309" y="2325819"/>
            <a:ext cx="18965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300" dirty="0" smtClean="0"/>
              <a:t>Turnhout</a:t>
            </a:r>
          </a:p>
          <a:p>
            <a:pPr algn="ctr"/>
            <a:r>
              <a:rPr lang="nl-BE" sz="2300" dirty="0" smtClean="0"/>
              <a:t>1960-1967 </a:t>
            </a:r>
            <a:endParaRPr lang="nl-BE" sz="2300" dirty="0"/>
          </a:p>
          <a:p>
            <a:pPr algn="ctr"/>
            <a:r>
              <a:rPr lang="nl-BE" sz="2300" i="1" dirty="0"/>
              <a:t>1467 hagen</a:t>
            </a:r>
          </a:p>
          <a:p>
            <a:pPr algn="ctr"/>
            <a:endParaRPr lang="nl-BE" sz="2300" dirty="0"/>
          </a:p>
          <a:p>
            <a:pPr algn="ctr"/>
            <a:r>
              <a:rPr lang="nl-BE" sz="2300" dirty="0"/>
              <a:t>2016</a:t>
            </a:r>
          </a:p>
          <a:p>
            <a:pPr algn="ctr"/>
            <a:r>
              <a:rPr lang="nl-BE" sz="2300" i="1" dirty="0"/>
              <a:t>382 hagen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A817676-763E-4296-BBDC-EE043BE12FA9}"/>
              </a:ext>
            </a:extLst>
          </p:cNvPr>
          <p:cNvSpPr txBox="1"/>
          <p:nvPr/>
        </p:nvSpPr>
        <p:spPr>
          <a:xfrm>
            <a:off x="5536309" y="4541810"/>
            <a:ext cx="20854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500" b="1" dirty="0"/>
              <a:t>Verlies 74% (!)</a:t>
            </a:r>
          </a:p>
        </p:txBody>
      </p:sp>
      <p:pic>
        <p:nvPicPr>
          <p:cNvPr id="13" name="Afbeelding 12" descr="C:\Users\fien\Documents\Schoolwerk\2018-2019\Thesis\afbeeldingen\Turnhout_lost_he.png">
            <a:extLst>
              <a:ext uri="{FF2B5EF4-FFF2-40B4-BE49-F238E27FC236}">
                <a16:creationId xmlns:a16="http://schemas.microsoft.com/office/drawing/2014/main" id="{FCE788EC-F608-46F2-99CE-182377191627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5" b="98349" l="2878" r="92446">
                        <a14:backgroundMark x1="48921" y1="95963" x2="47482" y2="97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1" b="-8"/>
          <a:stretch/>
        </p:blipFill>
        <p:spPr bwMode="auto">
          <a:xfrm>
            <a:off x="2994483" y="1173472"/>
            <a:ext cx="3075952" cy="5395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172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93ED8-B3B8-4539-81CF-533C7466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13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l-NL" b="1" dirty="0"/>
              <a:t>Biodiversiteit hagen </a:t>
            </a:r>
            <a:endParaRPr lang="nl-BE" b="1" dirty="0"/>
          </a:p>
        </p:txBody>
      </p:sp>
      <p:pic>
        <p:nvPicPr>
          <p:cNvPr id="1026" name="Picture 2" descr="https://images.e-vision.nl/vlinderstichting/images/optimized/1f853cc9-d636-4c14-bc52-437ca615bc72.jpg&amp;h=270&amp;w=270&amp;v=1512070698">
            <a:extLst>
              <a:ext uri="{FF2B5EF4-FFF2-40B4-BE49-F238E27FC236}">
                <a16:creationId xmlns:a16="http://schemas.microsoft.com/office/drawing/2014/main" id="{A0486AB6-2264-4DC1-9877-179A6AD1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34" y="1185093"/>
            <a:ext cx="23399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20556ED-E1A1-437A-85D9-A5EE6FE0CFC5}"/>
              </a:ext>
            </a:extLst>
          </p:cNvPr>
          <p:cNvSpPr/>
          <p:nvPr/>
        </p:nvSpPr>
        <p:spPr>
          <a:xfrm>
            <a:off x="703663" y="3569756"/>
            <a:ext cx="3211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/>
              <a:t>oranje zandoogje - </a:t>
            </a:r>
            <a:r>
              <a:rPr lang="nl-BE" i="1" dirty="0" err="1"/>
              <a:t>hedge</a:t>
            </a:r>
            <a:r>
              <a:rPr lang="nl-BE" i="1" dirty="0"/>
              <a:t> </a:t>
            </a:r>
            <a:r>
              <a:rPr lang="nl-BE" i="1" dirty="0" err="1"/>
              <a:t>brown</a:t>
            </a:r>
            <a:endParaRPr lang="nl-BE" i="1" dirty="0"/>
          </a:p>
        </p:txBody>
      </p:sp>
      <p:pic>
        <p:nvPicPr>
          <p:cNvPr id="1028" name="Picture 4" descr="https://cms.becosoft.net/images/content-pictures/egels-.jpg">
            <a:extLst>
              <a:ext uri="{FF2B5EF4-FFF2-40B4-BE49-F238E27FC236}">
                <a16:creationId xmlns:a16="http://schemas.microsoft.com/office/drawing/2014/main" id="{FFF4F60B-CBC2-4C8F-916A-640EC5A3A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r="17617"/>
          <a:stretch/>
        </p:blipFill>
        <p:spPr bwMode="auto">
          <a:xfrm>
            <a:off x="3534198" y="1547303"/>
            <a:ext cx="3054809" cy="19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2946203-1783-4E43-84C4-389FD8E8D58D}"/>
              </a:ext>
            </a:extLst>
          </p:cNvPr>
          <p:cNvSpPr/>
          <p:nvPr/>
        </p:nvSpPr>
        <p:spPr>
          <a:xfrm>
            <a:off x="4219223" y="3531087"/>
            <a:ext cx="168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/>
              <a:t>egel - </a:t>
            </a:r>
            <a:r>
              <a:rPr lang="nl-BE" i="1" dirty="0" err="1"/>
              <a:t>hedgehog</a:t>
            </a:r>
            <a:endParaRPr lang="nl-BE" i="1" dirty="0"/>
          </a:p>
        </p:txBody>
      </p:sp>
      <p:pic>
        <p:nvPicPr>
          <p:cNvPr id="12" name="Afbeelding 7">
            <a:extLst>
              <a:ext uri="{FF2B5EF4-FFF2-40B4-BE49-F238E27FC236}">
                <a16:creationId xmlns:a16="http://schemas.microsoft.com/office/drawing/2014/main" id="{46EB83C9-48F3-43D7-8BBD-BF756A983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0" y="4046382"/>
            <a:ext cx="3092647" cy="2319485"/>
          </a:xfrm>
          <a:prstGeom prst="rect">
            <a:avLst/>
          </a:prstGeom>
        </p:spPr>
      </p:pic>
      <p:pic>
        <p:nvPicPr>
          <p:cNvPr id="1030" name="Picture 6" descr="Afbeeldingsresultaat voor sleedoornpage&quot;">
            <a:extLst>
              <a:ext uri="{FF2B5EF4-FFF2-40B4-BE49-F238E27FC236}">
                <a16:creationId xmlns:a16="http://schemas.microsoft.com/office/drawing/2014/main" id="{A4350907-4154-4CEC-8971-DC40B0B9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153" y="3521261"/>
            <a:ext cx="2219325" cy="24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B229B261-07B2-4372-A376-2AC764125148}"/>
              </a:ext>
            </a:extLst>
          </p:cNvPr>
          <p:cNvSpPr/>
          <p:nvPr/>
        </p:nvSpPr>
        <p:spPr>
          <a:xfrm>
            <a:off x="9974358" y="5992509"/>
            <a:ext cx="1580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/>
              <a:t>sleedoornpage</a:t>
            </a:r>
            <a:endParaRPr lang="nl-BE" i="1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6B8A44-DA80-41B7-8A27-7950BE85C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587" y="1537477"/>
            <a:ext cx="2924723" cy="1983784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416ECDD6-F881-4071-BDDA-C865F188E54E}"/>
              </a:ext>
            </a:extLst>
          </p:cNvPr>
          <p:cNvSpPr/>
          <p:nvPr/>
        </p:nvSpPr>
        <p:spPr>
          <a:xfrm>
            <a:off x="7457299" y="3503785"/>
            <a:ext cx="1273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/>
              <a:t>heggenmus</a:t>
            </a:r>
            <a:endParaRPr lang="nl-BE" i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B82F15-33CF-434A-B408-A9FFA72FB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00" y="5536408"/>
            <a:ext cx="1427147" cy="122530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7D81F3A-A6A7-441A-9501-9C3BBAB7E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8038" y="4008725"/>
            <a:ext cx="1893255" cy="1983784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13A201F5-E54F-44A3-83A0-2489044AE96F}"/>
              </a:ext>
            </a:extLst>
          </p:cNvPr>
          <p:cNvSpPr/>
          <p:nvPr/>
        </p:nvSpPr>
        <p:spPr>
          <a:xfrm>
            <a:off x="2026265" y="5936278"/>
            <a:ext cx="1735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/>
              <a:t>grauwe klauwier</a:t>
            </a:r>
            <a:endParaRPr lang="nl-BE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E8F66C-5D37-4852-A728-0970B8921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5555" y="4039693"/>
            <a:ext cx="2743311" cy="198378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469540B-40AA-4FFC-AAA7-9875C6E62376}"/>
              </a:ext>
            </a:extLst>
          </p:cNvPr>
          <p:cNvSpPr txBox="1"/>
          <p:nvPr/>
        </p:nvSpPr>
        <p:spPr>
          <a:xfrm>
            <a:off x="3827010" y="5992509"/>
            <a:ext cx="27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merel snoept </a:t>
            </a:r>
            <a:r>
              <a:rPr lang="nl-BE" dirty="0" err="1"/>
              <a:t>meidoornbes</a:t>
            </a:r>
            <a:endParaRPr lang="nl-BE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8FFCECB-7EA8-4828-BC75-86DEEF596648}"/>
              </a:ext>
            </a:extLst>
          </p:cNvPr>
          <p:cNvSpPr txBox="1"/>
          <p:nvPr/>
        </p:nvSpPr>
        <p:spPr>
          <a:xfrm>
            <a:off x="7046552" y="6321082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meidoorn &amp; sleedoorn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882536E-8C45-4F9D-9F68-8EF696B6BB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073" y="1325563"/>
            <a:ext cx="2462491" cy="1689332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A7B9819D-40F5-4972-A5F4-9C845A28F92D}"/>
              </a:ext>
            </a:extLst>
          </p:cNvPr>
          <p:cNvSpPr/>
          <p:nvPr/>
        </p:nvSpPr>
        <p:spPr>
          <a:xfrm>
            <a:off x="10323557" y="2969116"/>
            <a:ext cx="1120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/>
              <a:t>hazelmuis</a:t>
            </a:r>
            <a:endParaRPr lang="nl-BE" i="1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593BB05-4DC0-4BC8-BEBE-C3172D71C8FF}"/>
              </a:ext>
            </a:extLst>
          </p:cNvPr>
          <p:cNvSpPr/>
          <p:nvPr/>
        </p:nvSpPr>
        <p:spPr>
          <a:xfrm rot="16200000">
            <a:off x="-3075398" y="3072364"/>
            <a:ext cx="6858000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3000" b="1" i="1" dirty="0"/>
              <a:t>Geassocieerde biodiversiteit</a:t>
            </a:r>
          </a:p>
        </p:txBody>
      </p:sp>
      <p:pic>
        <p:nvPicPr>
          <p:cNvPr id="23" name="Picture 2" descr="Hand pointing to left direction - Free signs icons">
            <a:extLst>
              <a:ext uri="{FF2B5EF4-FFF2-40B4-BE49-F238E27FC236}">
                <a16:creationId xmlns:a16="http://schemas.microsoft.com/office/drawing/2014/main" id="{49F9C1CD-40A6-4650-B66D-D919ED92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342" y="5595008"/>
            <a:ext cx="582167" cy="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4A6672A-3FAF-4C5A-9D2D-154C5002BBB9}"/>
              </a:ext>
            </a:extLst>
          </p:cNvPr>
          <p:cNvSpPr txBox="1"/>
          <p:nvPr/>
        </p:nvSpPr>
        <p:spPr>
          <a:xfrm>
            <a:off x="4454917" y="1026058"/>
            <a:ext cx="3654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200" b="1" dirty="0"/>
              <a:t>2100 soorten / 100 m haag (!)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2A28A5A-1E66-4E08-BF51-A4BD5211DFE4}"/>
              </a:ext>
            </a:extLst>
          </p:cNvPr>
          <p:cNvSpPr txBox="1"/>
          <p:nvPr/>
        </p:nvSpPr>
        <p:spPr>
          <a:xfrm>
            <a:off x="8033482" y="1095384"/>
            <a:ext cx="139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Wolton</a:t>
            </a:r>
            <a:r>
              <a:rPr lang="nl-BE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82330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326571" y="-13063"/>
            <a:ext cx="4611188" cy="7106194"/>
          </a:xfrm>
          <a:prstGeom prst="rect">
            <a:avLst/>
          </a:prstGeom>
          <a:solidFill>
            <a:srgbClr val="604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289367" y="654628"/>
            <a:ext cx="3738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BE" sz="5400" dirty="0">
                <a:solidFill>
                  <a:schemeClr val="bg1"/>
                </a:solidFill>
              </a:rPr>
              <a:t>Overzicht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00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600" dirty="0" smtClean="0">
                <a:solidFill>
                  <a:schemeClr val="bg1"/>
                </a:solidFill>
              </a:rPr>
              <a:t>Kansenkavels en buitengewone plekjes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600" dirty="0" smtClean="0">
                <a:solidFill>
                  <a:schemeClr val="bg1"/>
                </a:solidFill>
              </a:rPr>
              <a:t>Functies en types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600" dirty="0" smtClean="0">
                <a:solidFill>
                  <a:schemeClr val="bg1"/>
                </a:solidFill>
              </a:rPr>
              <a:t>Voorbeelden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600" dirty="0">
                <a:solidFill>
                  <a:schemeClr val="bg1"/>
                </a:solidFill>
              </a:rPr>
              <a:t>Ondersteuning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26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822917" y="1885370"/>
            <a:ext cx="70433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17" y="-127321"/>
            <a:ext cx="9838399" cy="69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2C8AA7B-440F-485A-9FB8-D6B99C5F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l-NL" b="1" dirty="0"/>
              <a:t>Belang </a:t>
            </a:r>
            <a:r>
              <a:rPr lang="nl-NL" b="1" dirty="0" err="1" smtClean="0"/>
              <a:t>tiny</a:t>
            </a:r>
            <a:r>
              <a:rPr lang="nl-NL" b="1" dirty="0" smtClean="0"/>
              <a:t> </a:t>
            </a:r>
            <a:r>
              <a:rPr lang="nl-NL" b="1" dirty="0" err="1" smtClean="0"/>
              <a:t>forests</a:t>
            </a:r>
            <a:r>
              <a:rPr lang="nl-NL" b="1" dirty="0" smtClean="0"/>
              <a:t> voor bestuiving</a:t>
            </a:r>
            <a:endParaRPr lang="nl-BE" b="1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6A4F9D-984D-4249-B6D4-45A43ACC8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24" y="1272321"/>
            <a:ext cx="5683168" cy="245949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60C844-6702-454A-9314-08E9916A6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32" y="3721395"/>
            <a:ext cx="5878927" cy="284952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F07960-AA6C-4A52-B713-0D1448072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99" y="4137372"/>
            <a:ext cx="323867" cy="19495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14F874C-B00A-4E99-9D3E-EA58277E5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92" y="2148871"/>
            <a:ext cx="1950720" cy="259689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2B29FB2-CF2A-4DA7-AA1F-76914381B5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3" y="1908585"/>
            <a:ext cx="2468306" cy="32910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CB10C4B-864F-4A4A-8C3B-60B0131E5767}"/>
              </a:ext>
            </a:extLst>
          </p:cNvPr>
          <p:cNvSpPr txBox="1"/>
          <p:nvPr/>
        </p:nvSpPr>
        <p:spPr>
          <a:xfrm>
            <a:off x="9343750" y="4804370"/>
            <a:ext cx="222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aardhommel op winterlinde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C1462EB-ADA0-44C6-8B42-1531D24794AC}"/>
              </a:ext>
            </a:extLst>
          </p:cNvPr>
          <p:cNvSpPr txBox="1"/>
          <p:nvPr/>
        </p:nvSpPr>
        <p:spPr>
          <a:xfrm>
            <a:off x="1204006" y="4460996"/>
            <a:ext cx="2000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1400" dirty="0">
                <a:solidFill>
                  <a:schemeClr val="bg1"/>
                </a:solidFill>
              </a:rPr>
              <a:t>nest boomhommel</a:t>
            </a:r>
          </a:p>
          <a:p>
            <a:pPr algn="r"/>
            <a:r>
              <a:rPr lang="nl-BE" sz="1400" dirty="0">
                <a:solidFill>
                  <a:schemeClr val="bg1"/>
                </a:solidFill>
              </a:rPr>
              <a:t>omgeving klein Engeland</a:t>
            </a:r>
          </a:p>
          <a:p>
            <a:pPr algn="r"/>
            <a:r>
              <a:rPr lang="nl-BE" sz="1400" dirty="0">
                <a:solidFill>
                  <a:schemeClr val="bg1"/>
                </a:solidFill>
              </a:rPr>
              <a:t>Turnhout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B2E8BB5-CB1C-42EF-AAB9-B4DDBA5A34D7}"/>
              </a:ext>
            </a:extLst>
          </p:cNvPr>
          <p:cNvSpPr txBox="1"/>
          <p:nvPr/>
        </p:nvSpPr>
        <p:spPr>
          <a:xfrm>
            <a:off x="7497340" y="6550223"/>
            <a:ext cx="1806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Timberlake et al. 2019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43CDDCF-525A-4A6C-9E88-84FCA47BF37E}"/>
              </a:ext>
            </a:extLst>
          </p:cNvPr>
          <p:cNvSpPr/>
          <p:nvPr/>
        </p:nvSpPr>
        <p:spPr>
          <a:xfrm rot="16200000">
            <a:off x="-3075398" y="3072364"/>
            <a:ext cx="6858000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3000" b="1" i="1" dirty="0"/>
              <a:t>Geassocieerde biodiversiteit</a:t>
            </a:r>
          </a:p>
        </p:txBody>
      </p:sp>
      <p:pic>
        <p:nvPicPr>
          <p:cNvPr id="23" name="Picture 2" descr="Hand pointing to left direction - Free signs icons">
            <a:extLst>
              <a:ext uri="{FF2B5EF4-FFF2-40B4-BE49-F238E27FC236}">
                <a16:creationId xmlns:a16="http://schemas.microsoft.com/office/drawing/2014/main" id="{0CA0EDF3-B63E-43F9-9F63-1E9A4628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342" y="5595008"/>
            <a:ext cx="582167" cy="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19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Waterberging / infiltratie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428" y="1825625"/>
            <a:ext cx="8671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73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 err="1" smtClean="0"/>
              <a:t>Opslag</a:t>
            </a:r>
            <a:r>
              <a:rPr lang="en-GB" b="1" dirty="0" smtClean="0"/>
              <a:t> </a:t>
            </a:r>
            <a:r>
              <a:rPr lang="en-GB" b="1" dirty="0"/>
              <a:t>CO</a:t>
            </a:r>
            <a:r>
              <a:rPr lang="en-GB" sz="2800" b="1" dirty="0"/>
              <a:t>2 </a:t>
            </a:r>
            <a:r>
              <a:rPr lang="en-GB" b="1" dirty="0" err="1" smtClean="0"/>
              <a:t>bomen</a:t>
            </a:r>
            <a:r>
              <a:rPr lang="en-GB" b="1" dirty="0" smtClean="0"/>
              <a:t> </a:t>
            </a:r>
            <a:r>
              <a:rPr lang="en-GB" b="1" dirty="0" err="1" smtClean="0"/>
              <a:t>buiten</a:t>
            </a:r>
            <a:r>
              <a:rPr lang="en-GB" b="1" dirty="0" smtClean="0"/>
              <a:t> </a:t>
            </a:r>
            <a:r>
              <a:rPr lang="en-GB" b="1" dirty="0" err="1" smtClean="0"/>
              <a:t>boscontext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3" y="2038259"/>
            <a:ext cx="3896052" cy="39661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4303"/>
          <a:stretch/>
        </p:blipFill>
        <p:spPr>
          <a:xfrm flipV="1">
            <a:off x="0" y="6266839"/>
            <a:ext cx="12192000" cy="29773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311214" y="3069873"/>
            <a:ext cx="1892954" cy="1819052"/>
            <a:chOff x="6000253" y="2181225"/>
            <a:chExt cx="2671935" cy="2567622"/>
          </a:xfrm>
        </p:grpSpPr>
        <p:sp>
          <p:nvSpPr>
            <p:cNvPr id="6" name="Oval 5"/>
            <p:cNvSpPr/>
            <p:nvPr/>
          </p:nvSpPr>
          <p:spPr>
            <a:xfrm>
              <a:off x="7105485" y="3243263"/>
              <a:ext cx="448004" cy="419098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7181850" y="3314700"/>
              <a:ext cx="295275" cy="276225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7008099" y="3143250"/>
              <a:ext cx="640476" cy="619124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6922374" y="3060383"/>
              <a:ext cx="811926" cy="784858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6817926" y="2962275"/>
              <a:ext cx="1020822" cy="986790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6731874" y="2888458"/>
              <a:ext cx="1192926" cy="1153156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655674" y="2814798"/>
              <a:ext cx="1345326" cy="1300476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6581607" y="2743200"/>
              <a:ext cx="1493460" cy="144367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6492926" y="2657475"/>
              <a:ext cx="1670822" cy="161512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404245" y="2571750"/>
              <a:ext cx="1848184" cy="178657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6315564" y="2486025"/>
              <a:ext cx="2025546" cy="195802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236736" y="2409825"/>
              <a:ext cx="2183202" cy="211042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167762" y="2343150"/>
              <a:ext cx="2321150" cy="224377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088934" y="2266950"/>
              <a:ext cx="2478806" cy="2396172"/>
            </a:xfrm>
            <a:prstGeom prst="ellipse">
              <a:avLst/>
            </a:prstGeom>
            <a:noFill/>
            <a:ln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6000253" y="2181225"/>
              <a:ext cx="2656168" cy="2567622"/>
            </a:xfrm>
            <a:prstGeom prst="ellipse">
              <a:avLst/>
            </a:prstGeom>
            <a:noFill/>
            <a:ln w="57150"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16838" y="3400424"/>
              <a:ext cx="1355350" cy="123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EB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Bent Arrow 27"/>
          <p:cNvSpPr/>
          <p:nvPr/>
        </p:nvSpPr>
        <p:spPr>
          <a:xfrm rot="6436000">
            <a:off x="4782159" y="4972517"/>
            <a:ext cx="2360586" cy="250884"/>
          </a:xfrm>
          <a:prstGeom prst="bentArrow">
            <a:avLst/>
          </a:prstGeom>
          <a:solidFill>
            <a:srgbClr val="CE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24848" y="1605063"/>
            <a:ext cx="6575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/>
              <a:t>bos</a:t>
            </a:r>
            <a:endParaRPr lang="en-GB" sz="2500" dirty="0"/>
          </a:p>
        </p:txBody>
      </p:sp>
      <p:sp>
        <p:nvSpPr>
          <p:cNvPr id="49" name="TextBox 48"/>
          <p:cNvSpPr txBox="1"/>
          <p:nvPr/>
        </p:nvSpPr>
        <p:spPr>
          <a:xfrm>
            <a:off x="4544205" y="1545227"/>
            <a:ext cx="14355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500" dirty="0"/>
              <a:t>open</a:t>
            </a:r>
          </a:p>
          <a:p>
            <a:pPr algn="ctr"/>
            <a:r>
              <a:rPr lang="en-GB" sz="2500" dirty="0" err="1"/>
              <a:t>condities</a:t>
            </a:r>
            <a:r>
              <a:rPr lang="en-GB" sz="2500" dirty="0"/>
              <a:t> 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77C47223-5537-4205-BC66-07FCD824A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62" y="1605063"/>
            <a:ext cx="4434641" cy="3975386"/>
          </a:xfrm>
          <a:prstGeom prst="rect">
            <a:avLst/>
          </a:prstGeom>
        </p:spPr>
      </p:pic>
      <p:grpSp>
        <p:nvGrpSpPr>
          <p:cNvPr id="26" name="Group 30">
            <a:extLst>
              <a:ext uri="{FF2B5EF4-FFF2-40B4-BE49-F238E27FC236}">
                <a16:creationId xmlns:a16="http://schemas.microsoft.com/office/drawing/2014/main" id="{2887E262-4F1A-4B18-A5BA-8E7CC963485B}"/>
              </a:ext>
            </a:extLst>
          </p:cNvPr>
          <p:cNvGrpSpPr/>
          <p:nvPr/>
        </p:nvGrpSpPr>
        <p:grpSpPr>
          <a:xfrm>
            <a:off x="6629137" y="4172144"/>
            <a:ext cx="1023760" cy="1025012"/>
            <a:chOff x="96197" y="1195543"/>
            <a:chExt cx="2274836" cy="2277618"/>
          </a:xfrm>
        </p:grpSpPr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2A29A5B6-AD31-4348-97D5-9768032D097B}"/>
                </a:ext>
              </a:extLst>
            </p:cNvPr>
            <p:cNvGrpSpPr/>
            <p:nvPr/>
          </p:nvGrpSpPr>
          <p:grpSpPr>
            <a:xfrm>
              <a:off x="150152" y="1325563"/>
              <a:ext cx="2107220" cy="2036974"/>
              <a:chOff x="6000253" y="2181225"/>
              <a:chExt cx="2656168" cy="2567622"/>
            </a:xfrm>
          </p:grpSpPr>
          <p:sp>
            <p:nvSpPr>
              <p:cNvPr id="35" name="Oval 7">
                <a:extLst>
                  <a:ext uri="{FF2B5EF4-FFF2-40B4-BE49-F238E27FC236}">
                    <a16:creationId xmlns:a16="http://schemas.microsoft.com/office/drawing/2014/main" id="{2AD8531F-0905-4657-9590-F5402FA4A470}"/>
                  </a:ext>
                </a:extLst>
              </p:cNvPr>
              <p:cNvSpPr/>
              <p:nvPr/>
            </p:nvSpPr>
            <p:spPr>
              <a:xfrm>
                <a:off x="7105485" y="3243263"/>
                <a:ext cx="448004" cy="419098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8">
                <a:extLst>
                  <a:ext uri="{FF2B5EF4-FFF2-40B4-BE49-F238E27FC236}">
                    <a16:creationId xmlns:a16="http://schemas.microsoft.com/office/drawing/2014/main" id="{4DB5F9A3-6AA0-4755-BA16-3657A468E821}"/>
                  </a:ext>
                </a:extLst>
              </p:cNvPr>
              <p:cNvSpPr/>
              <p:nvPr/>
            </p:nvSpPr>
            <p:spPr>
              <a:xfrm>
                <a:off x="7181850" y="3314700"/>
                <a:ext cx="295275" cy="276225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9">
                <a:extLst>
                  <a:ext uri="{FF2B5EF4-FFF2-40B4-BE49-F238E27FC236}">
                    <a16:creationId xmlns:a16="http://schemas.microsoft.com/office/drawing/2014/main" id="{AE488C83-F7D6-4416-82FF-9C52C9E5D545}"/>
                  </a:ext>
                </a:extLst>
              </p:cNvPr>
              <p:cNvSpPr/>
              <p:nvPr/>
            </p:nvSpPr>
            <p:spPr>
              <a:xfrm>
                <a:off x="7008099" y="3143250"/>
                <a:ext cx="640476" cy="619124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10">
                <a:extLst>
                  <a:ext uri="{FF2B5EF4-FFF2-40B4-BE49-F238E27FC236}">
                    <a16:creationId xmlns:a16="http://schemas.microsoft.com/office/drawing/2014/main" id="{173704EA-D83C-42E4-B8C4-FE460E718A0D}"/>
                  </a:ext>
                </a:extLst>
              </p:cNvPr>
              <p:cNvSpPr/>
              <p:nvPr/>
            </p:nvSpPr>
            <p:spPr>
              <a:xfrm>
                <a:off x="6922374" y="3060383"/>
                <a:ext cx="811926" cy="784858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11">
                <a:extLst>
                  <a:ext uri="{FF2B5EF4-FFF2-40B4-BE49-F238E27FC236}">
                    <a16:creationId xmlns:a16="http://schemas.microsoft.com/office/drawing/2014/main" id="{935256EA-58D1-4DD9-B2A3-FFE070E19223}"/>
                  </a:ext>
                </a:extLst>
              </p:cNvPr>
              <p:cNvSpPr/>
              <p:nvPr/>
            </p:nvSpPr>
            <p:spPr>
              <a:xfrm>
                <a:off x="6817926" y="2962275"/>
                <a:ext cx="1020822" cy="986790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12">
                <a:extLst>
                  <a:ext uri="{FF2B5EF4-FFF2-40B4-BE49-F238E27FC236}">
                    <a16:creationId xmlns:a16="http://schemas.microsoft.com/office/drawing/2014/main" id="{031ACCAD-AF66-4AF8-930E-14DEF69F0173}"/>
                  </a:ext>
                </a:extLst>
              </p:cNvPr>
              <p:cNvSpPr/>
              <p:nvPr/>
            </p:nvSpPr>
            <p:spPr>
              <a:xfrm>
                <a:off x="6731874" y="2888458"/>
                <a:ext cx="1192926" cy="1153156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13">
                <a:extLst>
                  <a:ext uri="{FF2B5EF4-FFF2-40B4-BE49-F238E27FC236}">
                    <a16:creationId xmlns:a16="http://schemas.microsoft.com/office/drawing/2014/main" id="{433611CA-8B95-4F9B-96A1-06EB5016E879}"/>
                  </a:ext>
                </a:extLst>
              </p:cNvPr>
              <p:cNvSpPr/>
              <p:nvPr/>
            </p:nvSpPr>
            <p:spPr>
              <a:xfrm>
                <a:off x="6655674" y="2814798"/>
                <a:ext cx="1345326" cy="1300476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14">
                <a:extLst>
                  <a:ext uri="{FF2B5EF4-FFF2-40B4-BE49-F238E27FC236}">
                    <a16:creationId xmlns:a16="http://schemas.microsoft.com/office/drawing/2014/main" id="{A2A8ED46-CAA0-40CB-AF55-69E0291AF088}"/>
                  </a:ext>
                </a:extLst>
              </p:cNvPr>
              <p:cNvSpPr/>
              <p:nvPr/>
            </p:nvSpPr>
            <p:spPr>
              <a:xfrm>
                <a:off x="6581607" y="2743200"/>
                <a:ext cx="1493460" cy="144367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15">
                <a:extLst>
                  <a:ext uri="{FF2B5EF4-FFF2-40B4-BE49-F238E27FC236}">
                    <a16:creationId xmlns:a16="http://schemas.microsoft.com/office/drawing/2014/main" id="{EA426721-7DFE-4303-89D9-971C8E630712}"/>
                  </a:ext>
                </a:extLst>
              </p:cNvPr>
              <p:cNvSpPr/>
              <p:nvPr/>
            </p:nvSpPr>
            <p:spPr>
              <a:xfrm>
                <a:off x="6492926" y="2657475"/>
                <a:ext cx="1670822" cy="161512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16">
                <a:extLst>
                  <a:ext uri="{FF2B5EF4-FFF2-40B4-BE49-F238E27FC236}">
                    <a16:creationId xmlns:a16="http://schemas.microsoft.com/office/drawing/2014/main" id="{121B8B67-F4CA-4341-A1BF-C258ACE41933}"/>
                  </a:ext>
                </a:extLst>
              </p:cNvPr>
              <p:cNvSpPr/>
              <p:nvPr/>
            </p:nvSpPr>
            <p:spPr>
              <a:xfrm>
                <a:off x="6404245" y="2571750"/>
                <a:ext cx="1848184" cy="178657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id="{220C056E-A8CA-4CB1-A976-212591B11144}"/>
                  </a:ext>
                </a:extLst>
              </p:cNvPr>
              <p:cNvSpPr/>
              <p:nvPr/>
            </p:nvSpPr>
            <p:spPr>
              <a:xfrm>
                <a:off x="6315564" y="2486025"/>
                <a:ext cx="2025546" cy="195802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id="{FC598A59-097B-4AE2-8B7B-8CA149A63C37}"/>
                  </a:ext>
                </a:extLst>
              </p:cNvPr>
              <p:cNvSpPr/>
              <p:nvPr/>
            </p:nvSpPr>
            <p:spPr>
              <a:xfrm>
                <a:off x="6236736" y="2409825"/>
                <a:ext cx="2183202" cy="211042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19">
                <a:extLst>
                  <a:ext uri="{FF2B5EF4-FFF2-40B4-BE49-F238E27FC236}">
                    <a16:creationId xmlns:a16="http://schemas.microsoft.com/office/drawing/2014/main" id="{89B5B7E2-751C-4FC5-9349-596F3C6A2C31}"/>
                  </a:ext>
                </a:extLst>
              </p:cNvPr>
              <p:cNvSpPr/>
              <p:nvPr/>
            </p:nvSpPr>
            <p:spPr>
              <a:xfrm>
                <a:off x="6167762" y="2343150"/>
                <a:ext cx="2321150" cy="224377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20">
                <a:extLst>
                  <a:ext uri="{FF2B5EF4-FFF2-40B4-BE49-F238E27FC236}">
                    <a16:creationId xmlns:a16="http://schemas.microsoft.com/office/drawing/2014/main" id="{19D29C58-A1D9-445F-BB8C-F79E983DE609}"/>
                  </a:ext>
                </a:extLst>
              </p:cNvPr>
              <p:cNvSpPr/>
              <p:nvPr/>
            </p:nvSpPr>
            <p:spPr>
              <a:xfrm>
                <a:off x="6088934" y="2266950"/>
                <a:ext cx="2478806" cy="2396172"/>
              </a:xfrm>
              <a:prstGeom prst="ellipse">
                <a:avLst/>
              </a:prstGeom>
              <a:noFill/>
              <a:ln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2FA39C6B-1EFE-4D1C-843D-40356BA76455}"/>
                  </a:ext>
                </a:extLst>
              </p:cNvPr>
              <p:cNvSpPr/>
              <p:nvPr/>
            </p:nvSpPr>
            <p:spPr>
              <a:xfrm>
                <a:off x="6000253" y="2181225"/>
                <a:ext cx="2656168" cy="2567622"/>
              </a:xfrm>
              <a:prstGeom prst="ellipse">
                <a:avLst/>
              </a:prstGeom>
              <a:noFill/>
              <a:ln w="57150">
                <a:solidFill>
                  <a:srgbClr val="CEB5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Donut 25">
              <a:extLst>
                <a:ext uri="{FF2B5EF4-FFF2-40B4-BE49-F238E27FC236}">
                  <a16:creationId xmlns:a16="http://schemas.microsoft.com/office/drawing/2014/main" id="{D9C6C279-EB53-45DF-8007-9B688589584C}"/>
                </a:ext>
              </a:extLst>
            </p:cNvPr>
            <p:cNvSpPr/>
            <p:nvPr/>
          </p:nvSpPr>
          <p:spPr>
            <a:xfrm>
              <a:off x="330541" y="1462215"/>
              <a:ext cx="1746440" cy="1787610"/>
            </a:xfrm>
            <a:prstGeom prst="donut">
              <a:avLst>
                <a:gd name="adj" fmla="val 426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Donut 27">
              <a:extLst>
                <a:ext uri="{FF2B5EF4-FFF2-40B4-BE49-F238E27FC236}">
                  <a16:creationId xmlns:a16="http://schemas.microsoft.com/office/drawing/2014/main" id="{EC56C8F6-70F0-427B-B515-D02CC1291976}"/>
                </a:ext>
              </a:extLst>
            </p:cNvPr>
            <p:cNvSpPr/>
            <p:nvPr/>
          </p:nvSpPr>
          <p:spPr>
            <a:xfrm>
              <a:off x="261020" y="1393571"/>
              <a:ext cx="1899922" cy="1944710"/>
            </a:xfrm>
            <a:prstGeom prst="donut">
              <a:avLst>
                <a:gd name="adj" fmla="val 426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Donut 28">
              <a:extLst>
                <a:ext uri="{FF2B5EF4-FFF2-40B4-BE49-F238E27FC236}">
                  <a16:creationId xmlns:a16="http://schemas.microsoft.com/office/drawing/2014/main" id="{C8A0706E-A0C9-4E89-9E4C-409D99083783}"/>
                </a:ext>
              </a:extLst>
            </p:cNvPr>
            <p:cNvSpPr/>
            <p:nvPr/>
          </p:nvSpPr>
          <p:spPr>
            <a:xfrm>
              <a:off x="191446" y="1325562"/>
              <a:ext cx="2065926" cy="2068453"/>
            </a:xfrm>
            <a:prstGeom prst="donut">
              <a:avLst>
                <a:gd name="adj" fmla="val 426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Donut 29">
              <a:extLst>
                <a:ext uri="{FF2B5EF4-FFF2-40B4-BE49-F238E27FC236}">
                  <a16:creationId xmlns:a16="http://schemas.microsoft.com/office/drawing/2014/main" id="{DC805137-2392-432D-8045-2C3217A74AC1}"/>
                </a:ext>
              </a:extLst>
            </p:cNvPr>
            <p:cNvSpPr/>
            <p:nvPr/>
          </p:nvSpPr>
          <p:spPr>
            <a:xfrm>
              <a:off x="96197" y="1195543"/>
              <a:ext cx="2274836" cy="2277618"/>
            </a:xfrm>
            <a:prstGeom prst="donut">
              <a:avLst>
                <a:gd name="adj" fmla="val 426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95C3D8D-5F58-453B-A20D-F423F5CC04AC}"/>
              </a:ext>
            </a:extLst>
          </p:cNvPr>
          <p:cNvGrpSpPr/>
          <p:nvPr/>
        </p:nvGrpSpPr>
        <p:grpSpPr>
          <a:xfrm>
            <a:off x="6574463" y="2376093"/>
            <a:ext cx="982461" cy="1581762"/>
            <a:chOff x="5777870" y="2288761"/>
            <a:chExt cx="982461" cy="1581762"/>
          </a:xfrm>
        </p:grpSpPr>
        <p:pic>
          <p:nvPicPr>
            <p:cNvPr id="52" name="Picture 31">
              <a:extLst>
                <a:ext uri="{FF2B5EF4-FFF2-40B4-BE49-F238E27FC236}">
                  <a16:creationId xmlns:a16="http://schemas.microsoft.com/office/drawing/2014/main" id="{71B80A66-1CBB-4E64-89D0-8EB94619C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7870" y="2288761"/>
              <a:ext cx="982461" cy="1581762"/>
            </a:xfrm>
            <a:prstGeom prst="rect">
              <a:avLst/>
            </a:prstGeom>
          </p:spPr>
        </p:pic>
        <p:cxnSp>
          <p:nvCxnSpPr>
            <p:cNvPr id="53" name="Straight Arrow Connector 33">
              <a:extLst>
                <a:ext uri="{FF2B5EF4-FFF2-40B4-BE49-F238E27FC236}">
                  <a16:creationId xmlns:a16="http://schemas.microsoft.com/office/drawing/2014/main" id="{310F9473-CD12-447C-80F0-3894BFF5D21A}"/>
                </a:ext>
              </a:extLst>
            </p:cNvPr>
            <p:cNvCxnSpPr/>
            <p:nvPr/>
          </p:nvCxnSpPr>
          <p:spPr>
            <a:xfrm>
              <a:off x="5820117" y="2855200"/>
              <a:ext cx="0" cy="10060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4">
              <a:extLst>
                <a:ext uri="{FF2B5EF4-FFF2-40B4-BE49-F238E27FC236}">
                  <a16:creationId xmlns:a16="http://schemas.microsoft.com/office/drawing/2014/main" id="{41630A93-71FA-4648-B958-C838D44DE71F}"/>
                </a:ext>
              </a:extLst>
            </p:cNvPr>
            <p:cNvSpPr txBox="1"/>
            <p:nvPr/>
          </p:nvSpPr>
          <p:spPr>
            <a:xfrm>
              <a:off x="5794527" y="3177067"/>
              <a:ext cx="307083" cy="156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1m30</a:t>
              </a:r>
            </a:p>
          </p:txBody>
        </p:sp>
      </p:grpSp>
      <p:sp>
        <p:nvSpPr>
          <p:cNvPr id="22" name="Pijl: links/rechts 21">
            <a:extLst>
              <a:ext uri="{FF2B5EF4-FFF2-40B4-BE49-F238E27FC236}">
                <a16:creationId xmlns:a16="http://schemas.microsoft.com/office/drawing/2014/main" id="{90221F73-C2B6-4C50-8ABA-895E82F22A3F}"/>
              </a:ext>
            </a:extLst>
          </p:cNvPr>
          <p:cNvSpPr/>
          <p:nvPr/>
        </p:nvSpPr>
        <p:spPr>
          <a:xfrm>
            <a:off x="2982687" y="1804837"/>
            <a:ext cx="446567" cy="123650"/>
          </a:xfrm>
          <a:prstGeom prst="left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733E1775-FD34-4B50-8625-4E1AFD47B049}"/>
              </a:ext>
            </a:extLst>
          </p:cNvPr>
          <p:cNvSpPr/>
          <p:nvPr/>
        </p:nvSpPr>
        <p:spPr>
          <a:xfrm rot="16200000">
            <a:off x="-3075398" y="3072364"/>
            <a:ext cx="6858000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3000" b="1" i="1" dirty="0"/>
              <a:t>Klimaatmitigatie</a:t>
            </a:r>
          </a:p>
        </p:txBody>
      </p:sp>
      <p:pic>
        <p:nvPicPr>
          <p:cNvPr id="56" name="Picture 2" descr="Hand pointing to left direction - Free signs icons">
            <a:extLst>
              <a:ext uri="{FF2B5EF4-FFF2-40B4-BE49-F238E27FC236}">
                <a16:creationId xmlns:a16="http://schemas.microsoft.com/office/drawing/2014/main" id="{3A2624B3-7794-4B53-9385-F65517448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072" y="4783208"/>
            <a:ext cx="582167" cy="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kstvak 56">
            <a:extLst>
              <a:ext uri="{FF2B5EF4-FFF2-40B4-BE49-F238E27FC236}">
                <a16:creationId xmlns:a16="http://schemas.microsoft.com/office/drawing/2014/main" id="{BD173264-0CEB-4108-B7FA-12B3AF96B399}"/>
              </a:ext>
            </a:extLst>
          </p:cNvPr>
          <p:cNvSpPr txBox="1"/>
          <p:nvPr/>
        </p:nvSpPr>
        <p:spPr>
          <a:xfrm>
            <a:off x="9791027" y="5535949"/>
            <a:ext cx="22830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500" dirty="0"/>
              <a:t>Van Den Berge et al. 2020a</a:t>
            </a:r>
          </a:p>
        </p:txBody>
      </p:sp>
    </p:spTree>
    <p:extLst>
      <p:ext uri="{BB962C8B-B14F-4D97-AF65-F5344CB8AC3E}">
        <p14:creationId xmlns:p14="http://schemas.microsoft.com/office/powerpoint/2010/main" val="75982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15FAF835-2808-4FAC-9FBF-E67CBF11F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/>
          <a:stretch/>
        </p:blipFill>
        <p:spPr>
          <a:xfrm>
            <a:off x="984559" y="3927540"/>
            <a:ext cx="4672097" cy="292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2" b="7822"/>
          <a:stretch/>
        </p:blipFill>
        <p:spPr>
          <a:xfrm>
            <a:off x="1229252" y="1043812"/>
            <a:ext cx="3088748" cy="2839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04151" y="4143149"/>
            <a:ext cx="2495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i="1" dirty="0">
                <a:cs typeface="Helvetica" panose="020B0604020202020204" pitchFamily="34" charset="0"/>
              </a:rPr>
              <a:t>diameter (cm): 74.5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hoogte</a:t>
            </a:r>
            <a:r>
              <a:rPr lang="en-GB" sz="1500" i="1" dirty="0">
                <a:cs typeface="Helvetica" panose="020B0604020202020204" pitchFamily="34" charset="0"/>
              </a:rPr>
              <a:t> (m): </a:t>
            </a:r>
            <a:r>
              <a:rPr lang="en-GB" sz="1500" i="1" dirty="0"/>
              <a:t>21.4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leeftijd</a:t>
            </a:r>
            <a:r>
              <a:rPr lang="en-GB" sz="1500" i="1" dirty="0">
                <a:cs typeface="Helvetica" panose="020B0604020202020204" pitchFamily="34" charset="0"/>
              </a:rPr>
              <a:t> (</a:t>
            </a:r>
            <a:r>
              <a:rPr lang="en-GB" sz="1500" i="1" dirty="0" err="1">
                <a:cs typeface="Helvetica" panose="020B0604020202020204" pitchFamily="34" charset="0"/>
              </a:rPr>
              <a:t>jr</a:t>
            </a:r>
            <a:r>
              <a:rPr lang="en-GB" sz="1500" i="1" dirty="0">
                <a:cs typeface="Helvetica" panose="020B0604020202020204" pitchFamily="34" charset="0"/>
              </a:rPr>
              <a:t>): </a:t>
            </a:r>
            <a:r>
              <a:rPr lang="en-GB" sz="1500" i="1" dirty="0"/>
              <a:t>59 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taklengte</a:t>
            </a:r>
            <a:r>
              <a:rPr lang="en-GB" sz="1500" i="1" dirty="0">
                <a:cs typeface="Helvetica" panose="020B0604020202020204" pitchFamily="34" charset="0"/>
              </a:rPr>
              <a:t> (m): 8626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kroonprojectie</a:t>
            </a:r>
            <a:r>
              <a:rPr lang="en-GB" sz="1500" i="1" dirty="0">
                <a:cs typeface="Helvetica" panose="020B0604020202020204" pitchFamily="34" charset="0"/>
              </a:rPr>
              <a:t> (m²): 385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Vstam</a:t>
            </a:r>
            <a:r>
              <a:rPr lang="en-GB" sz="1500" i="1" dirty="0">
                <a:cs typeface="Helvetica" panose="020B0604020202020204" pitchFamily="34" charset="0"/>
              </a:rPr>
              <a:t> Ø&gt;7cm (m³): 8.3</a:t>
            </a:r>
          </a:p>
          <a:p>
            <a:pPr algn="ctr"/>
            <a:r>
              <a:rPr lang="en-GB" sz="1500" i="1" dirty="0" err="1">
                <a:cs typeface="Helvetica" panose="020B0604020202020204" pitchFamily="34" charset="0"/>
              </a:rPr>
              <a:t>Vkroon</a:t>
            </a:r>
            <a:r>
              <a:rPr lang="en-GB" sz="1500" i="1" dirty="0">
                <a:cs typeface="Helvetica" panose="020B0604020202020204" pitchFamily="34" charset="0"/>
              </a:rPr>
              <a:t> Ø&lt;7cm (m³):  5.9</a:t>
            </a:r>
          </a:p>
          <a:p>
            <a:pPr algn="ctr"/>
            <a:r>
              <a:rPr lang="en-GB" sz="1500" b="1" i="1" dirty="0">
                <a:cs typeface="Helvetica" panose="020B0604020202020204" pitchFamily="34" charset="0"/>
              </a:rPr>
              <a:t>BEF: 1.7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0A8A1B48-E94B-4704-BDF9-5A5FA067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2" y="881247"/>
            <a:ext cx="4145278" cy="317502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8C82191-5A66-43FC-994C-4738E60ED9ED}"/>
              </a:ext>
            </a:extLst>
          </p:cNvPr>
          <p:cNvSpPr txBox="1"/>
          <p:nvPr/>
        </p:nvSpPr>
        <p:spPr>
          <a:xfrm>
            <a:off x="3161036" y="6467987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 err="1">
                <a:solidFill>
                  <a:schemeClr val="bg1"/>
                </a:solidFill>
              </a:rPr>
              <a:t>Alvinnenberg</a:t>
            </a:r>
            <a:r>
              <a:rPr lang="nl-BE" dirty="0">
                <a:solidFill>
                  <a:schemeClr val="bg1"/>
                </a:solidFill>
              </a:rPr>
              <a:t>, Meerhout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28C38F-0D95-47E4-AF60-908219F2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9017"/>
          </a:xfrm>
        </p:spPr>
        <p:txBody>
          <a:bodyPr/>
          <a:lstStyle/>
          <a:p>
            <a:pPr algn="ctr"/>
            <a:r>
              <a:rPr lang="en-GB" b="1" dirty="0" err="1"/>
              <a:t>Bomen</a:t>
            </a:r>
            <a:r>
              <a:rPr lang="en-GB" b="1" dirty="0"/>
              <a:t> </a:t>
            </a:r>
            <a:r>
              <a:rPr lang="en-GB" b="1" dirty="0" err="1"/>
              <a:t>buiten</a:t>
            </a:r>
            <a:r>
              <a:rPr lang="en-GB" b="1" dirty="0"/>
              <a:t> </a:t>
            </a:r>
            <a:r>
              <a:rPr lang="en-GB" b="1" dirty="0" err="1"/>
              <a:t>bos</a:t>
            </a:r>
            <a:r>
              <a:rPr lang="en-GB" b="1" dirty="0"/>
              <a:t>: </a:t>
            </a:r>
            <a:r>
              <a:rPr lang="en-GB" b="1" dirty="0" err="1"/>
              <a:t>grotere</a:t>
            </a:r>
            <a:r>
              <a:rPr lang="en-GB" b="1" dirty="0"/>
              <a:t> </a:t>
            </a:r>
            <a:r>
              <a:rPr lang="en-GB" b="1" dirty="0" err="1"/>
              <a:t>biomassa</a:t>
            </a:r>
            <a:r>
              <a:rPr lang="en-GB" b="1" dirty="0"/>
              <a:t> / </a:t>
            </a:r>
            <a:r>
              <a:rPr lang="en-GB" b="1" dirty="0" err="1"/>
              <a:t>individu</a:t>
            </a:r>
            <a:endParaRPr lang="en-GB" b="1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02AC588-E059-4EE7-A881-E12783993F22}"/>
              </a:ext>
            </a:extLst>
          </p:cNvPr>
          <p:cNvSpPr/>
          <p:nvPr/>
        </p:nvSpPr>
        <p:spPr>
          <a:xfrm rot="16200000">
            <a:off x="-3075398" y="3072364"/>
            <a:ext cx="6858000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3000" b="1" i="1" dirty="0"/>
              <a:t>Klimaatmitigatie</a:t>
            </a:r>
          </a:p>
        </p:txBody>
      </p:sp>
      <p:pic>
        <p:nvPicPr>
          <p:cNvPr id="8" name="Picture 2" descr="Hand pointing to left direction - Free signs icons">
            <a:extLst>
              <a:ext uri="{FF2B5EF4-FFF2-40B4-BE49-F238E27FC236}">
                <a16:creationId xmlns:a16="http://schemas.microsoft.com/office/drawing/2014/main" id="{EAC0EB9F-C11D-4014-90CC-D244B133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072" y="4783208"/>
            <a:ext cx="582167" cy="58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39538EE-97E7-4ACB-9D45-4EBC96DCB98A}"/>
              </a:ext>
            </a:extLst>
          </p:cNvPr>
          <p:cNvSpPr/>
          <p:nvPr/>
        </p:nvSpPr>
        <p:spPr>
          <a:xfrm>
            <a:off x="1671266" y="1147780"/>
            <a:ext cx="2204720" cy="56086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EE99148-709A-47E0-8391-CE42057D1776}"/>
              </a:ext>
            </a:extLst>
          </p:cNvPr>
          <p:cNvSpPr/>
          <p:nvPr/>
        </p:nvSpPr>
        <p:spPr>
          <a:xfrm>
            <a:off x="8927761" y="5417814"/>
            <a:ext cx="2077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</a:rPr>
              <a:t>Biomassa: 8416 kg </a:t>
            </a:r>
          </a:p>
          <a:p>
            <a:r>
              <a:rPr lang="nl-BE" b="1" dirty="0"/>
              <a:t>koolstof stock: 48% </a:t>
            </a:r>
          </a:p>
          <a:p>
            <a:r>
              <a:rPr lang="nl-BE" b="1" dirty="0">
                <a:sym typeface="Wingdings" panose="05000000000000000000" pitchFamily="2" charset="2"/>
              </a:rPr>
              <a:t> </a:t>
            </a:r>
            <a:r>
              <a:rPr lang="nl-BE" b="1" dirty="0"/>
              <a:t>4040 kg C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37EABF-B7E6-4FC1-A538-2F27D7E366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29" y="1282896"/>
            <a:ext cx="2877452" cy="241060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23DC75DF-DAD8-48A0-A8F8-3AD719273439}"/>
              </a:ext>
            </a:extLst>
          </p:cNvPr>
          <p:cNvSpPr/>
          <p:nvPr/>
        </p:nvSpPr>
        <p:spPr>
          <a:xfrm>
            <a:off x="8861667" y="4783208"/>
            <a:ext cx="27226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i="1" dirty="0" err="1"/>
              <a:t>densiteit</a:t>
            </a:r>
            <a:r>
              <a:rPr lang="en-GB" sz="1500" i="1" dirty="0"/>
              <a:t> (kg/m³): 592.7 </a:t>
            </a:r>
          </a:p>
          <a:p>
            <a:pPr algn="ctr"/>
            <a:r>
              <a:rPr lang="en-GB" sz="1500" i="1" dirty="0" err="1"/>
              <a:t>Vtot</a:t>
            </a:r>
            <a:r>
              <a:rPr lang="en-GB" sz="1500" i="1" dirty="0"/>
              <a:t> (m³): 14.2</a:t>
            </a:r>
            <a:endParaRPr lang="en-GB" sz="1500" i="1" dirty="0">
              <a:cs typeface="Helvetica" panose="020B06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2F8ACFF-2904-4B85-8657-E2CE968A86E6}"/>
              </a:ext>
            </a:extLst>
          </p:cNvPr>
          <p:cNvSpPr txBox="1"/>
          <p:nvPr/>
        </p:nvSpPr>
        <p:spPr>
          <a:xfrm>
            <a:off x="8861667" y="4056269"/>
            <a:ext cx="284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Biomassa = </a:t>
            </a:r>
            <a:r>
              <a:rPr lang="nl-BE" b="1" dirty="0" err="1"/>
              <a:t>Vstam</a:t>
            </a:r>
            <a:r>
              <a:rPr lang="nl-BE" b="1" dirty="0"/>
              <a:t> * D * BEF</a:t>
            </a:r>
          </a:p>
          <a:p>
            <a:r>
              <a:rPr lang="nl-BE" b="1" dirty="0"/>
              <a:t>	 = </a:t>
            </a:r>
            <a:r>
              <a:rPr lang="nl-BE" b="1" dirty="0" err="1"/>
              <a:t>Vtot</a:t>
            </a:r>
            <a:r>
              <a:rPr lang="nl-BE" b="1" dirty="0"/>
              <a:t> * D</a:t>
            </a:r>
          </a:p>
        </p:txBody>
      </p:sp>
    </p:spTree>
    <p:extLst>
      <p:ext uri="{BB962C8B-B14F-4D97-AF65-F5344CB8AC3E}">
        <p14:creationId xmlns:p14="http://schemas.microsoft.com/office/powerpoint/2010/main" val="3789616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Cf actualiteit: postzegelbosjes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https://</a:t>
            </a:r>
            <a:r>
              <a:rPr lang="nl-BE" dirty="0" smtClean="0">
                <a:hlinkClick r:id="rId2"/>
              </a:rPr>
              <a:t>besjournals.onlinelibrary.wiley.com/doi/full/10.1111/1365-2664.13537</a:t>
            </a:r>
            <a:r>
              <a:rPr lang="nl-BE" dirty="0" smtClean="0"/>
              <a:t> </a:t>
            </a:r>
          </a:p>
          <a:p>
            <a:endParaRPr lang="nl-BE" dirty="0" smtClean="0">
              <a:hlinkClick r:id="rId3"/>
            </a:endParaRPr>
          </a:p>
          <a:p>
            <a:endParaRPr lang="nl-BE" dirty="0">
              <a:hlinkClick r:id="rId3"/>
            </a:endParaRPr>
          </a:p>
          <a:p>
            <a:r>
              <a:rPr lang="nl-BE" dirty="0" smtClean="0">
                <a:hlinkClick r:id="rId3"/>
              </a:rPr>
              <a:t>https</a:t>
            </a:r>
            <a:r>
              <a:rPr lang="nl-BE" dirty="0">
                <a:hlinkClick r:id="rId3"/>
              </a:rPr>
              <a:t>://www.vrt.be/vrtnws/nl/2019/12/02/kleine-bosjes-blijken-veel-belangrijker-dan-gedacht</a:t>
            </a:r>
            <a:r>
              <a:rPr lang="nl-BE" dirty="0" smtClean="0">
                <a:hlinkClick r:id="rId3"/>
              </a:rPr>
              <a:t>/</a:t>
            </a:r>
            <a:r>
              <a:rPr lang="nl-BE" dirty="0" smtClean="0"/>
              <a:t> </a:t>
            </a:r>
          </a:p>
          <a:p>
            <a:r>
              <a:rPr lang="nl-BE" u="sng" dirty="0">
                <a:hlinkClick r:id="rId4"/>
              </a:rPr>
              <a:t>https://</a:t>
            </a:r>
            <a:r>
              <a:rPr lang="nl-BE" u="sng" dirty="0" smtClean="0">
                <a:hlinkClick r:id="rId4"/>
              </a:rPr>
              <a:t>www.standaard.be/cnt/dmf20191202_04747678</a:t>
            </a:r>
            <a:endParaRPr lang="nl-BE" u="sng" dirty="0" smtClean="0"/>
          </a:p>
          <a:p>
            <a:r>
              <a:rPr lang="nl-BE" dirty="0">
                <a:hlinkClick r:id="rId5"/>
              </a:rPr>
              <a:t>https://</a:t>
            </a:r>
            <a:r>
              <a:rPr lang="nl-BE" dirty="0" smtClean="0">
                <a:hlinkClick r:id="rId5"/>
              </a:rPr>
              <a:t>www.bondbeterleefmilieu.be/artikel/kleine-bosjes-hebben-een-groot-ecologisch-nut</a:t>
            </a:r>
            <a:endParaRPr lang="nl-BE" dirty="0" smtClean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3076" name="Picture 4" descr="Journal of Applied Ecology ban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00574"/>
            <a:ext cx="533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4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Voedselbosjes</a:t>
            </a:r>
            <a:endParaRPr lang="nl-BE" dirty="0"/>
          </a:p>
        </p:txBody>
      </p:sp>
      <p:pic>
        <p:nvPicPr>
          <p:cNvPr id="1026" name="Picture 2" descr="https://www.voedselbos.eu/wmspub/scripts/thumb.php?imgFile=/wmspub/media/images/doorsnede_voedselbos_22_12_2014_kleur.jpg&amp;size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88" y="1825625"/>
            <a:ext cx="6939023" cy="47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7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Types</a:t>
            </a:r>
            <a:endParaRPr lang="nl-BE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838200" y="1825625"/>
            <a:ext cx="6245506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Tiny </a:t>
            </a:r>
            <a:r>
              <a:rPr lang="nl-BE" dirty="0" err="1" smtClean="0"/>
              <a:t>forests</a:t>
            </a:r>
            <a:r>
              <a:rPr lang="nl-BE" dirty="0" smtClean="0"/>
              <a:t> / Kleine </a:t>
            </a:r>
            <a:r>
              <a:rPr lang="nl-BE" dirty="0"/>
              <a:t>wildernissen / natuuroases / </a:t>
            </a:r>
            <a:r>
              <a:rPr lang="nl-BE" dirty="0" err="1"/>
              <a:t>snoezelbossen</a:t>
            </a:r>
            <a:endParaRPr lang="nl-BE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Voedselbossen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Buurtboomgaard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Speelbossen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err="1" smtClean="0"/>
              <a:t>Rustplekjes</a:t>
            </a:r>
            <a:r>
              <a:rPr lang="nl-BE" dirty="0" smtClean="0"/>
              <a:t>, mini-parkjes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Kansenroutes / trage wegen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Zwerfruimte (RE-ST)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Kapelletjes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 smtClean="0"/>
              <a:t>Plantsoenen</a:t>
            </a:r>
            <a:endParaRPr lang="nl-BE" dirty="0"/>
          </a:p>
          <a:p>
            <a:pPr lvl="1">
              <a:buFont typeface="Wingdings" panose="05000000000000000000" pitchFamily="2" charset="2"/>
              <a:buChar char="§"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7" y="1690688"/>
            <a:ext cx="3759820" cy="35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50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Voorbeelden: Dessel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32" y="1385772"/>
            <a:ext cx="3893135" cy="5190847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02" y="1400537"/>
            <a:ext cx="3882061" cy="51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Retie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68" y="1690688"/>
            <a:ext cx="6829063" cy="51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10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44" y="0"/>
            <a:ext cx="8796512" cy="6597385"/>
          </a:xfrm>
        </p:spPr>
      </p:pic>
    </p:spTree>
    <p:extLst>
      <p:ext uri="{BB962C8B-B14F-4D97-AF65-F5344CB8AC3E}">
        <p14:creationId xmlns:p14="http://schemas.microsoft.com/office/powerpoint/2010/main" val="212463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1226916" y="1689903"/>
            <a:ext cx="4375232" cy="4822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Open ruimte = eindige grondstof</a:t>
            </a:r>
          </a:p>
          <a:p>
            <a:pPr marL="0" indent="0">
              <a:buNone/>
            </a:pPr>
            <a:r>
              <a:rPr lang="nl-BE" dirty="0" smtClean="0"/>
              <a:t>Open ruimte = kwetsbaar</a:t>
            </a:r>
          </a:p>
          <a:p>
            <a:pPr marL="0" indent="0">
              <a:buNone/>
            </a:pPr>
            <a:r>
              <a:rPr lang="nl-BE" dirty="0" err="1" smtClean="0"/>
              <a:t>Verrommeld</a:t>
            </a:r>
            <a:r>
              <a:rPr lang="nl-BE" dirty="0" smtClean="0"/>
              <a:t>, </a:t>
            </a:r>
            <a:r>
              <a:rPr lang="nl-BE" dirty="0" err="1" smtClean="0"/>
              <a:t>verpaard</a:t>
            </a:r>
            <a:r>
              <a:rPr lang="nl-BE" dirty="0" smtClean="0"/>
              <a:t>, uitgekleed, </a:t>
            </a:r>
            <a:r>
              <a:rPr lang="nl-BE" dirty="0" err="1" smtClean="0"/>
              <a:t>verlint</a:t>
            </a:r>
            <a:r>
              <a:rPr lang="nl-BE" dirty="0" smtClean="0"/>
              <a:t>, verhard,…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Hoe komen tot ruimteneutraliteit?</a:t>
            </a:r>
            <a:endParaRPr lang="nl-BE" dirty="0"/>
          </a:p>
          <a:p>
            <a:endParaRPr lang="nl-BE" dirty="0" smtClean="0"/>
          </a:p>
          <a:p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87615" y="320666"/>
            <a:ext cx="732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/>
              <a:t>Van restplekje tot kansenkavel</a:t>
            </a:r>
            <a:endParaRPr lang="nl-BE" sz="4000" dirty="0"/>
          </a:p>
        </p:txBody>
      </p:sp>
      <p:pic>
        <p:nvPicPr>
          <p:cNvPr id="2050" name="Picture 2" descr="Afbeeldingsresultaat voor verpaar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61" y="1964906"/>
            <a:ext cx="5467329" cy="31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69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09" y="-578733"/>
            <a:ext cx="9563182" cy="7172386"/>
          </a:xfrm>
        </p:spPr>
      </p:pic>
    </p:spTree>
    <p:extLst>
      <p:ext uri="{BB962C8B-B14F-4D97-AF65-F5344CB8AC3E}">
        <p14:creationId xmlns:p14="http://schemas.microsoft.com/office/powerpoint/2010/main" val="62337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09" y="-81012"/>
            <a:ext cx="10706582" cy="69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3" y="-52373"/>
            <a:ext cx="10617827" cy="69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81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Kasterlee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648200" cy="372618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23" y="1690688"/>
            <a:ext cx="4973255" cy="37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74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Geel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538"/>
            <a:ext cx="5153025" cy="56864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287" y="490538"/>
            <a:ext cx="643234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59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Ondersteuning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Ondersteuning VELT:</a:t>
            </a:r>
          </a:p>
          <a:p>
            <a:pPr marL="0" indent="0">
              <a:buNone/>
            </a:pPr>
            <a:r>
              <a:rPr lang="nl-BE" dirty="0" smtClean="0">
                <a:hlinkClick r:id="rId2"/>
              </a:rPr>
              <a:t>https</a:t>
            </a:r>
            <a:r>
              <a:rPr lang="nl-BE" dirty="0">
                <a:hlinkClick r:id="rId2"/>
              </a:rPr>
              <a:t>://</a:t>
            </a:r>
            <a:r>
              <a:rPr lang="nl-BE" dirty="0" smtClean="0">
                <a:hlinkClick r:id="rId2"/>
              </a:rPr>
              <a:t>www.gemeentevoordetoekomst.be/toolbox/een-eetbare-buurt-van-voedselbossen-tot-stadslandbouw</a:t>
            </a:r>
            <a:endParaRPr lang="nl-BE" dirty="0" smtClean="0"/>
          </a:p>
          <a:p>
            <a:r>
              <a:rPr lang="nl-BE" dirty="0" smtClean="0"/>
              <a:t>Ondersteuning BOS+:</a:t>
            </a:r>
          </a:p>
          <a:p>
            <a:pPr marL="0" indent="0">
              <a:buNone/>
            </a:pPr>
            <a:r>
              <a:rPr lang="nl-BE" dirty="0">
                <a:hlinkClick r:id="rId3"/>
              </a:rPr>
              <a:t>https://</a:t>
            </a:r>
            <a:r>
              <a:rPr lang="nl-BE" dirty="0" smtClean="0">
                <a:hlinkClick r:id="rId3"/>
              </a:rPr>
              <a:t>www.gemeentevoordetoekomst.be/toolbox/klimaatgroenscan-en-klimaatgroenplan-voor-de-bebouwde-omgeving-van-de-gemeente</a:t>
            </a:r>
            <a:endParaRPr lang="nl-BE" dirty="0" smtClean="0"/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 smtClean="0"/>
              <a:t>* </a:t>
            </a:r>
            <a:r>
              <a:rPr lang="nl-BE" dirty="0" err="1" smtClean="0"/>
              <a:t>Klimaatneutrale</a:t>
            </a:r>
            <a:r>
              <a:rPr lang="nl-BE" dirty="0" smtClean="0"/>
              <a:t> kernversterking: </a:t>
            </a:r>
            <a:r>
              <a:rPr lang="nl-BE" dirty="0" smtClean="0">
                <a:hlinkClick r:id="rId4"/>
              </a:rPr>
              <a:t>https</a:t>
            </a:r>
            <a:r>
              <a:rPr lang="nl-BE" dirty="0">
                <a:hlinkClick r:id="rId4"/>
              </a:rPr>
              <a:t>://</a:t>
            </a:r>
            <a:r>
              <a:rPr lang="nl-BE" dirty="0" smtClean="0">
                <a:hlinkClick r:id="rId4"/>
              </a:rPr>
              <a:t>www.bondbeterleefmilieu.be/sites/default/files/files/tkv_2019_recepten_kernversterking_ii.pdf</a:t>
            </a:r>
            <a:endParaRPr lang="nl-BE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9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Ondersteuning Regionale Landschappen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5932990" cy="4351338"/>
          </a:xfrm>
        </p:spPr>
        <p:txBody>
          <a:bodyPr>
            <a:normAutofit fontScale="62500" lnSpcReduction="20000"/>
          </a:bodyPr>
          <a:lstStyle/>
          <a:p>
            <a:r>
              <a:rPr lang="nl-BE" dirty="0" smtClean="0"/>
              <a:t>Groenvisie / houtkantenvisie </a:t>
            </a:r>
          </a:p>
          <a:p>
            <a:r>
              <a:rPr lang="nl-BE" dirty="0" smtClean="0"/>
              <a:t>Houtkantenbeheer / beheer </a:t>
            </a:r>
            <a:r>
              <a:rPr lang="nl-BE" dirty="0" err="1" smtClean="0"/>
              <a:t>KLE’s</a:t>
            </a:r>
            <a:r>
              <a:rPr lang="nl-BE" dirty="0" smtClean="0"/>
              <a:t> </a:t>
            </a:r>
          </a:p>
          <a:p>
            <a:r>
              <a:rPr lang="nl-BE" dirty="0" smtClean="0"/>
              <a:t>LOB / </a:t>
            </a:r>
            <a:r>
              <a:rPr lang="nl-BE" dirty="0" err="1" smtClean="0"/>
              <a:t>Dipla</a:t>
            </a:r>
            <a:endParaRPr lang="nl-BE" dirty="0" smtClean="0"/>
          </a:p>
          <a:p>
            <a:r>
              <a:rPr lang="nl-BE" dirty="0" smtClean="0"/>
              <a:t>Restplekjes, kansenkavels, braakliggende gronden</a:t>
            </a:r>
          </a:p>
          <a:p>
            <a:r>
              <a:rPr lang="nl-BE" dirty="0" smtClean="0"/>
              <a:t>Speelgroen</a:t>
            </a:r>
          </a:p>
          <a:p>
            <a:r>
              <a:rPr lang="nl-BE" dirty="0" smtClean="0"/>
              <a:t>Eetbaar </a:t>
            </a:r>
            <a:r>
              <a:rPr lang="nl-BE" dirty="0" smtClean="0"/>
              <a:t>groen: </a:t>
            </a:r>
            <a:r>
              <a:rPr lang="nl-BE" u="sng" dirty="0">
                <a:hlinkClick r:id="rId2"/>
              </a:rPr>
              <a:t>https://www.provincieantwerpen.be/aanbod/dese/dlp/keuzewijzer-eetbaar-groen.html</a:t>
            </a:r>
            <a:r>
              <a:rPr lang="nl-BE" dirty="0"/>
              <a:t> </a:t>
            </a:r>
          </a:p>
          <a:p>
            <a:r>
              <a:rPr lang="nl-BE" dirty="0" smtClean="0"/>
              <a:t>Tijdelijk </a:t>
            </a:r>
            <a:r>
              <a:rPr lang="nl-BE" dirty="0" smtClean="0"/>
              <a:t>groen (fauna-akkers, bloemenweides,…)</a:t>
            </a:r>
          </a:p>
          <a:p>
            <a:r>
              <a:rPr lang="nl-BE" dirty="0" smtClean="0"/>
              <a:t>Trage wegen, kansenroutes</a:t>
            </a:r>
          </a:p>
          <a:p>
            <a:r>
              <a:rPr lang="nl-BE" dirty="0" smtClean="0"/>
              <a:t>Erfgoedbomen </a:t>
            </a:r>
          </a:p>
          <a:p>
            <a:r>
              <a:rPr lang="nl-BE" dirty="0" err="1" smtClean="0"/>
              <a:t>Vergroenen</a:t>
            </a:r>
            <a:r>
              <a:rPr lang="nl-BE" dirty="0" smtClean="0"/>
              <a:t> / ontharden speelplaatsen</a:t>
            </a:r>
          </a:p>
          <a:p>
            <a:r>
              <a:rPr lang="nl-BE" dirty="0" smtClean="0"/>
              <a:t>…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BE" dirty="0" smtClean="0"/>
              <a:t>Stel de vraag aan </a:t>
            </a:r>
            <a:r>
              <a:rPr lang="nl-BE" smtClean="0"/>
              <a:t>uw </a:t>
            </a:r>
            <a:r>
              <a:rPr lang="nl-BE" smtClean="0"/>
              <a:t>RL</a:t>
            </a:r>
            <a:endParaRPr lang="nl-BE" dirty="0" smtClean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00" y="1690688"/>
            <a:ext cx="4140000" cy="17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5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716DEC-4C97-44DD-9C3D-A0A60BD07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C34209A-B41D-47AA-AA5D-E489D77A81FF}"/>
              </a:ext>
            </a:extLst>
          </p:cNvPr>
          <p:cNvSpPr txBox="1"/>
          <p:nvPr/>
        </p:nvSpPr>
        <p:spPr>
          <a:xfrm>
            <a:off x="8936986" y="6488658"/>
            <a:ext cx="318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landschap </a:t>
            </a:r>
            <a:r>
              <a:rPr lang="nl-BE" dirty="0" err="1">
                <a:solidFill>
                  <a:schemeClr val="bg1"/>
                </a:solidFill>
              </a:rPr>
              <a:t>Hesemeer</a:t>
            </a:r>
            <a:r>
              <a:rPr lang="nl-BE" dirty="0">
                <a:solidFill>
                  <a:schemeClr val="bg1"/>
                </a:solidFill>
              </a:rPr>
              <a:t>, Meerhout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62046" y="4876381"/>
            <a:ext cx="4271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 smtClean="0">
                <a:solidFill>
                  <a:srgbClr val="FFC000"/>
                </a:solidFill>
              </a:rPr>
              <a:t>Het natuurlijk landschap in de Kempen is een landschap vol natuur</a:t>
            </a:r>
            <a:endParaRPr lang="nl-BE" sz="3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Inmiddels rondom ons</a:t>
            </a:r>
            <a:endParaRPr lang="nl-BE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38" y="-396118"/>
            <a:ext cx="11130616" cy="7254118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04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Inmiddels rondom ons</a:t>
            </a:r>
            <a:endParaRPr lang="nl-BE" i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124745"/>
            <a:ext cx="9180512" cy="473211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583832" y="1369737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prstClr val="black"/>
                </a:solidFill>
                <a:latin typeface="Calibri"/>
              </a:rPr>
              <a:t>7,33Ha per dag!!!</a:t>
            </a:r>
          </a:p>
        </p:txBody>
      </p:sp>
    </p:spTree>
    <p:extLst>
      <p:ext uri="{BB962C8B-B14F-4D97-AF65-F5344CB8AC3E}">
        <p14:creationId xmlns:p14="http://schemas.microsoft.com/office/powerpoint/2010/main" val="613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1226915" y="1689903"/>
            <a:ext cx="9606989" cy="4822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Ladder van Lansink: reduceren, hergebruiken, recycleren</a:t>
            </a:r>
          </a:p>
          <a:p>
            <a:pPr marL="514350" indent="-514350">
              <a:buAutoNum type="arabicPeriod"/>
            </a:pPr>
            <a:endParaRPr lang="nl-BE" dirty="0" smtClean="0"/>
          </a:p>
          <a:p>
            <a:pPr marL="514350" indent="-514350">
              <a:buAutoNum type="arabicPeriod"/>
            </a:pPr>
            <a:r>
              <a:rPr lang="nl-BE" dirty="0" smtClean="0"/>
              <a:t>Zoveel </a:t>
            </a:r>
            <a:r>
              <a:rPr lang="nl-BE" dirty="0"/>
              <a:t>mogelijk de bestaande bebouwde ruimte </a:t>
            </a:r>
            <a:r>
              <a:rPr lang="nl-BE" dirty="0" smtClean="0"/>
              <a:t>benutten </a:t>
            </a:r>
          </a:p>
          <a:p>
            <a:pPr marL="514350" indent="-514350">
              <a:buAutoNum type="arabicPeriod"/>
            </a:pPr>
            <a:r>
              <a:rPr lang="nl-BE" dirty="0" smtClean="0"/>
              <a:t>Hergebruik </a:t>
            </a:r>
            <a:r>
              <a:rPr lang="nl-BE" dirty="0"/>
              <a:t>van bestaande, vooral versteende ruimte </a:t>
            </a:r>
            <a:r>
              <a:rPr lang="nl-BE" dirty="0" smtClean="0"/>
              <a:t>maximaliseren</a:t>
            </a:r>
          </a:p>
          <a:p>
            <a:pPr marL="514350" indent="-514350">
              <a:buAutoNum type="arabicPeriod"/>
            </a:pPr>
            <a:r>
              <a:rPr lang="nl-BE" dirty="0" smtClean="0"/>
              <a:t>Streven </a:t>
            </a:r>
            <a:r>
              <a:rPr lang="nl-BE" dirty="0"/>
              <a:t>naar een ruimtelijke ontwikkeling van Vlaanderen waarbij geen nieuwe open ruimte wordt aangesneden.</a:t>
            </a:r>
            <a:endParaRPr lang="nl-BE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r>
              <a:rPr lang="nl-BE" dirty="0" err="1" smtClean="0"/>
              <a:t>Ontsnipperen</a:t>
            </a:r>
            <a:r>
              <a:rPr lang="nl-BE" dirty="0" smtClean="0"/>
              <a:t> </a:t>
            </a:r>
            <a:r>
              <a:rPr lang="nl-BE" dirty="0" err="1" smtClean="0"/>
              <a:t>ipv</a:t>
            </a:r>
            <a:r>
              <a:rPr lang="nl-BE" dirty="0" smtClean="0"/>
              <a:t> versnipperen</a:t>
            </a:r>
          </a:p>
          <a:p>
            <a:pPr marL="0" indent="0">
              <a:buNone/>
            </a:pPr>
            <a:r>
              <a:rPr lang="nl-BE" dirty="0" smtClean="0"/>
              <a:t>Verdichten met respect voor woon- en </a:t>
            </a:r>
            <a:r>
              <a:rPr lang="nl-BE" dirty="0" err="1" smtClean="0"/>
              <a:t>leefkwaliteit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87615" y="320666"/>
            <a:ext cx="732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/>
              <a:t>Van restplekje tot kansenkavel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362437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Kansenkavels en kansenroutes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6480"/>
            <a:ext cx="10280486" cy="330370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22745" y="5393993"/>
            <a:ext cx="806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Post-betonstop-visie </a:t>
            </a:r>
            <a:r>
              <a:rPr lang="nl-BE" sz="3200" dirty="0" err="1" smtClean="0"/>
              <a:t>cf</a:t>
            </a:r>
            <a:r>
              <a:rPr lang="nl-BE" sz="3200" dirty="0" smtClean="0"/>
              <a:t> Nijlen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87103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07796" y="365125"/>
            <a:ext cx="3946003" cy="1915088"/>
          </a:xfrm>
        </p:spPr>
        <p:txBody>
          <a:bodyPr>
            <a:normAutofit/>
          </a:bodyPr>
          <a:lstStyle/>
          <a:p>
            <a:r>
              <a:rPr lang="nl-BE" dirty="0" smtClean="0"/>
              <a:t>Van open ruimte scan tot kansenkavels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75" y="0"/>
            <a:ext cx="6851197" cy="66179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3608" r="14590" b="63530"/>
          <a:stretch/>
        </p:blipFill>
        <p:spPr>
          <a:xfrm>
            <a:off x="9831965" y="5530361"/>
            <a:ext cx="1993688" cy="8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6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38" y="-150471"/>
            <a:ext cx="10302924" cy="70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72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602</Words>
  <Application>Microsoft Office PowerPoint</Application>
  <PresentationFormat>Breedbeeld</PresentationFormat>
  <Paragraphs>172</Paragraphs>
  <Slides>37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Museo</vt:lpstr>
      <vt:lpstr>Symbol</vt:lpstr>
      <vt:lpstr>Wingdings</vt:lpstr>
      <vt:lpstr>Kantoorthema</vt:lpstr>
      <vt:lpstr>Restplekjes</vt:lpstr>
      <vt:lpstr>PowerPoint-presentatie</vt:lpstr>
      <vt:lpstr>PowerPoint-presentatie</vt:lpstr>
      <vt:lpstr>Inmiddels rondom ons</vt:lpstr>
      <vt:lpstr>Inmiddels rondom ons</vt:lpstr>
      <vt:lpstr>PowerPoint-presentatie</vt:lpstr>
      <vt:lpstr>Kansenkavels en kansenroutes</vt:lpstr>
      <vt:lpstr>Van open ruimte scan tot kansenkavels</vt:lpstr>
      <vt:lpstr>PowerPoint-presentatie</vt:lpstr>
      <vt:lpstr>PowerPoint-presentatie</vt:lpstr>
      <vt:lpstr>PowerPoint-presentatie</vt:lpstr>
      <vt:lpstr>Buiten-gewone plekjes</vt:lpstr>
      <vt:lpstr>Buiten-gewone plekjes </vt:lpstr>
      <vt:lpstr>PowerPoint-presentatie</vt:lpstr>
      <vt:lpstr>Functies restplekjes</vt:lpstr>
      <vt:lpstr>Biodiversiteit en gezondheid</vt:lpstr>
      <vt:lpstr>Functies</vt:lpstr>
      <vt:lpstr>Ecologische Verbindingen</vt:lpstr>
      <vt:lpstr>Biodiversiteit hagen </vt:lpstr>
      <vt:lpstr>Belang tiny forests voor bestuiving</vt:lpstr>
      <vt:lpstr>Waterberging / infiltratie</vt:lpstr>
      <vt:lpstr>Opslag CO2 bomen buiten boscontext</vt:lpstr>
      <vt:lpstr>Bomen buiten bos: grotere biomassa / individu</vt:lpstr>
      <vt:lpstr>Cf actualiteit: postzegelbosjes</vt:lpstr>
      <vt:lpstr>Voedselbosjes</vt:lpstr>
      <vt:lpstr>Types</vt:lpstr>
      <vt:lpstr>Voorbeelden: Dessel</vt:lpstr>
      <vt:lpstr>Retie</vt:lpstr>
      <vt:lpstr>PowerPoint-presentatie</vt:lpstr>
      <vt:lpstr>PowerPoint-presentatie</vt:lpstr>
      <vt:lpstr>PowerPoint-presentatie</vt:lpstr>
      <vt:lpstr>PowerPoint-presentatie</vt:lpstr>
      <vt:lpstr>Kasterlee</vt:lpstr>
      <vt:lpstr>Geel</vt:lpstr>
      <vt:lpstr>Ondersteuning</vt:lpstr>
      <vt:lpstr>Ondersteuning Regionale Landschappen</vt:lpstr>
      <vt:lpstr>PowerPoint-presentatie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MERTENS Tilly</dc:creator>
  <cp:lastModifiedBy>VAN BRAEKEL Katleen</cp:lastModifiedBy>
  <cp:revision>90</cp:revision>
  <dcterms:created xsi:type="dcterms:W3CDTF">2019-03-27T13:46:21Z</dcterms:created>
  <dcterms:modified xsi:type="dcterms:W3CDTF">2019-12-11T12:39:09Z</dcterms:modified>
</cp:coreProperties>
</file>