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9" r:id="rId2"/>
    <p:sldMasterId id="2147483720" r:id="rId3"/>
    <p:sldMasterId id="2147483745" r:id="rId4"/>
  </p:sldMasterIdLst>
  <p:notesMasterIdLst>
    <p:notesMasterId r:id="rId49"/>
  </p:notesMasterIdLst>
  <p:handoutMasterIdLst>
    <p:handoutMasterId r:id="rId50"/>
  </p:handoutMasterIdLst>
  <p:sldIdLst>
    <p:sldId id="353" r:id="rId5"/>
    <p:sldId id="354" r:id="rId6"/>
    <p:sldId id="355" r:id="rId7"/>
    <p:sldId id="356" r:id="rId8"/>
    <p:sldId id="357" r:id="rId9"/>
    <p:sldId id="358" r:id="rId10"/>
    <p:sldId id="359" r:id="rId11"/>
    <p:sldId id="318" r:id="rId12"/>
    <p:sldId id="319" r:id="rId13"/>
    <p:sldId id="321" r:id="rId14"/>
    <p:sldId id="320" r:id="rId15"/>
    <p:sldId id="323" r:id="rId16"/>
    <p:sldId id="308" r:id="rId17"/>
    <p:sldId id="309" r:id="rId18"/>
    <p:sldId id="299" r:id="rId19"/>
    <p:sldId id="303" r:id="rId20"/>
    <p:sldId id="315" r:id="rId21"/>
    <p:sldId id="314" r:id="rId22"/>
    <p:sldId id="339" r:id="rId23"/>
    <p:sldId id="316" r:id="rId24"/>
    <p:sldId id="338" r:id="rId25"/>
    <p:sldId id="307" r:id="rId26"/>
    <p:sldId id="317" r:id="rId27"/>
    <p:sldId id="324" r:id="rId28"/>
    <p:sldId id="343" r:id="rId29"/>
    <p:sldId id="344" r:id="rId30"/>
    <p:sldId id="345" r:id="rId31"/>
    <p:sldId id="346" r:id="rId32"/>
    <p:sldId id="327" r:id="rId33"/>
    <p:sldId id="280" r:id="rId34"/>
    <p:sldId id="360" r:id="rId35"/>
    <p:sldId id="341" r:id="rId36"/>
    <p:sldId id="362" r:id="rId37"/>
    <p:sldId id="361" r:id="rId38"/>
    <p:sldId id="363" r:id="rId39"/>
    <p:sldId id="364" r:id="rId40"/>
    <p:sldId id="365" r:id="rId41"/>
    <p:sldId id="347" r:id="rId42"/>
    <p:sldId id="348" r:id="rId43"/>
    <p:sldId id="349" r:id="rId44"/>
    <p:sldId id="366" r:id="rId45"/>
    <p:sldId id="367" r:id="rId46"/>
    <p:sldId id="368" r:id="rId47"/>
    <p:sldId id="330" r:id="rId4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9C330BE-ABFD-424A-861E-1BBE5FE3AE77}">
          <p14:sldIdLst>
            <p14:sldId id="353"/>
            <p14:sldId id="354"/>
            <p14:sldId id="355"/>
            <p14:sldId id="356"/>
            <p14:sldId id="357"/>
            <p14:sldId id="358"/>
            <p14:sldId id="359"/>
            <p14:sldId id="318"/>
            <p14:sldId id="319"/>
            <p14:sldId id="321"/>
            <p14:sldId id="320"/>
            <p14:sldId id="323"/>
          </p14:sldIdLst>
        </p14:section>
        <p14:section name="CMP" id="{B76DFAEA-15D4-4765-8EBF-43632375B1B2}">
          <p14:sldIdLst>
            <p14:sldId id="308"/>
            <p14:sldId id="309"/>
            <p14:sldId id="299"/>
            <p14:sldId id="303"/>
            <p14:sldId id="315"/>
            <p14:sldId id="314"/>
            <p14:sldId id="339"/>
            <p14:sldId id="316"/>
            <p14:sldId id="338"/>
            <p14:sldId id="307"/>
            <p14:sldId id="317"/>
          </p14:sldIdLst>
        </p14:section>
        <p14:section name="Naamloze sectie" id="{AD732A16-7D6E-459F-A2D9-FD081083A1C7}">
          <p14:sldIdLst>
            <p14:sldId id="324"/>
            <p14:sldId id="343"/>
            <p14:sldId id="344"/>
            <p14:sldId id="345"/>
            <p14:sldId id="346"/>
            <p14:sldId id="327"/>
            <p14:sldId id="280"/>
            <p14:sldId id="360"/>
            <p14:sldId id="341"/>
            <p14:sldId id="362"/>
            <p14:sldId id="361"/>
            <p14:sldId id="363"/>
            <p14:sldId id="364"/>
            <p14:sldId id="365"/>
            <p14:sldId id="347"/>
            <p14:sldId id="348"/>
            <p14:sldId id="349"/>
            <p14:sldId id="366"/>
            <p14:sldId id="367"/>
            <p14:sldId id="368"/>
            <p14:sldId id="33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F0873-33E9-4652-862D-69B5B723792C}" v="35" dt="2020-09-30T07:49:33.49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200" autoAdjust="0"/>
  </p:normalViewPr>
  <p:slideViewPr>
    <p:cSldViewPr snapToGrid="0">
      <p:cViewPr varScale="1">
        <p:scale>
          <a:sx n="84" d="100"/>
          <a:sy n="84" d="100"/>
        </p:scale>
        <p:origin x="1632" y="84"/>
      </p:cViewPr>
      <p:guideLst>
        <p:guide orient="horz" pos="2160"/>
        <p:guide pos="3840"/>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Type Naftvraag</a:t>
            </a:r>
          </a:p>
        </c:rich>
      </c:tx>
      <c:overlay val="0"/>
    </c:title>
    <c:autoTitleDeleted val="0"/>
    <c:plotArea>
      <c:layout/>
      <c:barChart>
        <c:barDir val="col"/>
        <c:grouping val="clustered"/>
        <c:varyColors val="0"/>
        <c:ser>
          <c:idx val="0"/>
          <c:order val="0"/>
          <c:tx>
            <c:v>Aanmeldingen</c:v>
          </c:tx>
          <c:invertIfNegative val="0"/>
          <c:cat>
            <c:strRef>
              <c:f>'[kladversie_jaarrapport_2020-2021.xlsx]NAFT'!$I$20:$I$22</c:f>
              <c:strCache>
                <c:ptCount val="3"/>
                <c:pt idx="0">
                  <c:v>HERGO</c:v>
                </c:pt>
                <c:pt idx="1">
                  <c:v>Klasondersteuning</c:v>
                </c:pt>
                <c:pt idx="2">
                  <c:v>individueel</c:v>
                </c:pt>
              </c:strCache>
            </c:strRef>
          </c:cat>
          <c:val>
            <c:numRef>
              <c:f>'[kladversie_jaarrapport_2020-2021.xlsx]NAFT'!$J$20:$J$22</c:f>
              <c:numCache>
                <c:formatCode>General</c:formatCode>
                <c:ptCount val="3"/>
                <c:pt idx="0">
                  <c:v>13</c:v>
                </c:pt>
                <c:pt idx="1">
                  <c:v>24</c:v>
                </c:pt>
                <c:pt idx="2">
                  <c:v>327</c:v>
                </c:pt>
              </c:numCache>
            </c:numRef>
          </c:val>
          <c:extLst xmlns:c16r2="http://schemas.microsoft.com/office/drawing/2015/06/chart">
            <c:ext xmlns:c16="http://schemas.microsoft.com/office/drawing/2014/chart" uri="{C3380CC4-5D6E-409C-BE32-E72D297353CC}">
              <c16:uniqueId val="{00000000-8162-4245-B426-285EDBE535CF}"/>
            </c:ext>
          </c:extLst>
        </c:ser>
        <c:dLbls>
          <c:showLegendKey val="0"/>
          <c:showVal val="0"/>
          <c:showCatName val="0"/>
          <c:showSerName val="0"/>
          <c:showPercent val="0"/>
          <c:showBubbleSize val="0"/>
        </c:dLbls>
        <c:gapWidth val="150"/>
        <c:axId val="390275304"/>
        <c:axId val="390276872"/>
      </c:barChart>
      <c:catAx>
        <c:axId val="390275304"/>
        <c:scaling>
          <c:orientation val="minMax"/>
        </c:scaling>
        <c:delete val="0"/>
        <c:axPos val="b"/>
        <c:numFmt formatCode="General" sourceLinked="0"/>
        <c:majorTickMark val="out"/>
        <c:minorTickMark val="none"/>
        <c:tickLblPos val="nextTo"/>
        <c:crossAx val="390276872"/>
        <c:crosses val="autoZero"/>
        <c:auto val="1"/>
        <c:lblAlgn val="ctr"/>
        <c:lblOffset val="100"/>
        <c:noMultiLvlLbl val="0"/>
      </c:catAx>
      <c:valAx>
        <c:axId val="390276872"/>
        <c:scaling>
          <c:orientation val="minMax"/>
        </c:scaling>
        <c:delete val="0"/>
        <c:axPos val="l"/>
        <c:majorGridlines/>
        <c:numFmt formatCode="General" sourceLinked="1"/>
        <c:majorTickMark val="out"/>
        <c:minorTickMark val="none"/>
        <c:tickLblPos val="nextTo"/>
        <c:crossAx val="39027530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'[kladversie_jaarrapport_2020-2021.xlsx]NAFT leeftijd'!$C$13</c:f>
              <c:strCache>
                <c:ptCount val="1"/>
                <c:pt idx="0">
                  <c:v>11 tem 13</c:v>
                </c:pt>
              </c:strCache>
            </c:strRef>
          </c:tx>
          <c:invertIfNegative val="0"/>
          <c:cat>
            <c:strRef>
              <c:f>'[kladversie_jaarrapport_2020-2021.xlsx]NAFT leeftijd'!$B$14:$B$16</c:f>
              <c:strCache>
                <c:ptCount val="3"/>
                <c:pt idx="0">
                  <c:v>2018-2019</c:v>
                </c:pt>
                <c:pt idx="1">
                  <c:v>2019-2020</c:v>
                </c:pt>
                <c:pt idx="2">
                  <c:v>2020-2021</c:v>
                </c:pt>
              </c:strCache>
            </c:strRef>
          </c:cat>
          <c:val>
            <c:numRef>
              <c:f>'[kladversie_jaarrapport_2020-2021.xlsx]NAFT leeftijd'!$C$14:$C$16</c:f>
              <c:numCache>
                <c:formatCode>General</c:formatCode>
                <c:ptCount val="3"/>
                <c:pt idx="0">
                  <c:v>27</c:v>
                </c:pt>
                <c:pt idx="1">
                  <c:v>45</c:v>
                </c:pt>
                <c:pt idx="2">
                  <c:v>54</c:v>
                </c:pt>
              </c:numCache>
            </c:numRef>
          </c:val>
          <c:extLst xmlns:c16r2="http://schemas.microsoft.com/office/drawing/2015/06/chart">
            <c:ext xmlns:c16="http://schemas.microsoft.com/office/drawing/2014/chart" uri="{C3380CC4-5D6E-409C-BE32-E72D297353CC}">
              <c16:uniqueId val="{00000000-175D-4973-964C-354AE8DC39B0}"/>
            </c:ext>
          </c:extLst>
        </c:ser>
        <c:ser>
          <c:idx val="1"/>
          <c:order val="1"/>
          <c:tx>
            <c:strRef>
              <c:f>'[kladversie_jaarrapport_2020-2021.xlsx]NAFT leeftijd'!$D$13</c:f>
              <c:strCache>
                <c:ptCount val="1"/>
                <c:pt idx="0">
                  <c:v>14 tem 15</c:v>
                </c:pt>
              </c:strCache>
            </c:strRef>
          </c:tx>
          <c:invertIfNegative val="0"/>
          <c:cat>
            <c:strRef>
              <c:f>'[kladversie_jaarrapport_2020-2021.xlsx]NAFT leeftijd'!$B$14:$B$16</c:f>
              <c:strCache>
                <c:ptCount val="3"/>
                <c:pt idx="0">
                  <c:v>2018-2019</c:v>
                </c:pt>
                <c:pt idx="1">
                  <c:v>2019-2020</c:v>
                </c:pt>
                <c:pt idx="2">
                  <c:v>2020-2021</c:v>
                </c:pt>
              </c:strCache>
            </c:strRef>
          </c:cat>
          <c:val>
            <c:numRef>
              <c:f>'[kladversie_jaarrapport_2020-2021.xlsx]NAFT leeftijd'!$D$14:$D$16</c:f>
              <c:numCache>
                <c:formatCode>General</c:formatCode>
                <c:ptCount val="3"/>
                <c:pt idx="0">
                  <c:v>48</c:v>
                </c:pt>
                <c:pt idx="1">
                  <c:v>97</c:v>
                </c:pt>
                <c:pt idx="2">
                  <c:v>99</c:v>
                </c:pt>
              </c:numCache>
            </c:numRef>
          </c:val>
          <c:extLst xmlns:c16r2="http://schemas.microsoft.com/office/drawing/2015/06/chart">
            <c:ext xmlns:c16="http://schemas.microsoft.com/office/drawing/2014/chart" uri="{C3380CC4-5D6E-409C-BE32-E72D297353CC}">
              <c16:uniqueId val="{00000001-175D-4973-964C-354AE8DC39B0}"/>
            </c:ext>
          </c:extLst>
        </c:ser>
        <c:ser>
          <c:idx val="2"/>
          <c:order val="2"/>
          <c:tx>
            <c:strRef>
              <c:f>'[kladversie_jaarrapport_2020-2021.xlsx]NAFT leeftijd'!$E$13</c:f>
              <c:strCache>
                <c:ptCount val="1"/>
                <c:pt idx="0">
                  <c:v>16 tem 17</c:v>
                </c:pt>
              </c:strCache>
            </c:strRef>
          </c:tx>
          <c:invertIfNegative val="0"/>
          <c:cat>
            <c:strRef>
              <c:f>'[kladversie_jaarrapport_2020-2021.xlsx]NAFT leeftijd'!$B$14:$B$16</c:f>
              <c:strCache>
                <c:ptCount val="3"/>
                <c:pt idx="0">
                  <c:v>2018-2019</c:v>
                </c:pt>
                <c:pt idx="1">
                  <c:v>2019-2020</c:v>
                </c:pt>
                <c:pt idx="2">
                  <c:v>2020-2021</c:v>
                </c:pt>
              </c:strCache>
            </c:strRef>
          </c:cat>
          <c:val>
            <c:numRef>
              <c:f>'[kladversie_jaarrapport_2020-2021.xlsx]NAFT leeftijd'!$E$14:$E$16</c:f>
              <c:numCache>
                <c:formatCode>General</c:formatCode>
                <c:ptCount val="3"/>
                <c:pt idx="0">
                  <c:v>31</c:v>
                </c:pt>
                <c:pt idx="1">
                  <c:v>192</c:v>
                </c:pt>
                <c:pt idx="2">
                  <c:v>144</c:v>
                </c:pt>
              </c:numCache>
            </c:numRef>
          </c:val>
          <c:extLst xmlns:c16r2="http://schemas.microsoft.com/office/drawing/2015/06/chart">
            <c:ext xmlns:c16="http://schemas.microsoft.com/office/drawing/2014/chart" uri="{C3380CC4-5D6E-409C-BE32-E72D297353CC}">
              <c16:uniqueId val="{00000002-175D-4973-964C-354AE8DC39B0}"/>
            </c:ext>
          </c:extLst>
        </c:ser>
        <c:ser>
          <c:idx val="3"/>
          <c:order val="3"/>
          <c:tx>
            <c:strRef>
              <c:f>'[kladversie_jaarrapport_2020-2021.xlsx]NAFT leeftijd'!$F$13</c:f>
              <c:strCache>
                <c:ptCount val="1"/>
                <c:pt idx="0">
                  <c:v>18+</c:v>
                </c:pt>
              </c:strCache>
            </c:strRef>
          </c:tx>
          <c:invertIfNegative val="0"/>
          <c:cat>
            <c:strRef>
              <c:f>'[kladversie_jaarrapport_2020-2021.xlsx]NAFT leeftijd'!$B$14:$B$16</c:f>
              <c:strCache>
                <c:ptCount val="3"/>
                <c:pt idx="0">
                  <c:v>2018-2019</c:v>
                </c:pt>
                <c:pt idx="1">
                  <c:v>2019-2020</c:v>
                </c:pt>
                <c:pt idx="2">
                  <c:v>2020-2021</c:v>
                </c:pt>
              </c:strCache>
            </c:strRef>
          </c:cat>
          <c:val>
            <c:numRef>
              <c:f>'[kladversie_jaarrapport_2020-2021.xlsx]NAFT leeftijd'!$F$14:$F$16</c:f>
              <c:numCache>
                <c:formatCode>General</c:formatCode>
                <c:ptCount val="3"/>
                <c:pt idx="0">
                  <c:v>6</c:v>
                </c:pt>
                <c:pt idx="1">
                  <c:v>45</c:v>
                </c:pt>
                <c:pt idx="2">
                  <c:v>43</c:v>
                </c:pt>
              </c:numCache>
            </c:numRef>
          </c:val>
          <c:extLst xmlns:c16r2="http://schemas.microsoft.com/office/drawing/2015/06/chart">
            <c:ext xmlns:c16="http://schemas.microsoft.com/office/drawing/2014/chart" uri="{C3380CC4-5D6E-409C-BE32-E72D297353CC}">
              <c16:uniqueId val="{00000003-175D-4973-964C-354AE8DC39B0}"/>
            </c:ext>
          </c:extLst>
        </c:ser>
        <c:dLbls>
          <c:showLegendKey val="0"/>
          <c:showVal val="0"/>
          <c:showCatName val="0"/>
          <c:showSerName val="0"/>
          <c:showPercent val="0"/>
          <c:showBubbleSize val="0"/>
        </c:dLbls>
        <c:gapWidth val="150"/>
        <c:axId val="390279616"/>
        <c:axId val="390273344"/>
      </c:barChart>
      <c:catAx>
        <c:axId val="390279616"/>
        <c:scaling>
          <c:orientation val="minMax"/>
        </c:scaling>
        <c:delete val="0"/>
        <c:axPos val="b"/>
        <c:numFmt formatCode="General" sourceLinked="1"/>
        <c:majorTickMark val="out"/>
        <c:minorTickMark val="none"/>
        <c:tickLblPos val="nextTo"/>
        <c:crossAx val="390273344"/>
        <c:crosses val="autoZero"/>
        <c:auto val="1"/>
        <c:lblAlgn val="ctr"/>
        <c:lblOffset val="100"/>
        <c:noMultiLvlLbl val="0"/>
      </c:catAx>
      <c:valAx>
        <c:axId val="390273344"/>
        <c:scaling>
          <c:orientation val="minMax"/>
        </c:scaling>
        <c:delete val="0"/>
        <c:axPos val="l"/>
        <c:majorGridlines/>
        <c:numFmt formatCode="General" sourceLinked="1"/>
        <c:majorTickMark val="out"/>
        <c:minorTickMark val="none"/>
        <c:tickLblPos val="nextTo"/>
        <c:crossAx val="39027961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a:t>NAFT</a:t>
            </a:r>
          </a:p>
        </c:rich>
      </c:tx>
      <c:overlay val="0"/>
    </c:title>
    <c:autoTitleDeleted val="0"/>
    <c:plotArea>
      <c:layout>
        <c:manualLayout>
          <c:layoutTarget val="inner"/>
          <c:xMode val="edge"/>
          <c:yMode val="edge"/>
          <c:x val="9.9189883082796471E-2"/>
          <c:y val="0.19480351414406533"/>
          <c:w val="0.71216797900262463"/>
          <c:h val="0.68921660834062404"/>
        </c:manualLayout>
      </c:layout>
      <c:barChart>
        <c:barDir val="col"/>
        <c:grouping val="clustered"/>
        <c:varyColors val="0"/>
        <c:ser>
          <c:idx val="0"/>
          <c:order val="0"/>
          <c:tx>
            <c:strRef>
              <c:f>NAFT!$C$29</c:f>
              <c:strCache>
                <c:ptCount val="1"/>
                <c:pt idx="0">
                  <c:v>Aanmeldingen</c:v>
                </c:pt>
              </c:strCache>
            </c:strRef>
          </c:tx>
          <c:invertIfNegative val="0"/>
          <c:cat>
            <c:strRef>
              <c:f>NAFT!$D$28:$N$28</c:f>
              <c:strCache>
                <c:ptCount val="11"/>
                <c:pt idx="0">
                  <c:v>sept</c:v>
                </c:pt>
                <c:pt idx="1">
                  <c:v>okt</c:v>
                </c:pt>
                <c:pt idx="2">
                  <c:v>nov</c:v>
                </c:pt>
                <c:pt idx="3">
                  <c:v>dec</c:v>
                </c:pt>
                <c:pt idx="4">
                  <c:v>jan</c:v>
                </c:pt>
                <c:pt idx="5">
                  <c:v>feb</c:v>
                </c:pt>
                <c:pt idx="6">
                  <c:v>maart</c:v>
                </c:pt>
                <c:pt idx="7">
                  <c:v>apr</c:v>
                </c:pt>
                <c:pt idx="8">
                  <c:v>mei</c:v>
                </c:pt>
                <c:pt idx="9">
                  <c:v>jun</c:v>
                </c:pt>
                <c:pt idx="10">
                  <c:v>aug</c:v>
                </c:pt>
              </c:strCache>
            </c:strRef>
          </c:cat>
          <c:val>
            <c:numRef>
              <c:f>NAFT!$D$29:$N$29</c:f>
              <c:numCache>
                <c:formatCode>#,##0</c:formatCode>
                <c:ptCount val="11"/>
                <c:pt idx="0" formatCode="General">
                  <c:v>53</c:v>
                </c:pt>
                <c:pt idx="1">
                  <c:v>51</c:v>
                </c:pt>
                <c:pt idx="2">
                  <c:v>34</c:v>
                </c:pt>
                <c:pt idx="3">
                  <c:v>33</c:v>
                </c:pt>
                <c:pt idx="4">
                  <c:v>47</c:v>
                </c:pt>
                <c:pt idx="5">
                  <c:v>36</c:v>
                </c:pt>
                <c:pt idx="6">
                  <c:v>54</c:v>
                </c:pt>
                <c:pt idx="7">
                  <c:v>17</c:v>
                </c:pt>
                <c:pt idx="8">
                  <c:v>27</c:v>
                </c:pt>
                <c:pt idx="9">
                  <c:v>10</c:v>
                </c:pt>
                <c:pt idx="10">
                  <c:v>2</c:v>
                </c:pt>
              </c:numCache>
            </c:numRef>
          </c:val>
          <c:extLst xmlns:c16r2="http://schemas.microsoft.com/office/drawing/2015/06/chart">
            <c:ext xmlns:c16="http://schemas.microsoft.com/office/drawing/2014/chart" uri="{C3380CC4-5D6E-409C-BE32-E72D297353CC}">
              <c16:uniqueId val="{00000000-5BE6-460F-8E33-37D526892117}"/>
            </c:ext>
          </c:extLst>
        </c:ser>
        <c:dLbls>
          <c:showLegendKey val="0"/>
          <c:showVal val="0"/>
          <c:showCatName val="0"/>
          <c:showSerName val="0"/>
          <c:showPercent val="0"/>
          <c:showBubbleSize val="0"/>
        </c:dLbls>
        <c:gapWidth val="150"/>
        <c:axId val="390275696"/>
        <c:axId val="390274520"/>
      </c:barChart>
      <c:catAx>
        <c:axId val="390275696"/>
        <c:scaling>
          <c:orientation val="minMax"/>
        </c:scaling>
        <c:delete val="0"/>
        <c:axPos val="b"/>
        <c:numFmt formatCode="General" sourceLinked="1"/>
        <c:majorTickMark val="out"/>
        <c:minorTickMark val="none"/>
        <c:tickLblPos val="nextTo"/>
        <c:crossAx val="390274520"/>
        <c:crosses val="autoZero"/>
        <c:auto val="1"/>
        <c:lblAlgn val="ctr"/>
        <c:lblOffset val="100"/>
        <c:noMultiLvlLbl val="0"/>
      </c:catAx>
      <c:valAx>
        <c:axId val="390274520"/>
        <c:scaling>
          <c:orientation val="minMax"/>
        </c:scaling>
        <c:delete val="0"/>
        <c:axPos val="l"/>
        <c:majorGridlines/>
        <c:numFmt formatCode="General" sourceLinked="1"/>
        <c:majorTickMark val="out"/>
        <c:minorTickMark val="none"/>
        <c:tickLblPos val="nextTo"/>
        <c:crossAx val="390275696"/>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53D83-0928-4169-AB46-877B84516BB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nl-BE"/>
        </a:p>
      </dgm:t>
    </dgm:pt>
    <dgm:pt modelId="{CADF447F-F3CC-4593-9678-68DBD2393C8B}">
      <dgm:prSet phldrT="[Tekst]" custT="1"/>
      <dgm:spPr/>
      <dgm:t>
        <a:bodyPr/>
        <a:lstStyle/>
        <a:p>
          <a:r>
            <a:rPr lang="nl-BE" sz="3600" dirty="0" smtClean="0"/>
            <a:t>Vraag</a:t>
          </a:r>
          <a:r>
            <a:rPr lang="nl-BE" sz="2800" dirty="0" smtClean="0"/>
            <a:t>?</a:t>
          </a:r>
          <a:endParaRPr lang="nl-BE" sz="2800" dirty="0"/>
        </a:p>
      </dgm:t>
    </dgm:pt>
    <dgm:pt modelId="{0DC77EDC-2A2B-49EB-9348-EBD2C92F6651}" type="parTrans" cxnId="{3E31B269-8019-411D-BAC6-E525A640A19E}">
      <dgm:prSet/>
      <dgm:spPr/>
      <dgm:t>
        <a:bodyPr/>
        <a:lstStyle/>
        <a:p>
          <a:endParaRPr lang="nl-BE"/>
        </a:p>
      </dgm:t>
    </dgm:pt>
    <dgm:pt modelId="{547DBE08-77D7-4E8E-8541-0CA65D3E3789}" type="sibTrans" cxnId="{3E31B269-8019-411D-BAC6-E525A640A19E}">
      <dgm:prSet/>
      <dgm:spPr/>
      <dgm:t>
        <a:bodyPr/>
        <a:lstStyle/>
        <a:p>
          <a:endParaRPr lang="nl-BE"/>
        </a:p>
      </dgm:t>
    </dgm:pt>
    <dgm:pt modelId="{7E414A29-0FAE-4483-B046-44AABC54CE21}">
      <dgm:prSet phldrT="[Tekst]" custT="1"/>
      <dgm:spPr/>
      <dgm:t>
        <a:bodyPr/>
        <a:lstStyle/>
        <a:p>
          <a:r>
            <a:rPr lang="nl-BE" sz="1800" dirty="0" smtClean="0"/>
            <a:t>Vraag-</a:t>
          </a:r>
        </a:p>
        <a:p>
          <a:r>
            <a:rPr lang="nl-BE" sz="1800" dirty="0" smtClean="0"/>
            <a:t>verheldering </a:t>
          </a:r>
          <a:endParaRPr lang="nl-BE" sz="1800" dirty="0"/>
        </a:p>
      </dgm:t>
    </dgm:pt>
    <dgm:pt modelId="{341CB038-0919-40DD-85A9-A6624952D812}" type="parTrans" cxnId="{B134B226-3754-4B6E-9290-EF878B3EEF9E}">
      <dgm:prSet/>
      <dgm:spPr/>
      <dgm:t>
        <a:bodyPr/>
        <a:lstStyle/>
        <a:p>
          <a:endParaRPr lang="nl-BE"/>
        </a:p>
      </dgm:t>
    </dgm:pt>
    <dgm:pt modelId="{C7519CD7-76E2-4B82-828F-4E1DE53C2F73}" type="sibTrans" cxnId="{B134B226-3754-4B6E-9290-EF878B3EEF9E}">
      <dgm:prSet/>
      <dgm:spPr/>
      <dgm:t>
        <a:bodyPr/>
        <a:lstStyle/>
        <a:p>
          <a:endParaRPr lang="nl-BE"/>
        </a:p>
      </dgm:t>
    </dgm:pt>
    <dgm:pt modelId="{D0CE10E5-D5D3-45FF-AF89-9229A1463550}">
      <dgm:prSet phldrT="[Tekst]"/>
      <dgm:spPr/>
      <dgm:t>
        <a:bodyPr/>
        <a:lstStyle/>
        <a:p>
          <a:r>
            <a:rPr lang="nl-BE" dirty="0" smtClean="0"/>
            <a:t>Casetafel</a:t>
          </a:r>
          <a:endParaRPr lang="nl-BE" dirty="0"/>
        </a:p>
      </dgm:t>
    </dgm:pt>
    <dgm:pt modelId="{C31A69D7-A2F2-4166-B54E-EF0F07C169A2}" type="parTrans" cxnId="{59E7C0CB-FD51-4E02-9F51-01546292DD1E}">
      <dgm:prSet/>
      <dgm:spPr/>
      <dgm:t>
        <a:bodyPr/>
        <a:lstStyle/>
        <a:p>
          <a:endParaRPr lang="nl-BE"/>
        </a:p>
      </dgm:t>
    </dgm:pt>
    <dgm:pt modelId="{4C610F53-8C4A-42AD-B57C-F56F8FB308D0}" type="sibTrans" cxnId="{59E7C0CB-FD51-4E02-9F51-01546292DD1E}">
      <dgm:prSet/>
      <dgm:spPr/>
      <dgm:t>
        <a:bodyPr/>
        <a:lstStyle/>
        <a:p>
          <a:endParaRPr lang="nl-BE"/>
        </a:p>
      </dgm:t>
    </dgm:pt>
    <dgm:pt modelId="{D419D4E2-748D-4465-8EC4-96C1AF7DAC44}">
      <dgm:prSet phldrT="[Tekst]"/>
      <dgm:spPr/>
      <dgm:t>
        <a:bodyPr/>
        <a:lstStyle/>
        <a:p>
          <a:r>
            <a:rPr lang="nl-BE" dirty="0" smtClean="0"/>
            <a:t>Aanbod op maat</a:t>
          </a:r>
          <a:endParaRPr lang="nl-BE" dirty="0"/>
        </a:p>
      </dgm:t>
    </dgm:pt>
    <dgm:pt modelId="{2680CC39-7AA3-4C88-A7E1-3CB019D04A30}" type="parTrans" cxnId="{578F1E92-0558-4789-8FF7-1EE13947EBCA}">
      <dgm:prSet/>
      <dgm:spPr/>
      <dgm:t>
        <a:bodyPr/>
        <a:lstStyle/>
        <a:p>
          <a:endParaRPr lang="nl-BE"/>
        </a:p>
      </dgm:t>
    </dgm:pt>
    <dgm:pt modelId="{02E21078-17C3-4DC9-B6AE-840BC6474953}" type="sibTrans" cxnId="{578F1E92-0558-4789-8FF7-1EE13947EBCA}">
      <dgm:prSet/>
      <dgm:spPr/>
      <dgm:t>
        <a:bodyPr/>
        <a:lstStyle/>
        <a:p>
          <a:endParaRPr lang="nl-BE"/>
        </a:p>
      </dgm:t>
    </dgm:pt>
    <dgm:pt modelId="{2A532319-16BC-4BA4-B10A-A42FD15C373A}">
      <dgm:prSet phldrT="[Tekst]"/>
      <dgm:spPr/>
      <dgm:t>
        <a:bodyPr/>
        <a:lstStyle/>
        <a:p>
          <a:r>
            <a:rPr lang="nl-BE" dirty="0" smtClean="0"/>
            <a:t>Evaluatie</a:t>
          </a:r>
          <a:endParaRPr lang="nl-BE" dirty="0"/>
        </a:p>
      </dgm:t>
    </dgm:pt>
    <dgm:pt modelId="{4B4A26C1-A06F-4B77-9281-8C55445BE759}" type="parTrans" cxnId="{F7403D73-5B77-4767-98CC-845AADDD5083}">
      <dgm:prSet/>
      <dgm:spPr/>
      <dgm:t>
        <a:bodyPr/>
        <a:lstStyle/>
        <a:p>
          <a:endParaRPr lang="nl-BE"/>
        </a:p>
      </dgm:t>
    </dgm:pt>
    <dgm:pt modelId="{AFD2E2D5-0C1F-49F1-A72B-52D61AA49177}" type="sibTrans" cxnId="{F7403D73-5B77-4767-98CC-845AADDD5083}">
      <dgm:prSet/>
      <dgm:spPr/>
      <dgm:t>
        <a:bodyPr/>
        <a:lstStyle/>
        <a:p>
          <a:endParaRPr lang="nl-BE"/>
        </a:p>
      </dgm:t>
    </dgm:pt>
    <dgm:pt modelId="{77CD2F49-6159-452C-854B-365CF1C51EA4}" type="pres">
      <dgm:prSet presAssocID="{CFC53D83-0928-4169-AB46-877B84516BB8}" presName="cycle" presStyleCnt="0">
        <dgm:presLayoutVars>
          <dgm:dir/>
          <dgm:resizeHandles val="exact"/>
        </dgm:presLayoutVars>
      </dgm:prSet>
      <dgm:spPr/>
      <dgm:t>
        <a:bodyPr/>
        <a:lstStyle/>
        <a:p>
          <a:endParaRPr lang="nl-BE"/>
        </a:p>
      </dgm:t>
    </dgm:pt>
    <dgm:pt modelId="{DB6C482A-9449-4F5F-8AAC-29ACEA3D1126}" type="pres">
      <dgm:prSet presAssocID="{CADF447F-F3CC-4593-9678-68DBD2393C8B}" presName="node" presStyleLbl="node1" presStyleIdx="0" presStyleCnt="5">
        <dgm:presLayoutVars>
          <dgm:bulletEnabled val="1"/>
        </dgm:presLayoutVars>
      </dgm:prSet>
      <dgm:spPr/>
      <dgm:t>
        <a:bodyPr/>
        <a:lstStyle/>
        <a:p>
          <a:endParaRPr lang="nl-BE"/>
        </a:p>
      </dgm:t>
    </dgm:pt>
    <dgm:pt modelId="{9706E7B7-0506-409E-9B7B-F2D5003ACD6F}" type="pres">
      <dgm:prSet presAssocID="{547DBE08-77D7-4E8E-8541-0CA65D3E3789}" presName="sibTrans" presStyleLbl="sibTrans2D1" presStyleIdx="0" presStyleCnt="5"/>
      <dgm:spPr/>
      <dgm:t>
        <a:bodyPr/>
        <a:lstStyle/>
        <a:p>
          <a:endParaRPr lang="nl-BE"/>
        </a:p>
      </dgm:t>
    </dgm:pt>
    <dgm:pt modelId="{5E680735-374D-499E-859A-BECDCCF8B4D8}" type="pres">
      <dgm:prSet presAssocID="{547DBE08-77D7-4E8E-8541-0CA65D3E3789}" presName="connectorText" presStyleLbl="sibTrans2D1" presStyleIdx="0" presStyleCnt="5"/>
      <dgm:spPr/>
      <dgm:t>
        <a:bodyPr/>
        <a:lstStyle/>
        <a:p>
          <a:endParaRPr lang="nl-BE"/>
        </a:p>
      </dgm:t>
    </dgm:pt>
    <dgm:pt modelId="{0E906147-0A46-4BD4-8DA9-B710EF7DDF06}" type="pres">
      <dgm:prSet presAssocID="{7E414A29-0FAE-4483-B046-44AABC54CE21}" presName="node" presStyleLbl="node1" presStyleIdx="1" presStyleCnt="5" custScaleX="102538" custScaleY="93295">
        <dgm:presLayoutVars>
          <dgm:bulletEnabled val="1"/>
        </dgm:presLayoutVars>
      </dgm:prSet>
      <dgm:spPr/>
      <dgm:t>
        <a:bodyPr/>
        <a:lstStyle/>
        <a:p>
          <a:endParaRPr lang="nl-BE"/>
        </a:p>
      </dgm:t>
    </dgm:pt>
    <dgm:pt modelId="{CC4F6769-F292-48F4-8880-F2C9003D274D}" type="pres">
      <dgm:prSet presAssocID="{C7519CD7-76E2-4B82-828F-4E1DE53C2F73}" presName="sibTrans" presStyleLbl="sibTrans2D1" presStyleIdx="1" presStyleCnt="5"/>
      <dgm:spPr/>
      <dgm:t>
        <a:bodyPr/>
        <a:lstStyle/>
        <a:p>
          <a:endParaRPr lang="nl-BE"/>
        </a:p>
      </dgm:t>
    </dgm:pt>
    <dgm:pt modelId="{7E85CCE5-EB0E-4249-BF2F-7E9152C1EBF9}" type="pres">
      <dgm:prSet presAssocID="{C7519CD7-76E2-4B82-828F-4E1DE53C2F73}" presName="connectorText" presStyleLbl="sibTrans2D1" presStyleIdx="1" presStyleCnt="5"/>
      <dgm:spPr/>
      <dgm:t>
        <a:bodyPr/>
        <a:lstStyle/>
        <a:p>
          <a:endParaRPr lang="nl-BE"/>
        </a:p>
      </dgm:t>
    </dgm:pt>
    <dgm:pt modelId="{ACE46962-1340-41A5-A304-6B1B6B3F1766}" type="pres">
      <dgm:prSet presAssocID="{D0CE10E5-D5D3-45FF-AF89-9229A1463550}" presName="node" presStyleLbl="node1" presStyleIdx="2" presStyleCnt="5">
        <dgm:presLayoutVars>
          <dgm:bulletEnabled val="1"/>
        </dgm:presLayoutVars>
      </dgm:prSet>
      <dgm:spPr/>
      <dgm:t>
        <a:bodyPr/>
        <a:lstStyle/>
        <a:p>
          <a:endParaRPr lang="nl-BE"/>
        </a:p>
      </dgm:t>
    </dgm:pt>
    <dgm:pt modelId="{DCED585F-9DB7-4167-B0FF-483D26DE2F06}" type="pres">
      <dgm:prSet presAssocID="{4C610F53-8C4A-42AD-B57C-F56F8FB308D0}" presName="sibTrans" presStyleLbl="sibTrans2D1" presStyleIdx="2" presStyleCnt="5"/>
      <dgm:spPr/>
      <dgm:t>
        <a:bodyPr/>
        <a:lstStyle/>
        <a:p>
          <a:endParaRPr lang="nl-BE"/>
        </a:p>
      </dgm:t>
    </dgm:pt>
    <dgm:pt modelId="{70542919-5E24-49F8-9195-5FF743BA9353}" type="pres">
      <dgm:prSet presAssocID="{4C610F53-8C4A-42AD-B57C-F56F8FB308D0}" presName="connectorText" presStyleLbl="sibTrans2D1" presStyleIdx="2" presStyleCnt="5"/>
      <dgm:spPr/>
      <dgm:t>
        <a:bodyPr/>
        <a:lstStyle/>
        <a:p>
          <a:endParaRPr lang="nl-BE"/>
        </a:p>
      </dgm:t>
    </dgm:pt>
    <dgm:pt modelId="{D7CA275E-F7CB-4B96-A0D6-B8326273CD89}" type="pres">
      <dgm:prSet presAssocID="{D419D4E2-748D-4465-8EC4-96C1AF7DAC44}" presName="node" presStyleLbl="node1" presStyleIdx="3" presStyleCnt="5">
        <dgm:presLayoutVars>
          <dgm:bulletEnabled val="1"/>
        </dgm:presLayoutVars>
      </dgm:prSet>
      <dgm:spPr/>
      <dgm:t>
        <a:bodyPr/>
        <a:lstStyle/>
        <a:p>
          <a:endParaRPr lang="nl-BE"/>
        </a:p>
      </dgm:t>
    </dgm:pt>
    <dgm:pt modelId="{072BFE81-EE40-4333-9742-2E464614032E}" type="pres">
      <dgm:prSet presAssocID="{02E21078-17C3-4DC9-B6AE-840BC6474953}" presName="sibTrans" presStyleLbl="sibTrans2D1" presStyleIdx="3" presStyleCnt="5"/>
      <dgm:spPr/>
      <dgm:t>
        <a:bodyPr/>
        <a:lstStyle/>
        <a:p>
          <a:endParaRPr lang="nl-BE"/>
        </a:p>
      </dgm:t>
    </dgm:pt>
    <dgm:pt modelId="{FBB1B152-314F-4B74-AD1B-54FABA39E5D5}" type="pres">
      <dgm:prSet presAssocID="{02E21078-17C3-4DC9-B6AE-840BC6474953}" presName="connectorText" presStyleLbl="sibTrans2D1" presStyleIdx="3" presStyleCnt="5"/>
      <dgm:spPr/>
      <dgm:t>
        <a:bodyPr/>
        <a:lstStyle/>
        <a:p>
          <a:endParaRPr lang="nl-BE"/>
        </a:p>
      </dgm:t>
    </dgm:pt>
    <dgm:pt modelId="{EBB1C423-281A-4512-BFAA-819862781A24}" type="pres">
      <dgm:prSet presAssocID="{2A532319-16BC-4BA4-B10A-A42FD15C373A}" presName="node" presStyleLbl="node1" presStyleIdx="4" presStyleCnt="5">
        <dgm:presLayoutVars>
          <dgm:bulletEnabled val="1"/>
        </dgm:presLayoutVars>
      </dgm:prSet>
      <dgm:spPr/>
      <dgm:t>
        <a:bodyPr/>
        <a:lstStyle/>
        <a:p>
          <a:endParaRPr lang="nl-BE"/>
        </a:p>
      </dgm:t>
    </dgm:pt>
    <dgm:pt modelId="{B05DBBDD-DCD8-4D71-AE4E-2C1C36519903}" type="pres">
      <dgm:prSet presAssocID="{AFD2E2D5-0C1F-49F1-A72B-52D61AA49177}" presName="sibTrans" presStyleLbl="sibTrans2D1" presStyleIdx="4" presStyleCnt="5"/>
      <dgm:spPr/>
      <dgm:t>
        <a:bodyPr/>
        <a:lstStyle/>
        <a:p>
          <a:endParaRPr lang="nl-BE"/>
        </a:p>
      </dgm:t>
    </dgm:pt>
    <dgm:pt modelId="{546DD743-184A-45C4-9ADE-C53E98FE655E}" type="pres">
      <dgm:prSet presAssocID="{AFD2E2D5-0C1F-49F1-A72B-52D61AA49177}" presName="connectorText" presStyleLbl="sibTrans2D1" presStyleIdx="4" presStyleCnt="5"/>
      <dgm:spPr/>
      <dgm:t>
        <a:bodyPr/>
        <a:lstStyle/>
        <a:p>
          <a:endParaRPr lang="nl-BE"/>
        </a:p>
      </dgm:t>
    </dgm:pt>
  </dgm:ptLst>
  <dgm:cxnLst>
    <dgm:cxn modelId="{283EB8B8-C26A-45FC-BD1F-464C073776C3}" type="presOf" srcId="{CADF447F-F3CC-4593-9678-68DBD2393C8B}" destId="{DB6C482A-9449-4F5F-8AAC-29ACEA3D1126}" srcOrd="0" destOrd="0" presId="urn:microsoft.com/office/officeart/2005/8/layout/cycle2"/>
    <dgm:cxn modelId="{3229F1F9-4E7C-4289-8C97-2260A7D62F31}" type="presOf" srcId="{02E21078-17C3-4DC9-B6AE-840BC6474953}" destId="{072BFE81-EE40-4333-9742-2E464614032E}" srcOrd="0" destOrd="0" presId="urn:microsoft.com/office/officeart/2005/8/layout/cycle2"/>
    <dgm:cxn modelId="{578F1E92-0558-4789-8FF7-1EE13947EBCA}" srcId="{CFC53D83-0928-4169-AB46-877B84516BB8}" destId="{D419D4E2-748D-4465-8EC4-96C1AF7DAC44}" srcOrd="3" destOrd="0" parTransId="{2680CC39-7AA3-4C88-A7E1-3CB019D04A30}" sibTransId="{02E21078-17C3-4DC9-B6AE-840BC6474953}"/>
    <dgm:cxn modelId="{3E31B269-8019-411D-BAC6-E525A640A19E}" srcId="{CFC53D83-0928-4169-AB46-877B84516BB8}" destId="{CADF447F-F3CC-4593-9678-68DBD2393C8B}" srcOrd="0" destOrd="0" parTransId="{0DC77EDC-2A2B-49EB-9348-EBD2C92F6651}" sibTransId="{547DBE08-77D7-4E8E-8541-0CA65D3E3789}"/>
    <dgm:cxn modelId="{D5E7DB17-5B15-47A4-A7AC-3019DABA67A4}" type="presOf" srcId="{C7519CD7-76E2-4B82-828F-4E1DE53C2F73}" destId="{CC4F6769-F292-48F4-8880-F2C9003D274D}" srcOrd="0" destOrd="0" presId="urn:microsoft.com/office/officeart/2005/8/layout/cycle2"/>
    <dgm:cxn modelId="{3CBEA43E-4C03-4D31-A94B-FD0E86DB5347}" type="presOf" srcId="{D419D4E2-748D-4465-8EC4-96C1AF7DAC44}" destId="{D7CA275E-F7CB-4B96-A0D6-B8326273CD89}" srcOrd="0" destOrd="0" presId="urn:microsoft.com/office/officeart/2005/8/layout/cycle2"/>
    <dgm:cxn modelId="{94BE1890-722A-4031-924E-E1BAC3AAB0F9}" type="presOf" srcId="{D0CE10E5-D5D3-45FF-AF89-9229A1463550}" destId="{ACE46962-1340-41A5-A304-6B1B6B3F1766}" srcOrd="0" destOrd="0" presId="urn:microsoft.com/office/officeart/2005/8/layout/cycle2"/>
    <dgm:cxn modelId="{8731F0B1-9E29-466A-AA64-3F5CF577ABBC}" type="presOf" srcId="{02E21078-17C3-4DC9-B6AE-840BC6474953}" destId="{FBB1B152-314F-4B74-AD1B-54FABA39E5D5}" srcOrd="1" destOrd="0" presId="urn:microsoft.com/office/officeart/2005/8/layout/cycle2"/>
    <dgm:cxn modelId="{587D40DD-0A2D-4861-BDAD-13157B746BE6}" type="presOf" srcId="{CFC53D83-0928-4169-AB46-877B84516BB8}" destId="{77CD2F49-6159-452C-854B-365CF1C51EA4}" srcOrd="0" destOrd="0" presId="urn:microsoft.com/office/officeart/2005/8/layout/cycle2"/>
    <dgm:cxn modelId="{B134B226-3754-4B6E-9290-EF878B3EEF9E}" srcId="{CFC53D83-0928-4169-AB46-877B84516BB8}" destId="{7E414A29-0FAE-4483-B046-44AABC54CE21}" srcOrd="1" destOrd="0" parTransId="{341CB038-0919-40DD-85A9-A6624952D812}" sibTransId="{C7519CD7-76E2-4B82-828F-4E1DE53C2F73}"/>
    <dgm:cxn modelId="{23DA8B60-EF88-4F28-B511-24D6DBE7FF31}" type="presOf" srcId="{4C610F53-8C4A-42AD-B57C-F56F8FB308D0}" destId="{70542919-5E24-49F8-9195-5FF743BA9353}" srcOrd="1" destOrd="0" presId="urn:microsoft.com/office/officeart/2005/8/layout/cycle2"/>
    <dgm:cxn modelId="{32D34D79-D0AA-4C22-A406-CCF4ADAF8B8D}" type="presOf" srcId="{547DBE08-77D7-4E8E-8541-0CA65D3E3789}" destId="{5E680735-374D-499E-859A-BECDCCF8B4D8}" srcOrd="1" destOrd="0" presId="urn:microsoft.com/office/officeart/2005/8/layout/cycle2"/>
    <dgm:cxn modelId="{5A4569A3-5BAA-431A-9E8D-27833A3EBCFB}" type="presOf" srcId="{4C610F53-8C4A-42AD-B57C-F56F8FB308D0}" destId="{DCED585F-9DB7-4167-B0FF-483D26DE2F06}" srcOrd="0" destOrd="0" presId="urn:microsoft.com/office/officeart/2005/8/layout/cycle2"/>
    <dgm:cxn modelId="{E9485F47-6327-43AE-A575-A259F4218366}" type="presOf" srcId="{2A532319-16BC-4BA4-B10A-A42FD15C373A}" destId="{EBB1C423-281A-4512-BFAA-819862781A24}" srcOrd="0" destOrd="0" presId="urn:microsoft.com/office/officeart/2005/8/layout/cycle2"/>
    <dgm:cxn modelId="{A7F4EC01-5EB0-45AA-A967-6033B31497F5}" type="presOf" srcId="{AFD2E2D5-0C1F-49F1-A72B-52D61AA49177}" destId="{B05DBBDD-DCD8-4D71-AE4E-2C1C36519903}" srcOrd="0" destOrd="0" presId="urn:microsoft.com/office/officeart/2005/8/layout/cycle2"/>
    <dgm:cxn modelId="{59E7C0CB-FD51-4E02-9F51-01546292DD1E}" srcId="{CFC53D83-0928-4169-AB46-877B84516BB8}" destId="{D0CE10E5-D5D3-45FF-AF89-9229A1463550}" srcOrd="2" destOrd="0" parTransId="{C31A69D7-A2F2-4166-B54E-EF0F07C169A2}" sibTransId="{4C610F53-8C4A-42AD-B57C-F56F8FB308D0}"/>
    <dgm:cxn modelId="{FAB8B267-FA5D-43AB-9F97-BD8F30BDF77A}" type="presOf" srcId="{547DBE08-77D7-4E8E-8541-0CA65D3E3789}" destId="{9706E7B7-0506-409E-9B7B-F2D5003ACD6F}" srcOrd="0" destOrd="0" presId="urn:microsoft.com/office/officeart/2005/8/layout/cycle2"/>
    <dgm:cxn modelId="{1AFCBE2A-434C-4DA5-AB82-0142F763696F}" type="presOf" srcId="{C7519CD7-76E2-4B82-828F-4E1DE53C2F73}" destId="{7E85CCE5-EB0E-4249-BF2F-7E9152C1EBF9}" srcOrd="1" destOrd="0" presId="urn:microsoft.com/office/officeart/2005/8/layout/cycle2"/>
    <dgm:cxn modelId="{F7403D73-5B77-4767-98CC-845AADDD5083}" srcId="{CFC53D83-0928-4169-AB46-877B84516BB8}" destId="{2A532319-16BC-4BA4-B10A-A42FD15C373A}" srcOrd="4" destOrd="0" parTransId="{4B4A26C1-A06F-4B77-9281-8C55445BE759}" sibTransId="{AFD2E2D5-0C1F-49F1-A72B-52D61AA49177}"/>
    <dgm:cxn modelId="{42337D89-D9A1-4B32-A5ED-93373B5826B2}" type="presOf" srcId="{AFD2E2D5-0C1F-49F1-A72B-52D61AA49177}" destId="{546DD743-184A-45C4-9ADE-C53E98FE655E}" srcOrd="1" destOrd="0" presId="urn:microsoft.com/office/officeart/2005/8/layout/cycle2"/>
    <dgm:cxn modelId="{64608ADA-CB05-4BBB-81B9-E1B49DF3F77F}" type="presOf" srcId="{7E414A29-0FAE-4483-B046-44AABC54CE21}" destId="{0E906147-0A46-4BD4-8DA9-B710EF7DDF06}" srcOrd="0" destOrd="0" presId="urn:microsoft.com/office/officeart/2005/8/layout/cycle2"/>
    <dgm:cxn modelId="{4E7931E5-7EE0-488A-B051-B9648A996EDA}" type="presParOf" srcId="{77CD2F49-6159-452C-854B-365CF1C51EA4}" destId="{DB6C482A-9449-4F5F-8AAC-29ACEA3D1126}" srcOrd="0" destOrd="0" presId="urn:microsoft.com/office/officeart/2005/8/layout/cycle2"/>
    <dgm:cxn modelId="{1E70D4C1-4487-4A50-A539-44CEBFDF5B17}" type="presParOf" srcId="{77CD2F49-6159-452C-854B-365CF1C51EA4}" destId="{9706E7B7-0506-409E-9B7B-F2D5003ACD6F}" srcOrd="1" destOrd="0" presId="urn:microsoft.com/office/officeart/2005/8/layout/cycle2"/>
    <dgm:cxn modelId="{1383C901-0ED8-428C-90FC-2319F452239B}" type="presParOf" srcId="{9706E7B7-0506-409E-9B7B-F2D5003ACD6F}" destId="{5E680735-374D-499E-859A-BECDCCF8B4D8}" srcOrd="0" destOrd="0" presId="urn:microsoft.com/office/officeart/2005/8/layout/cycle2"/>
    <dgm:cxn modelId="{03B70629-25E7-49D4-9920-B1008B16CEDE}" type="presParOf" srcId="{77CD2F49-6159-452C-854B-365CF1C51EA4}" destId="{0E906147-0A46-4BD4-8DA9-B710EF7DDF06}" srcOrd="2" destOrd="0" presId="urn:microsoft.com/office/officeart/2005/8/layout/cycle2"/>
    <dgm:cxn modelId="{1BBB83AA-B8B5-4627-9536-297AF8761056}" type="presParOf" srcId="{77CD2F49-6159-452C-854B-365CF1C51EA4}" destId="{CC4F6769-F292-48F4-8880-F2C9003D274D}" srcOrd="3" destOrd="0" presId="urn:microsoft.com/office/officeart/2005/8/layout/cycle2"/>
    <dgm:cxn modelId="{5E453546-6B02-4182-A267-A3C37CA500FB}" type="presParOf" srcId="{CC4F6769-F292-48F4-8880-F2C9003D274D}" destId="{7E85CCE5-EB0E-4249-BF2F-7E9152C1EBF9}" srcOrd="0" destOrd="0" presId="urn:microsoft.com/office/officeart/2005/8/layout/cycle2"/>
    <dgm:cxn modelId="{B4C8F121-B226-428B-93E8-C12B3F2D2B02}" type="presParOf" srcId="{77CD2F49-6159-452C-854B-365CF1C51EA4}" destId="{ACE46962-1340-41A5-A304-6B1B6B3F1766}" srcOrd="4" destOrd="0" presId="urn:microsoft.com/office/officeart/2005/8/layout/cycle2"/>
    <dgm:cxn modelId="{A54DC995-25B7-491E-831E-806AACF9E1BB}" type="presParOf" srcId="{77CD2F49-6159-452C-854B-365CF1C51EA4}" destId="{DCED585F-9DB7-4167-B0FF-483D26DE2F06}" srcOrd="5" destOrd="0" presId="urn:microsoft.com/office/officeart/2005/8/layout/cycle2"/>
    <dgm:cxn modelId="{1894C098-1E5D-4938-A3F4-B309EF133AEC}" type="presParOf" srcId="{DCED585F-9DB7-4167-B0FF-483D26DE2F06}" destId="{70542919-5E24-49F8-9195-5FF743BA9353}" srcOrd="0" destOrd="0" presId="urn:microsoft.com/office/officeart/2005/8/layout/cycle2"/>
    <dgm:cxn modelId="{92BC35DF-0282-4C72-9C3B-007634798D34}" type="presParOf" srcId="{77CD2F49-6159-452C-854B-365CF1C51EA4}" destId="{D7CA275E-F7CB-4B96-A0D6-B8326273CD89}" srcOrd="6" destOrd="0" presId="urn:microsoft.com/office/officeart/2005/8/layout/cycle2"/>
    <dgm:cxn modelId="{2EF534E6-0021-40AB-956D-80B96527F93A}" type="presParOf" srcId="{77CD2F49-6159-452C-854B-365CF1C51EA4}" destId="{072BFE81-EE40-4333-9742-2E464614032E}" srcOrd="7" destOrd="0" presId="urn:microsoft.com/office/officeart/2005/8/layout/cycle2"/>
    <dgm:cxn modelId="{71140EA0-971F-4FEA-882C-E0125FCCC707}" type="presParOf" srcId="{072BFE81-EE40-4333-9742-2E464614032E}" destId="{FBB1B152-314F-4B74-AD1B-54FABA39E5D5}" srcOrd="0" destOrd="0" presId="urn:microsoft.com/office/officeart/2005/8/layout/cycle2"/>
    <dgm:cxn modelId="{94C333C3-13E1-46BC-83FD-FBB26D772090}" type="presParOf" srcId="{77CD2F49-6159-452C-854B-365CF1C51EA4}" destId="{EBB1C423-281A-4512-BFAA-819862781A24}" srcOrd="8" destOrd="0" presId="urn:microsoft.com/office/officeart/2005/8/layout/cycle2"/>
    <dgm:cxn modelId="{2FFF7B8F-9FCA-409D-ACEF-6A675657A698}" type="presParOf" srcId="{77CD2F49-6159-452C-854B-365CF1C51EA4}" destId="{B05DBBDD-DCD8-4D71-AE4E-2C1C36519903}" srcOrd="9" destOrd="0" presId="urn:microsoft.com/office/officeart/2005/8/layout/cycle2"/>
    <dgm:cxn modelId="{839DD762-1834-4FB7-8460-7D8EA4B774AC}" type="presParOf" srcId="{B05DBBDD-DCD8-4D71-AE4E-2C1C36519903}" destId="{546DD743-184A-45C4-9ADE-C53E98FE655E}"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rtl="0"/>
            <a:fld id="{0B944361-3FE4-4C33-B6CC-9B626079CF4E}" type="datetime1">
              <a:rPr lang="nl-NL" smtClean="0"/>
              <a:t>18-10-2021</a:t>
            </a:fld>
            <a:endParaRPr lang="en-US" dirty="0"/>
          </a:p>
        </p:txBody>
      </p:sp>
      <p:sp>
        <p:nvSpPr>
          <p:cNvPr id="4" name="Tijdelijke aanduiding voor voet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en-US"/>
          </a:p>
        </p:txBody>
      </p:sp>
      <p:sp>
        <p:nvSpPr>
          <p:cNvPr id="5" name="Tijdelijke aanduiding voor dia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‹nr.›</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pPr rtl="0"/>
            <a:fld id="{2A0AE1CF-8C05-4DFD-8A52-BD851BD09F66}" type="datetime1">
              <a:rPr lang="nl-NL" smtClean="0"/>
              <a:t>18-10-2021</a:t>
            </a:fld>
            <a:endParaRPr lang="en-US"/>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nl"/>
              <a:t>Klik om de tekststijlen van het model te bewerken</a:t>
            </a:r>
            <a:endParaRPr lang="en-US"/>
          </a:p>
          <a:p>
            <a:pPr lvl="1" rtl="0"/>
            <a:r>
              <a:rPr lang="nl"/>
              <a:t>Tweede niveau</a:t>
            </a:r>
          </a:p>
          <a:p>
            <a:pPr lvl="2" rtl="0"/>
            <a:r>
              <a:rPr lang="nl"/>
              <a:t>Derde niveau</a:t>
            </a:r>
          </a:p>
          <a:p>
            <a:pPr lvl="3" rtl="0"/>
            <a:r>
              <a:rPr lang="nl"/>
              <a:t>Vierde niveau</a:t>
            </a:r>
          </a:p>
          <a:p>
            <a:pPr lvl="4" rtl="0"/>
            <a:r>
              <a:rPr lang="nl"/>
              <a:t>Vijfde niveau</a:t>
            </a:r>
            <a:endParaRPr lang="en-US"/>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en-US"/>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‹nr.›</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TIJL</a:t>
            </a:r>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2</a:t>
            </a:fld>
            <a:endParaRPr lang="en-US"/>
          </a:p>
        </p:txBody>
      </p:sp>
    </p:spTree>
    <p:extLst>
      <p:ext uri="{BB962C8B-B14F-4D97-AF65-F5344CB8AC3E}">
        <p14:creationId xmlns:p14="http://schemas.microsoft.com/office/powerpoint/2010/main" val="65260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93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84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dirty="0"/>
              <a:t>Vooraleer het CMP een rol kan spelen,</a:t>
            </a:r>
            <a:r>
              <a:rPr lang="nl-BE" baseline="0" dirty="0"/>
              <a:t> is er eerst een voorstel tot NAFT nodig. We brengen dan ook graag nog even de FLOW onder de aandacht. Deze flow is vooral gericht op aanmelding van een individuele </a:t>
            </a:r>
            <a:r>
              <a:rPr lang="nl-BE" baseline="0" dirty="0" err="1"/>
              <a:t>ll</a:t>
            </a:r>
            <a:r>
              <a:rPr lang="nl-BE" baseline="0" dirty="0"/>
              <a:t> maar dit geldt even goed voor aanmelding van </a:t>
            </a:r>
            <a:r>
              <a:rPr lang="nl-BE" baseline="0" dirty="0" smtClean="0"/>
              <a:t>groeps- of klastrajecten. </a:t>
            </a:r>
          </a:p>
          <a:p>
            <a:pPr algn="l"/>
            <a:endParaRPr lang="nl-BE" baseline="0" dirty="0" smtClean="0"/>
          </a:p>
          <a:p>
            <a:r>
              <a:rPr lang="nl-BE" sz="1200" kern="1200" dirty="0" smtClean="0">
                <a:solidFill>
                  <a:srgbClr val="FF0000"/>
                </a:solidFill>
                <a:effectLst/>
                <a:latin typeface="+mn-lt"/>
                <a:ea typeface="+mn-ea"/>
                <a:cs typeface="+mn-cs"/>
              </a:rPr>
              <a:t>Voorstel tot NAFT, hierbij</a:t>
            </a:r>
            <a:r>
              <a:rPr lang="nl-BE" sz="1200" kern="1200" baseline="0" dirty="0" smtClean="0">
                <a:solidFill>
                  <a:srgbClr val="FF0000"/>
                </a:solidFill>
                <a:effectLst/>
                <a:latin typeface="+mn-lt"/>
                <a:ea typeface="+mn-ea"/>
                <a:cs typeface="+mn-cs"/>
              </a:rPr>
              <a:t> zouden we graag het belang willen benadrukken van deze eerste fase. </a:t>
            </a:r>
            <a:r>
              <a:rPr lang="nl-BE" sz="1200" kern="1200" dirty="0" smtClean="0">
                <a:solidFill>
                  <a:srgbClr val="FF0000"/>
                </a:solidFill>
                <a:effectLst/>
                <a:latin typeface="+mn-lt"/>
                <a:ea typeface="+mn-ea"/>
                <a:cs typeface="+mn-cs"/>
              </a:rPr>
              <a:t>We zien hier belangrijke rol weggelegd voor de klasleerkracht. Zij kunnen het snelst de</a:t>
            </a:r>
            <a:r>
              <a:rPr lang="nl-BE" sz="1200" kern="1200" baseline="0" dirty="0" smtClean="0">
                <a:solidFill>
                  <a:srgbClr val="FF0000"/>
                </a:solidFill>
                <a:effectLst/>
                <a:latin typeface="+mn-lt"/>
                <a:ea typeface="+mn-ea"/>
                <a:cs typeface="+mn-cs"/>
              </a:rPr>
              <a:t> </a:t>
            </a:r>
            <a:r>
              <a:rPr lang="nl-BE" sz="1200" kern="1200" dirty="0" smtClean="0">
                <a:solidFill>
                  <a:srgbClr val="FF0000"/>
                </a:solidFill>
                <a:effectLst/>
                <a:latin typeface="+mn-lt"/>
                <a:ea typeface="+mn-ea"/>
                <a:cs typeface="+mn-cs"/>
              </a:rPr>
              <a:t>noden van een leerling/groepje leerlingen detecteren. Zij staan dagelijks in contact</a:t>
            </a:r>
            <a:r>
              <a:rPr lang="nl-BE" sz="1200" kern="1200" baseline="0" dirty="0" smtClean="0">
                <a:solidFill>
                  <a:srgbClr val="FF0000"/>
                </a:solidFill>
                <a:effectLst/>
                <a:latin typeface="+mn-lt"/>
                <a:ea typeface="+mn-ea"/>
                <a:cs typeface="+mn-cs"/>
              </a:rPr>
              <a:t> met de leerlingen en</a:t>
            </a:r>
            <a:r>
              <a:rPr lang="nl-BE" sz="1200" kern="1200" dirty="0" smtClean="0">
                <a:solidFill>
                  <a:srgbClr val="FF0000"/>
                </a:solidFill>
                <a:effectLst/>
                <a:latin typeface="+mn-lt"/>
                <a:ea typeface="+mn-ea"/>
                <a:cs typeface="+mn-cs"/>
              </a:rPr>
              <a:t> worden geconfronteerd met noden op allerlei vlakken (afwezigheden, demotivatie, grensoverschrijdend gedrag).</a:t>
            </a:r>
            <a:r>
              <a:rPr lang="nl-BE" sz="1200" kern="1200" baseline="0" dirty="0" smtClean="0">
                <a:solidFill>
                  <a:srgbClr val="FF0000"/>
                </a:solidFill>
                <a:effectLst/>
                <a:latin typeface="+mn-lt"/>
                <a:ea typeface="+mn-ea"/>
                <a:cs typeface="+mn-cs"/>
              </a:rPr>
              <a:t> </a:t>
            </a:r>
            <a:endParaRPr lang="nl-BE" sz="1200" kern="1200" dirty="0" smtClean="0">
              <a:solidFill>
                <a:srgbClr val="FF0000"/>
              </a:solidFill>
              <a:effectLst/>
              <a:latin typeface="+mn-lt"/>
              <a:ea typeface="+mn-ea"/>
              <a:cs typeface="+mn-cs"/>
            </a:endParaRPr>
          </a:p>
          <a:p>
            <a:r>
              <a:rPr lang="nl-BE" sz="1200" kern="1200" dirty="0" smtClean="0">
                <a:solidFill>
                  <a:srgbClr val="FF0000"/>
                </a:solidFill>
                <a:effectLst/>
                <a:latin typeface="+mn-lt"/>
                <a:ea typeface="+mn-ea"/>
                <a:cs typeface="+mn-cs"/>
              </a:rPr>
              <a:t>We doen dan ook graag een oproep om dit snel te signaleren aan LLB/</a:t>
            </a:r>
            <a:r>
              <a:rPr lang="nl-BE" sz="1200" kern="1200" dirty="0" err="1" smtClean="0">
                <a:solidFill>
                  <a:srgbClr val="FF0000"/>
                </a:solidFill>
                <a:effectLst/>
                <a:latin typeface="+mn-lt"/>
                <a:ea typeface="+mn-ea"/>
                <a:cs typeface="+mn-cs"/>
              </a:rPr>
              <a:t>zorgcel</a:t>
            </a:r>
            <a:r>
              <a:rPr lang="nl-BE" sz="1200" kern="1200" dirty="0" smtClean="0">
                <a:solidFill>
                  <a:srgbClr val="FF0000"/>
                </a:solidFill>
                <a:effectLst/>
                <a:latin typeface="+mn-lt"/>
                <a:ea typeface="+mn-ea"/>
                <a:cs typeface="+mn-cs"/>
              </a:rPr>
              <a:t>. Zij kunnen dan op hun beurt in overleg gaan met CLB</a:t>
            </a:r>
            <a:r>
              <a:rPr lang="nl-BE" sz="1200" kern="1200" baseline="0" dirty="0" smtClean="0">
                <a:solidFill>
                  <a:srgbClr val="FF0000"/>
                </a:solidFill>
                <a:effectLst/>
                <a:latin typeface="+mn-lt"/>
                <a:ea typeface="+mn-ea"/>
                <a:cs typeface="+mn-cs"/>
              </a:rPr>
              <a:t> (meer dan op de hoogte brengen). </a:t>
            </a:r>
            <a:endParaRPr lang="nl-BE" sz="1200" kern="1200" dirty="0" smtClean="0">
              <a:solidFill>
                <a:srgbClr val="FF0000"/>
              </a:solidFill>
              <a:effectLst/>
              <a:latin typeface="+mn-lt"/>
              <a:ea typeface="+mn-ea"/>
              <a:cs typeface="+mn-cs"/>
            </a:endParaRPr>
          </a:p>
          <a:p>
            <a:r>
              <a:rPr lang="nl-BE" sz="1200" kern="1200" dirty="0" smtClean="0">
                <a:solidFill>
                  <a:srgbClr val="FF0000"/>
                </a:solidFill>
                <a:effectLst/>
                <a:latin typeface="+mn-lt"/>
                <a:ea typeface="+mn-ea"/>
                <a:cs typeface="+mn-cs"/>
              </a:rPr>
              <a:t>Pleidooi voor tijdig aanmelden:</a:t>
            </a:r>
            <a:r>
              <a:rPr lang="nl-BE" sz="1200" kern="1200" baseline="0" dirty="0" smtClean="0">
                <a:solidFill>
                  <a:srgbClr val="FF0000"/>
                </a:solidFill>
                <a:effectLst/>
                <a:latin typeface="+mn-lt"/>
                <a:ea typeface="+mn-ea"/>
                <a:cs typeface="+mn-cs"/>
              </a:rPr>
              <a:t> </a:t>
            </a:r>
            <a:r>
              <a:rPr lang="nl-BE" sz="1200" kern="1200" dirty="0" smtClean="0">
                <a:solidFill>
                  <a:srgbClr val="FF0000"/>
                </a:solidFill>
                <a:effectLst/>
                <a:latin typeface="+mn-lt"/>
                <a:ea typeface="+mn-ea"/>
                <a:cs typeface="+mn-cs"/>
              </a:rPr>
              <a:t>hoe meer krediet bij </a:t>
            </a:r>
            <a:r>
              <a:rPr lang="nl-BE" sz="1200" kern="1200" dirty="0" err="1" smtClean="0">
                <a:solidFill>
                  <a:srgbClr val="FF0000"/>
                </a:solidFill>
                <a:effectLst/>
                <a:latin typeface="+mn-lt"/>
                <a:ea typeface="+mn-ea"/>
                <a:cs typeface="+mn-cs"/>
              </a:rPr>
              <a:t>ll</a:t>
            </a:r>
            <a:r>
              <a:rPr lang="nl-BE" sz="1200" kern="1200" dirty="0" smtClean="0">
                <a:solidFill>
                  <a:srgbClr val="FF0000"/>
                </a:solidFill>
                <a:effectLst/>
                <a:latin typeface="+mn-lt"/>
                <a:ea typeface="+mn-ea"/>
                <a:cs typeface="+mn-cs"/>
              </a:rPr>
              <a:t> en </a:t>
            </a:r>
            <a:r>
              <a:rPr lang="nl-BE" sz="1200" kern="1200" dirty="0" err="1" smtClean="0">
                <a:solidFill>
                  <a:srgbClr val="FF0000"/>
                </a:solidFill>
                <a:effectLst/>
                <a:latin typeface="+mn-lt"/>
                <a:ea typeface="+mn-ea"/>
                <a:cs typeface="+mn-cs"/>
              </a:rPr>
              <a:t>lkr</a:t>
            </a:r>
            <a:r>
              <a:rPr lang="nl-BE" sz="1200" kern="1200" dirty="0" smtClean="0">
                <a:solidFill>
                  <a:srgbClr val="FF0000"/>
                </a:solidFill>
                <a:effectLst/>
                <a:latin typeface="+mn-lt"/>
                <a:ea typeface="+mn-ea"/>
                <a:cs typeface="+mn-cs"/>
              </a:rPr>
              <a:t>, hoe meer kans op welslagen van een traject</a:t>
            </a:r>
            <a:r>
              <a:rPr lang="nl-BE" sz="1200" kern="1200" baseline="0" dirty="0" smtClean="0">
                <a:solidFill>
                  <a:srgbClr val="FF0000"/>
                </a:solidFill>
                <a:effectLst/>
                <a:latin typeface="+mn-lt"/>
                <a:ea typeface="+mn-ea"/>
                <a:cs typeface="+mn-cs"/>
              </a:rPr>
              <a:t> </a:t>
            </a:r>
            <a:r>
              <a:rPr lang="nl-BE" sz="1200" kern="1200" baseline="0" dirty="0" smtClean="0">
                <a:solidFill>
                  <a:srgbClr val="FF0000"/>
                </a:solidFill>
                <a:effectLst/>
                <a:latin typeface="+mn-lt"/>
                <a:ea typeface="+mn-ea"/>
                <a:cs typeface="+mn-cs"/>
                <a:sym typeface="Wingdings" panose="05000000000000000000" pitchFamily="2" charset="2"/>
              </a:rPr>
              <a:t> k</a:t>
            </a:r>
            <a:r>
              <a:rPr lang="nl-BE" sz="1200" kern="1200" dirty="0" smtClean="0">
                <a:solidFill>
                  <a:srgbClr val="FF0000"/>
                </a:solidFill>
                <a:effectLst/>
                <a:latin typeface="+mn-lt"/>
                <a:ea typeface="+mn-ea"/>
                <a:cs typeface="+mn-cs"/>
              </a:rPr>
              <a:t>aart trekken van preventie. </a:t>
            </a:r>
          </a:p>
          <a:p>
            <a:pPr algn="l"/>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Afhankelijk </a:t>
            </a:r>
            <a:r>
              <a:rPr lang="nl-BE" sz="1200" kern="1200" dirty="0">
                <a:solidFill>
                  <a:schemeClr val="tx1"/>
                </a:solidFill>
                <a:effectLst/>
                <a:latin typeface="+mn-lt"/>
                <a:ea typeface="+mn-ea"/>
                <a:cs typeface="+mn-cs"/>
              </a:rPr>
              <a:t>van de fase binnen het zorgcontinuüm neemt het CLB zijn consultatieve rol op of zijn </a:t>
            </a:r>
            <a:r>
              <a:rPr lang="nl-BE" sz="1200" kern="1200" dirty="0" smtClean="0">
                <a:solidFill>
                  <a:schemeClr val="tx1"/>
                </a:solidFill>
                <a:effectLst/>
                <a:latin typeface="+mn-lt"/>
                <a:ea typeface="+mn-ea"/>
                <a:cs typeface="+mn-cs"/>
              </a:rPr>
              <a:t>draaischijffunctie. </a:t>
            </a:r>
            <a:r>
              <a:rPr lang="nl-BE" sz="1200" kern="1200" dirty="0">
                <a:solidFill>
                  <a:schemeClr val="tx1"/>
                </a:solidFill>
                <a:effectLst/>
                <a:latin typeface="+mn-lt"/>
                <a:ea typeface="+mn-ea"/>
                <a:cs typeface="+mn-cs"/>
              </a:rPr>
              <a:t>Op</a:t>
            </a:r>
            <a:r>
              <a:rPr lang="nl-BE" sz="1200" kern="1200" baseline="0" dirty="0">
                <a:solidFill>
                  <a:schemeClr val="tx1"/>
                </a:solidFill>
                <a:effectLst/>
                <a:latin typeface="+mn-lt"/>
                <a:ea typeface="+mn-ea"/>
                <a:cs typeface="+mn-cs"/>
              </a:rPr>
              <a:t> dat moment leggen s</a:t>
            </a:r>
            <a:r>
              <a:rPr lang="nl-BE" sz="1200" kern="1200" dirty="0">
                <a:solidFill>
                  <a:schemeClr val="tx1"/>
                </a:solidFill>
                <a:effectLst/>
                <a:latin typeface="+mn-lt"/>
                <a:ea typeface="+mn-ea"/>
                <a:cs typeface="+mn-cs"/>
              </a:rPr>
              <a:t>chool en CLB alle informatie samen en bespreken ze samen of NAFT voor deze jongere een ideaal traject kan zijn. We kijken</a:t>
            </a:r>
            <a:r>
              <a:rPr lang="nl-BE" sz="1200" kern="1200" baseline="0" dirty="0">
                <a:solidFill>
                  <a:schemeClr val="tx1"/>
                </a:solidFill>
                <a:effectLst/>
                <a:latin typeface="+mn-lt"/>
                <a:ea typeface="+mn-ea"/>
                <a:cs typeface="+mn-cs"/>
              </a:rPr>
              <a:t> hierbij echt naar het CLB als doorverwijzer waardoor zij dus ook de effectieve beslissing nemen tot doorverwijzing naar NAFT. Binnen stad Antwerpen kan de school wel uitvoerder zijn en dus de AF invullen. Het CLB is wel de eigenaar van dit traject en we verwachten dan ook dat zij </a:t>
            </a:r>
            <a:r>
              <a:rPr lang="nl-BE" sz="1200" kern="1200" dirty="0">
                <a:solidFill>
                  <a:schemeClr val="tx1"/>
                </a:solidFill>
                <a:effectLst/>
                <a:latin typeface="+mn-lt"/>
                <a:ea typeface="+mn-ea"/>
                <a:cs typeface="+mn-cs"/>
              </a:rPr>
              <a:t>mee kritisch bekijken of NAFT het meest wenselijke is, het meeste aansluit bij de noden van de jongere. </a:t>
            </a:r>
            <a:endParaRPr lang="nl-BE"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7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Vertrekkend vanuit ervaring vorig schooljaar</a:t>
            </a:r>
            <a:r>
              <a:rPr lang="nl-BE" sz="1200" kern="1200" baseline="0" dirty="0">
                <a:solidFill>
                  <a:schemeClr val="tx1"/>
                </a:solidFill>
                <a:effectLst/>
                <a:latin typeface="+mn-lt"/>
                <a:ea typeface="+mn-ea"/>
                <a:cs typeface="+mn-cs"/>
              </a:rPr>
              <a:t> hebben we gemerkt dat het begrip consensusdossier verschillend geïnterpreteerd werd. Soms werd hier enkel onder verstaan dat de jongeren op de hoogte werd gebracht. </a:t>
            </a:r>
          </a:p>
          <a:p>
            <a:r>
              <a:rPr lang="nl-BE" sz="1200" kern="1200" baseline="0" dirty="0">
                <a:solidFill>
                  <a:schemeClr val="tx1"/>
                </a:solidFill>
                <a:effectLst/>
                <a:latin typeface="+mn-lt"/>
                <a:ea typeface="+mn-ea"/>
                <a:cs typeface="+mn-cs"/>
              </a:rPr>
              <a:t>Als we spreken over een consensusdossier gaat het er bij ons over dat </a:t>
            </a:r>
            <a:r>
              <a:rPr lang="nl-BE" sz="1200" kern="1200" dirty="0">
                <a:solidFill>
                  <a:schemeClr val="tx1"/>
                </a:solidFill>
                <a:effectLst/>
                <a:latin typeface="+mn-lt"/>
                <a:ea typeface="+mn-ea"/>
                <a:cs typeface="+mn-cs"/>
              </a:rPr>
              <a:t>alle informatie die nodig is om de noden van de jongere in kaart te brengen en om een duidelijke hulpvraag te stellen aanwezig is én indien alle partijen (met name school en CLB) akkoord zijn met het te volgen traject.</a:t>
            </a:r>
            <a:r>
              <a:rPr lang="nl-BE" sz="1200" kern="1200" baseline="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Indien het om een consensusdossier gaat volgt een gesprek met de leerling en ouders </a:t>
            </a:r>
            <a:r>
              <a:rPr lang="nl-BE" sz="1200" kern="1200" dirty="0" err="1">
                <a:solidFill>
                  <a:schemeClr val="tx1"/>
                </a:solidFill>
                <a:effectLst/>
                <a:latin typeface="+mn-lt"/>
                <a:ea typeface="+mn-ea"/>
                <a:cs typeface="+mn-cs"/>
              </a:rPr>
              <a:t>ifv</a:t>
            </a:r>
            <a:r>
              <a:rPr lang="nl-BE" sz="1200" kern="1200" dirty="0">
                <a:solidFill>
                  <a:schemeClr val="tx1"/>
                </a:solidFill>
                <a:effectLst/>
                <a:latin typeface="+mn-lt"/>
                <a:ea typeface="+mn-ea"/>
                <a:cs typeface="+mn-cs"/>
              </a:rPr>
              <a:t> minimale bereidheid</a:t>
            </a:r>
            <a:r>
              <a:rPr lang="nl-BE" sz="1200" kern="1200" baseline="0" dirty="0">
                <a:solidFill>
                  <a:schemeClr val="tx1"/>
                </a:solidFill>
                <a:effectLst/>
                <a:latin typeface="+mn-lt"/>
                <a:ea typeface="+mn-ea"/>
                <a:cs typeface="+mn-cs"/>
              </a:rPr>
              <a:t> en toelichting NAFT . </a:t>
            </a:r>
          </a:p>
          <a:p>
            <a:r>
              <a:rPr lang="nl-BE" sz="1200" kern="1200" dirty="0">
                <a:solidFill>
                  <a:schemeClr val="tx1"/>
                </a:solidFill>
                <a:effectLst/>
                <a:latin typeface="+mn-lt"/>
                <a:ea typeface="+mn-ea"/>
                <a:cs typeface="+mn-cs"/>
              </a:rPr>
              <a:t>Wanneer het om een aanmelding gaat in de fase van de uitgebreide zorg, waarbij blijkt dat er nog onduidelijkheid is , start het CLB een HGD traject. Indien alle informatie voor handen en alle partijen (dus ook jongere en ouders) akkoord gaan, spreken we terug over een consensusdossier</a:t>
            </a:r>
            <a:r>
              <a:rPr lang="nl-BE" sz="1200" kern="1200" baseline="0" dirty="0">
                <a:solidFill>
                  <a:schemeClr val="tx1"/>
                </a:solidFill>
                <a:effectLst/>
                <a:latin typeface="+mn-lt"/>
                <a:ea typeface="+mn-ea"/>
                <a:cs typeface="+mn-cs"/>
              </a:rPr>
              <a:t> </a:t>
            </a:r>
            <a:r>
              <a:rPr lang="nl-BE" sz="1200" kern="1200" dirty="0">
                <a:solidFill>
                  <a:schemeClr val="tx1"/>
                </a:solidFill>
                <a:effectLst/>
                <a:latin typeface="+mn-lt"/>
                <a:ea typeface="+mn-ea"/>
                <a:cs typeface="+mn-cs"/>
              </a:rPr>
              <a:t>en kan</a:t>
            </a:r>
            <a:r>
              <a:rPr lang="nl-BE" sz="1200" kern="1200" baseline="0" dirty="0">
                <a:solidFill>
                  <a:schemeClr val="tx1"/>
                </a:solidFill>
                <a:effectLst/>
                <a:latin typeface="+mn-lt"/>
                <a:ea typeface="+mn-ea"/>
                <a:cs typeface="+mn-cs"/>
              </a:rPr>
              <a:t> er aangemeld worden</a:t>
            </a:r>
            <a:r>
              <a:rPr lang="nl-BE" sz="1200" kern="1200" dirty="0">
                <a:solidFill>
                  <a:schemeClr val="tx1"/>
                </a:solidFill>
                <a:effectLst/>
                <a:latin typeface="+mn-lt"/>
                <a:ea typeface="+mn-ea"/>
                <a:cs typeface="+mn-cs"/>
              </a:rPr>
              <a:t>.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93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Aanmelding</a:t>
            </a:r>
            <a:r>
              <a:rPr lang="nl-BE" baseline="0" dirty="0"/>
              <a:t> </a:t>
            </a:r>
            <a:r>
              <a:rPr lang="nl-BE" baseline="0" dirty="0" err="1"/>
              <a:t>adhv</a:t>
            </a:r>
            <a:r>
              <a:rPr lang="nl-BE" baseline="0" dirty="0"/>
              <a:t> </a:t>
            </a:r>
            <a:r>
              <a:rPr lang="nl-BE" dirty="0"/>
              <a:t>aanmeldingsfiches: verwachtingen</a:t>
            </a:r>
            <a:r>
              <a:rPr lang="nl-BE" baseline="0" dirty="0"/>
              <a:t>, perspectief en hulpvraag van alle partijen: school, ouders en </a:t>
            </a:r>
            <a:r>
              <a:rPr lang="nl-BE" baseline="0" dirty="0" smtClean="0"/>
              <a:t>leerling</a:t>
            </a:r>
          </a:p>
          <a:p>
            <a:endParaRPr lang="nl-BE" baseline="0" dirty="0" smtClean="0"/>
          </a:p>
          <a:p>
            <a:r>
              <a:rPr lang="nl-BE" sz="1200" kern="1200" dirty="0" smtClean="0">
                <a:solidFill>
                  <a:schemeClr val="tx1"/>
                </a:solidFill>
                <a:effectLst/>
                <a:latin typeface="+mn-lt"/>
                <a:ea typeface="+mn-ea"/>
                <a:cs typeface="+mn-cs"/>
              </a:rPr>
              <a:t>We merken bij een aantal fiches dat het perspectief van de jongeren zeker wel al aan bod komt, maar zien ook bij aantal fiches dat het vaak</a:t>
            </a:r>
            <a:r>
              <a:rPr lang="nl-BE" sz="1200" kern="1200" baseline="0" dirty="0" smtClean="0">
                <a:solidFill>
                  <a:schemeClr val="tx1"/>
                </a:solidFill>
                <a:effectLst/>
                <a:latin typeface="+mn-lt"/>
                <a:ea typeface="+mn-ea"/>
                <a:cs typeface="+mn-cs"/>
              </a:rPr>
              <a:t> toch enkel ingevuld wordt vanuit perspectief van de aanmelder/school. </a:t>
            </a:r>
            <a:r>
              <a:rPr lang="nl-BE" sz="1200" kern="1200" dirty="0" smtClean="0">
                <a:solidFill>
                  <a:schemeClr val="tx1"/>
                </a:solidFill>
                <a:effectLst/>
                <a:latin typeface="+mn-lt"/>
                <a:ea typeface="+mn-ea"/>
                <a:cs typeface="+mn-cs"/>
              </a:rPr>
              <a:t>We vragen dan ook graag extra</a:t>
            </a:r>
            <a:r>
              <a:rPr lang="nl-BE" sz="1200" kern="1200" baseline="0" dirty="0" smtClean="0">
                <a:solidFill>
                  <a:schemeClr val="tx1"/>
                </a:solidFill>
                <a:effectLst/>
                <a:latin typeface="+mn-lt"/>
                <a:ea typeface="+mn-ea"/>
                <a:cs typeface="+mn-cs"/>
              </a:rPr>
              <a:t> aandacht </a:t>
            </a:r>
            <a:r>
              <a:rPr lang="nl-BE" sz="1200" kern="1200" dirty="0" smtClean="0">
                <a:solidFill>
                  <a:schemeClr val="tx1"/>
                </a:solidFill>
                <a:effectLst/>
                <a:latin typeface="+mn-lt"/>
                <a:ea typeface="+mn-ea"/>
                <a:cs typeface="+mn-cs"/>
              </a:rPr>
              <a:t>om bij aanmelding NAFT (maar even goed ook voor een ander</a:t>
            </a:r>
            <a:r>
              <a:rPr lang="nl-BE" sz="1200" kern="1200" baseline="0" dirty="0" smtClean="0">
                <a:solidFill>
                  <a:schemeClr val="tx1"/>
                </a:solidFill>
                <a:effectLst/>
                <a:latin typeface="+mn-lt"/>
                <a:ea typeface="+mn-ea"/>
                <a:cs typeface="+mn-cs"/>
              </a:rPr>
              <a:t> traject)</a:t>
            </a:r>
            <a:r>
              <a:rPr lang="nl-BE" sz="1200" kern="1200" dirty="0" smtClean="0">
                <a:solidFill>
                  <a:schemeClr val="tx1"/>
                </a:solidFill>
                <a:effectLst/>
                <a:latin typeface="+mn-lt"/>
                <a:ea typeface="+mn-ea"/>
                <a:cs typeface="+mn-cs"/>
              </a:rPr>
              <a:t>: jongere</a:t>
            </a:r>
            <a:r>
              <a:rPr lang="nl-BE" sz="1200" kern="1200" baseline="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echt te laten nadenken over waar hij zelf met aan de slag wil gaan.</a:t>
            </a:r>
            <a:r>
              <a:rPr lang="nl-BE" sz="1200" kern="1200" baseline="0" dirty="0" smtClean="0">
                <a:solidFill>
                  <a:schemeClr val="tx1"/>
                </a:solidFill>
                <a:effectLst/>
                <a:latin typeface="+mn-lt"/>
                <a:ea typeface="+mn-ea"/>
                <a:cs typeface="+mn-cs"/>
              </a:rPr>
              <a:t> Indien dit onvoldoende bevraagd of doorgesproken is geweest heeft dit al tot gevolg gehad dat jongere op RT uiteindelijk toch beslist om geen traject op te starten. </a:t>
            </a:r>
            <a:r>
              <a:rPr lang="nl-BE" sz="1200" kern="1200" dirty="0" smtClean="0">
                <a:solidFill>
                  <a:schemeClr val="tx1"/>
                </a:solidFill>
                <a:effectLst/>
                <a:latin typeface="+mn-lt"/>
                <a:ea typeface="+mn-ea"/>
                <a:cs typeface="+mn-cs"/>
              </a:rPr>
              <a:t>NAFT is gebaseerd op hulpvraag van de jongere. </a:t>
            </a:r>
          </a:p>
          <a:p>
            <a:endParaRPr lang="nl-BE" baseline="0" dirty="0"/>
          </a:p>
          <a:p>
            <a:r>
              <a:rPr lang="nl-BE" baseline="0" dirty="0"/>
              <a:t>Scholen buiten de stad </a:t>
            </a:r>
            <a:r>
              <a:rPr lang="nl-BE" baseline="0" dirty="0" err="1"/>
              <a:t>vs</a:t>
            </a:r>
            <a:r>
              <a:rPr lang="nl-BE" baseline="0" dirty="0"/>
              <a:t> scholen binnen de stad</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De aanmelding wordt door het CMP verder doorgestuurd naar de NAFT partner.</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66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Aanmeldingsfiche CMP =voo</a:t>
            </a:r>
            <a:r>
              <a:rPr lang="nl-BE" baseline="0" dirty="0"/>
              <a:t>r individuele leerlingen: NAFT, maar even goed ook IB, JIT, spijbelen</a:t>
            </a:r>
            <a:endParaRPr lang="nl-BE" dirty="0"/>
          </a:p>
          <a:p>
            <a:endParaRPr lang="nl-BE" dirty="0"/>
          </a:p>
          <a:p>
            <a:r>
              <a:rPr lang="nl-BE" dirty="0"/>
              <a:t>AF</a:t>
            </a:r>
            <a:r>
              <a:rPr lang="nl-BE" baseline="0" dirty="0"/>
              <a:t> klas- en groepstrajecten = </a:t>
            </a:r>
            <a:r>
              <a:rPr lang="nl-BE" baseline="0" dirty="0" smtClean="0"/>
              <a:t>sinds vorig jaar nieuw</a:t>
            </a:r>
            <a:endParaRPr lang="nl-BE" dirty="0"/>
          </a:p>
          <a:p>
            <a:r>
              <a:rPr lang="nl-BE" dirty="0"/>
              <a:t>Klastraject</a:t>
            </a:r>
            <a:r>
              <a:rPr lang="nl-BE" baseline="0" dirty="0"/>
              <a:t> = een interventie voor een problematiek in een bepaalde klas</a:t>
            </a:r>
          </a:p>
          <a:p>
            <a:r>
              <a:rPr lang="nl-BE" baseline="0" dirty="0"/>
              <a:t>Groepstraject = een interventie voor een problematiek in een groep leerlingen behorende tot verschillende klassen</a:t>
            </a:r>
            <a:endParaRPr lang="nl-BE" dirty="0"/>
          </a:p>
          <a:p>
            <a:endParaRPr lang="nl-BE" dirty="0"/>
          </a:p>
          <a:p>
            <a:r>
              <a:rPr lang="nl-BE" dirty="0"/>
              <a:t>Deze trajecten</a:t>
            </a:r>
            <a:r>
              <a:rPr lang="nl-BE" baseline="0" dirty="0"/>
              <a:t> zijn leerlinggericht = er vloeien leerlinggerichte acties uit</a:t>
            </a:r>
          </a:p>
          <a:p>
            <a:endParaRPr lang="nl-BE" baseline="0" dirty="0"/>
          </a:p>
          <a:p>
            <a:r>
              <a:rPr lang="nl-BE" sz="1200" kern="1200" dirty="0" err="1">
                <a:solidFill>
                  <a:schemeClr val="tx1"/>
                </a:solidFill>
                <a:effectLst/>
                <a:latin typeface="+mn-lt"/>
                <a:ea typeface="+mn-ea"/>
                <a:cs typeface="+mn-cs"/>
              </a:rPr>
              <a:t>Vb</a:t>
            </a:r>
            <a:r>
              <a:rPr lang="nl-BE" sz="1200" kern="1200" dirty="0">
                <a:solidFill>
                  <a:schemeClr val="tx1"/>
                </a:solidFill>
                <a:effectLst/>
                <a:latin typeface="+mn-lt"/>
                <a:ea typeface="+mn-ea"/>
                <a:cs typeface="+mn-cs"/>
              </a:rPr>
              <a:t>: indien het klasklimaat problematisch is en hierdoor schooluitval of ongekwalificeerde uitstroom dreigt voor meerdere jongeren kan NAFT ook ingezet worden bij het creëren van een positief klasklimaat . Het begeleiden van een leerling of (klas)groep en het ondersteunen van de school kunnen niet los van elkaar gezien worden. Een NAFT-traject bestaat dan ook vaak uit een aaneenschakeling van interventies gericht op zowel leerling, (klas)groep, leerkracht(en) als school</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Tijdens een NAFT traject kunnen dan ook, indien nodig, leerkrachten, teams en school ondersteuning krijgen in hun omgang met jongeren en bij het creëren van een verbindend leer-en leefklimaat. Deze vorm van schoolondersteuning wordt pas ingezet na het op de hoogte brengen en/of betrekken van de pedagogische begeleiding ( de school neemt het initiatief om pedagogische begeleiding te contacteren</a:t>
            </a:r>
            <a:r>
              <a:rPr lang="nl-BE" sz="1200" kern="1200" dirty="0" smtClean="0">
                <a:solidFill>
                  <a:schemeClr val="tx1"/>
                </a:solidFill>
                <a:effectLst/>
                <a:latin typeface="+mn-lt"/>
                <a:ea typeface="+mn-ea"/>
                <a:cs typeface="+mn-cs"/>
              </a:rPr>
              <a:t>).</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Grafiek:</a:t>
            </a:r>
            <a:r>
              <a:rPr lang="nl-BE" sz="1200" kern="1200" baseline="0" dirty="0" smtClean="0">
                <a:solidFill>
                  <a:schemeClr val="tx1"/>
                </a:solidFill>
                <a:effectLst/>
                <a:latin typeface="+mn-lt"/>
                <a:ea typeface="+mn-ea"/>
                <a:cs typeface="+mn-cs"/>
              </a:rPr>
              <a:t> aantal aanmeldingen individueel versus klas (schooljaar 2020-2021) + </a:t>
            </a:r>
            <a:r>
              <a:rPr lang="nl-BE" sz="1200" kern="1200" baseline="0" dirty="0" err="1" smtClean="0">
                <a:solidFill>
                  <a:schemeClr val="tx1"/>
                </a:solidFill>
                <a:effectLst/>
                <a:latin typeface="+mn-lt"/>
                <a:ea typeface="+mn-ea"/>
                <a:cs typeface="+mn-cs"/>
              </a:rPr>
              <a:t>Hergo</a:t>
            </a:r>
            <a:endParaRPr lang="nl-BE" sz="1200" kern="1200" dirty="0">
              <a:solidFill>
                <a:schemeClr val="tx1"/>
              </a:solidFill>
              <a:effectLst/>
              <a:latin typeface="+mn-lt"/>
              <a:ea typeface="+mn-ea"/>
              <a:cs typeface="+mn-cs"/>
            </a:endParaRPr>
          </a:p>
          <a:p>
            <a:endParaRPr lang="nl-BE" sz="1200" kern="1200" baseline="0" dirty="0">
              <a:solidFill>
                <a:schemeClr val="tx1"/>
              </a:solidFill>
              <a:effectLst/>
              <a:latin typeface="+mn-lt"/>
              <a:ea typeface="+mn-ea"/>
              <a:cs typeface="+mn-cs"/>
            </a:endParaRPr>
          </a:p>
          <a:p>
            <a:r>
              <a:rPr lang="nl-BE" sz="1200" kern="1200" baseline="0" dirty="0">
                <a:solidFill>
                  <a:schemeClr val="tx1"/>
                </a:solidFill>
                <a:effectLst/>
                <a:latin typeface="+mn-lt"/>
                <a:ea typeface="+mn-ea"/>
                <a:cs typeface="+mn-cs"/>
              </a:rPr>
              <a:t>Team Schoolontwikkeling: toelichting Bavo</a:t>
            </a:r>
            <a:endParaRPr lang="nl-BE"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39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Enkele voorbeelden uit aanmeldingsfiches van hoe</a:t>
            </a:r>
            <a:r>
              <a:rPr lang="nl-BE" baseline="0" dirty="0" smtClean="0"/>
              <a:t> perspectief jongere, school, ouders geformuleerd wordt. </a:t>
            </a:r>
            <a:endParaRPr lang="nl-BE" dirty="0"/>
          </a:p>
        </p:txBody>
      </p:sp>
      <p:sp>
        <p:nvSpPr>
          <p:cNvPr id="4" name="Tijdelijke aanduiding voor datum 3"/>
          <p:cNvSpPr>
            <a:spLocks noGrp="1"/>
          </p:cNvSpPr>
          <p:nvPr>
            <p:ph type="dt" idx="10"/>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11"/>
          </p:nvPr>
        </p:nvSpPr>
        <p:spPr/>
        <p:txBody>
          <a:bodyPr/>
          <a:lstStyle/>
          <a:p>
            <a:pPr rtl="0"/>
            <a:fld id="{37A705E3-E620-489D-9973-6221209A4B3B}" type="slidenum">
              <a:rPr lang="en-US" smtClean="0"/>
              <a:t>19</a:t>
            </a:fld>
            <a:endParaRPr lang="en-US"/>
          </a:p>
        </p:txBody>
      </p:sp>
    </p:spTree>
    <p:extLst>
      <p:ext uri="{BB962C8B-B14F-4D97-AF65-F5344CB8AC3E}">
        <p14:creationId xmlns:p14="http://schemas.microsoft.com/office/powerpoint/2010/main" val="2618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Overzicht: Op regelmatige basis in contact met de verschillende NAFT partners over wijzigingen in het aanbod en beschikbare plaatsen</a:t>
            </a:r>
          </a:p>
          <a:p>
            <a:r>
              <a:rPr lang="nl-BE" sz="1200" kern="1200" dirty="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Daarnaast</a:t>
            </a:r>
            <a:r>
              <a:rPr lang="nl-BE" sz="1200" kern="1200" baseline="0" dirty="0" smtClean="0">
                <a:solidFill>
                  <a:schemeClr val="tx1"/>
                </a:solidFill>
                <a:effectLst/>
                <a:latin typeface="+mn-lt"/>
                <a:ea typeface="+mn-ea"/>
                <a:cs typeface="+mn-cs"/>
              </a:rPr>
              <a:t> kunnen we </a:t>
            </a:r>
            <a:r>
              <a:rPr lang="nl-BE" sz="1200" kern="1200" baseline="0" dirty="0" err="1" smtClean="0">
                <a:solidFill>
                  <a:schemeClr val="tx1"/>
                </a:solidFill>
                <a:effectLst/>
                <a:latin typeface="+mn-lt"/>
                <a:ea typeface="+mn-ea"/>
                <a:cs typeface="+mn-cs"/>
              </a:rPr>
              <a:t>obv</a:t>
            </a:r>
            <a:r>
              <a:rPr lang="nl-BE" sz="1200" kern="1200" baseline="0" dirty="0" smtClean="0">
                <a:solidFill>
                  <a:schemeClr val="tx1"/>
                </a:solidFill>
                <a:effectLst/>
                <a:latin typeface="+mn-lt"/>
                <a:ea typeface="+mn-ea"/>
                <a:cs typeface="+mn-cs"/>
              </a:rPr>
              <a:t> de aanmeldingen ook heel wat data verzamelen: leeftijd van aanmeldingen, reden, tendensen , …</a:t>
            </a:r>
          </a:p>
          <a:p>
            <a:r>
              <a:rPr lang="nl-BE" sz="1200" kern="1200" dirty="0" smtClean="0">
                <a:solidFill>
                  <a:schemeClr val="tx1"/>
                </a:solidFill>
                <a:effectLst/>
                <a:latin typeface="+mn-lt"/>
                <a:ea typeface="+mn-ea"/>
                <a:cs typeface="+mn-cs"/>
              </a:rPr>
              <a:t>We geven jullie graag enkele cijfers</a:t>
            </a:r>
            <a:r>
              <a:rPr lang="nl-BE" sz="1200" kern="1200" baseline="0" dirty="0" smtClean="0">
                <a:solidFill>
                  <a:schemeClr val="tx1"/>
                </a:solidFill>
                <a:effectLst/>
                <a:latin typeface="+mn-lt"/>
                <a:ea typeface="+mn-ea"/>
                <a:cs typeface="+mn-cs"/>
              </a:rPr>
              <a:t> van vorig schooljaar 2020-2021.</a:t>
            </a:r>
          </a:p>
          <a:p>
            <a:endParaRPr lang="nl-BE" sz="1200" kern="1200" baseline="0" dirty="0" smtClean="0">
              <a:solidFill>
                <a:schemeClr val="tx1"/>
              </a:solidFill>
              <a:effectLst/>
              <a:latin typeface="+mn-lt"/>
              <a:ea typeface="+mn-ea"/>
              <a:cs typeface="+mn-cs"/>
            </a:endParaRPr>
          </a:p>
          <a:p>
            <a:r>
              <a:rPr lang="nl-BE" sz="1200" kern="1200" baseline="0" dirty="0" smtClean="0">
                <a:solidFill>
                  <a:schemeClr val="tx1"/>
                </a:solidFill>
                <a:effectLst/>
                <a:latin typeface="+mn-lt"/>
                <a:ea typeface="+mn-ea"/>
                <a:cs typeface="+mn-cs"/>
              </a:rPr>
              <a:t>Grafiek RECHTS: overzicht van aanmeldingen vorig schooljaar verspreid over maanden. Sept en oktober = effect van doorstromers. Piek na de kerstvakantie en in maart. Heel duidelijk drukste periode (ook april, maar minder zichtbaar in cijfers door paasvakantie). Vorig jaar ook einde schooljaar meer aanmeldingen dan andere jaren, maar net streven naar sneller en dus vroeger op het jaar aanmelden. </a:t>
            </a:r>
          </a:p>
          <a:p>
            <a:endParaRPr lang="nl-BE" sz="1200" kern="1200" baseline="0" dirty="0" smtClean="0">
              <a:solidFill>
                <a:schemeClr val="tx1"/>
              </a:solidFill>
              <a:effectLst/>
              <a:latin typeface="+mn-lt"/>
              <a:ea typeface="+mn-ea"/>
              <a:cs typeface="+mn-cs"/>
            </a:endParaRPr>
          </a:p>
          <a:p>
            <a:r>
              <a:rPr lang="nl-BE" sz="1200" kern="1200" baseline="0" dirty="0" smtClean="0">
                <a:solidFill>
                  <a:schemeClr val="tx1"/>
                </a:solidFill>
                <a:effectLst/>
                <a:latin typeface="+mn-lt"/>
                <a:ea typeface="+mn-ea"/>
                <a:cs typeface="+mn-cs"/>
              </a:rPr>
              <a:t>Grafiek LINKS: vergelijking van laatste 3 schooljaren van leeftijd waarop jongere wordt aangemeld. Hier zien we een duidelijke stijging van het aantal aanmeldingen van jongere leerlingen (11-13 jarigen = blauwe balk). Ook grote piek 16-17 j = effect van NAFT door </a:t>
            </a:r>
            <a:r>
              <a:rPr lang="nl-BE" sz="1200" kern="1200" baseline="0" dirty="0" err="1" smtClean="0">
                <a:solidFill>
                  <a:schemeClr val="tx1"/>
                </a:solidFill>
                <a:effectLst/>
                <a:latin typeface="+mn-lt"/>
                <a:ea typeface="+mn-ea"/>
                <a:cs typeface="+mn-cs"/>
              </a:rPr>
              <a:t>inkanteling</a:t>
            </a:r>
            <a:r>
              <a:rPr lang="nl-BE" sz="1200" kern="1200" baseline="0" dirty="0" smtClean="0">
                <a:solidFill>
                  <a:schemeClr val="tx1"/>
                </a:solidFill>
                <a:effectLst/>
                <a:latin typeface="+mn-lt"/>
                <a:ea typeface="+mn-ea"/>
                <a:cs typeface="+mn-cs"/>
              </a:rPr>
              <a:t> van deeltijds onderwijs in NAFT (= grijze balk)</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04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Expertiserol</a:t>
            </a:r>
            <a:r>
              <a:rPr lang="nl-BE" sz="1200" kern="1200" dirty="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dit </a:t>
            </a:r>
            <a:r>
              <a:rPr lang="nl-BE" sz="1200" kern="1200" dirty="0">
                <a:solidFill>
                  <a:schemeClr val="tx1"/>
                </a:solidFill>
                <a:effectLst/>
                <a:latin typeface="+mn-lt"/>
                <a:ea typeface="+mn-ea"/>
                <a:cs typeface="+mn-cs"/>
              </a:rPr>
              <a:t>is de reden van brede vraagverheldering (beeld van noden van jongere, school en ouders): wat is er passend binnen het aanbod, match tussen jongere, school en partner</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CMP kan school/CLB ondersteunen bij het </a:t>
            </a:r>
            <a:r>
              <a:rPr lang="nl-BE" sz="1200" kern="1200" dirty="0" err="1">
                <a:solidFill>
                  <a:schemeClr val="tx1"/>
                </a:solidFill>
                <a:effectLst/>
                <a:latin typeface="+mn-lt"/>
                <a:ea typeface="+mn-ea"/>
                <a:cs typeface="+mn-cs"/>
              </a:rPr>
              <a:t>vraagverhelderen</a:t>
            </a:r>
            <a:r>
              <a:rPr lang="nl-BE" sz="1200" kern="1200" dirty="0">
                <a:solidFill>
                  <a:schemeClr val="tx1"/>
                </a:solidFill>
                <a:effectLst/>
                <a:latin typeface="+mn-lt"/>
                <a:ea typeface="+mn-ea"/>
                <a:cs typeface="+mn-cs"/>
              </a:rPr>
              <a:t> en het mee bepalen van het ideaal hulpverleningstraject voor deze jongere in deze context. Vanuit CMP indien nodig opnieuw contacteren, samen nadenken over aanbod, breder bekijken</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Expertiseteam: forum om complexere casussen te bespreken. Voordeel Corona: Experimenteren aanmelder (CLB medewerker) uitnodigen, voordeel </a:t>
            </a:r>
            <a:r>
              <a:rPr lang="nl-BE" sz="1200" kern="1200" dirty="0" err="1">
                <a:solidFill>
                  <a:schemeClr val="tx1"/>
                </a:solidFill>
                <a:effectLst/>
                <a:latin typeface="+mn-lt"/>
                <a:ea typeface="+mn-ea"/>
                <a:cs typeface="+mn-cs"/>
              </a:rPr>
              <a:t>CLB’er</a:t>
            </a:r>
            <a:r>
              <a:rPr lang="nl-BE" sz="1200" kern="1200" dirty="0">
                <a:solidFill>
                  <a:schemeClr val="tx1"/>
                </a:solidFill>
                <a:effectLst/>
                <a:latin typeface="+mn-lt"/>
                <a:ea typeface="+mn-ea"/>
                <a:cs typeface="+mn-cs"/>
              </a:rPr>
              <a:t>: proces mee opvolgen, vragen beantwoorden, mee nadenken over traject en advies</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Opvolgen: zeker ook na de aanmelding kunnen we nog betrokken worden bij vastgelopen trajecten, deelname aan ronde </a:t>
            </a:r>
            <a:r>
              <a:rPr lang="nl-BE" sz="1200" kern="1200" dirty="0" smtClean="0">
                <a:solidFill>
                  <a:schemeClr val="tx1"/>
                </a:solidFill>
                <a:effectLst/>
                <a:latin typeface="+mn-lt"/>
                <a:ea typeface="+mn-ea"/>
                <a:cs typeface="+mn-cs"/>
              </a:rPr>
              <a:t>tafel</a:t>
            </a:r>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04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43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TIJL</a:t>
            </a:r>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3</a:t>
            </a:fld>
            <a:endParaRPr lang="en-US"/>
          </a:p>
        </p:txBody>
      </p:sp>
    </p:spTree>
    <p:extLst>
      <p:ext uri="{BB962C8B-B14F-4D97-AF65-F5344CB8AC3E}">
        <p14:creationId xmlns:p14="http://schemas.microsoft.com/office/powerpoint/2010/main" val="1468046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Warme oproep om website te bekijken: wat is NAFT,</a:t>
            </a:r>
            <a:r>
              <a:rPr lang="nl-BE" baseline="0" dirty="0"/>
              <a:t> verloop van een traject</a:t>
            </a:r>
          </a:p>
          <a:p>
            <a:r>
              <a:rPr lang="nl-BE" baseline="0" dirty="0"/>
              <a:t>In de omzendbrief wordt heel duidelijk weergegeven hoe de samenwerking tussen de onderwijsinstelling en NAFT partner verloopt, wat mag er verwacht worden</a:t>
            </a:r>
            <a:endParaRPr lang="nl-BE"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4CEC3A2-AC63-4E4C-A15B-3ED78876C03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84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dirty="0"/>
          </a:p>
        </p:txBody>
      </p:sp>
      <p:sp>
        <p:nvSpPr>
          <p:cNvPr id="4" name="Tijdelijke aanduiding voor dianummer 3"/>
          <p:cNvSpPr>
            <a:spLocks noGrp="1"/>
          </p:cNvSpPr>
          <p:nvPr>
            <p:ph type="sldNum" sz="quarter" idx="10"/>
          </p:nvPr>
        </p:nvSpPr>
        <p:spPr/>
        <p:txBody>
          <a:bodyPr/>
          <a:lstStyle/>
          <a:p>
            <a:fld id="{98FEFC50-D818-4DD3-9856-E4BF2AFF35AF}" type="slidenum">
              <a:rPr lang="nl-BE" smtClean="0"/>
              <a:t>26</a:t>
            </a:fld>
            <a:endParaRPr lang="nl-BE"/>
          </a:p>
        </p:txBody>
      </p:sp>
    </p:spTree>
    <p:extLst>
      <p:ext uri="{BB962C8B-B14F-4D97-AF65-F5344CB8AC3E}">
        <p14:creationId xmlns:p14="http://schemas.microsoft.com/office/powerpoint/2010/main" val="393826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8FEFC50-D818-4DD3-9856-E4BF2AFF35AF}" type="slidenum">
              <a:rPr lang="nl-BE" smtClean="0"/>
              <a:t>27</a:t>
            </a:fld>
            <a:endParaRPr lang="nl-BE"/>
          </a:p>
        </p:txBody>
      </p:sp>
    </p:spTree>
    <p:extLst>
      <p:ext uri="{BB962C8B-B14F-4D97-AF65-F5344CB8AC3E}">
        <p14:creationId xmlns:p14="http://schemas.microsoft.com/office/powerpoint/2010/main" val="408054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fld id="{2A0AE1CF-8C05-4DFD-8A52-BD851BD09F66}" type="datetime1">
              <a:rPr lang="nl-NL" smtClean="0">
                <a:solidFill>
                  <a:prstClr val="black"/>
                </a:solidFill>
              </a:rPr>
              <a:pPr/>
              <a:t>18-10-2021</a:t>
            </a:fld>
            <a:endParaRPr lang="en-US">
              <a:solidFill>
                <a:prstClr val="black"/>
              </a:solidFill>
            </a:endParaRPr>
          </a:p>
        </p:txBody>
      </p:sp>
      <p:sp>
        <p:nvSpPr>
          <p:cNvPr id="5" name="Tijdelijke aanduiding voor dianummer 4"/>
          <p:cNvSpPr>
            <a:spLocks noGrp="1"/>
          </p:cNvSpPr>
          <p:nvPr>
            <p:ph type="sldNum" sz="quarter" idx="5"/>
          </p:nvPr>
        </p:nvSpPr>
        <p:spPr/>
        <p:txBody>
          <a:bodyPr/>
          <a:lstStyle/>
          <a:p>
            <a:fld id="{37A705E3-E620-489D-9973-6221209A4B3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963637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u="sng" kern="1200" dirty="0">
                <a:solidFill>
                  <a:schemeClr val="tx1"/>
                </a:solidFill>
                <a:effectLst/>
                <a:latin typeface="+mn-lt"/>
                <a:ea typeface="+mn-ea"/>
                <a:cs typeface="+mn-cs"/>
              </a:rPr>
              <a:t>Groepswerking: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onze groepswerking brengen we jongeren van verschillende scholen samen om te werken aan de doelstellingen overeengekomen tijdens het kennismakingsgesprek.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Deze groepsmomenten kunnen bestaan uit groepsvormende activiteiten, verkennen van eigen grenzen en talenten, discussiëren over maatschappelijke thema’s,… </a:t>
            </a:r>
            <a:endParaRPr lang="nl-BE" sz="1200" kern="1200" dirty="0">
              <a:solidFill>
                <a:schemeClr val="tx1"/>
              </a:solidFill>
              <a:effectLst/>
              <a:latin typeface="+mn-lt"/>
              <a:ea typeface="+mn-ea"/>
              <a:cs typeface="+mn-cs"/>
            </a:endParaRPr>
          </a:p>
          <a:p>
            <a:pPr lvl="0"/>
            <a:r>
              <a:rPr lang="nl-NL" sz="1200" b="1" u="sng" kern="1200" dirty="0">
                <a:solidFill>
                  <a:schemeClr val="tx1"/>
                </a:solidFill>
                <a:effectLst/>
                <a:latin typeface="+mn-lt"/>
                <a:ea typeface="+mn-ea"/>
                <a:cs typeface="+mn-cs"/>
              </a:rPr>
              <a:t>Individuele trajecten: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Elke jongere krijgt een individuele begeleider (IB) die het traject van de jongere opvolgt en zo nodig met de jongere een individueel </a:t>
            </a:r>
            <a:r>
              <a:rPr lang="nl-NL" sz="1200" kern="1200" dirty="0" err="1">
                <a:solidFill>
                  <a:schemeClr val="tx1"/>
                </a:solidFill>
                <a:effectLst/>
                <a:latin typeface="+mn-lt"/>
                <a:ea typeface="+mn-ea"/>
                <a:cs typeface="+mn-cs"/>
              </a:rPr>
              <a:t>coachingsgesprek</a:t>
            </a:r>
            <a:r>
              <a:rPr lang="nl-NL" sz="1200" kern="1200" dirty="0">
                <a:solidFill>
                  <a:schemeClr val="tx1"/>
                </a:solidFill>
                <a:effectLst/>
                <a:latin typeface="+mn-lt"/>
                <a:ea typeface="+mn-ea"/>
                <a:cs typeface="+mn-cs"/>
              </a:rPr>
              <a:t> inplant. </a:t>
            </a:r>
            <a:endParaRPr lang="nl-BE" sz="1200" kern="1200" dirty="0">
              <a:solidFill>
                <a:schemeClr val="tx1"/>
              </a:solidFill>
              <a:effectLst/>
              <a:latin typeface="+mn-lt"/>
              <a:ea typeface="+mn-ea"/>
              <a:cs typeface="+mn-cs"/>
            </a:endParaRPr>
          </a:p>
          <a:p>
            <a:pPr lvl="0"/>
            <a:r>
              <a:rPr lang="nl-NL" sz="1200" b="1" u="sng" kern="1200" dirty="0">
                <a:solidFill>
                  <a:schemeClr val="tx1"/>
                </a:solidFill>
                <a:effectLst/>
                <a:latin typeface="+mn-lt"/>
                <a:ea typeface="+mn-ea"/>
                <a:cs typeface="+mn-cs"/>
              </a:rPr>
              <a:t>Klas- en schoolondersteuning: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 zetten ons in om klasgroepen te begeleiden in de schoolse context. Deze trajecten worden op maat samengesteld in samenspraak met de aanmelder. Zo kunnen deze bijvoorbeeld bestaan uit groepsdynamische activiteiten, proactieve klasgesprekken, herstelgericht werken, ervaringsgericht leren en weerbaarheid. Ook kan er rond diverse maatschappelijke thema’s gewerkt worden tijdens vormingen of activiteiten. </a:t>
            </a:r>
            <a:r>
              <a:rPr lang="nl-NL" sz="1200" b="1" u="none" strike="noStrike"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pPr lvl="0"/>
            <a:r>
              <a:rPr lang="nl-NL" sz="1200" b="1" u="sng" kern="1200" dirty="0">
                <a:solidFill>
                  <a:schemeClr val="tx1"/>
                </a:solidFill>
                <a:effectLst/>
                <a:latin typeface="+mn-lt"/>
                <a:ea typeface="+mn-ea"/>
                <a:cs typeface="+mn-cs"/>
              </a:rPr>
              <a:t>Rots en Water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Vanaf dit schooljaar zullen wij ook de gekende weerbaarheidstraining ‘Rots en Water’ aanbieden. Deze training helpt jongeren beter om te gaan met het uiten van hun emoties en steviger in hun schoenen te staan.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Deze trainingen zullen verweven worden in onze groepswerking, maar zullen ook voor aparte groepen of binnen klastrajecten kunnen worden aangeboden.</a:t>
            </a:r>
            <a:endParaRPr lang="nl-BE" sz="1200" kern="1200" dirty="0">
              <a:solidFill>
                <a:schemeClr val="tx1"/>
              </a:solidFill>
              <a:effectLst/>
              <a:latin typeface="+mn-lt"/>
              <a:ea typeface="+mn-ea"/>
              <a:cs typeface="+mn-cs"/>
            </a:endParaRPr>
          </a:p>
          <a:p>
            <a:endParaRPr lang="nl-BE" dirty="0"/>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32</a:t>
            </a:fld>
            <a:endParaRPr lang="en-US"/>
          </a:p>
        </p:txBody>
      </p:sp>
    </p:spTree>
    <p:extLst>
      <p:ext uri="{BB962C8B-B14F-4D97-AF65-F5344CB8AC3E}">
        <p14:creationId xmlns:p14="http://schemas.microsoft.com/office/powerpoint/2010/main" val="3595524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u="sng" kern="1200" dirty="0" smtClean="0">
                <a:solidFill>
                  <a:schemeClr val="tx1"/>
                </a:solidFill>
                <a:effectLst/>
                <a:latin typeface="+mn-lt"/>
                <a:ea typeface="+mn-ea"/>
                <a:cs typeface="+mn-cs"/>
              </a:rPr>
              <a:t>Picture360 </a:t>
            </a:r>
            <a:endParaRPr lang="nl-BE"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Sinds vorig schooljaar biedt PROFO vzw ook haar Picture360 werking aan. Deze werking is specifiek in het leven geroepen om ook een aanbod te hebben voor jongeren die anders geen aansluiting vinden in de reguliere NAFT-werking. De doelgroep van dit project zijn (ex-)OKAN leerlingen, jongeren die recent in België zijn toegekomen en/of de Nederlandse taal niet meester zijn. </a:t>
            </a:r>
            <a:endParaRPr lang="nl-BE"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Binnen Picture360 is er ruimte om te werken aan het leren kennen van de culturele waarden en normen, sociale problematieken en taalversterking. </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atum 3"/>
          <p:cNvSpPr>
            <a:spLocks noGrp="1"/>
          </p:cNvSpPr>
          <p:nvPr>
            <p:ph type="dt" idx="10"/>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11"/>
          </p:nvPr>
        </p:nvSpPr>
        <p:spPr/>
        <p:txBody>
          <a:bodyPr/>
          <a:lstStyle/>
          <a:p>
            <a:pPr rtl="0"/>
            <a:fld id="{37A705E3-E620-489D-9973-6221209A4B3B}" type="slidenum">
              <a:rPr lang="en-US" smtClean="0"/>
              <a:t>33</a:t>
            </a:fld>
            <a:endParaRPr lang="en-US"/>
          </a:p>
        </p:txBody>
      </p:sp>
    </p:spTree>
    <p:extLst>
      <p:ext uri="{BB962C8B-B14F-4D97-AF65-F5344CB8AC3E}">
        <p14:creationId xmlns:p14="http://schemas.microsoft.com/office/powerpoint/2010/main" val="3894294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fld id="{2A0AE1CF-8C05-4DFD-8A52-BD851BD09F66}" type="datetime1">
              <a:rPr lang="nl-NL" smtClean="0">
                <a:solidFill>
                  <a:prstClr val="black"/>
                </a:solidFill>
              </a:rPr>
              <a:pPr/>
              <a:t>18-10-2021</a:t>
            </a:fld>
            <a:endParaRPr lang="en-US">
              <a:solidFill>
                <a:prstClr val="black"/>
              </a:solidFill>
            </a:endParaRPr>
          </a:p>
        </p:txBody>
      </p:sp>
      <p:sp>
        <p:nvSpPr>
          <p:cNvPr id="5" name="Tijdelijke aanduiding voor dianummer 4"/>
          <p:cNvSpPr>
            <a:spLocks noGrp="1"/>
          </p:cNvSpPr>
          <p:nvPr>
            <p:ph type="sldNum" sz="quarter" idx="5"/>
          </p:nvPr>
        </p:nvSpPr>
        <p:spPr/>
        <p:txBody>
          <a:bodyPr/>
          <a:lstStyle/>
          <a:p>
            <a:fld id="{37A705E3-E620-489D-9973-6221209A4B3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06263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11"/>
          </p:nvPr>
        </p:nvSpPr>
        <p:spPr/>
        <p:txBody>
          <a:bodyPr/>
          <a:lstStyle/>
          <a:p>
            <a:pPr rtl="0"/>
            <a:fld id="{37A705E3-E620-489D-9973-6221209A4B3B}" type="slidenum">
              <a:rPr lang="en-US" smtClean="0"/>
              <a:t>35</a:t>
            </a:fld>
            <a:endParaRPr lang="en-US"/>
          </a:p>
        </p:txBody>
      </p:sp>
    </p:spTree>
    <p:extLst>
      <p:ext uri="{BB962C8B-B14F-4D97-AF65-F5344CB8AC3E}">
        <p14:creationId xmlns:p14="http://schemas.microsoft.com/office/powerpoint/2010/main" val="2739719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smtClean="0"/>
              <a:t>Elegast</a:t>
            </a:r>
            <a:r>
              <a:rPr lang="nl-NL" dirty="0" smtClean="0"/>
              <a:t> richt zich met dit aanbod tot alle scholen van het secundair onderwijs van arrondissement Antwerpen. Om gestructureerd te kunnen werken op het vlak van ‘duur’ wordt er gewerkt met </a:t>
            </a:r>
            <a:r>
              <a:rPr lang="nl-NL" b="1" dirty="0" smtClean="0"/>
              <a:t>zorgmaten</a:t>
            </a:r>
            <a:r>
              <a:rPr lang="nl-NL" dirty="0" smtClean="0"/>
              <a:t>. Bij de kleinste zorgmaat (Zorgmaat A) wordt ondersteuning geboden zonder dat er sprake is van een ‘schoolextern’ gedeelte voor één van de betrokkenen. Deze trajecten zijn school, leerling of leerkracht ondersteunend. Bij de grootste zorgmaat (zorgmaat D) wordt er gemikt op een schoolextern gedeelte voor één of meerdere leerlingen van maximaal 3 weken. In alle zorgmaten zit een component school en/ of leerkrachtondersteuning vervat. </a:t>
            </a:r>
            <a:r>
              <a:rPr lang="nl-NL" dirty="0" err="1" smtClean="0"/>
              <a:t>Elegast</a:t>
            </a:r>
            <a:r>
              <a:rPr lang="nl-NL" dirty="0" smtClean="0"/>
              <a:t> wil investeren in duurzaamheid, om te komen tot daadwerkelijke implementatie binnen schoolcontext. </a:t>
            </a:r>
            <a:endParaRPr lang="nl-BE" dirty="0" smtClean="0"/>
          </a:p>
          <a:p>
            <a:endParaRPr lang="nl-BE" dirty="0"/>
          </a:p>
        </p:txBody>
      </p:sp>
      <p:sp>
        <p:nvSpPr>
          <p:cNvPr id="4" name="Tijdelijke aanduiding voor datum 3"/>
          <p:cNvSpPr>
            <a:spLocks noGrp="1"/>
          </p:cNvSpPr>
          <p:nvPr>
            <p:ph type="dt" idx="10"/>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11"/>
          </p:nvPr>
        </p:nvSpPr>
        <p:spPr/>
        <p:txBody>
          <a:bodyPr/>
          <a:lstStyle/>
          <a:p>
            <a:pPr rtl="0"/>
            <a:fld id="{37A705E3-E620-489D-9973-6221209A4B3B}" type="slidenum">
              <a:rPr lang="en-US" smtClean="0"/>
              <a:t>36</a:t>
            </a:fld>
            <a:endParaRPr lang="en-US"/>
          </a:p>
        </p:txBody>
      </p:sp>
    </p:spTree>
    <p:extLst>
      <p:ext uri="{BB962C8B-B14F-4D97-AF65-F5344CB8AC3E}">
        <p14:creationId xmlns:p14="http://schemas.microsoft.com/office/powerpoint/2010/main" val="1400451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JONAS</a:t>
            </a:r>
            <a:endParaRPr lang="nl-BE" dirty="0"/>
          </a:p>
        </p:txBody>
      </p:sp>
      <p:sp>
        <p:nvSpPr>
          <p:cNvPr id="4" name="Tijdelijke aanduiding voor datum 3"/>
          <p:cNvSpPr>
            <a:spLocks noGrp="1"/>
          </p:cNvSpPr>
          <p:nvPr>
            <p:ph type="dt" idx="1"/>
          </p:nvPr>
        </p:nvSpPr>
        <p:spPr/>
        <p:txBody>
          <a:bodyPr/>
          <a:lstStyle/>
          <a:p>
            <a:fld id="{2A0AE1CF-8C05-4DFD-8A52-BD851BD09F66}" type="datetime1">
              <a:rPr lang="nl-NL" smtClean="0">
                <a:solidFill>
                  <a:prstClr val="black"/>
                </a:solidFill>
              </a:rPr>
              <a:pPr/>
              <a:t>18-10-2021</a:t>
            </a:fld>
            <a:endParaRPr lang="en-US">
              <a:solidFill>
                <a:prstClr val="black"/>
              </a:solidFill>
            </a:endParaRPr>
          </a:p>
        </p:txBody>
      </p:sp>
      <p:sp>
        <p:nvSpPr>
          <p:cNvPr id="5" name="Tijdelijke aanduiding voor dianummer 4"/>
          <p:cNvSpPr>
            <a:spLocks noGrp="1"/>
          </p:cNvSpPr>
          <p:nvPr>
            <p:ph type="sldNum" sz="quarter" idx="5"/>
          </p:nvPr>
        </p:nvSpPr>
        <p:spPr/>
        <p:txBody>
          <a:bodyPr/>
          <a:lstStyle/>
          <a:p>
            <a:fld id="{37A705E3-E620-489D-9973-6221209A4B3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75916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TIJL</a:t>
            </a:r>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4</a:t>
            </a:fld>
            <a:endParaRPr lang="en-US"/>
          </a:p>
        </p:txBody>
      </p:sp>
    </p:spTree>
    <p:extLst>
      <p:ext uri="{BB962C8B-B14F-4D97-AF65-F5344CB8AC3E}">
        <p14:creationId xmlns:p14="http://schemas.microsoft.com/office/powerpoint/2010/main" val="3326593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11"/>
          </p:nvPr>
        </p:nvSpPr>
        <p:spPr/>
        <p:txBody>
          <a:bodyPr/>
          <a:lstStyle/>
          <a:p>
            <a:pPr rtl="0"/>
            <a:fld id="{37A705E3-E620-489D-9973-6221209A4B3B}" type="slidenum">
              <a:rPr lang="en-US" smtClean="0"/>
              <a:t>41</a:t>
            </a:fld>
            <a:endParaRPr lang="en-US"/>
          </a:p>
        </p:txBody>
      </p:sp>
    </p:spTree>
    <p:extLst>
      <p:ext uri="{BB962C8B-B14F-4D97-AF65-F5344CB8AC3E}">
        <p14:creationId xmlns:p14="http://schemas.microsoft.com/office/powerpoint/2010/main" val="904361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11"/>
          </p:nvPr>
        </p:nvSpPr>
        <p:spPr/>
        <p:txBody>
          <a:bodyPr/>
          <a:lstStyle/>
          <a:p>
            <a:pPr rtl="0"/>
            <a:fld id="{37A705E3-E620-489D-9973-6221209A4B3B}" type="slidenum">
              <a:rPr lang="en-US" smtClean="0"/>
              <a:t>42</a:t>
            </a:fld>
            <a:endParaRPr lang="en-US"/>
          </a:p>
        </p:txBody>
      </p:sp>
    </p:spTree>
    <p:extLst>
      <p:ext uri="{BB962C8B-B14F-4D97-AF65-F5344CB8AC3E}">
        <p14:creationId xmlns:p14="http://schemas.microsoft.com/office/powerpoint/2010/main" val="4140459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11"/>
          </p:nvPr>
        </p:nvSpPr>
        <p:spPr/>
        <p:txBody>
          <a:bodyPr/>
          <a:lstStyle/>
          <a:p>
            <a:pPr rtl="0"/>
            <a:fld id="{37A705E3-E620-489D-9973-6221209A4B3B}" type="slidenum">
              <a:rPr lang="en-US" smtClean="0"/>
              <a:t>43</a:t>
            </a:fld>
            <a:endParaRPr lang="en-US"/>
          </a:p>
        </p:txBody>
      </p:sp>
    </p:spTree>
    <p:extLst>
      <p:ext uri="{BB962C8B-B14F-4D97-AF65-F5344CB8AC3E}">
        <p14:creationId xmlns:p14="http://schemas.microsoft.com/office/powerpoint/2010/main" val="109727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TIJL</a:t>
            </a:r>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5</a:t>
            </a:fld>
            <a:endParaRPr lang="en-US"/>
          </a:p>
        </p:txBody>
      </p:sp>
    </p:spTree>
    <p:extLst>
      <p:ext uri="{BB962C8B-B14F-4D97-AF65-F5344CB8AC3E}">
        <p14:creationId xmlns:p14="http://schemas.microsoft.com/office/powerpoint/2010/main" val="151643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TIJL</a:t>
            </a:r>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6</a:t>
            </a:fld>
            <a:endParaRPr lang="en-US"/>
          </a:p>
        </p:txBody>
      </p:sp>
    </p:spTree>
    <p:extLst>
      <p:ext uri="{BB962C8B-B14F-4D97-AF65-F5344CB8AC3E}">
        <p14:creationId xmlns:p14="http://schemas.microsoft.com/office/powerpoint/2010/main" val="421772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TIJL</a:t>
            </a:r>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7</a:t>
            </a:fld>
            <a:endParaRPr lang="en-US"/>
          </a:p>
        </p:txBody>
      </p:sp>
    </p:spTree>
    <p:extLst>
      <p:ext uri="{BB962C8B-B14F-4D97-AF65-F5344CB8AC3E}">
        <p14:creationId xmlns:p14="http://schemas.microsoft.com/office/powerpoint/2010/main" val="15411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WIE DOET DE INLEIDING? </a:t>
            </a:r>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8</a:t>
            </a:fld>
            <a:endParaRPr lang="en-US"/>
          </a:p>
        </p:txBody>
      </p:sp>
    </p:spTree>
    <p:extLst>
      <p:ext uri="{BB962C8B-B14F-4D97-AF65-F5344CB8AC3E}">
        <p14:creationId xmlns:p14="http://schemas.microsoft.com/office/powerpoint/2010/main" val="254222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NATHAN</a:t>
            </a:r>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9</a:t>
            </a:fld>
            <a:endParaRPr lang="en-US"/>
          </a:p>
        </p:txBody>
      </p:sp>
    </p:spTree>
    <p:extLst>
      <p:ext uri="{BB962C8B-B14F-4D97-AF65-F5344CB8AC3E}">
        <p14:creationId xmlns:p14="http://schemas.microsoft.com/office/powerpoint/2010/main" val="109285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JONAS</a:t>
            </a:r>
          </a:p>
        </p:txBody>
      </p:sp>
      <p:sp>
        <p:nvSpPr>
          <p:cNvPr id="4" name="Tijdelijke aanduiding voor datum 3"/>
          <p:cNvSpPr>
            <a:spLocks noGrp="1"/>
          </p:cNvSpPr>
          <p:nvPr>
            <p:ph type="dt" idx="1"/>
          </p:nvPr>
        </p:nvSpPr>
        <p:spPr/>
        <p:txBody>
          <a:bodyPr/>
          <a:lstStyle/>
          <a:p>
            <a:pPr rtl="0"/>
            <a:fld id="{2A0AE1CF-8C05-4DFD-8A52-BD851BD09F66}" type="datetime1">
              <a:rPr lang="nl-NL" smtClean="0"/>
              <a:t>18-10-2021</a:t>
            </a:fld>
            <a:endParaRPr lang="en-US"/>
          </a:p>
        </p:txBody>
      </p:sp>
      <p:sp>
        <p:nvSpPr>
          <p:cNvPr id="5" name="Tijdelijke aanduiding voor dianummer 4"/>
          <p:cNvSpPr>
            <a:spLocks noGrp="1"/>
          </p:cNvSpPr>
          <p:nvPr>
            <p:ph type="sldNum" sz="quarter" idx="5"/>
          </p:nvPr>
        </p:nvSpPr>
        <p:spPr/>
        <p:txBody>
          <a:bodyPr/>
          <a:lstStyle/>
          <a:p>
            <a:pPr rtl="0"/>
            <a:fld id="{37A705E3-E620-489D-9973-6221209A4B3B}" type="slidenum">
              <a:rPr lang="en-US" smtClean="0"/>
              <a:t>11</a:t>
            </a:fld>
            <a:endParaRPr lang="en-US"/>
          </a:p>
        </p:txBody>
      </p:sp>
    </p:spTree>
    <p:extLst>
      <p:ext uri="{BB962C8B-B14F-4D97-AF65-F5344CB8AC3E}">
        <p14:creationId xmlns:p14="http://schemas.microsoft.com/office/powerpoint/2010/main" val="288638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pPr rtl="0"/>
            <a:fld id="{7E8D7F90-5A64-4FA2-9D5B-A62D94ADDCB6}" type="datetime1">
              <a:rPr lang="nl-NL" smtClean="0"/>
              <a:t>18-10-2021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pPr rtl="0"/>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pPr rtl="0"/>
            <a:fld id="{34B7E4EF-A1BD-40F4-AB7B-04F084DD991D}" type="slidenum">
              <a:rPr lang="en-US" smtClean="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369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0FA81F08-EC64-4121-AF48-9EDCA01DF8AB}" type="datetime1">
              <a:rPr lang="nl-NL" smtClean="0"/>
              <a:t>18-10-2021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‹nr.›</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732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7016570E-3C50-444E-8E64-5327E4F646DB}" type="datetime1">
              <a:rPr lang="nl-NL" smtClean="0"/>
              <a:t>18-10-2021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‹nr.›</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4780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4051494"/>
            <a:ext cx="9144000" cy="1206305"/>
          </a:xfrm>
        </p:spPr>
        <p:txBody>
          <a:bodyPr/>
          <a:lstStyle>
            <a:lvl1pPr marL="0" indent="0" algn="ctr">
              <a:buNone/>
              <a:defRPr sz="2400" baseline="0">
                <a:solidFill>
                  <a:srgbClr val="413A27"/>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4" name="Tijdelijke aanduiding voor datum 3"/>
          <p:cNvSpPr>
            <a:spLocks noGrp="1"/>
          </p:cNvSpPr>
          <p:nvPr>
            <p:ph type="dt" sz="half" idx="10"/>
          </p:nvPr>
        </p:nvSpPr>
        <p:spPr/>
        <p:txBody>
          <a:bodyPr/>
          <a:lstStyle/>
          <a:p>
            <a:fld id="{C634B3B6-9B4F-4B42-BDA7-F42222E4EA53}" type="datetimeFigureOut">
              <a:rPr lang="nl-BE" smtClean="0"/>
              <a:t>18/10/2021</a:t>
            </a:fld>
            <a:endParaRPr lang="nl-BE" dirty="0"/>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a:xfrm>
            <a:off x="8610600" y="6492875"/>
            <a:ext cx="2743200" cy="365125"/>
          </a:xfrm>
        </p:spPr>
        <p:txBody>
          <a:bodyPr/>
          <a:lstStyle/>
          <a:p>
            <a:fld id="{FEE1EBE8-4794-4591-87CD-C092C6E94CAA}" type="slidenum">
              <a:rPr lang="nl-BE" smtClean="0"/>
              <a:t>‹nr.›</a:t>
            </a:fld>
            <a:endParaRPr lang="nl-BE"/>
          </a:p>
        </p:txBody>
      </p:sp>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b="18393"/>
          <a:stretch/>
        </p:blipFill>
        <p:spPr>
          <a:xfrm>
            <a:off x="1066800" y="0"/>
            <a:ext cx="10058400" cy="3756074"/>
          </a:xfrm>
          <a:prstGeom prst="rect">
            <a:avLst/>
          </a:prstGeom>
        </p:spPr>
      </p:pic>
    </p:spTree>
    <p:extLst>
      <p:ext uri="{BB962C8B-B14F-4D97-AF65-F5344CB8AC3E}">
        <p14:creationId xmlns:p14="http://schemas.microsoft.com/office/powerpoint/2010/main" val="318569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rot="-240000">
            <a:off x="-160676" y="646548"/>
            <a:ext cx="2880000" cy="576000"/>
          </a:xfrm>
          <a:solidFill>
            <a:srgbClr val="413A27"/>
          </a:solidFill>
        </p:spPr>
        <p:txBody>
          <a:bodyPr>
            <a:normAutofit/>
          </a:bodyPr>
          <a:lstStyle>
            <a:lvl1pPr algn="ctr">
              <a:defRPr sz="3000" b="1" i="0" cap="all" baseline="0">
                <a:solidFill>
                  <a:schemeClr val="bg1"/>
                </a:solidFill>
                <a:latin typeface="Century Gothic" panose="020B0502020202020204" pitchFamily="34" charset="0"/>
              </a:defRPr>
            </a:lvl1pPr>
          </a:lstStyle>
          <a:p>
            <a:r>
              <a:rPr lang="nl-NL" dirty="0"/>
              <a:t>TITEL</a:t>
            </a:r>
            <a:endParaRPr lang="nl-BE" dirty="0"/>
          </a:p>
        </p:txBody>
      </p:sp>
      <p:sp>
        <p:nvSpPr>
          <p:cNvPr id="3" name="Tijdelijke aanduiding voor inhoud 2"/>
          <p:cNvSpPr>
            <a:spLocks noGrp="1"/>
          </p:cNvSpPr>
          <p:nvPr>
            <p:ph idx="1"/>
          </p:nvPr>
        </p:nvSpPr>
        <p:spPr/>
        <p:txBody>
          <a:bodyPr/>
          <a:lstStyle>
            <a:lvl1pPr>
              <a:buClr>
                <a:srgbClr val="B5C800"/>
              </a:buClr>
              <a:defRPr>
                <a:solidFill>
                  <a:srgbClr val="413A27"/>
                </a:solidFill>
              </a:defRPr>
            </a:lvl1pPr>
            <a:lvl2pPr marL="685800" indent="-228600">
              <a:buFont typeface="Courier New" panose="02070309020205020404" pitchFamily="49" charset="0"/>
              <a:buChar char="o"/>
              <a:defRPr>
                <a:solidFill>
                  <a:srgbClr val="413A27"/>
                </a:solidFill>
              </a:defRPr>
            </a:lvl2pPr>
            <a:lvl3pPr marL="1143000" indent="-228600">
              <a:buFont typeface="Wingdings" panose="05000000000000000000" pitchFamily="2" charset="2"/>
              <a:buChar char="§"/>
              <a:defRPr>
                <a:solidFill>
                  <a:srgbClr val="413A27"/>
                </a:solidFill>
              </a:defRPr>
            </a:lvl3pPr>
            <a:lvl4pPr>
              <a:defRPr>
                <a:solidFill>
                  <a:srgbClr val="413A27"/>
                </a:solidFill>
              </a:defRPr>
            </a:lvl4pPr>
            <a:lvl5pPr>
              <a:defRPr>
                <a:solidFill>
                  <a:srgbClr val="413A2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C634B3B6-9B4F-4B42-BDA7-F42222E4EA53}" type="datetimeFigureOut">
              <a:rPr lang="nl-BE" smtClean="0"/>
              <a:t>18/10/2021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EE1EBE8-4794-4591-87CD-C092C6E94CAA}" type="slidenum">
              <a:rPr lang="nl-BE" smtClean="0"/>
              <a:t>‹nr.›</a:t>
            </a:fld>
            <a:endParaRPr lang="nl-BE"/>
          </a:p>
        </p:txBody>
      </p:sp>
    </p:spTree>
    <p:extLst>
      <p:ext uri="{BB962C8B-B14F-4D97-AF65-F5344CB8AC3E}">
        <p14:creationId xmlns:p14="http://schemas.microsoft.com/office/powerpoint/2010/main" val="3817687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rot="-120000">
            <a:off x="851261" y="2321170"/>
            <a:ext cx="10515600" cy="931987"/>
          </a:xfrm>
          <a:solidFill>
            <a:srgbClr val="413A27"/>
          </a:solidFill>
        </p:spPr>
        <p:txBody>
          <a:bodyPr anchor="b">
            <a:normAutofit/>
          </a:bodyPr>
          <a:lstStyle>
            <a:lvl1pPr algn="l">
              <a:defRPr sz="5400" b="1" i="0" cap="all" baseline="0">
                <a:solidFill>
                  <a:schemeClr val="bg1"/>
                </a:solidFill>
                <a:latin typeface="Century Gothic" panose="020B0502020202020204" pitchFamily="34" charset="0"/>
              </a:defRPr>
            </a:lvl1pPr>
          </a:lstStyle>
          <a:p>
            <a:r>
              <a:rPr lang="nl-NL"/>
              <a:t>Klik om de stijl te bewerken</a:t>
            </a:r>
            <a:endParaRPr lang="nl-BE" dirty="0"/>
          </a:p>
        </p:txBody>
      </p:sp>
      <p:sp>
        <p:nvSpPr>
          <p:cNvPr id="3" name="Tijdelijke aanduiding voor tekst 2"/>
          <p:cNvSpPr>
            <a:spLocks noGrp="1"/>
          </p:cNvSpPr>
          <p:nvPr>
            <p:ph type="body" idx="1"/>
          </p:nvPr>
        </p:nvSpPr>
        <p:spPr>
          <a:xfrm>
            <a:off x="864322" y="3753432"/>
            <a:ext cx="10515600" cy="181737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xfrm>
            <a:off x="838200" y="6483350"/>
            <a:ext cx="2743200" cy="365125"/>
          </a:xfrm>
        </p:spPr>
        <p:txBody>
          <a:bodyPr/>
          <a:lstStyle/>
          <a:p>
            <a:fld id="{C634B3B6-9B4F-4B42-BDA7-F42222E4EA53}" type="datetimeFigureOut">
              <a:rPr lang="nl-BE" smtClean="0"/>
              <a:t>18/10/2021</a:t>
            </a:fld>
            <a:endParaRPr lang="nl-BE"/>
          </a:p>
        </p:txBody>
      </p:sp>
      <p:sp>
        <p:nvSpPr>
          <p:cNvPr id="5" name="Tijdelijke aanduiding voor voettekst 4"/>
          <p:cNvSpPr>
            <a:spLocks noGrp="1"/>
          </p:cNvSpPr>
          <p:nvPr>
            <p:ph type="ftr" sz="quarter" idx="11"/>
          </p:nvPr>
        </p:nvSpPr>
        <p:spPr>
          <a:xfrm>
            <a:off x="4035425" y="6483350"/>
            <a:ext cx="4114800" cy="365125"/>
          </a:xfrm>
        </p:spPr>
        <p:txBody>
          <a:bodyPr/>
          <a:lstStyle/>
          <a:p>
            <a:endParaRPr lang="nl-BE" dirty="0"/>
          </a:p>
        </p:txBody>
      </p:sp>
      <p:sp>
        <p:nvSpPr>
          <p:cNvPr id="6" name="Tijdelijke aanduiding voor dianummer 5"/>
          <p:cNvSpPr>
            <a:spLocks noGrp="1"/>
          </p:cNvSpPr>
          <p:nvPr>
            <p:ph type="sldNum" sz="quarter" idx="12"/>
          </p:nvPr>
        </p:nvSpPr>
        <p:spPr>
          <a:xfrm>
            <a:off x="8636722" y="6483227"/>
            <a:ext cx="2743200" cy="365125"/>
          </a:xfrm>
        </p:spPr>
        <p:txBody>
          <a:bodyPr/>
          <a:lstStyle/>
          <a:p>
            <a:fld id="{FEE1EBE8-4794-4591-87CD-C092C6E94CAA}" type="slidenum">
              <a:rPr lang="nl-BE" smtClean="0"/>
              <a:t>‹nr.›</a:t>
            </a:fld>
            <a:endParaRPr lang="nl-BE" dirty="0"/>
          </a:p>
        </p:txBody>
      </p:sp>
    </p:spTree>
    <p:extLst>
      <p:ext uri="{BB962C8B-B14F-4D97-AF65-F5344CB8AC3E}">
        <p14:creationId xmlns:p14="http://schemas.microsoft.com/office/powerpoint/2010/main" val="222395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C634B3B6-9B4F-4B42-BDA7-F42222E4EA53}" type="datetimeFigureOut">
              <a:rPr lang="nl-BE" smtClean="0"/>
              <a:t>18/10/2021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FEE1EBE8-4794-4591-87CD-C092C6E94CAA}" type="slidenum">
              <a:rPr lang="nl-BE" smtClean="0"/>
              <a:t>‹nr.›</a:t>
            </a:fld>
            <a:endParaRPr lang="nl-BE"/>
          </a:p>
        </p:txBody>
      </p:sp>
      <p:sp>
        <p:nvSpPr>
          <p:cNvPr id="6" name="Titel 1"/>
          <p:cNvSpPr>
            <a:spLocks noGrp="1"/>
          </p:cNvSpPr>
          <p:nvPr>
            <p:ph type="title" hasCustomPrompt="1"/>
          </p:nvPr>
        </p:nvSpPr>
        <p:spPr>
          <a:xfrm rot="-240000">
            <a:off x="-160676" y="646548"/>
            <a:ext cx="2880000" cy="576000"/>
          </a:xfrm>
          <a:solidFill>
            <a:srgbClr val="413A27"/>
          </a:solidFill>
        </p:spPr>
        <p:txBody>
          <a:bodyPr>
            <a:normAutofit/>
          </a:bodyPr>
          <a:lstStyle>
            <a:lvl1pPr algn="ctr">
              <a:defRPr sz="3000" b="1" i="0" cap="all" baseline="0">
                <a:solidFill>
                  <a:schemeClr val="bg1"/>
                </a:solidFill>
                <a:latin typeface="Century Gothic" panose="020B0502020202020204" pitchFamily="34" charset="0"/>
              </a:defRPr>
            </a:lvl1pPr>
          </a:lstStyle>
          <a:p>
            <a:r>
              <a:rPr lang="nl-NL" dirty="0"/>
              <a:t>TITEL</a:t>
            </a:r>
            <a:endParaRPr lang="nl-BE" dirty="0"/>
          </a:p>
        </p:txBody>
      </p:sp>
    </p:spTree>
    <p:extLst>
      <p:ext uri="{BB962C8B-B14F-4D97-AF65-F5344CB8AC3E}">
        <p14:creationId xmlns:p14="http://schemas.microsoft.com/office/powerpoint/2010/main" val="2456685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afbeelding vierkant">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C634B3B6-9B4F-4B42-BDA7-F42222E4EA53}" type="datetimeFigureOut">
              <a:rPr lang="nl-BE" smtClean="0"/>
              <a:pPr/>
              <a:t>18/10/2021</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EE1EBE8-4794-4591-87CD-C092C6E94CAA}" type="slidenum">
              <a:rPr lang="nl-BE" smtClean="0"/>
              <a:pPr/>
              <a:t>‹nr.›</a:t>
            </a:fld>
            <a:endParaRPr lang="nl-BE" dirty="0"/>
          </a:p>
        </p:txBody>
      </p:sp>
      <p:sp>
        <p:nvSpPr>
          <p:cNvPr id="7" name="Tijdelijke aanduiding voor afbeelding 6"/>
          <p:cNvSpPr>
            <a:spLocks noGrp="1"/>
          </p:cNvSpPr>
          <p:nvPr>
            <p:ph type="pic" sz="quarter" idx="13"/>
          </p:nvPr>
        </p:nvSpPr>
        <p:spPr>
          <a:xfrm>
            <a:off x="3396000" y="384342"/>
            <a:ext cx="5400000" cy="5400000"/>
          </a:xfrm>
        </p:spPr>
        <p:txBody>
          <a:bodyPr/>
          <a:lstStyle/>
          <a:p>
            <a:r>
              <a:rPr lang="nl-NL"/>
              <a:t>Klik op het pictogram als u een afbeelding wilt toevoegen</a:t>
            </a:r>
            <a:endParaRPr lang="nl-BE"/>
          </a:p>
        </p:txBody>
      </p:sp>
      <p:sp>
        <p:nvSpPr>
          <p:cNvPr id="8" name="Titel 1"/>
          <p:cNvSpPr>
            <a:spLocks noGrp="1"/>
          </p:cNvSpPr>
          <p:nvPr>
            <p:ph type="title" hasCustomPrompt="1"/>
          </p:nvPr>
        </p:nvSpPr>
        <p:spPr>
          <a:xfrm rot="-240000">
            <a:off x="-160676" y="646548"/>
            <a:ext cx="2880000" cy="576000"/>
          </a:xfrm>
          <a:solidFill>
            <a:srgbClr val="413A27"/>
          </a:solidFill>
        </p:spPr>
        <p:txBody>
          <a:bodyPr>
            <a:normAutofit/>
          </a:bodyPr>
          <a:lstStyle>
            <a:lvl1pPr algn="ctr">
              <a:defRPr sz="3000" b="1" i="0" cap="all" baseline="0">
                <a:solidFill>
                  <a:schemeClr val="bg1"/>
                </a:solidFill>
                <a:latin typeface="Century Gothic" panose="020B0502020202020204" pitchFamily="34" charset="0"/>
              </a:defRPr>
            </a:lvl1pPr>
          </a:lstStyle>
          <a:p>
            <a:r>
              <a:rPr lang="nl-NL" dirty="0"/>
              <a:t>TITEL</a:t>
            </a:r>
            <a:endParaRPr lang="nl-BE" dirty="0"/>
          </a:p>
        </p:txBody>
      </p:sp>
    </p:spTree>
    <p:extLst>
      <p:ext uri="{BB962C8B-B14F-4D97-AF65-F5344CB8AC3E}">
        <p14:creationId xmlns:p14="http://schemas.microsoft.com/office/powerpoint/2010/main" val="294885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dia">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C634B3B6-9B4F-4B42-BDA7-F42222E4EA53}" type="datetimeFigureOut">
              <a:rPr lang="nl-BE" smtClean="0"/>
              <a:pPr/>
              <a:t>18/10/2021</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EE1EBE8-4794-4591-87CD-C092C6E94CAA}" type="slidenum">
              <a:rPr lang="nl-BE" smtClean="0"/>
              <a:pPr/>
              <a:t>‹nr.›</a:t>
            </a:fld>
            <a:endParaRPr lang="nl-BE" dirty="0"/>
          </a:p>
        </p:txBody>
      </p:sp>
      <p:pic>
        <p:nvPicPr>
          <p:cNvPr id="8" name="Afbeelding 7"/>
          <p:cNvPicPr>
            <a:picLocks noChangeAspect="1"/>
          </p:cNvPicPr>
          <p:nvPr userDrawn="1"/>
        </p:nvPicPr>
        <p:blipFill rotWithShape="1">
          <a:blip r:embed="rId2">
            <a:extLst>
              <a:ext uri="{28A0092B-C50C-407E-A947-70E740481C1C}">
                <a14:useLocalDpi xmlns:a14="http://schemas.microsoft.com/office/drawing/2010/main" val="0"/>
              </a:ext>
            </a:extLst>
          </a:blip>
          <a:srcRect t="11491" b="17044"/>
          <a:stretch/>
        </p:blipFill>
        <p:spPr>
          <a:xfrm>
            <a:off x="1066800" y="165099"/>
            <a:ext cx="10058400" cy="3289301"/>
          </a:xfrm>
          <a:prstGeom prst="rect">
            <a:avLst/>
          </a:prstGeom>
        </p:spPr>
      </p:pic>
      <p:sp>
        <p:nvSpPr>
          <p:cNvPr id="10" name="Tijdelijke aanduiding voor tekst 9"/>
          <p:cNvSpPr>
            <a:spLocks noGrp="1"/>
          </p:cNvSpPr>
          <p:nvPr>
            <p:ph type="body" sz="quarter" idx="13" hasCustomPrompt="1"/>
          </p:nvPr>
        </p:nvSpPr>
        <p:spPr>
          <a:xfrm>
            <a:off x="1066800" y="3454400"/>
            <a:ext cx="3365500" cy="2273300"/>
          </a:xfrm>
        </p:spPr>
        <p:txBody>
          <a:bodyPr/>
          <a:lstStyle>
            <a:lvl1pPr marL="0" indent="0">
              <a:buFontTx/>
              <a:buNone/>
              <a:defRPr b="1" i="0" cap="all" baseline="0">
                <a:latin typeface="Century Gothic" panose="020B0502020202020204" pitchFamily="34" charset="0"/>
              </a:defRPr>
            </a:lvl1pPr>
            <a:lvl2pPr marL="457200" indent="0">
              <a:buFontTx/>
              <a:buNone/>
              <a:defRPr sz="1800" baseline="0"/>
            </a:lvl2pPr>
            <a:lvl3pPr marL="914400" indent="0">
              <a:buFontTx/>
              <a:buNone/>
              <a:defRPr/>
            </a:lvl3pPr>
            <a:lvl4pPr marL="1371600" indent="0">
              <a:buFontTx/>
              <a:buNone/>
              <a:defRPr/>
            </a:lvl4pPr>
            <a:lvl5pPr marL="1828800" indent="0">
              <a:buFontTx/>
              <a:buNone/>
              <a:defRPr/>
            </a:lvl5pPr>
          </a:lstStyle>
          <a:p>
            <a:pPr lvl="0"/>
            <a:r>
              <a:rPr lang="nl-NL" dirty="0"/>
              <a:t>contact</a:t>
            </a:r>
          </a:p>
          <a:p>
            <a:pPr lvl="1"/>
            <a:r>
              <a:rPr lang="nl-NL" dirty="0"/>
              <a:t>Arktos naam</a:t>
            </a:r>
          </a:p>
          <a:p>
            <a:pPr lvl="1"/>
            <a:r>
              <a:rPr lang="nl-NL" dirty="0"/>
              <a:t>Straat 00</a:t>
            </a:r>
          </a:p>
          <a:p>
            <a:pPr lvl="1"/>
            <a:r>
              <a:rPr lang="nl-NL" dirty="0"/>
              <a:t>0000 Stad</a:t>
            </a:r>
          </a:p>
          <a:p>
            <a:pPr lvl="1"/>
            <a:endParaRPr lang="nl-NL" dirty="0"/>
          </a:p>
          <a:p>
            <a:pPr lvl="1"/>
            <a:r>
              <a:rPr lang="nl-NL" dirty="0"/>
              <a:t>000 00 00 00</a:t>
            </a:r>
          </a:p>
          <a:p>
            <a:pPr lvl="1"/>
            <a:r>
              <a:rPr lang="nl-NL" dirty="0"/>
              <a:t>naam@arktos.be</a:t>
            </a:r>
            <a:endParaRPr lang="nl-BE" dirty="0"/>
          </a:p>
        </p:txBody>
      </p:sp>
      <p:pic>
        <p:nvPicPr>
          <p:cNvPr id="20" name="Afbeelding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1866" y="4626291"/>
            <a:ext cx="360000" cy="360000"/>
          </a:xfrm>
          <a:prstGeom prst="rect">
            <a:avLst/>
          </a:prstGeom>
        </p:spPr>
      </p:pic>
      <p:pic>
        <p:nvPicPr>
          <p:cNvPr id="21" name="Afbeelding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76688" y="3835808"/>
            <a:ext cx="370356" cy="360000"/>
          </a:xfrm>
          <a:prstGeom prst="rect">
            <a:avLst/>
          </a:prstGeom>
        </p:spPr>
      </p:pic>
      <p:sp>
        <p:nvSpPr>
          <p:cNvPr id="25" name="Tijdelijke aanduiding voor tekst 24"/>
          <p:cNvSpPr>
            <a:spLocks noGrp="1"/>
          </p:cNvSpPr>
          <p:nvPr>
            <p:ph type="body" sz="quarter" idx="14" hasCustomPrompt="1"/>
          </p:nvPr>
        </p:nvSpPr>
        <p:spPr>
          <a:xfrm>
            <a:off x="7378700" y="4626291"/>
            <a:ext cx="3975100" cy="360316"/>
          </a:xfrm>
        </p:spPr>
        <p:txBody>
          <a:bodyPr>
            <a:normAutofit/>
          </a:bodyPr>
          <a:lstStyle>
            <a:lvl1pPr marL="0" indent="0">
              <a:buNone/>
              <a:defRPr sz="2400">
                <a:solidFill>
                  <a:srgbClr val="B5C800"/>
                </a:solidFill>
              </a:defRPr>
            </a:lvl1pPr>
          </a:lstStyle>
          <a:p>
            <a:pPr lvl="0"/>
            <a:r>
              <a:rPr lang="nl-BE" dirty="0"/>
              <a:t>facebook.com/</a:t>
            </a:r>
            <a:r>
              <a:rPr lang="nl-BE" dirty="0" err="1"/>
              <a:t>arktosvzw</a:t>
            </a:r>
            <a:endParaRPr lang="nl-BE" dirty="0"/>
          </a:p>
        </p:txBody>
      </p:sp>
      <p:sp>
        <p:nvSpPr>
          <p:cNvPr id="26" name="Tekstvak 25"/>
          <p:cNvSpPr txBox="1"/>
          <p:nvPr userDrawn="1"/>
        </p:nvSpPr>
        <p:spPr>
          <a:xfrm>
            <a:off x="7378700" y="3784975"/>
            <a:ext cx="3144921" cy="461665"/>
          </a:xfrm>
          <a:prstGeom prst="rect">
            <a:avLst/>
          </a:prstGeom>
          <a:noFill/>
        </p:spPr>
        <p:txBody>
          <a:bodyPr wrap="square" rtlCol="0">
            <a:spAutoFit/>
          </a:bodyPr>
          <a:lstStyle/>
          <a:p>
            <a:r>
              <a:rPr lang="nl-BE" sz="2400" dirty="0">
                <a:solidFill>
                  <a:srgbClr val="B5C800"/>
                </a:solidFill>
              </a:rPr>
              <a:t>www.arktos.be</a:t>
            </a:r>
          </a:p>
        </p:txBody>
      </p:sp>
    </p:spTree>
    <p:extLst>
      <p:ext uri="{BB962C8B-B14F-4D97-AF65-F5344CB8AC3E}">
        <p14:creationId xmlns:p14="http://schemas.microsoft.com/office/powerpoint/2010/main" val="697836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200" y="1825625"/>
            <a:ext cx="5181600" cy="413907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13907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lvl1pPr>
              <a:defRPr>
                <a:solidFill>
                  <a:schemeClr val="bg1"/>
                </a:solidFill>
              </a:defRPr>
            </a:lvl1pPr>
          </a:lstStyle>
          <a:p>
            <a:fld id="{C634B3B6-9B4F-4B42-BDA7-F42222E4EA53}" type="datetimeFigureOut">
              <a:rPr lang="nl-BE" smtClean="0"/>
              <a:pPr/>
              <a:t>18/10/2021</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EE1EBE8-4794-4591-87CD-C092C6E94CAA}" type="slidenum">
              <a:rPr lang="nl-BE" smtClean="0"/>
              <a:t>‹nr.›</a:t>
            </a:fld>
            <a:endParaRPr lang="nl-BE"/>
          </a:p>
        </p:txBody>
      </p:sp>
      <p:sp>
        <p:nvSpPr>
          <p:cNvPr id="8" name="Titel 1"/>
          <p:cNvSpPr>
            <a:spLocks noGrp="1"/>
          </p:cNvSpPr>
          <p:nvPr>
            <p:ph type="title" hasCustomPrompt="1"/>
          </p:nvPr>
        </p:nvSpPr>
        <p:spPr>
          <a:xfrm rot="-240000">
            <a:off x="-160676" y="646548"/>
            <a:ext cx="2880000" cy="576000"/>
          </a:xfrm>
          <a:solidFill>
            <a:srgbClr val="413A27"/>
          </a:solidFill>
        </p:spPr>
        <p:txBody>
          <a:bodyPr>
            <a:normAutofit/>
          </a:bodyPr>
          <a:lstStyle>
            <a:lvl1pPr algn="ctr">
              <a:defRPr sz="3000" b="1" i="0" cap="all" baseline="0">
                <a:solidFill>
                  <a:schemeClr val="bg1"/>
                </a:solidFill>
                <a:latin typeface="Century Gothic" panose="020B0502020202020204" pitchFamily="34" charset="0"/>
              </a:defRPr>
            </a:lvl1pPr>
          </a:lstStyle>
          <a:p>
            <a:r>
              <a:rPr lang="nl-NL" dirty="0"/>
              <a:t>TITEL</a:t>
            </a:r>
            <a:endParaRPr lang="nl-BE" dirty="0"/>
          </a:p>
        </p:txBody>
      </p:sp>
    </p:spTree>
    <p:extLst>
      <p:ext uri="{BB962C8B-B14F-4D97-AF65-F5344CB8AC3E}">
        <p14:creationId xmlns:p14="http://schemas.microsoft.com/office/powerpoint/2010/main" val="170675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C634B3B6-9B4F-4B42-BDA7-F42222E4EA53}" type="datetimeFigureOut">
              <a:rPr lang="nl-BE" smtClean="0"/>
              <a:pPr/>
              <a:t>18/10/2021</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EE1EBE8-4794-4591-87CD-C092C6E94CAA}" type="slidenum">
              <a:rPr lang="nl-BE" smtClean="0"/>
              <a:pPr/>
              <a:t>‹nr.›</a:t>
            </a:fld>
            <a:endParaRPr lang="nl-BE" dirty="0"/>
          </a:p>
        </p:txBody>
      </p:sp>
    </p:spTree>
    <p:extLst>
      <p:ext uri="{BB962C8B-B14F-4D97-AF65-F5344CB8AC3E}">
        <p14:creationId xmlns:p14="http://schemas.microsoft.com/office/powerpoint/2010/main" val="332513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2F8DAEB1-1903-4E6C-979A-2E37F8642850}" type="datetime1">
              <a:rPr lang="nl-NL" smtClean="0"/>
              <a:t>18-10-2021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‹nr.›</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4583373"/>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0874" y="1413165"/>
            <a:ext cx="9727236" cy="4433459"/>
          </a:xfrm>
        </p:spPr>
        <p:txBody>
          <a:bodyPr anchor="b">
            <a:normAutofit/>
          </a:bodyPr>
          <a:lstStyle>
            <a:lvl1pPr algn="r">
              <a:defRPr sz="4267"/>
            </a:lvl1pPr>
          </a:lstStyle>
          <a:p>
            <a:r>
              <a:rPr lang="nl-NL"/>
              <a:t>Klik om de stijl te bewerken</a:t>
            </a:r>
            <a:endParaRPr lang="en-US" dirty="0"/>
          </a:p>
        </p:txBody>
      </p:sp>
    </p:spTree>
    <p:extLst>
      <p:ext uri="{BB962C8B-B14F-4D97-AF65-F5344CB8AC3E}">
        <p14:creationId xmlns:p14="http://schemas.microsoft.com/office/powerpoint/2010/main" val="3929903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000" y="1376507"/>
            <a:ext cx="8761800" cy="1325563"/>
          </a:xfrm>
        </p:spPr>
        <p:txBody>
          <a:bodyPr/>
          <a:lstStyle/>
          <a:p>
            <a:r>
              <a:rPr lang="nl-NL"/>
              <a:t>Klik om de stijl te bewerken</a:t>
            </a:r>
            <a:endParaRPr lang="en-US" dirty="0"/>
          </a:p>
        </p:txBody>
      </p:sp>
      <p:sp>
        <p:nvSpPr>
          <p:cNvPr id="3" name="Content Placeholder 2"/>
          <p:cNvSpPr>
            <a:spLocks noGrp="1"/>
          </p:cNvSpPr>
          <p:nvPr>
            <p:ph idx="1"/>
          </p:nvPr>
        </p:nvSpPr>
        <p:spPr>
          <a:xfrm>
            <a:off x="2592000" y="2211381"/>
            <a:ext cx="8761800" cy="43513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154475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000" y="1376507"/>
            <a:ext cx="5790000" cy="1325563"/>
          </a:xfrm>
        </p:spPr>
        <p:txBody>
          <a:bodyPr/>
          <a:lstStyle/>
          <a:p>
            <a:r>
              <a:rPr lang="nl-NL"/>
              <a:t>Klik om de stijl te bewerken</a:t>
            </a:r>
            <a:endParaRPr lang="en-US" dirty="0"/>
          </a:p>
        </p:txBody>
      </p:sp>
      <p:sp>
        <p:nvSpPr>
          <p:cNvPr id="3" name="Content Placeholder 2"/>
          <p:cNvSpPr>
            <a:spLocks noGrp="1"/>
          </p:cNvSpPr>
          <p:nvPr>
            <p:ph idx="1"/>
          </p:nvPr>
        </p:nvSpPr>
        <p:spPr>
          <a:xfrm>
            <a:off x="2592000" y="2211382"/>
            <a:ext cx="5790000" cy="381359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Picture Placeholder 2"/>
          <p:cNvSpPr>
            <a:spLocks noGrp="1" noChangeAspect="1"/>
          </p:cNvSpPr>
          <p:nvPr>
            <p:ph type="pic" idx="10"/>
          </p:nvPr>
        </p:nvSpPr>
        <p:spPr>
          <a:xfrm>
            <a:off x="8525234" y="1376507"/>
            <a:ext cx="3373516" cy="4648472"/>
          </a:xfrm>
          <a:solidFill>
            <a:srgbClr val="94BCA6"/>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240185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6315" y="1662547"/>
            <a:ext cx="7900527" cy="1794437"/>
          </a:xfrm>
        </p:spPr>
        <p:txBody>
          <a:bodyPr anchor="b" anchorCtr="0">
            <a:normAutofit/>
          </a:bodyPr>
          <a:lstStyle>
            <a:lvl1pPr algn="ctr">
              <a:defRPr sz="4267" b="0" i="0">
                <a:solidFill>
                  <a:schemeClr val="bg1"/>
                </a:solidFill>
                <a:latin typeface="Tahoma" charset="0"/>
                <a:ea typeface="Tahoma" charset="0"/>
                <a:cs typeface="Tahoma" charset="0"/>
              </a:defRPr>
            </a:lvl1pPr>
          </a:lstStyle>
          <a:p>
            <a:r>
              <a:rPr lang="nl-NL"/>
              <a:t>Klik om de stijl te bewerken</a:t>
            </a:r>
            <a:endParaRPr lang="en-US" dirty="0"/>
          </a:p>
        </p:txBody>
      </p:sp>
      <p:sp>
        <p:nvSpPr>
          <p:cNvPr id="3" name="Text Placeholder 2"/>
          <p:cNvSpPr>
            <a:spLocks noGrp="1"/>
          </p:cNvSpPr>
          <p:nvPr>
            <p:ph type="body" idx="1"/>
          </p:nvPr>
        </p:nvSpPr>
        <p:spPr>
          <a:xfrm>
            <a:off x="1316759" y="3560618"/>
            <a:ext cx="9559639" cy="1184563"/>
          </a:xfrm>
        </p:spPr>
        <p:txBody>
          <a:bodyPr>
            <a:normAutofit/>
          </a:bodyPr>
          <a:lstStyle>
            <a:lvl1pPr marL="0" indent="0" algn="ctr">
              <a:buNone/>
              <a:defRPr sz="2667" b="1" i="0">
                <a:solidFill>
                  <a:srgbClr val="94BCA6"/>
                </a:solidFill>
                <a:latin typeface="Tahoma" charset="0"/>
                <a:ea typeface="Tahoma" charset="0"/>
                <a:cs typeface="Tahoma"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2365676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58D08D8-58E2-FD4A-AAC2-C1604E3D8690}" type="datetimeFigureOut">
              <a:rPr lang="nl-NL" smtClean="0"/>
              <a:t>18-10-2021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2590750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39789"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D08D8-58E2-FD4A-AAC2-C1604E3D8690}" type="datetimeFigureOut">
              <a:rPr lang="nl-NL" smtClean="0"/>
              <a:t>18-10-2021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436492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58D08D8-58E2-FD4A-AAC2-C1604E3D8690}" type="datetimeFigureOut">
              <a:rPr lang="nl-NL" smtClean="0"/>
              <a:t>18-10-2021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3409438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D08D8-58E2-FD4A-AAC2-C1604E3D8690}" type="datetimeFigureOut">
              <a:rPr lang="nl-NL" smtClean="0"/>
              <a:t>18-10-2021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4262731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558D08D8-58E2-FD4A-AAC2-C1604E3D8690}" type="datetimeFigureOut">
              <a:rPr lang="nl-NL" smtClean="0"/>
              <a:t>18-10-2021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723802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558D08D8-58E2-FD4A-AAC2-C1604E3D8690}" type="datetimeFigureOut">
              <a:rPr lang="nl-NL" smtClean="0"/>
              <a:t>18-10-2021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220835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rtl="0"/>
            <a:fld id="{12CFE930-455A-4554-8BAE-E60BA1E3A08E}" type="datetime1">
              <a:rPr lang="nl-NL" smtClean="0"/>
              <a:t>18-10-2021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2138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D08D8-58E2-FD4A-AAC2-C1604E3D8690}" type="datetimeFigureOut">
              <a:rPr lang="nl-NL" smtClean="0"/>
              <a:t>18-10-2021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824012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D08D8-58E2-FD4A-AAC2-C1604E3D8690}" type="datetimeFigureOut">
              <a:rPr lang="nl-NL" smtClean="0"/>
              <a:t>18-10-2021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889902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58D08D8-58E2-FD4A-AAC2-C1604E3D8690}" type="datetimeFigureOut">
              <a:rPr lang="nl-NL" smtClean="0"/>
              <a:t>18-10-2021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DF05EA-A3A5-C841-A523-46619ED8D841}"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266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‹nr.›</a:t>
            </a:fld>
            <a:endParaRPr lang="en-US" dirty="0"/>
          </a:p>
        </p:txBody>
      </p:sp>
    </p:spTree>
    <p:extLst>
      <p:ext uri="{BB962C8B-B14F-4D97-AF65-F5344CB8AC3E}">
        <p14:creationId xmlns:p14="http://schemas.microsoft.com/office/powerpoint/2010/main" val="3750670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20EBB0C4-6273-4C6E-B9BD-2EDC30F1CD52}"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656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58D08D8-58E2-FD4A-AAC2-C1604E3D8690}" type="datetimeFigureOut">
              <a:rPr lang="nl-NL" smtClean="0"/>
              <a:t>18-10-2021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1469930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97280" y="2582335"/>
            <a:ext cx="4937760" cy="32867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58D08D8-58E2-FD4A-AAC2-C1604E3D8690}" type="datetimeFigureOut">
              <a:rPr lang="nl-NL" smtClean="0"/>
              <a:t>18-10-2021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2897262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558D08D8-58E2-FD4A-AAC2-C1604E3D8690}" type="datetimeFigureOut">
              <a:rPr lang="nl-NL" smtClean="0"/>
              <a:t>18-10-2021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3069460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D08D8-58E2-FD4A-AAC2-C1604E3D8690}" type="datetimeFigureOut">
              <a:rPr lang="nl-NL" smtClean="0"/>
              <a:t>18-10-2021</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1357649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D08D8-58E2-FD4A-AAC2-C1604E3D8690}" type="datetimeFigureOut">
              <a:rPr lang="nl-NL" smtClean="0"/>
              <a:t>18-10-2021</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DF05EA-A3A5-C841-A523-46619ED8D841}" type="slidenum">
              <a:rPr lang="nl-NL" smtClean="0"/>
              <a:t>‹nr.›</a:t>
            </a:fld>
            <a:endParaRPr lang="nl-NL"/>
          </a:p>
        </p:txBody>
      </p:sp>
    </p:spTree>
    <p:extLst>
      <p:ext uri="{BB962C8B-B14F-4D97-AF65-F5344CB8AC3E}">
        <p14:creationId xmlns:p14="http://schemas.microsoft.com/office/powerpoint/2010/main" val="360536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rtl="0"/>
            <a:fld id="{26AB4578-2772-4D6F-AB69-EBA36BD98E2A}" type="datetime1">
              <a:rPr lang="nl-NL" smtClean="0"/>
              <a:t>18-10-2021</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‹nr.›</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0551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558D08D8-58E2-FD4A-AAC2-C1604E3D8690}" type="datetimeFigureOut">
              <a:rPr lang="nl-NL" smtClean="0"/>
              <a:t>18-10-2021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1812739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8D08D8-58E2-FD4A-AAC2-C1604E3D8690}" type="datetimeFigureOut">
              <a:rPr lang="nl-NL" smtClean="0"/>
              <a:t>18-10-2021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3995638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8D08D8-58E2-FD4A-AAC2-C1604E3D8690}" type="datetimeFigureOut">
              <a:rPr lang="nl-NL" smtClean="0"/>
              <a:t>18-10-2021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DF05EA-A3A5-C841-A523-46619ED8D841}" type="slidenum">
              <a:rPr lang="nl-NL" smtClean="0"/>
              <a:t>‹nr.›</a:t>
            </a:fld>
            <a:endParaRPr lang="nl-NL"/>
          </a:p>
        </p:txBody>
      </p:sp>
    </p:spTree>
    <p:extLst>
      <p:ext uri="{BB962C8B-B14F-4D97-AF65-F5344CB8AC3E}">
        <p14:creationId xmlns:p14="http://schemas.microsoft.com/office/powerpoint/2010/main" val="91219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rtl="0"/>
            <a:fld id="{D0BB7FAD-52F1-403C-A7EF-F72DBED65EB2}" type="datetime1">
              <a:rPr lang="nl-NL" smtClean="0"/>
              <a:t>18-10-2021</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‹nr.›</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18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rtl="0"/>
            <a:fld id="{2224FFE0-7434-490F-BFB9-9A01DE45589B}" type="datetime1">
              <a:rPr lang="nl-NL" smtClean="0"/>
              <a:t>18-10-2021</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‹nr.›</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045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5F091C7F-7718-4B53-84BD-A82374B0B289}" type="datetime1">
              <a:rPr lang="nl-NL" smtClean="0"/>
              <a:t>18-10-2021</a:t>
            </a:fld>
            <a:endParaRPr lang="en-US"/>
          </a:p>
        </p:txBody>
      </p:sp>
      <p:sp>
        <p:nvSpPr>
          <p:cNvPr id="3" name="Footer Placeholder 2"/>
          <p:cNvSpPr>
            <a:spLocks noGrp="1"/>
          </p:cNvSpPr>
          <p:nvPr>
            <p:ph type="ftr" sz="quarter" idx="11"/>
          </p:nvPr>
        </p:nvSpPr>
        <p:spPr/>
        <p:txBody>
          <a:bodyPr/>
          <a:lstStyle/>
          <a:p>
            <a:pPr rtl="0"/>
            <a:endParaRPr lang="en-US"/>
          </a:p>
        </p:txBody>
      </p:sp>
      <p:sp>
        <p:nvSpPr>
          <p:cNvPr id="4" name="Slide Number Placeholder 3"/>
          <p:cNvSpPr>
            <a:spLocks noGrp="1"/>
          </p:cNvSpPr>
          <p:nvPr>
            <p:ph type="sldNum" sz="quarter" idx="12"/>
          </p:nvPr>
        </p:nvSpPr>
        <p:spPr/>
        <p:txBody>
          <a:body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30967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fld id="{E584BC79-DC11-4B4D-9F88-DDD3EBEE1A6F}" type="datetime1">
              <a:rPr lang="nl-NL" smtClean="0"/>
              <a:t>18-10-2021</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‹nr.›</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961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fld id="{25CE456B-66D4-4D88-B86C-4508AD5792B2}" type="datetime1">
              <a:rPr lang="nl-NL" smtClean="0"/>
              <a:t>18-10-2021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‹nr.›</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934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2F8DAEB1-1903-4E6C-979A-2E37F8642850}" type="datetime1">
              <a:rPr lang="nl-NL" smtClean="0"/>
              <a:t>18-10-2021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34B7E4EF-A1BD-40F4-AB7B-04F084DD991D}" type="slidenum">
              <a:rPr lang="en-US" smtClean="0"/>
              <a:t>‹nr.›</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674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05467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2641600" y="6476560"/>
            <a:ext cx="939800" cy="365125"/>
          </a:xfrm>
          <a:prstGeom prst="rect">
            <a:avLst/>
          </a:prstGeom>
        </p:spPr>
        <p:txBody>
          <a:bodyPr vert="horz" lIns="91440" tIns="45720" rIns="91440" bIns="45720" rtlCol="0" anchor="ctr"/>
          <a:lstStyle>
            <a:lvl1pPr algn="l">
              <a:defRPr sz="1200">
                <a:solidFill>
                  <a:schemeClr val="bg1"/>
                </a:solidFill>
              </a:defRPr>
            </a:lvl1pPr>
          </a:lstStyle>
          <a:p>
            <a:fld id="{C634B3B6-9B4F-4B42-BDA7-F42222E4EA53}" type="datetimeFigureOut">
              <a:rPr lang="nl-BE" smtClean="0"/>
              <a:pPr/>
              <a:t>18/10/2021</a:t>
            </a:fld>
            <a:endParaRPr lang="nl-BE" dirty="0"/>
          </a:p>
        </p:txBody>
      </p:sp>
      <p:sp>
        <p:nvSpPr>
          <p:cNvPr id="5" name="Tijdelijke aanduiding voor voettekst 4"/>
          <p:cNvSpPr>
            <a:spLocks noGrp="1"/>
          </p:cNvSpPr>
          <p:nvPr>
            <p:ph type="ftr" sz="quarter" idx="3"/>
          </p:nvPr>
        </p:nvSpPr>
        <p:spPr>
          <a:xfrm>
            <a:off x="4038600" y="647655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nl-BE" dirty="0"/>
          </a:p>
        </p:txBody>
      </p:sp>
      <p:sp>
        <p:nvSpPr>
          <p:cNvPr id="6" name="Tijdelijke aanduiding voor dianummer 5"/>
          <p:cNvSpPr>
            <a:spLocks noGrp="1"/>
          </p:cNvSpPr>
          <p:nvPr>
            <p:ph type="sldNum" sz="quarter" idx="4"/>
          </p:nvPr>
        </p:nvSpPr>
        <p:spPr>
          <a:xfrm>
            <a:off x="8610600" y="6476558"/>
            <a:ext cx="2743200" cy="365125"/>
          </a:xfrm>
          <a:prstGeom prst="rect">
            <a:avLst/>
          </a:prstGeom>
        </p:spPr>
        <p:txBody>
          <a:bodyPr vert="horz" lIns="91440" tIns="45720" rIns="91440" bIns="45720" rtlCol="0" anchor="ctr"/>
          <a:lstStyle>
            <a:lvl1pPr algn="r">
              <a:defRPr sz="1200">
                <a:solidFill>
                  <a:schemeClr val="bg1"/>
                </a:solidFill>
              </a:defRPr>
            </a:lvl1pPr>
          </a:lstStyle>
          <a:p>
            <a:fld id="{FEE1EBE8-4794-4591-87CD-C092C6E94CAA}" type="slidenum">
              <a:rPr lang="nl-BE" smtClean="0"/>
              <a:pPr/>
              <a:t>‹nr.›</a:t>
            </a:fld>
            <a:endParaRPr lang="nl-BE" dirty="0"/>
          </a:p>
        </p:txBody>
      </p:sp>
      <p:sp>
        <p:nvSpPr>
          <p:cNvPr id="7" name="Tekstvak 6"/>
          <p:cNvSpPr txBox="1"/>
          <p:nvPr userDrawn="1"/>
        </p:nvSpPr>
        <p:spPr>
          <a:xfrm>
            <a:off x="330200" y="6450568"/>
            <a:ext cx="1854200" cy="369332"/>
          </a:xfrm>
          <a:prstGeom prst="rect">
            <a:avLst/>
          </a:prstGeom>
          <a:noFill/>
        </p:spPr>
        <p:txBody>
          <a:bodyPr wrap="square" rtlCol="0">
            <a:spAutoFit/>
          </a:bodyPr>
          <a:lstStyle/>
          <a:p>
            <a:r>
              <a:rPr lang="nl-BE" dirty="0">
                <a:solidFill>
                  <a:schemeClr val="bg1"/>
                </a:solidFill>
              </a:rPr>
              <a:t>www.arktos.be</a:t>
            </a:r>
          </a:p>
        </p:txBody>
      </p:sp>
    </p:spTree>
    <p:extLst>
      <p:ext uri="{BB962C8B-B14F-4D97-AF65-F5344CB8AC3E}">
        <p14:creationId xmlns:p14="http://schemas.microsoft.com/office/powerpoint/2010/main" val="93800172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B5C800"/>
        </a:buClr>
        <a:buFont typeface="Arial" panose="020B0604020202020204" pitchFamily="34" charset="0"/>
        <a:buChar char="•"/>
        <a:defRPr sz="2800" kern="1200">
          <a:solidFill>
            <a:srgbClr val="413A27"/>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413A2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413A2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3A2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13A2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2000" y="365125"/>
            <a:ext cx="8761800" cy="1325563"/>
          </a:xfrm>
          <a:prstGeom prst="rect">
            <a:avLst/>
          </a:prstGeom>
        </p:spPr>
        <p:txBody>
          <a:bodyPr vert="horz" lIns="0" tIns="0" rIns="0" bIns="0" rtlCol="0" anchor="t" anchorCtr="0">
            <a:normAutofit/>
          </a:bodyPr>
          <a:lstStyle/>
          <a:p>
            <a:r>
              <a:rPr lang="nl-NL" dirty="0"/>
              <a:t>Titelstijl van model bewerken</a:t>
            </a:r>
            <a:endParaRPr lang="en-US" dirty="0"/>
          </a:p>
        </p:txBody>
      </p:sp>
      <p:sp>
        <p:nvSpPr>
          <p:cNvPr id="3" name="Text Placeholder 2"/>
          <p:cNvSpPr>
            <a:spLocks noGrp="1"/>
          </p:cNvSpPr>
          <p:nvPr>
            <p:ph type="body" idx="1"/>
          </p:nvPr>
        </p:nvSpPr>
        <p:spPr>
          <a:xfrm>
            <a:off x="2592000" y="1200000"/>
            <a:ext cx="8761800" cy="4351339"/>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D08D8-58E2-FD4A-AAC2-C1604E3D8690}" type="datetimeFigureOut">
              <a:rPr lang="nl-NL" smtClean="0"/>
              <a:t>18-10-2021</a:t>
            </a:fld>
            <a:endParaRPr lang="nl-NL"/>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F05EA-A3A5-C841-A523-46619ED8D841}" type="slidenum">
              <a:rPr lang="nl-NL" smtClean="0"/>
              <a:t>‹nr.›</a:t>
            </a:fld>
            <a:endParaRPr lang="nl-NL"/>
          </a:p>
        </p:txBody>
      </p:sp>
    </p:spTree>
    <p:extLst>
      <p:ext uri="{BB962C8B-B14F-4D97-AF65-F5344CB8AC3E}">
        <p14:creationId xmlns:p14="http://schemas.microsoft.com/office/powerpoint/2010/main" val="8242110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377" rtl="0" eaLnBrk="1" latinLnBrk="0" hangingPunct="1">
        <a:lnSpc>
          <a:spcPct val="90000"/>
        </a:lnSpc>
        <a:spcBef>
          <a:spcPct val="0"/>
        </a:spcBef>
        <a:buNone/>
        <a:defRPr sz="3733" b="1" i="0" kern="1200">
          <a:solidFill>
            <a:srgbClr val="1D2951"/>
          </a:solidFill>
          <a:latin typeface="Tahoma" charset="0"/>
          <a:ea typeface="Tahoma" charset="0"/>
          <a:cs typeface="Tahoma" charset="0"/>
        </a:defRPr>
      </a:lvl1pPr>
    </p:titleStyle>
    <p:bodyStyle>
      <a:lvl1pPr marL="239994" indent="-239994" algn="l" defTabSz="914377" rtl="0" eaLnBrk="1" latinLnBrk="0" hangingPunct="1">
        <a:lnSpc>
          <a:spcPct val="90000"/>
        </a:lnSpc>
        <a:spcBef>
          <a:spcPts val="1000"/>
        </a:spcBef>
        <a:buFont typeface="Arial" panose="020B0604020202020204" pitchFamily="34" charset="0"/>
        <a:buChar char="•"/>
        <a:defRPr sz="1600" b="0" i="0" kern="1200">
          <a:solidFill>
            <a:schemeClr val="tx1"/>
          </a:solidFill>
          <a:latin typeface="Tahoma" charset="0"/>
          <a:ea typeface="Tahoma" charset="0"/>
          <a:cs typeface="Tahoma" charset="0"/>
        </a:defRPr>
      </a:lvl1pPr>
      <a:lvl2pPr marL="479988" indent="-2399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charset="0"/>
          <a:ea typeface="Tahoma" charset="0"/>
          <a:cs typeface="Tahoma" charset="0"/>
        </a:defRPr>
      </a:lvl2pPr>
      <a:lvl3pPr marL="719982" indent="-2399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charset="0"/>
          <a:ea typeface="Tahoma" charset="0"/>
          <a:cs typeface="Tahoma" charset="0"/>
        </a:defRPr>
      </a:lvl3pPr>
      <a:lvl4pPr marL="959976" indent="-2399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charset="0"/>
          <a:ea typeface="Tahoma" charset="0"/>
          <a:cs typeface="Tahoma" charset="0"/>
        </a:defRPr>
      </a:lvl4pPr>
      <a:lvl5pPr marL="1199970" indent="-2399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charset="0"/>
          <a:ea typeface="Tahoma" charset="0"/>
          <a:cs typeface="Tahoma"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2F8DAEB1-1903-4E6C-979A-2E37F8642850}" type="datetime1">
              <a:rPr lang="nl-NL" smtClean="0"/>
              <a:t>18-10-2021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34B7E4EF-A1BD-40F4-AB7B-04F084DD991D}" type="slidenum">
              <a:rPr lang="en-US" smtClean="0"/>
              <a:t>‹nr.›</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985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38.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12.wmf"/><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hyperlink" Target="https://onderwijs.csjdatabank.be/" TargetMode="External"/><Relationship Id="rId4" Type="http://schemas.openxmlformats.org/officeDocument/2006/relationships/hyperlink" Target="https://www.provincieantwerpen.be/aanbod/doe/netwerk-samen-tegen-schooluitval/acties/naft.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nderwijsnetwerkantwerpen.be/nl/onderwijsnetwerk-antwerpen-0/sterke-leerlingen-door-sterke-scholen"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wmf"/></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mailto:centraalmeldpunt@antwerpen.be"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onderwijs.vlaanderen.be/nl/naft-naadloze-flexibele-trajecten#draaiboek"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2.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1.jpg"/><Relationship Id="rId2" Type="http://schemas.openxmlformats.org/officeDocument/2006/relationships/slideLayout" Target="../slideLayouts/slideLayout27.xml"/><Relationship Id="rId1" Type="http://schemas.openxmlformats.org/officeDocument/2006/relationships/tags" Target="../tags/tag1.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7.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wmf"/></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2.wmf"/><Relationship Id="rId9"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aanmeldingen.naftantwerpen@profo.be" TargetMode="External"/><Relationship Id="rId7" Type="http://schemas.openxmlformats.org/officeDocument/2006/relationships/image" Target="../media/image20.png"/><Relationship Id="rId12" Type="http://schemas.openxmlformats.org/officeDocument/2006/relationships/hyperlink" Target="mailto:wout.vangeel@profo.be" TargetMode="External"/><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image" Target="../media/image12.wmf"/><Relationship Id="rId11" Type="http://schemas.openxmlformats.org/officeDocument/2006/relationships/image" Target="../media/image38.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mailto:annelies.thomassen@profo.be" TargetMode="External"/><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2.wmf"/><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2.wmf"/><Relationship Id="rId9"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3.xml"/><Relationship Id="rId6" Type="http://schemas.openxmlformats.org/officeDocument/2006/relationships/image" Target="../media/image17.png"/><Relationship Id="rId11" Type="http://schemas.openxmlformats.org/officeDocument/2006/relationships/image" Target="../media/image40.png"/><Relationship Id="rId5" Type="http://schemas.openxmlformats.org/officeDocument/2006/relationships/image" Target="../media/image20.png"/><Relationship Id="rId10" Type="http://schemas.openxmlformats.org/officeDocument/2006/relationships/hyperlink" Target="mailto:schoolpro@elegast.be" TargetMode="External"/><Relationship Id="rId4" Type="http://schemas.openxmlformats.org/officeDocument/2006/relationships/image" Target="../media/image12.wmf"/><Relationship Id="rId9"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prezi.com/p/l5_-5-n4d5vf/?present=1"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12.wmf"/><Relationship Id="rId4" Type="http://schemas.openxmlformats.org/officeDocument/2006/relationships/image" Target="../media/image11.png"/><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38.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wmf"/></Relationships>
</file>

<file path=ppt/slides/_rels/slide4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38.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2.wmf"/><Relationship Id="rId9" Type="http://schemas.openxmlformats.org/officeDocument/2006/relationships/image" Target="../media/image68.png"/></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2.wmf"/><Relationship Id="rId9" Type="http://schemas.openxmlformats.org/officeDocument/2006/relationships/image" Target="../media/image69.png"/></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image" Target="../media/image18.png"/><Relationship Id="rId12"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38.xml"/><Relationship Id="rId6" Type="http://schemas.openxmlformats.org/officeDocument/2006/relationships/image" Target="../media/image17.png"/><Relationship Id="rId11" Type="http://schemas.openxmlformats.org/officeDocument/2006/relationships/diagramQuickStyle" Target="../diagrams/quickStyle1.xml"/><Relationship Id="rId5" Type="http://schemas.openxmlformats.org/officeDocument/2006/relationships/image" Target="../media/image20.png"/><Relationship Id="rId10" Type="http://schemas.openxmlformats.org/officeDocument/2006/relationships/diagramLayout" Target="../diagrams/layout1.xml"/><Relationship Id="rId4" Type="http://schemas.openxmlformats.org/officeDocument/2006/relationships/image" Target="../media/image12.wmf"/><Relationship Id="rId9" Type="http://schemas.openxmlformats.org/officeDocument/2006/relationships/diagramData" Target="../diagrams/data1.xml"/><Relationship Id="rId14" Type="http://schemas.openxmlformats.org/officeDocument/2006/relationships/image" Target="../media/image70.png"/></Relationships>
</file>

<file path=ppt/slides/_rels/slide4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12.wmf"/><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12.wmf"/><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Een close-up van een logo&#10;&#10;Beschrijving automatisch gegenereerd">
            <a:extLst>
              <a:ext uri="{FF2B5EF4-FFF2-40B4-BE49-F238E27FC236}">
                <a16:creationId xmlns="" xmlns:a16="http://schemas.microsoft.com/office/drawing/2014/main" id="{8045422F-7258-40AC-BD2E-2469AA448922}"/>
              </a:ext>
            </a:extLst>
          </p:cNvPr>
          <p:cNvPicPr>
            <a:picLocks noChangeAspect="1"/>
          </p:cNvPicPr>
          <p:nvPr/>
        </p:nvPicPr>
        <p:blipFill rotWithShape="1">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rcRect r="3"/>
          <a:stretch/>
        </p:blipFill>
        <p:spPr>
          <a:xfrm>
            <a:off x="33261" y="10"/>
            <a:ext cx="12191979" cy="6857990"/>
          </a:xfrm>
          <a:prstGeom prst="rect">
            <a:avLst/>
          </a:prstGeom>
        </p:spPr>
      </p:pic>
      <p:sp>
        <p:nvSpPr>
          <p:cNvPr id="3" name="Subtitel 2">
            <a:extLst>
              <a:ext uri="{FF2B5EF4-FFF2-40B4-BE49-F238E27FC236}">
                <a16:creationId xmlns="" xmlns:a16="http://schemas.microsoft.com/office/drawing/2014/main" id="{C8722DDC-8EEE-4A06-8DFE-B44871EAA2CF}"/>
              </a:ext>
            </a:extLst>
          </p:cNvPr>
          <p:cNvSpPr>
            <a:spLocks noGrp="1"/>
          </p:cNvSpPr>
          <p:nvPr>
            <p:ph type="subTitle" idx="4294967295"/>
          </p:nvPr>
        </p:nvSpPr>
        <p:spPr>
          <a:xfrm>
            <a:off x="2133600" y="3952875"/>
            <a:ext cx="10058400" cy="1143000"/>
          </a:xfrm>
        </p:spPr>
        <p:txBody>
          <a:bodyPr rtlCol="0">
            <a:normAutofit/>
          </a:bodyPr>
          <a:lstStyle/>
          <a:p>
            <a:pPr rtl="0">
              <a:spcAft>
                <a:spcPts val="600"/>
              </a:spcAft>
            </a:pPr>
            <a:r>
              <a:rPr lang="nl-BE" b="1" dirty="0"/>
              <a:t>N</a:t>
            </a:r>
            <a:r>
              <a:rPr lang="nl" b="1" dirty="0"/>
              <a:t>aadloze flexibel trajecten – antwerpen - </a:t>
            </a:r>
            <a:r>
              <a:rPr lang="nl" b="1" dirty="0" smtClean="0"/>
              <a:t>2021</a:t>
            </a:r>
            <a:endParaRPr lang="nl" b="1" dirty="0"/>
          </a:p>
        </p:txBody>
      </p:sp>
      <p:pic>
        <p:nvPicPr>
          <p:cNvPr id="4" name="Afbeelding 3" descr="Afbeelding met teken, vrouw, blauw&#10;&#10;Automatisch gegenereerde beschrijving">
            <a:extLst>
              <a:ext uri="{FF2B5EF4-FFF2-40B4-BE49-F238E27FC236}">
                <a16:creationId xmlns="" xmlns:a16="http://schemas.microsoft.com/office/drawing/2014/main" id="{5F46A560-6382-40C8-A619-BADF3D72A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570" y="572538"/>
            <a:ext cx="5705362" cy="3882161"/>
          </a:xfrm>
          <a:prstGeom prst="rect">
            <a:avLst/>
          </a:prstGeom>
        </p:spPr>
      </p:pic>
      <p:pic>
        <p:nvPicPr>
          <p:cNvPr id="7" name="Afbeelding 6">
            <a:extLst>
              <a:ext uri="{FF2B5EF4-FFF2-40B4-BE49-F238E27FC236}">
                <a16:creationId xmlns="" xmlns:a16="http://schemas.microsoft.com/office/drawing/2014/main" id="{425EF7DC-2985-49A3-82BD-C5A6FA482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63" y="5305506"/>
            <a:ext cx="1671906" cy="768778"/>
          </a:xfrm>
          <a:prstGeom prst="rect">
            <a:avLst/>
          </a:prstGeom>
        </p:spPr>
      </p:pic>
      <p:pic>
        <p:nvPicPr>
          <p:cNvPr id="8" name="Afbeelding 7">
            <a:extLst>
              <a:ext uri="{FF2B5EF4-FFF2-40B4-BE49-F238E27FC236}">
                <a16:creationId xmlns="" xmlns:a16="http://schemas.microsoft.com/office/drawing/2014/main" id="{25B1F69D-0091-4003-9ADA-65C14A17D4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657" y="5075761"/>
            <a:ext cx="983136" cy="1228268"/>
          </a:xfrm>
          <a:prstGeom prst="rect">
            <a:avLst/>
          </a:prstGeom>
        </p:spPr>
      </p:pic>
      <p:pic>
        <p:nvPicPr>
          <p:cNvPr id="9" name="Afbeelding 8">
            <a:extLst>
              <a:ext uri="{FF2B5EF4-FFF2-40B4-BE49-F238E27FC236}">
                <a16:creationId xmlns="" xmlns:a16="http://schemas.microsoft.com/office/drawing/2014/main" id="{5E549008-3A5F-4774-84EC-029BC5A9D8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2614" y="5130312"/>
            <a:ext cx="1394624" cy="1394624"/>
          </a:xfrm>
          <a:prstGeom prst="rect">
            <a:avLst/>
          </a:prstGeom>
        </p:spPr>
      </p:pic>
      <p:pic>
        <p:nvPicPr>
          <p:cNvPr id="10" name="Afbeelding 9" descr="Profologogroot (1).png">
            <a:extLst>
              <a:ext uri="{FF2B5EF4-FFF2-40B4-BE49-F238E27FC236}">
                <a16:creationId xmlns="" xmlns:a16="http://schemas.microsoft.com/office/drawing/2014/main" id="{E90933C9-A70C-424F-B91D-B6B186E0A1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0280" y="5305506"/>
            <a:ext cx="1813485" cy="906743"/>
          </a:xfrm>
          <a:prstGeom prst="rect">
            <a:avLst/>
          </a:prstGeom>
        </p:spPr>
      </p:pic>
      <p:pic>
        <p:nvPicPr>
          <p:cNvPr id="21" name="Afbeelding 20">
            <a:extLst>
              <a:ext uri="{FF2B5EF4-FFF2-40B4-BE49-F238E27FC236}">
                <a16:creationId xmlns="" xmlns:a16="http://schemas.microsoft.com/office/drawing/2014/main" id="{9AC56C3D-B47C-4D34-9563-955097BDF8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2857" y="4673686"/>
            <a:ext cx="1139548" cy="1809870"/>
          </a:xfrm>
          <a:prstGeom prst="rect">
            <a:avLst/>
          </a:prstGeom>
        </p:spPr>
      </p:pic>
      <p:pic>
        <p:nvPicPr>
          <p:cNvPr id="23" name="Afbeelding 22">
            <a:extLst>
              <a:ext uri="{FF2B5EF4-FFF2-40B4-BE49-F238E27FC236}">
                <a16:creationId xmlns="" xmlns:a16="http://schemas.microsoft.com/office/drawing/2014/main" id="{00CE9A0D-ACF0-47FC-BEA8-7FC1DFE8B8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5286" y="4751414"/>
            <a:ext cx="1699047" cy="1699047"/>
          </a:xfrm>
          <a:prstGeom prst="rect">
            <a:avLst/>
          </a:prstGeom>
        </p:spPr>
      </p:pic>
      <p:sp>
        <p:nvSpPr>
          <p:cNvPr id="11" name="Tijdelijke aanduiding voor datum 3">
            <a:extLst>
              <a:ext uri="{FF2B5EF4-FFF2-40B4-BE49-F238E27FC236}">
                <a16:creationId xmlns="" xmlns:a16="http://schemas.microsoft.com/office/drawing/2014/main" id="{E787DDB5-9877-425B-89E2-01067E96B7A4}"/>
              </a:ext>
            </a:extLst>
          </p:cNvPr>
          <p:cNvSpPr>
            <a:spLocks noGrp="1"/>
          </p:cNvSpPr>
          <p:nvPr>
            <p:ph type="dt" sz="half" idx="10"/>
          </p:nvPr>
        </p:nvSpPr>
        <p:spPr>
          <a:xfrm>
            <a:off x="359974" y="6492875"/>
            <a:ext cx="2472271" cy="365125"/>
          </a:xfrm>
        </p:spPr>
        <p:txBody>
          <a:bodyPr/>
          <a:lstStyle/>
          <a:p>
            <a:pPr rtl="0"/>
            <a:fld id="{2F8DAEB1-1903-4E6C-979A-2E37F8642850}" type="datetime1">
              <a:rPr lang="nl-NL" smtClean="0"/>
              <a:t>18-10-2021</a:t>
            </a:fld>
            <a:endParaRPr lang="en-US" dirty="0"/>
          </a:p>
        </p:txBody>
      </p:sp>
    </p:spTree>
    <p:extLst>
      <p:ext uri="{BB962C8B-B14F-4D97-AF65-F5344CB8AC3E}">
        <p14:creationId xmlns:p14="http://schemas.microsoft.com/office/powerpoint/2010/main" val="627128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ACF0D4D0-F7F3-4083-B25A-8C636B52D68C}"/>
              </a:ext>
            </a:extLst>
          </p:cNvPr>
          <p:cNvSpPr>
            <a:spLocks noGrp="1"/>
          </p:cNvSpPr>
          <p:nvPr>
            <p:ph type="title"/>
          </p:nvPr>
        </p:nvSpPr>
        <p:spPr/>
        <p:txBody>
          <a:bodyPr/>
          <a:lstStyle/>
          <a:p>
            <a:r>
              <a:rPr lang="nl-BE" dirty="0"/>
              <a:t>POSITIEVE ELEMENTEN IN DEZE CASUS</a:t>
            </a:r>
          </a:p>
        </p:txBody>
      </p:sp>
      <p:sp>
        <p:nvSpPr>
          <p:cNvPr id="6" name="Tijdelijke aanduiding voor inhoud 5">
            <a:extLst>
              <a:ext uri="{FF2B5EF4-FFF2-40B4-BE49-F238E27FC236}">
                <a16:creationId xmlns="" xmlns:a16="http://schemas.microsoft.com/office/drawing/2014/main" id="{94C050F3-5A1C-4FE6-82FC-52F6EBE7EB90}"/>
              </a:ext>
            </a:extLst>
          </p:cNvPr>
          <p:cNvSpPr>
            <a:spLocks noGrp="1"/>
          </p:cNvSpPr>
          <p:nvPr>
            <p:ph idx="1"/>
          </p:nvPr>
        </p:nvSpPr>
        <p:spPr/>
        <p:txBody>
          <a:bodyPr/>
          <a:lstStyle/>
          <a:p>
            <a:endParaRPr lang="nl-BE" dirty="0"/>
          </a:p>
        </p:txBody>
      </p:sp>
      <p:sp>
        <p:nvSpPr>
          <p:cNvPr id="4" name="Tijdelijke aanduiding voor datum 3">
            <a:extLst>
              <a:ext uri="{FF2B5EF4-FFF2-40B4-BE49-F238E27FC236}">
                <a16:creationId xmlns="" xmlns:a16="http://schemas.microsoft.com/office/drawing/2014/main" id="{9FFF365F-8D98-407B-BB65-F207289B9C03}"/>
              </a:ext>
            </a:extLst>
          </p:cNvPr>
          <p:cNvSpPr>
            <a:spLocks noGrp="1"/>
          </p:cNvSpPr>
          <p:nvPr>
            <p:ph type="dt" sz="half" idx="10"/>
          </p:nvPr>
        </p:nvSpPr>
        <p:spPr>
          <a:xfrm>
            <a:off x="172410" y="6449872"/>
            <a:ext cx="2472271" cy="365125"/>
          </a:xfrm>
        </p:spPr>
        <p:txBody>
          <a:bodyPr/>
          <a:lstStyle/>
          <a:p>
            <a:pPr rtl="0"/>
            <a:fld id="{12CFE930-455A-4554-8BAE-E60BA1E3A08E}" type="datetime1">
              <a:rPr lang="nl-NL" smtClean="0"/>
              <a:t>18-10-2021</a:t>
            </a:fld>
            <a:endParaRPr lang="en-US" dirty="0"/>
          </a:p>
        </p:txBody>
      </p:sp>
      <p:pic>
        <p:nvPicPr>
          <p:cNvPr id="8" name="Afbeelding 7">
            <a:extLst>
              <a:ext uri="{FF2B5EF4-FFF2-40B4-BE49-F238E27FC236}">
                <a16:creationId xmlns="" xmlns:a16="http://schemas.microsoft.com/office/drawing/2014/main" id="{456789F9-91C1-43EB-BA70-B04F5B5F6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10" name="Afbeelding 9">
            <a:extLst>
              <a:ext uri="{FF2B5EF4-FFF2-40B4-BE49-F238E27FC236}">
                <a16:creationId xmlns="" xmlns:a16="http://schemas.microsoft.com/office/drawing/2014/main" id="{887A8ED6-B30B-4B0E-B35E-6BAE1B8B8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2" name="Afbeelding 11">
            <a:extLst>
              <a:ext uri="{FF2B5EF4-FFF2-40B4-BE49-F238E27FC236}">
                <a16:creationId xmlns="" xmlns:a16="http://schemas.microsoft.com/office/drawing/2014/main" id="{AA9E7368-1436-4705-8891-CDED08CEA5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4" name="Afbeelding 13" descr="Profologogroot (1).png">
            <a:extLst>
              <a:ext uri="{FF2B5EF4-FFF2-40B4-BE49-F238E27FC236}">
                <a16:creationId xmlns="" xmlns:a16="http://schemas.microsoft.com/office/drawing/2014/main" id="{DBDB08A8-DDE5-4CF9-88E5-B08DC9B33B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16" name="Afbeelding 15">
            <a:extLst>
              <a:ext uri="{FF2B5EF4-FFF2-40B4-BE49-F238E27FC236}">
                <a16:creationId xmlns="" xmlns:a16="http://schemas.microsoft.com/office/drawing/2014/main" id="{23795642-2DC1-4070-9517-132B9F9BA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18" name="Afbeelding 17">
            <a:extLst>
              <a:ext uri="{FF2B5EF4-FFF2-40B4-BE49-F238E27FC236}">
                <a16:creationId xmlns="" xmlns:a16="http://schemas.microsoft.com/office/drawing/2014/main" id="{0E90EA55-A926-4F3F-BB1E-3C4A3DE089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pic>
        <p:nvPicPr>
          <p:cNvPr id="20" name="Afbeelding 19">
            <a:extLst>
              <a:ext uri="{FF2B5EF4-FFF2-40B4-BE49-F238E27FC236}">
                <a16:creationId xmlns="" xmlns:a16="http://schemas.microsoft.com/office/drawing/2014/main" id="{857DAA78-AA86-4570-96CD-362E910E83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88" y="475590"/>
            <a:ext cx="1192696" cy="1192696"/>
          </a:xfrm>
          <a:prstGeom prst="rect">
            <a:avLst/>
          </a:prstGeom>
        </p:spPr>
      </p:pic>
    </p:spTree>
    <p:extLst>
      <p:ext uri="{BB962C8B-B14F-4D97-AF65-F5344CB8AC3E}">
        <p14:creationId xmlns:p14="http://schemas.microsoft.com/office/powerpoint/2010/main" val="214192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5B3162C-402F-49AA-9376-A23B5FDDFAA0}"/>
              </a:ext>
            </a:extLst>
          </p:cNvPr>
          <p:cNvSpPr>
            <a:spLocks noGrp="1"/>
          </p:cNvSpPr>
          <p:nvPr>
            <p:ph type="title"/>
          </p:nvPr>
        </p:nvSpPr>
        <p:spPr/>
        <p:txBody>
          <a:bodyPr/>
          <a:lstStyle/>
          <a:p>
            <a:r>
              <a:rPr lang="nl-BE" dirty="0"/>
              <a:t>CASUS 2</a:t>
            </a:r>
          </a:p>
        </p:txBody>
      </p:sp>
      <p:sp>
        <p:nvSpPr>
          <p:cNvPr id="3" name="Tijdelijke aanduiding voor tekst 2">
            <a:extLst>
              <a:ext uri="{FF2B5EF4-FFF2-40B4-BE49-F238E27FC236}">
                <a16:creationId xmlns="" xmlns:a16="http://schemas.microsoft.com/office/drawing/2014/main" id="{B692540C-4E6E-4F58-8AE0-23776ABE1FF7}"/>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 xmlns:a16="http://schemas.microsoft.com/office/drawing/2014/main" id="{D7C97407-D5EA-4F2C-9CC1-BD55A990FAB0}"/>
              </a:ext>
            </a:extLst>
          </p:cNvPr>
          <p:cNvSpPr>
            <a:spLocks noGrp="1"/>
          </p:cNvSpPr>
          <p:nvPr>
            <p:ph type="dt" sz="half" idx="10"/>
          </p:nvPr>
        </p:nvSpPr>
        <p:spPr>
          <a:xfrm>
            <a:off x="172410" y="6460756"/>
            <a:ext cx="2472271" cy="365125"/>
          </a:xfrm>
        </p:spPr>
        <p:txBody>
          <a:bodyPr/>
          <a:lstStyle/>
          <a:p>
            <a:pPr rtl="0"/>
            <a:fld id="{12CFE930-455A-4554-8BAE-E60BA1E3A08E}" type="datetime1">
              <a:rPr lang="nl-NL" smtClean="0"/>
              <a:t>18-10-2021</a:t>
            </a:fld>
            <a:endParaRPr lang="en-US" dirty="0"/>
          </a:p>
        </p:txBody>
      </p:sp>
      <p:pic>
        <p:nvPicPr>
          <p:cNvPr id="6" name="Afbeelding 5" descr="Afbeelding met object, licht, lamp&#10;&#10;Automatisch gegenereerde beschrijving">
            <a:extLst>
              <a:ext uri="{FF2B5EF4-FFF2-40B4-BE49-F238E27FC236}">
                <a16:creationId xmlns="" xmlns:a16="http://schemas.microsoft.com/office/drawing/2014/main" id="{66E32434-9773-4951-AD33-42DCDFA38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73" y="2226331"/>
            <a:ext cx="2136310" cy="2136310"/>
          </a:xfrm>
          <a:prstGeom prst="rect">
            <a:avLst/>
          </a:prstGeom>
        </p:spPr>
      </p:pic>
      <p:pic>
        <p:nvPicPr>
          <p:cNvPr id="8" name="Afbeelding 7">
            <a:extLst>
              <a:ext uri="{FF2B5EF4-FFF2-40B4-BE49-F238E27FC236}">
                <a16:creationId xmlns="" xmlns:a16="http://schemas.microsoft.com/office/drawing/2014/main" id="{732B1B8B-3C11-421C-8C7A-63DBB8A36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10" name="Afbeelding 9">
            <a:extLst>
              <a:ext uri="{FF2B5EF4-FFF2-40B4-BE49-F238E27FC236}">
                <a16:creationId xmlns="" xmlns:a16="http://schemas.microsoft.com/office/drawing/2014/main" id="{FA5FFA02-EAED-4297-AB17-0D1C5DF333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2" name="Afbeelding 11">
            <a:extLst>
              <a:ext uri="{FF2B5EF4-FFF2-40B4-BE49-F238E27FC236}">
                <a16:creationId xmlns="" xmlns:a16="http://schemas.microsoft.com/office/drawing/2014/main" id="{FE8AA12D-1EA9-4DF0-985B-7F37EE7181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4" name="Afbeelding 13" descr="Profologogroot (1).png">
            <a:extLst>
              <a:ext uri="{FF2B5EF4-FFF2-40B4-BE49-F238E27FC236}">
                <a16:creationId xmlns="" xmlns:a16="http://schemas.microsoft.com/office/drawing/2014/main" id="{69962969-6247-4D88-A8DC-9798E4A556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16" name="Afbeelding 15">
            <a:extLst>
              <a:ext uri="{FF2B5EF4-FFF2-40B4-BE49-F238E27FC236}">
                <a16:creationId xmlns="" xmlns:a16="http://schemas.microsoft.com/office/drawing/2014/main" id="{1FEF6C3C-4927-4B5B-9B27-3A7A1C7FA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18" name="Afbeelding 17">
            <a:extLst>
              <a:ext uri="{FF2B5EF4-FFF2-40B4-BE49-F238E27FC236}">
                <a16:creationId xmlns="" xmlns:a16="http://schemas.microsoft.com/office/drawing/2014/main" id="{263D0C43-E1B2-4AF2-B9FB-CC6753FE3B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Tree>
    <p:extLst>
      <p:ext uri="{BB962C8B-B14F-4D97-AF65-F5344CB8AC3E}">
        <p14:creationId xmlns:p14="http://schemas.microsoft.com/office/powerpoint/2010/main" val="2513557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ACF0D4D0-F7F3-4083-B25A-8C636B52D68C}"/>
              </a:ext>
            </a:extLst>
          </p:cNvPr>
          <p:cNvSpPr>
            <a:spLocks noGrp="1"/>
          </p:cNvSpPr>
          <p:nvPr>
            <p:ph type="title"/>
          </p:nvPr>
        </p:nvSpPr>
        <p:spPr/>
        <p:txBody>
          <a:bodyPr/>
          <a:lstStyle/>
          <a:p>
            <a:r>
              <a:rPr lang="nl-BE" dirty="0"/>
              <a:t>POSITIEVE ELEMENTEN IN DEZE CASUS</a:t>
            </a:r>
          </a:p>
        </p:txBody>
      </p:sp>
      <p:sp>
        <p:nvSpPr>
          <p:cNvPr id="6" name="Tijdelijke aanduiding voor inhoud 5">
            <a:extLst>
              <a:ext uri="{FF2B5EF4-FFF2-40B4-BE49-F238E27FC236}">
                <a16:creationId xmlns="" xmlns:a16="http://schemas.microsoft.com/office/drawing/2014/main" id="{94C050F3-5A1C-4FE6-82FC-52F6EBE7EB90}"/>
              </a:ext>
            </a:extLst>
          </p:cNvPr>
          <p:cNvSpPr>
            <a:spLocks noGrp="1"/>
          </p:cNvSpPr>
          <p:nvPr>
            <p:ph idx="1"/>
          </p:nvPr>
        </p:nvSpPr>
        <p:spPr>
          <a:xfrm>
            <a:off x="1097280" y="1845733"/>
            <a:ext cx="10058400" cy="4190081"/>
          </a:xfrm>
        </p:spPr>
        <p:txBody>
          <a:bodyPr>
            <a:normAutofit lnSpcReduction="10000"/>
          </a:bodyPr>
          <a:lstStyle/>
          <a:p>
            <a:pPr lvl="0">
              <a:buFont typeface="Wingdings" panose="05000000000000000000" pitchFamily="2" charset="2"/>
              <a:buChar char="§"/>
            </a:pPr>
            <a:r>
              <a:rPr lang="nl-NL" dirty="0"/>
              <a:t>Goede reflex van de school om HERGO te doen na situatie om jongere nieuwe kans te geven</a:t>
            </a:r>
            <a:endParaRPr lang="nl-BE" dirty="0"/>
          </a:p>
          <a:p>
            <a:pPr lvl="0">
              <a:buFont typeface="Wingdings" panose="05000000000000000000" pitchFamily="2" charset="2"/>
              <a:buChar char="§"/>
            </a:pPr>
            <a:r>
              <a:rPr lang="nl-NL" dirty="0"/>
              <a:t>Contact school verliep goed</a:t>
            </a:r>
            <a:endParaRPr lang="nl-BE" dirty="0"/>
          </a:p>
          <a:p>
            <a:pPr lvl="0">
              <a:buFont typeface="Wingdings" panose="05000000000000000000" pitchFamily="2" charset="2"/>
              <a:buChar char="§"/>
            </a:pPr>
            <a:r>
              <a:rPr lang="nl-NL" dirty="0"/>
              <a:t>Gaven ruimte aan leerkracht om HERGO te doen</a:t>
            </a:r>
            <a:endParaRPr lang="nl-BE" dirty="0"/>
          </a:p>
          <a:p>
            <a:pPr lvl="0">
              <a:buFont typeface="Wingdings" panose="05000000000000000000" pitchFamily="2" charset="2"/>
              <a:buChar char="§"/>
            </a:pPr>
            <a:r>
              <a:rPr lang="nl-NL" dirty="0"/>
              <a:t>Leerkracht was gemotiveerd om in traject te stappen</a:t>
            </a:r>
            <a:endParaRPr lang="nl-BE" dirty="0"/>
          </a:p>
          <a:p>
            <a:pPr lvl="0">
              <a:buFont typeface="Wingdings" panose="05000000000000000000" pitchFamily="2" charset="2"/>
              <a:buChar char="§"/>
            </a:pPr>
            <a:r>
              <a:rPr lang="nl-NL" dirty="0"/>
              <a:t>Jongere was gemotiveerd</a:t>
            </a:r>
            <a:endParaRPr lang="nl-BE" dirty="0"/>
          </a:p>
          <a:p>
            <a:pPr lvl="0">
              <a:buFont typeface="Wingdings" panose="05000000000000000000" pitchFamily="2" charset="2"/>
              <a:buChar char="§"/>
            </a:pPr>
            <a:r>
              <a:rPr lang="nl-NL" dirty="0"/>
              <a:t>Beide partijen konden aandeel benoemen</a:t>
            </a:r>
            <a:endParaRPr lang="nl-BE" dirty="0"/>
          </a:p>
          <a:p>
            <a:pPr lvl="0">
              <a:buFont typeface="Wingdings" panose="05000000000000000000" pitchFamily="2" charset="2"/>
              <a:buChar char="§"/>
            </a:pPr>
            <a:r>
              <a:rPr lang="nl-NL" dirty="0"/>
              <a:t>Reeds na  3 fysieke interventies traject kunnen afronden</a:t>
            </a:r>
            <a:endParaRPr lang="nl-BE" dirty="0"/>
          </a:p>
          <a:p>
            <a:pPr lvl="0">
              <a:buFont typeface="Wingdings" panose="05000000000000000000" pitchFamily="2" charset="2"/>
              <a:buChar char="§"/>
            </a:pPr>
            <a:r>
              <a:rPr lang="nl-NL" dirty="0"/>
              <a:t>Jongere kon dus snel terug aansluiten op school (kort traject)goede communicatie met alle partijen, ook na de fysieke interventies</a:t>
            </a:r>
            <a:endParaRPr lang="nl-BE" dirty="0"/>
          </a:p>
          <a:p>
            <a:pPr lvl="0">
              <a:buFont typeface="Wingdings" panose="05000000000000000000" pitchFamily="2" charset="2"/>
              <a:buChar char="§"/>
            </a:pPr>
            <a:r>
              <a:rPr lang="nl-NL" dirty="0"/>
              <a:t>Duidelijke afspraken gemaakt met beide partijen voor in de toekomst</a:t>
            </a:r>
            <a:endParaRPr lang="nl-BE" dirty="0"/>
          </a:p>
          <a:p>
            <a:pPr>
              <a:buFont typeface="Wingdings" panose="05000000000000000000" pitchFamily="2" charset="2"/>
              <a:buChar char="§"/>
            </a:pPr>
            <a:endParaRPr lang="nl-BE" dirty="0"/>
          </a:p>
        </p:txBody>
      </p:sp>
      <p:sp>
        <p:nvSpPr>
          <p:cNvPr id="4" name="Tijdelijke aanduiding voor datum 3">
            <a:extLst>
              <a:ext uri="{FF2B5EF4-FFF2-40B4-BE49-F238E27FC236}">
                <a16:creationId xmlns="" xmlns:a16="http://schemas.microsoft.com/office/drawing/2014/main" id="{9FFF365F-8D98-407B-BB65-F207289B9C03}"/>
              </a:ext>
            </a:extLst>
          </p:cNvPr>
          <p:cNvSpPr>
            <a:spLocks noGrp="1"/>
          </p:cNvSpPr>
          <p:nvPr>
            <p:ph type="dt" sz="half" idx="10"/>
          </p:nvPr>
        </p:nvSpPr>
        <p:spPr>
          <a:xfrm>
            <a:off x="172410" y="6445992"/>
            <a:ext cx="2472271" cy="365125"/>
          </a:xfrm>
        </p:spPr>
        <p:txBody>
          <a:bodyPr/>
          <a:lstStyle/>
          <a:p>
            <a:pPr rtl="0"/>
            <a:fld id="{12CFE930-455A-4554-8BAE-E60BA1E3A08E}" type="datetime1">
              <a:rPr lang="nl-NL" smtClean="0"/>
              <a:t>18-10-2021</a:t>
            </a:fld>
            <a:endParaRPr lang="en-US" dirty="0"/>
          </a:p>
        </p:txBody>
      </p:sp>
      <p:pic>
        <p:nvPicPr>
          <p:cNvPr id="2" name="Afbeelding 1">
            <a:extLst>
              <a:ext uri="{FF2B5EF4-FFF2-40B4-BE49-F238E27FC236}">
                <a16:creationId xmlns="" xmlns:a16="http://schemas.microsoft.com/office/drawing/2014/main" id="{269ED728-067D-43FC-8578-4343B2A37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3" name="Afbeelding 2">
            <a:extLst>
              <a:ext uri="{FF2B5EF4-FFF2-40B4-BE49-F238E27FC236}">
                <a16:creationId xmlns="" xmlns:a16="http://schemas.microsoft.com/office/drawing/2014/main" id="{D0778E2A-344F-46BC-A0E2-456487CD1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0" name="Afbeelding 9">
            <a:extLst>
              <a:ext uri="{FF2B5EF4-FFF2-40B4-BE49-F238E27FC236}">
                <a16:creationId xmlns="" xmlns:a16="http://schemas.microsoft.com/office/drawing/2014/main" id="{BE8AD3A2-FAEE-47C7-848A-02E5A81A2C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2" name="Afbeelding 11" descr="Profologogroot (1).png">
            <a:extLst>
              <a:ext uri="{FF2B5EF4-FFF2-40B4-BE49-F238E27FC236}">
                <a16:creationId xmlns="" xmlns:a16="http://schemas.microsoft.com/office/drawing/2014/main" id="{89860FD6-32EB-476C-A49F-BEDE31AEE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6212" y="6118459"/>
            <a:ext cx="1081153" cy="540577"/>
          </a:xfrm>
          <a:prstGeom prst="rect">
            <a:avLst/>
          </a:prstGeom>
        </p:spPr>
      </p:pic>
      <p:pic>
        <p:nvPicPr>
          <p:cNvPr id="14" name="Afbeelding 13">
            <a:extLst>
              <a:ext uri="{FF2B5EF4-FFF2-40B4-BE49-F238E27FC236}">
                <a16:creationId xmlns="" xmlns:a16="http://schemas.microsoft.com/office/drawing/2014/main" id="{459F1144-1D13-46DA-A359-E04FBF836C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7576" y="5709573"/>
            <a:ext cx="679370" cy="1078999"/>
          </a:xfrm>
          <a:prstGeom prst="rect">
            <a:avLst/>
          </a:prstGeom>
        </p:spPr>
      </p:pic>
      <p:pic>
        <p:nvPicPr>
          <p:cNvPr id="16" name="Afbeelding 15">
            <a:extLst>
              <a:ext uri="{FF2B5EF4-FFF2-40B4-BE49-F238E27FC236}">
                <a16:creationId xmlns="" xmlns:a16="http://schemas.microsoft.com/office/drawing/2014/main" id="{BC6BAD19-CF00-4757-9B71-5B64DD9CAA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pic>
        <p:nvPicPr>
          <p:cNvPr id="18" name="Afbeelding 17">
            <a:extLst>
              <a:ext uri="{FF2B5EF4-FFF2-40B4-BE49-F238E27FC236}">
                <a16:creationId xmlns="" xmlns:a16="http://schemas.microsoft.com/office/drawing/2014/main" id="{6D15C909-8DF3-4A88-89DB-78AB17870D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03" y="475590"/>
            <a:ext cx="1192696" cy="1192696"/>
          </a:xfrm>
          <a:prstGeom prst="rect">
            <a:avLst/>
          </a:prstGeom>
        </p:spPr>
      </p:pic>
    </p:spTree>
    <p:extLst>
      <p:ext uri="{BB962C8B-B14F-4D97-AF65-F5344CB8AC3E}">
        <p14:creationId xmlns:p14="http://schemas.microsoft.com/office/powerpoint/2010/main" val="936004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Rol CMP bij aanmelding NAFT</a:t>
            </a:r>
          </a:p>
        </p:txBody>
      </p:sp>
    </p:spTree>
    <p:extLst>
      <p:ext uri="{BB962C8B-B14F-4D97-AF65-F5344CB8AC3E}">
        <p14:creationId xmlns:p14="http://schemas.microsoft.com/office/powerpoint/2010/main" val="2310993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Voorstelling Rol CMP bij NAFT</a:t>
            </a:r>
          </a:p>
        </p:txBody>
      </p:sp>
      <p:sp>
        <p:nvSpPr>
          <p:cNvPr id="3" name="Tijdelijke aanduiding voor inhoud 2"/>
          <p:cNvSpPr>
            <a:spLocks noGrp="1"/>
          </p:cNvSpPr>
          <p:nvPr>
            <p:ph idx="1"/>
          </p:nvPr>
        </p:nvSpPr>
        <p:spPr/>
        <p:txBody>
          <a:bodyPr/>
          <a:lstStyle/>
          <a:p>
            <a:r>
              <a:rPr lang="nl-BE" dirty="0"/>
              <a:t>FLOW</a:t>
            </a:r>
          </a:p>
          <a:p>
            <a:r>
              <a:rPr lang="nl-BE" dirty="0"/>
              <a:t>Aanmeldingsfiche</a:t>
            </a:r>
          </a:p>
          <a:p>
            <a:r>
              <a:rPr lang="nl-BE" dirty="0"/>
              <a:t>Rol van het CMP Antwerpen</a:t>
            </a:r>
          </a:p>
          <a:p>
            <a:r>
              <a:rPr lang="nl-BE" dirty="0"/>
              <a:t>Praktisch</a:t>
            </a:r>
          </a:p>
          <a:p>
            <a:r>
              <a:rPr lang="nl-BE" dirty="0"/>
              <a:t>Website Onderwijs Vlaanderen: NAFT</a:t>
            </a:r>
          </a:p>
        </p:txBody>
      </p:sp>
    </p:spTree>
    <p:extLst>
      <p:ext uri="{BB962C8B-B14F-4D97-AF65-F5344CB8AC3E}">
        <p14:creationId xmlns:p14="http://schemas.microsoft.com/office/powerpoint/2010/main" val="91881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431117" y="1375834"/>
            <a:ext cx="8760883" cy="1327151"/>
          </a:xfrm>
        </p:spPr>
        <p:txBody>
          <a:bodyPr/>
          <a:lstStyle/>
          <a:p>
            <a:r>
              <a:rPr lang="nl-BE" dirty="0"/>
              <a:t>FLOW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 y="74482"/>
            <a:ext cx="10525760" cy="678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752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688" y="1"/>
            <a:ext cx="9510523" cy="690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701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72" y="617492"/>
            <a:ext cx="9601200" cy="216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4184073" y="4042023"/>
            <a:ext cx="6096000" cy="1815882"/>
          </a:xfrm>
          <a:prstGeom prst="rect">
            <a:avLst/>
          </a:prstGeom>
        </p:spPr>
        <p:txBody>
          <a:bodyPr>
            <a:spAutoFit/>
          </a:bodyPr>
          <a:lstStyle/>
          <a:p>
            <a:pPr defTabSz="914377"/>
            <a:r>
              <a:rPr lang="nl-BE" sz="1600" dirty="0">
                <a:solidFill>
                  <a:prstClr val="black"/>
                </a:solidFill>
                <a:latin typeface="Tahoma" charset="0"/>
                <a:ea typeface="Tahoma" charset="0"/>
                <a:cs typeface="Tahoma" charset="0"/>
              </a:rPr>
              <a:t>Voor jongeren die schoollopen buiten de stad</a:t>
            </a:r>
          </a:p>
          <a:p>
            <a:pPr marL="457189" lvl="1" defTabSz="914377"/>
            <a:r>
              <a:rPr lang="nl-BE" sz="1600" dirty="0">
                <a:solidFill>
                  <a:prstClr val="black"/>
                </a:solidFill>
                <a:latin typeface="Tahoma" charset="0"/>
                <a:ea typeface="Tahoma" charset="0"/>
                <a:cs typeface="Tahoma" charset="0"/>
              </a:rPr>
              <a:t>CLB meldt rechtstreeks aan bij NAFT partner</a:t>
            </a:r>
          </a:p>
          <a:p>
            <a:pPr marL="457189" lvl="1" defTabSz="914377"/>
            <a:r>
              <a:rPr lang="nl-BE" sz="1600" dirty="0">
                <a:solidFill>
                  <a:prstClr val="black"/>
                </a:solidFill>
                <a:latin typeface="Tahoma" charset="0"/>
                <a:ea typeface="Tahoma" charset="0"/>
                <a:cs typeface="Tahoma" charset="0"/>
                <a:hlinkClick r:id="rId4"/>
              </a:rPr>
              <a:t>NAFT - Provincie Antwerpen</a:t>
            </a:r>
            <a:endParaRPr lang="nl-BE" sz="1600" dirty="0">
              <a:solidFill>
                <a:prstClr val="black"/>
              </a:solidFill>
              <a:latin typeface="Tahoma" charset="0"/>
              <a:ea typeface="Tahoma" charset="0"/>
              <a:cs typeface="Tahoma" charset="0"/>
            </a:endParaRPr>
          </a:p>
          <a:p>
            <a:pPr defTabSz="914377"/>
            <a:endParaRPr lang="nl-BE" sz="1600" dirty="0">
              <a:solidFill>
                <a:prstClr val="black"/>
              </a:solidFill>
              <a:latin typeface="Tahoma" charset="0"/>
              <a:ea typeface="Tahoma" charset="0"/>
              <a:cs typeface="Tahoma" charset="0"/>
            </a:endParaRPr>
          </a:p>
          <a:p>
            <a:pPr defTabSz="914377"/>
            <a:r>
              <a:rPr lang="nl-BE" sz="1600" dirty="0">
                <a:solidFill>
                  <a:prstClr val="black"/>
                </a:solidFill>
                <a:latin typeface="Tahoma" charset="0"/>
                <a:ea typeface="Tahoma" charset="0"/>
                <a:cs typeface="Tahoma" charset="0"/>
              </a:rPr>
              <a:t>Voor jongeren die schoollopen in de stad</a:t>
            </a:r>
          </a:p>
          <a:p>
            <a:pPr marL="457189" lvl="1" defTabSz="914377"/>
            <a:r>
              <a:rPr lang="nl-BE" sz="1600" dirty="0">
                <a:solidFill>
                  <a:prstClr val="black"/>
                </a:solidFill>
                <a:latin typeface="Tahoma" charset="0"/>
                <a:ea typeface="Tahoma" charset="0"/>
                <a:cs typeface="Tahoma" charset="0"/>
              </a:rPr>
              <a:t>School/CLB meldt aan bij CMP</a:t>
            </a:r>
          </a:p>
          <a:p>
            <a:pPr marL="457189" lvl="1" defTabSz="914377"/>
            <a:r>
              <a:rPr lang="nl-BE" sz="1600" dirty="0">
                <a:solidFill>
                  <a:prstClr val="black"/>
                </a:solidFill>
                <a:latin typeface="Tahoma" charset="0"/>
                <a:ea typeface="Tahoma" charset="0"/>
                <a:cs typeface="Tahoma" charset="0"/>
                <a:hlinkClick r:id="rId5"/>
              </a:rPr>
              <a:t>https://onderwijs.csjdatabank.be/</a:t>
            </a:r>
            <a:endParaRPr lang="nl-BE" sz="1600" dirty="0">
              <a:solidFill>
                <a:prstClr val="black"/>
              </a:solidFill>
              <a:latin typeface="Tahoma" charset="0"/>
              <a:ea typeface="Tahoma" charset="0"/>
              <a:cs typeface="Tahoma" charset="0"/>
            </a:endParaRPr>
          </a:p>
        </p:txBody>
      </p:sp>
      <p:sp>
        <p:nvSpPr>
          <p:cNvPr id="4" name="Rechthoek 3"/>
          <p:cNvSpPr/>
          <p:nvPr/>
        </p:nvSpPr>
        <p:spPr>
          <a:xfrm>
            <a:off x="4184074" y="3180833"/>
            <a:ext cx="4839853" cy="502766"/>
          </a:xfrm>
          <a:prstGeom prst="rect">
            <a:avLst/>
          </a:prstGeom>
        </p:spPr>
        <p:txBody>
          <a:bodyPr wrap="square">
            <a:spAutoFit/>
          </a:bodyPr>
          <a:lstStyle/>
          <a:p>
            <a:pPr defTabSz="914377"/>
            <a:r>
              <a:rPr lang="nl-BE" sz="2667" b="1" dirty="0">
                <a:solidFill>
                  <a:srgbClr val="1D2951"/>
                </a:solidFill>
                <a:latin typeface="Tahoma" panose="020B0604030504040204" pitchFamily="34" charset="0"/>
                <a:ea typeface="Tahoma" panose="020B0604030504040204" pitchFamily="34" charset="0"/>
                <a:cs typeface="Tahoma" panose="020B0604030504040204" pitchFamily="34" charset="0"/>
              </a:rPr>
              <a:t>Hoe aanmelden?</a:t>
            </a:r>
          </a:p>
        </p:txBody>
      </p:sp>
    </p:spTree>
    <p:extLst>
      <p:ext uri="{BB962C8B-B14F-4D97-AF65-F5344CB8AC3E}">
        <p14:creationId xmlns:p14="http://schemas.microsoft.com/office/powerpoint/2010/main" val="79492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2 aanmeldingsfiches</a:t>
            </a:r>
          </a:p>
        </p:txBody>
      </p:sp>
      <p:sp>
        <p:nvSpPr>
          <p:cNvPr id="3" name="Tijdelijke aanduiding voor inhoud 2"/>
          <p:cNvSpPr>
            <a:spLocks noGrp="1"/>
          </p:cNvSpPr>
          <p:nvPr>
            <p:ph idx="1"/>
          </p:nvPr>
        </p:nvSpPr>
        <p:spPr>
          <a:xfrm>
            <a:off x="4532312" y="1865693"/>
            <a:ext cx="8761800" cy="4351339"/>
          </a:xfrm>
        </p:spPr>
        <p:txBody>
          <a:bodyPr/>
          <a:lstStyle/>
          <a:p>
            <a:pPr marL="0" indent="0">
              <a:buNone/>
            </a:pPr>
            <a:endParaRPr lang="nl-BE" dirty="0"/>
          </a:p>
          <a:p>
            <a:r>
              <a:rPr lang="nl-BE" dirty="0">
                <a:sym typeface="Wingdings" panose="05000000000000000000" pitchFamily="2" charset="2"/>
              </a:rPr>
              <a:t>Aanmeldingsfiche CMP: individuele trajecten</a:t>
            </a:r>
          </a:p>
          <a:p>
            <a:endParaRPr lang="nl-BE" dirty="0"/>
          </a:p>
          <a:p>
            <a:r>
              <a:rPr lang="nl-BE" dirty="0"/>
              <a:t>Aanmeldingsfiche klas- en groepstrajecten</a:t>
            </a:r>
          </a:p>
          <a:p>
            <a:pPr marL="0" indent="0">
              <a:buNone/>
            </a:pPr>
            <a:r>
              <a:rPr lang="nl-BE" dirty="0" smtClean="0">
                <a:sym typeface="Wingdings" panose="05000000000000000000" pitchFamily="2" charset="2"/>
              </a:rPr>
              <a:t> </a:t>
            </a:r>
            <a:r>
              <a:rPr lang="nl-BE" dirty="0">
                <a:sym typeface="Wingdings" panose="05000000000000000000" pitchFamily="2" charset="2"/>
              </a:rPr>
              <a:t>vertrekken vanuit leerlinggebonden vraag (niet enkel leerkrachtenondersteuning)</a:t>
            </a:r>
          </a:p>
          <a:p>
            <a:pPr marL="0" indent="0">
              <a:buNone/>
            </a:pPr>
            <a:endParaRPr lang="nl-BE" dirty="0">
              <a:sym typeface="Wingdings" panose="05000000000000000000" pitchFamily="2" charset="2"/>
            </a:endParaRPr>
          </a:p>
          <a:p>
            <a:endParaRPr lang="nl-BE" dirty="0" smtClean="0">
              <a:sym typeface="Wingdings" panose="05000000000000000000" pitchFamily="2" charset="2"/>
            </a:endParaRPr>
          </a:p>
          <a:p>
            <a:endParaRPr lang="nl-BE" dirty="0">
              <a:sym typeface="Wingdings" panose="05000000000000000000" pitchFamily="2" charset="2"/>
            </a:endParaRPr>
          </a:p>
          <a:p>
            <a:r>
              <a:rPr lang="nl-BE" dirty="0" smtClean="0">
                <a:sym typeface="Wingdings" panose="05000000000000000000" pitchFamily="2" charset="2"/>
              </a:rPr>
              <a:t>Team </a:t>
            </a:r>
            <a:r>
              <a:rPr lang="nl-BE" dirty="0">
                <a:sym typeface="Wingdings" panose="05000000000000000000" pitchFamily="2" charset="2"/>
              </a:rPr>
              <a:t>Schoolontwikkeling (stad Antwerpen) </a:t>
            </a:r>
            <a:r>
              <a:rPr lang="nl-BE" dirty="0">
                <a:sym typeface="Wingdings" panose="05000000000000000000" pitchFamily="2" charset="2"/>
                <a:hlinkClick r:id="rId3"/>
              </a:rPr>
              <a:t>Netwerk Schoolontwikkeling</a:t>
            </a:r>
            <a:endParaRPr lang="nl-BE" dirty="0">
              <a:solidFill>
                <a:srgbClr val="FF0000"/>
              </a:solidFill>
              <a:sym typeface="Wingdings" panose="05000000000000000000" pitchFamily="2" charset="2"/>
            </a:endParaRPr>
          </a:p>
          <a:p>
            <a:pPr marL="0" indent="0">
              <a:buNone/>
            </a:pPr>
            <a:r>
              <a:rPr lang="nl-BE" dirty="0" smtClean="0">
                <a:sym typeface="Wingdings" panose="05000000000000000000" pitchFamily="2" charset="2"/>
              </a:rPr>
              <a:t> </a:t>
            </a:r>
            <a:r>
              <a:rPr lang="nl-BE" dirty="0">
                <a:sym typeface="Wingdings" panose="05000000000000000000" pitchFamily="2" charset="2"/>
              </a:rPr>
              <a:t>ruimere vraag rond schoolondersteuning </a:t>
            </a:r>
            <a:endParaRPr lang="nl-BE" dirty="0"/>
          </a:p>
          <a:p>
            <a:endParaRPr lang="nl-BE" dirty="0"/>
          </a:p>
        </p:txBody>
      </p:sp>
      <p:graphicFrame>
        <p:nvGraphicFramePr>
          <p:cNvPr id="5" name="Grafiek 4"/>
          <p:cNvGraphicFramePr/>
          <p:nvPr>
            <p:extLst>
              <p:ext uri="{D42A27DB-BD31-4B8C-83A1-F6EECF244321}">
                <p14:modId xmlns:p14="http://schemas.microsoft.com/office/powerpoint/2010/main" val="618541988"/>
              </p:ext>
            </p:extLst>
          </p:nvPr>
        </p:nvGraphicFramePr>
        <p:xfrm>
          <a:off x="0" y="200164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9289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88751" y="484410"/>
            <a:ext cx="8761800" cy="519199"/>
          </a:xfrm>
        </p:spPr>
        <p:txBody>
          <a:bodyPr>
            <a:noAutofit/>
          </a:bodyPr>
          <a:lstStyle/>
          <a:p>
            <a:pPr algn="ctr"/>
            <a:r>
              <a:rPr lang="nl-BE" sz="3700" dirty="0" smtClean="0"/>
              <a:t>Aanmeldingsfiche: perspectief</a:t>
            </a:r>
            <a:endParaRPr lang="nl-BE" sz="3700" dirty="0"/>
          </a:p>
        </p:txBody>
      </p:sp>
      <p:sp>
        <p:nvSpPr>
          <p:cNvPr id="6" name="Tijdelijke aanduiding voor inhoud 5"/>
          <p:cNvSpPr>
            <a:spLocks noGrp="1"/>
          </p:cNvSpPr>
          <p:nvPr>
            <p:ph idx="1"/>
          </p:nvPr>
        </p:nvSpPr>
        <p:spPr>
          <a:xfrm>
            <a:off x="1628079" y="1304695"/>
            <a:ext cx="9078951" cy="4984595"/>
          </a:xfrm>
        </p:spPr>
        <p:txBody>
          <a:bodyPr>
            <a:normAutofit fontScale="92500" lnSpcReduction="20000"/>
          </a:bodyPr>
          <a:lstStyle/>
          <a:p>
            <a:r>
              <a:rPr lang="nl-NL" sz="2000" dirty="0"/>
              <a:t>Hoe kijkt de jongere zelf naar de aanmelding</a:t>
            </a:r>
            <a:r>
              <a:rPr lang="nl-NL" sz="2000" dirty="0" smtClean="0"/>
              <a:t>? / Wat </a:t>
            </a:r>
            <a:r>
              <a:rPr lang="nl-NL" sz="2000" dirty="0"/>
              <a:t>wil de jongere bereiken?</a:t>
            </a:r>
            <a:endParaRPr lang="nl-BE" sz="2000" dirty="0"/>
          </a:p>
          <a:p>
            <a:pPr marL="0" indent="0">
              <a:buNone/>
            </a:pPr>
            <a:r>
              <a:rPr lang="nl-NL" dirty="0"/>
              <a:t>Nog niet </a:t>
            </a:r>
            <a:r>
              <a:rPr lang="nl-NL" dirty="0" smtClean="0"/>
              <a:t>duidelijk				</a:t>
            </a:r>
            <a:r>
              <a:rPr lang="nl-BE" dirty="0" smtClean="0"/>
              <a:t>Jongere </a:t>
            </a:r>
            <a:r>
              <a:rPr lang="nl-BE" dirty="0"/>
              <a:t>heeft zelf last van snel boos worden en </a:t>
            </a:r>
            <a:r>
              <a:rPr lang="nl-BE" dirty="0" smtClean="0"/>
              <a:t>					wil </a:t>
            </a:r>
            <a:r>
              <a:rPr lang="nl-BE" dirty="0"/>
              <a:t>handvaten om hierrond te werken. </a:t>
            </a:r>
            <a:endParaRPr lang="nl-BE" dirty="0" smtClean="0"/>
          </a:p>
          <a:p>
            <a:pPr marL="0" indent="0">
              <a:buNone/>
            </a:pPr>
            <a:r>
              <a:rPr lang="nl-NL" dirty="0" smtClean="0"/>
              <a:t>Weet </a:t>
            </a:r>
            <a:r>
              <a:rPr lang="nl-NL" dirty="0"/>
              <a:t>dat hij zijn best moet </a:t>
            </a:r>
            <a:r>
              <a:rPr lang="nl-NL" dirty="0" smtClean="0"/>
              <a:t>doen</a:t>
            </a:r>
            <a:r>
              <a:rPr lang="nl-BE" dirty="0"/>
              <a:t>	</a:t>
            </a:r>
            <a:r>
              <a:rPr lang="nl-BE" dirty="0" smtClean="0"/>
              <a:t>	Jongere </a:t>
            </a:r>
            <a:r>
              <a:rPr lang="nl-BE" dirty="0"/>
              <a:t>wil zelf werken aan aanwezigheden. Ze </a:t>
            </a:r>
            <a:r>
              <a:rPr lang="nl-BE" dirty="0" smtClean="0"/>
              <a:t>					ervaart </a:t>
            </a:r>
            <a:r>
              <a:rPr lang="nl-BE" dirty="0"/>
              <a:t>stress en gaat hierdoor situaties </a:t>
            </a:r>
            <a:r>
              <a:rPr lang="nl-BE" dirty="0" smtClean="0"/>
              <a:t>						vermijden </a:t>
            </a:r>
            <a:r>
              <a:rPr lang="nl-BE" dirty="0"/>
              <a:t>(</a:t>
            </a:r>
            <a:r>
              <a:rPr lang="nl-BE" dirty="0" err="1"/>
              <a:t>oa</a:t>
            </a:r>
            <a:r>
              <a:rPr lang="nl-BE" dirty="0"/>
              <a:t>. afwezig blijven wanneer ze merkt </a:t>
            </a:r>
            <a:r>
              <a:rPr lang="nl-BE" dirty="0" smtClean="0"/>
              <a:t>					dat </a:t>
            </a:r>
            <a:r>
              <a:rPr lang="nl-BE" dirty="0"/>
              <a:t>ze laat zal komen). </a:t>
            </a:r>
            <a:endParaRPr lang="nl-BE" dirty="0" smtClean="0"/>
          </a:p>
          <a:p>
            <a:r>
              <a:rPr lang="nl-BE" sz="2000" dirty="0"/>
              <a:t>Wat willen de leerkrachten/het schoolteam bereiken?</a:t>
            </a:r>
          </a:p>
          <a:p>
            <a:pPr marL="0" indent="0">
              <a:buNone/>
            </a:pPr>
            <a:r>
              <a:rPr lang="nl-BE" dirty="0" smtClean="0"/>
              <a:t>Leerling is momenteel geschorst.		</a:t>
            </a:r>
            <a:r>
              <a:rPr lang="nl-BE" dirty="0" err="1" smtClean="0"/>
              <a:t>Nav</a:t>
            </a:r>
            <a:r>
              <a:rPr lang="nl-BE" dirty="0" smtClean="0"/>
              <a:t> recent conflict tussen enkele leerlingen is </a:t>
            </a:r>
            <a:br>
              <a:rPr lang="nl-BE" dirty="0" smtClean="0"/>
            </a:br>
            <a:r>
              <a:rPr lang="nl-BE" dirty="0" smtClean="0"/>
              <a:t>Nood aan extern traject om definitieve tucht 	school zoekende naar traject om te werken </a:t>
            </a:r>
            <a:br>
              <a:rPr lang="nl-BE" dirty="0" smtClean="0"/>
            </a:br>
            <a:r>
              <a:rPr lang="nl-BE" dirty="0" smtClean="0"/>
              <a:t>te vermijden 				</a:t>
            </a:r>
            <a:r>
              <a:rPr lang="nl-BE" dirty="0"/>
              <a:t>rond herstel met deze leerlingen</a:t>
            </a:r>
          </a:p>
          <a:p>
            <a:pPr marL="0" indent="0">
              <a:buNone/>
            </a:pPr>
            <a:r>
              <a:rPr lang="nl-BE" dirty="0" smtClean="0"/>
              <a:t>Werken rond houding, attitude en motivatie	</a:t>
            </a:r>
            <a:r>
              <a:rPr lang="nl-BE" dirty="0"/>
              <a:t>Leerling heeft goed contact met leerkracht </a:t>
            </a:r>
            <a:r>
              <a:rPr lang="nl-BE" dirty="0" smtClean="0"/>
              <a:t>						Nederlands</a:t>
            </a:r>
            <a:r>
              <a:rPr lang="nl-BE" dirty="0"/>
              <a:t>, hij is bereid om tijdens en bij afloop </a:t>
            </a:r>
            <a:r>
              <a:rPr lang="nl-BE" dirty="0" smtClean="0"/>
              <a:t>					van het traject </a:t>
            </a:r>
            <a:r>
              <a:rPr lang="nl-BE" dirty="0"/>
              <a:t>de </a:t>
            </a:r>
            <a:r>
              <a:rPr lang="nl-BE" dirty="0" smtClean="0"/>
              <a:t>leerling </a:t>
            </a:r>
            <a:r>
              <a:rPr lang="nl-BE" dirty="0"/>
              <a:t>te blijven opvolgen. </a:t>
            </a:r>
            <a:endParaRPr lang="nl-BE" dirty="0" smtClean="0"/>
          </a:p>
          <a:p>
            <a:r>
              <a:rPr lang="nl-BE" sz="2200" dirty="0" smtClean="0"/>
              <a:t>Hoe </a:t>
            </a:r>
            <a:r>
              <a:rPr lang="nl-BE" sz="2200" dirty="0"/>
              <a:t>kijken de ouders naar deze aanmelding? / Wat willen ze bereiken voor hun zoon of dochter?</a:t>
            </a:r>
          </a:p>
          <a:p>
            <a:pPr marL="0" lvl="0" indent="0">
              <a:buNone/>
            </a:pPr>
            <a:r>
              <a:rPr lang="nl-BE" dirty="0"/>
              <a:t>N</a:t>
            </a:r>
            <a:r>
              <a:rPr lang="nl-BE" dirty="0" smtClean="0"/>
              <a:t>og </a:t>
            </a:r>
            <a:r>
              <a:rPr lang="nl-BE" dirty="0"/>
              <a:t>niet </a:t>
            </a:r>
            <a:r>
              <a:rPr lang="nl-BE" dirty="0" smtClean="0"/>
              <a:t>besproken				</a:t>
            </a:r>
            <a:r>
              <a:rPr lang="nl-BE" dirty="0"/>
              <a:t>Ouders zien thuis ook dat X moeilijkheden </a:t>
            </a:r>
            <a:r>
              <a:rPr lang="nl-BE" dirty="0" smtClean="0"/>
              <a:t>heef					met </a:t>
            </a:r>
            <a:r>
              <a:rPr lang="nl-BE" dirty="0"/>
              <a:t>zelfbeheersing. Ze wensen dat hier rond </a:t>
            </a:r>
            <a:r>
              <a:rPr lang="nl-BE" dirty="0" smtClean="0"/>
              <a:t>					gewerkt </a:t>
            </a:r>
            <a:r>
              <a:rPr lang="nl-BE" dirty="0"/>
              <a:t>wordt via externe begeleiding en staan </a:t>
            </a:r>
            <a:r>
              <a:rPr lang="nl-BE" dirty="0" smtClean="0"/>
              <a:t>					open </a:t>
            </a:r>
            <a:r>
              <a:rPr lang="nl-BE" dirty="0"/>
              <a:t>om samen in gesprek te gaan</a:t>
            </a:r>
            <a:endParaRPr lang="nl-BE" dirty="0" smtClean="0"/>
          </a:p>
          <a:p>
            <a:pPr marL="0" lvl="0" indent="0">
              <a:buNone/>
            </a:pPr>
            <a:r>
              <a:rPr lang="nl-BE" dirty="0" smtClean="0"/>
              <a:t>Akkoord </a:t>
            </a:r>
          </a:p>
          <a:p>
            <a:pPr marL="0" indent="0">
              <a:buNone/>
            </a:pPr>
            <a:endParaRPr lang="nl-BE" dirty="0" smtClean="0"/>
          </a:p>
          <a:p>
            <a:pPr marL="0" indent="0">
              <a:buNone/>
            </a:pPr>
            <a:endParaRPr lang="nl-BE" dirty="0"/>
          </a:p>
          <a:p>
            <a:pPr marL="0" indent="0">
              <a:buNone/>
            </a:pPr>
            <a:endParaRPr lang="nl-BE" dirty="0" smtClean="0"/>
          </a:p>
        </p:txBody>
      </p:sp>
    </p:spTree>
    <p:extLst>
      <p:ext uri="{BB962C8B-B14F-4D97-AF65-F5344CB8AC3E}">
        <p14:creationId xmlns:p14="http://schemas.microsoft.com/office/powerpoint/2010/main" val="312311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3076BA-751E-465E-9A43-1440B7F9E0C1}"/>
              </a:ext>
            </a:extLst>
          </p:cNvPr>
          <p:cNvSpPr>
            <a:spLocks noGrp="1"/>
          </p:cNvSpPr>
          <p:nvPr>
            <p:ph type="title" idx="4294967295"/>
          </p:nvPr>
        </p:nvSpPr>
        <p:spPr>
          <a:xfrm>
            <a:off x="2587625" y="804863"/>
            <a:ext cx="9604375" cy="1049337"/>
          </a:xfrm>
        </p:spPr>
        <p:txBody>
          <a:bodyPr/>
          <a:lstStyle/>
          <a:p>
            <a:r>
              <a:rPr lang="nl-BE" dirty="0"/>
              <a:t>Wat is </a:t>
            </a:r>
            <a:r>
              <a:rPr lang="nl-BE" dirty="0" smtClean="0"/>
              <a:t>NAFT? </a:t>
            </a:r>
            <a:endParaRPr lang="nl-BE" dirty="0"/>
          </a:p>
        </p:txBody>
      </p:sp>
      <p:pic>
        <p:nvPicPr>
          <p:cNvPr id="23" name="Afbeelding 22">
            <a:extLst>
              <a:ext uri="{FF2B5EF4-FFF2-40B4-BE49-F238E27FC236}">
                <a16:creationId xmlns="" xmlns:a16="http://schemas.microsoft.com/office/drawing/2014/main" id="{D614759B-E057-4FBA-805C-7047E6006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25" name="Afbeelding 24">
            <a:extLst>
              <a:ext uri="{FF2B5EF4-FFF2-40B4-BE49-F238E27FC236}">
                <a16:creationId xmlns="" xmlns:a16="http://schemas.microsoft.com/office/drawing/2014/main" id="{DFEB0CEB-950B-429B-9A03-35EBE8FCB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27" name="Afbeelding 26">
            <a:extLst>
              <a:ext uri="{FF2B5EF4-FFF2-40B4-BE49-F238E27FC236}">
                <a16:creationId xmlns="" xmlns:a16="http://schemas.microsoft.com/office/drawing/2014/main" id="{EEF15A6C-72B6-43E3-9C6A-AEA7976F7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29" name="Afbeelding 28" descr="Profologogroot (1).png">
            <a:extLst>
              <a:ext uri="{FF2B5EF4-FFF2-40B4-BE49-F238E27FC236}">
                <a16:creationId xmlns="" xmlns:a16="http://schemas.microsoft.com/office/drawing/2014/main" id="{33DBA8E0-B7A1-4A40-BFD3-3DB0D09FF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31" name="Afbeelding 30">
            <a:extLst>
              <a:ext uri="{FF2B5EF4-FFF2-40B4-BE49-F238E27FC236}">
                <a16:creationId xmlns="" xmlns:a16="http://schemas.microsoft.com/office/drawing/2014/main" id="{4F56A7DE-083B-4A07-ABB6-317850078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33" name="Afbeelding 32">
            <a:extLst>
              <a:ext uri="{FF2B5EF4-FFF2-40B4-BE49-F238E27FC236}">
                <a16:creationId xmlns="" xmlns:a16="http://schemas.microsoft.com/office/drawing/2014/main" id="{B1230309-607A-4782-B1B9-874059927C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3" name="Tekstvak 2"/>
          <p:cNvSpPr txBox="1"/>
          <p:nvPr/>
        </p:nvSpPr>
        <p:spPr>
          <a:xfrm>
            <a:off x="1200647" y="2043485"/>
            <a:ext cx="10074303" cy="3139321"/>
          </a:xfrm>
          <a:prstGeom prst="rect">
            <a:avLst/>
          </a:prstGeom>
          <a:noFill/>
        </p:spPr>
        <p:txBody>
          <a:bodyPr wrap="square" rtlCol="0">
            <a:spAutoFit/>
          </a:bodyPr>
          <a:lstStyle/>
          <a:p>
            <a:pPr marL="285750" indent="-285750">
              <a:buFont typeface="Wingdings" panose="05000000000000000000" pitchFamily="2" charset="2"/>
              <a:buChar char="v"/>
            </a:pPr>
            <a:r>
              <a:rPr lang="nl-NL" sz="2000" dirty="0">
                <a:solidFill>
                  <a:schemeClr val="tx1">
                    <a:lumMod val="75000"/>
                    <a:lumOff val="25000"/>
                  </a:schemeClr>
                </a:solidFill>
              </a:rPr>
              <a:t>Naadloze flexibele trajecten </a:t>
            </a:r>
          </a:p>
          <a:p>
            <a:pPr marL="285750" indent="-285750">
              <a:buFont typeface="Wingdings" panose="05000000000000000000" pitchFamily="2" charset="2"/>
              <a:buChar char="v"/>
            </a:pPr>
            <a:r>
              <a:rPr lang="nl-NL" sz="2000" dirty="0">
                <a:solidFill>
                  <a:schemeClr val="tx1">
                    <a:lumMod val="75000"/>
                    <a:lumOff val="25000"/>
                  </a:schemeClr>
                </a:solidFill>
              </a:rPr>
              <a:t>Doel om </a:t>
            </a:r>
            <a:r>
              <a:rPr lang="nl-NL" sz="2000" dirty="0" smtClean="0">
                <a:solidFill>
                  <a:schemeClr val="tx1">
                    <a:lumMod val="75000"/>
                    <a:lumOff val="25000"/>
                  </a:schemeClr>
                </a:solidFill>
              </a:rPr>
              <a:t>gekwalificeerde uitstroom te bevorderen en voorkomen </a:t>
            </a:r>
            <a:r>
              <a:rPr lang="nl-NL" sz="2000" dirty="0">
                <a:solidFill>
                  <a:schemeClr val="tx1">
                    <a:lumMod val="75000"/>
                    <a:lumOff val="25000"/>
                  </a:schemeClr>
                </a:solidFill>
              </a:rPr>
              <a:t>van vroegtijdige </a:t>
            </a:r>
            <a:r>
              <a:rPr lang="nl-NL" sz="2000" dirty="0" smtClean="0">
                <a:solidFill>
                  <a:schemeClr val="tx1">
                    <a:lumMod val="75000"/>
                    <a:lumOff val="25000"/>
                  </a:schemeClr>
                </a:solidFill>
              </a:rPr>
              <a:t>schooluitval </a:t>
            </a:r>
            <a:r>
              <a:rPr lang="nl-NL" sz="2000" dirty="0">
                <a:solidFill>
                  <a:schemeClr val="tx1">
                    <a:lumMod val="75000"/>
                    <a:lumOff val="25000"/>
                  </a:schemeClr>
                </a:solidFill>
              </a:rPr>
              <a:t>in het secundair onderwijs</a:t>
            </a:r>
          </a:p>
          <a:p>
            <a:pPr marL="285750" indent="-285750">
              <a:buFont typeface="Wingdings" panose="05000000000000000000" pitchFamily="2" charset="2"/>
              <a:buChar char="v"/>
            </a:pPr>
            <a:r>
              <a:rPr lang="nl-NL" sz="2000" dirty="0">
                <a:solidFill>
                  <a:schemeClr val="tx1">
                    <a:lumMod val="75000"/>
                    <a:lumOff val="25000"/>
                  </a:schemeClr>
                </a:solidFill>
              </a:rPr>
              <a:t>Preventief en remediërend </a:t>
            </a:r>
          </a:p>
          <a:p>
            <a:pPr marL="285750" indent="-285750">
              <a:buFont typeface="Wingdings" panose="05000000000000000000" pitchFamily="2" charset="2"/>
              <a:buChar char="v"/>
            </a:pPr>
            <a:r>
              <a:rPr lang="nl-NL" sz="2000" dirty="0" smtClean="0">
                <a:solidFill>
                  <a:schemeClr val="tx1">
                    <a:lumMod val="75000"/>
                    <a:lumOff val="25000"/>
                  </a:schemeClr>
                </a:solidFill>
              </a:rPr>
              <a:t>Gericht op leerlingen</a:t>
            </a:r>
            <a:r>
              <a:rPr lang="nl-NL" sz="2000" dirty="0">
                <a:solidFill>
                  <a:schemeClr val="tx1">
                    <a:lumMod val="75000"/>
                    <a:lumOff val="25000"/>
                  </a:schemeClr>
                </a:solidFill>
              </a:rPr>
              <a:t>, (klas)groepen, leerkrachten, teams en/of </a:t>
            </a:r>
            <a:r>
              <a:rPr lang="nl-NL" sz="2000" dirty="0" smtClean="0">
                <a:solidFill>
                  <a:schemeClr val="tx1">
                    <a:lumMod val="75000"/>
                    <a:lumOff val="25000"/>
                  </a:schemeClr>
                </a:solidFill>
              </a:rPr>
              <a:t>scholen</a:t>
            </a:r>
          </a:p>
          <a:p>
            <a:pPr marL="285750" indent="-285750">
              <a:buFont typeface="Wingdings" panose="05000000000000000000" pitchFamily="2" charset="2"/>
              <a:buChar char="v"/>
            </a:pPr>
            <a:endParaRPr lang="nl-NL" sz="2000" dirty="0">
              <a:solidFill>
                <a:schemeClr val="tx1">
                  <a:lumMod val="75000"/>
                  <a:lumOff val="25000"/>
                </a:schemeClr>
              </a:solidFill>
            </a:endParaRPr>
          </a:p>
          <a:p>
            <a:pPr marL="285750" indent="-285750">
              <a:buFont typeface="Wingdings" panose="05000000000000000000" pitchFamily="2" charset="2"/>
              <a:buChar char="v"/>
            </a:pPr>
            <a:endParaRPr lang="nl-NL" sz="2000" dirty="0" smtClean="0">
              <a:solidFill>
                <a:schemeClr val="tx1">
                  <a:lumMod val="75000"/>
                  <a:lumOff val="25000"/>
                </a:schemeClr>
              </a:solidFill>
            </a:endParaRPr>
          </a:p>
          <a:p>
            <a:pPr marL="285750" indent="-285750">
              <a:buFont typeface="Wingdings" panose="05000000000000000000" pitchFamily="2" charset="2"/>
              <a:buChar char="v"/>
            </a:pPr>
            <a:endParaRPr lang="nl-NL" sz="2000" dirty="0">
              <a:solidFill>
                <a:schemeClr val="tx1">
                  <a:lumMod val="75000"/>
                  <a:lumOff val="25000"/>
                </a:schemeClr>
              </a:solidFill>
            </a:endParaRPr>
          </a:p>
          <a:p>
            <a:r>
              <a:rPr lang="nl-BE" sz="2000" dirty="0">
                <a:solidFill>
                  <a:schemeClr val="tx1">
                    <a:lumMod val="75000"/>
                    <a:lumOff val="25000"/>
                  </a:schemeClr>
                </a:solidFill>
              </a:rPr>
              <a:t>https://</a:t>
            </a:r>
            <a:r>
              <a:rPr lang="nl-BE" sz="2000" dirty="0" smtClean="0">
                <a:solidFill>
                  <a:schemeClr val="tx1">
                    <a:lumMod val="75000"/>
                    <a:lumOff val="25000"/>
                  </a:schemeClr>
                </a:solidFill>
              </a:rPr>
              <a:t>onderwijs.vlaanderen.be/nl/naft-naadloze-flexibele-trajecten</a:t>
            </a:r>
            <a:endParaRPr lang="nl-BE" sz="2000" dirty="0">
              <a:solidFill>
                <a:schemeClr val="tx1">
                  <a:lumMod val="75000"/>
                  <a:lumOff val="25000"/>
                </a:schemeClr>
              </a:solidFill>
            </a:endParaRPr>
          </a:p>
          <a:p>
            <a:pPr marL="285750" indent="-285750">
              <a:buFont typeface="Wingdings" panose="05000000000000000000" pitchFamily="2" charset="2"/>
              <a:buChar char="v"/>
            </a:pPr>
            <a:endParaRPr lang="nl-BE" dirty="0"/>
          </a:p>
        </p:txBody>
      </p:sp>
      <p:sp>
        <p:nvSpPr>
          <p:cNvPr id="10" name="Tijdelijke aanduiding voor datum 3">
            <a:extLst>
              <a:ext uri="{FF2B5EF4-FFF2-40B4-BE49-F238E27FC236}">
                <a16:creationId xmlns="" xmlns:a16="http://schemas.microsoft.com/office/drawing/2014/main" id="{E787DDB5-9877-425B-89E2-01067E96B7A4}"/>
              </a:ext>
            </a:extLst>
          </p:cNvPr>
          <p:cNvSpPr>
            <a:spLocks noGrp="1"/>
          </p:cNvSpPr>
          <p:nvPr>
            <p:ph type="dt" sz="half" idx="10"/>
          </p:nvPr>
        </p:nvSpPr>
        <p:spPr>
          <a:xfrm>
            <a:off x="359974" y="6492875"/>
            <a:ext cx="2472271" cy="365125"/>
          </a:xfrm>
        </p:spPr>
        <p:txBody>
          <a:bodyPr/>
          <a:lstStyle/>
          <a:p>
            <a:pPr rtl="0"/>
            <a:fld id="{2F8DAEB1-1903-4E6C-979A-2E37F8642850}" type="datetime1">
              <a:rPr lang="nl-NL" smtClean="0"/>
              <a:t>18-10-2021</a:t>
            </a:fld>
            <a:endParaRPr lang="en-US" dirty="0"/>
          </a:p>
        </p:txBody>
      </p:sp>
    </p:spTree>
    <p:extLst>
      <p:ext uri="{BB962C8B-B14F-4D97-AF65-F5344CB8AC3E}">
        <p14:creationId xmlns:p14="http://schemas.microsoft.com/office/powerpoint/2010/main" val="29060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Rol van het CMP Antwerpen</a:t>
            </a:r>
          </a:p>
        </p:txBody>
      </p:sp>
      <p:sp>
        <p:nvSpPr>
          <p:cNvPr id="3" name="Tijdelijke aanduiding voor inhoud 2"/>
          <p:cNvSpPr>
            <a:spLocks noGrp="1"/>
          </p:cNvSpPr>
          <p:nvPr>
            <p:ph idx="1"/>
          </p:nvPr>
        </p:nvSpPr>
        <p:spPr>
          <a:xfrm>
            <a:off x="2580848" y="1784195"/>
            <a:ext cx="8838000" cy="1081668"/>
          </a:xfrm>
        </p:spPr>
        <p:txBody>
          <a:bodyPr>
            <a:normAutofit fontScale="92500" lnSpcReduction="10000"/>
          </a:bodyPr>
          <a:lstStyle/>
          <a:p>
            <a:pPr marL="0" indent="0">
              <a:buNone/>
            </a:pPr>
            <a:endParaRPr lang="nl-BE" sz="1700" dirty="0"/>
          </a:p>
          <a:p>
            <a:r>
              <a:rPr lang="nl-BE" sz="1700" b="1" dirty="0"/>
              <a:t>Overzicht </a:t>
            </a:r>
            <a:r>
              <a:rPr lang="nl-BE" sz="1700" dirty="0"/>
              <a:t>behouden van aanbod NAFT partners, de beschikbare plaatsen en hierover regelmatig </a:t>
            </a:r>
            <a:r>
              <a:rPr lang="nl-BE" sz="1700" dirty="0" smtClean="0"/>
              <a:t>communiceren. </a:t>
            </a:r>
          </a:p>
          <a:p>
            <a:pPr marL="0" indent="0">
              <a:buNone/>
            </a:pPr>
            <a:r>
              <a:rPr lang="nl-BE" sz="1700" dirty="0"/>
              <a:t> </a:t>
            </a:r>
            <a:r>
              <a:rPr lang="nl-BE" sz="1700" dirty="0" smtClean="0"/>
              <a:t>   Maar ook het opvolgen van tendensen, signaleren en indien nodig te escaleren.</a:t>
            </a:r>
            <a:endParaRPr lang="nl-BE" sz="1700" dirty="0"/>
          </a:p>
          <a:p>
            <a:endParaRPr lang="nl-BE" dirty="0"/>
          </a:p>
          <a:p>
            <a:endParaRPr lang="nl-BE" dirty="0"/>
          </a:p>
          <a:p>
            <a:endParaRPr lang="nl-BE" dirty="0"/>
          </a:p>
          <a:p>
            <a:endParaRPr lang="nl-BE" dirty="0"/>
          </a:p>
        </p:txBody>
      </p:sp>
      <p:graphicFrame>
        <p:nvGraphicFramePr>
          <p:cNvPr id="4" name="Grafiek 3"/>
          <p:cNvGraphicFramePr/>
          <p:nvPr>
            <p:extLst>
              <p:ext uri="{D42A27DB-BD31-4B8C-83A1-F6EECF244321}">
                <p14:modId xmlns:p14="http://schemas.microsoft.com/office/powerpoint/2010/main" val="2645475576"/>
              </p:ext>
            </p:extLst>
          </p:nvPr>
        </p:nvGraphicFramePr>
        <p:xfrm>
          <a:off x="732263" y="308331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ek 4"/>
          <p:cNvGraphicFramePr/>
          <p:nvPr>
            <p:extLst>
              <p:ext uri="{D42A27DB-BD31-4B8C-83A1-F6EECF244321}">
                <p14:modId xmlns:p14="http://schemas.microsoft.com/office/powerpoint/2010/main" val="3944440887"/>
              </p:ext>
            </p:extLst>
          </p:nvPr>
        </p:nvGraphicFramePr>
        <p:xfrm>
          <a:off x="6208673" y="3038708"/>
          <a:ext cx="523875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4385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Rol van het CMP Antwerpen</a:t>
            </a:r>
          </a:p>
        </p:txBody>
      </p:sp>
      <p:sp>
        <p:nvSpPr>
          <p:cNvPr id="3" name="Tijdelijke aanduiding voor inhoud 2"/>
          <p:cNvSpPr>
            <a:spLocks noGrp="1"/>
          </p:cNvSpPr>
          <p:nvPr>
            <p:ph idx="1"/>
          </p:nvPr>
        </p:nvSpPr>
        <p:spPr>
          <a:xfrm>
            <a:off x="2592000" y="2035891"/>
            <a:ext cx="8761800" cy="4351339"/>
          </a:xfrm>
        </p:spPr>
        <p:txBody>
          <a:bodyPr>
            <a:normAutofit/>
          </a:bodyPr>
          <a:lstStyle/>
          <a:p>
            <a:pPr marL="0" indent="0">
              <a:buNone/>
            </a:pPr>
            <a:endParaRPr lang="nl-BE" dirty="0" smtClean="0"/>
          </a:p>
          <a:p>
            <a:pPr marL="239994" lvl="1">
              <a:spcBef>
                <a:spcPts val="1000"/>
              </a:spcBef>
            </a:pPr>
            <a:r>
              <a:rPr lang="nl-BE" b="1" dirty="0"/>
              <a:t>Expertise rol</a:t>
            </a:r>
            <a:r>
              <a:rPr lang="nl-BE" dirty="0" smtClean="0"/>
              <a:t>: vanuit brede vraagverheldering kijken wat er passend is binnen het aanbod</a:t>
            </a:r>
            <a:r>
              <a:rPr lang="nl-BE" dirty="0"/>
              <a:t/>
            </a:r>
            <a:br>
              <a:rPr lang="nl-BE" dirty="0"/>
            </a:br>
            <a:r>
              <a:rPr lang="nl-BE" dirty="0"/>
              <a:t>Steeds in overleg: intern CMP of in aanwezigheid van partners op expertiseteam</a:t>
            </a:r>
          </a:p>
          <a:p>
            <a:pPr marL="0" lvl="1" indent="0">
              <a:spcBef>
                <a:spcPts val="1000"/>
              </a:spcBef>
              <a:buNone/>
            </a:pPr>
            <a:endParaRPr lang="nl-BE" dirty="0"/>
          </a:p>
          <a:p>
            <a:pPr marL="239994" lvl="1">
              <a:spcBef>
                <a:spcPts val="1000"/>
              </a:spcBef>
            </a:pPr>
            <a:r>
              <a:rPr lang="nl-BE" b="1" dirty="0"/>
              <a:t>Opvolgen</a:t>
            </a:r>
            <a:r>
              <a:rPr lang="nl-BE" dirty="0"/>
              <a:t> van moeilijk lopende NAFT trajecten op vraag van verwijzer of partner (</a:t>
            </a:r>
            <a:r>
              <a:rPr lang="nl-BE" dirty="0" err="1"/>
              <a:t>vb</a:t>
            </a:r>
            <a:r>
              <a:rPr lang="nl-BE" dirty="0"/>
              <a:t> bij vastgelopen trajecten, deelname aan RT, brainstorm expertiseteam)</a:t>
            </a:r>
          </a:p>
          <a:p>
            <a:pPr marL="0" lvl="1" indent="0">
              <a:spcBef>
                <a:spcPts val="1000"/>
              </a:spcBef>
              <a:buNone/>
            </a:pPr>
            <a:endParaRPr lang="nl-BE" dirty="0"/>
          </a:p>
          <a:p>
            <a:pPr marL="239994" lvl="1">
              <a:spcBef>
                <a:spcPts val="1000"/>
              </a:spcBef>
            </a:pPr>
            <a:r>
              <a:rPr lang="nl-BE" b="1" dirty="0"/>
              <a:t>Trajectteam CMP </a:t>
            </a:r>
            <a:r>
              <a:rPr lang="nl-BE" dirty="0"/>
              <a:t>voor het intensiever opvolgen van complexe casussen (breder dan enkel NAFT)</a:t>
            </a:r>
          </a:p>
          <a:p>
            <a:endParaRPr lang="nl-BE" dirty="0"/>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2221179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Praktisch</a:t>
            </a:r>
          </a:p>
        </p:txBody>
      </p:sp>
      <p:sp>
        <p:nvSpPr>
          <p:cNvPr id="3" name="Tijdelijke aanduiding voor inhoud 2"/>
          <p:cNvSpPr>
            <a:spLocks noGrp="1"/>
          </p:cNvSpPr>
          <p:nvPr>
            <p:ph idx="1"/>
          </p:nvPr>
        </p:nvSpPr>
        <p:spPr/>
        <p:txBody>
          <a:bodyPr/>
          <a:lstStyle/>
          <a:p>
            <a:pPr marL="0" indent="0">
              <a:buNone/>
            </a:pPr>
            <a:r>
              <a:rPr lang="nl-BE" dirty="0"/>
              <a:t>Telefoon</a:t>
            </a:r>
          </a:p>
          <a:p>
            <a:pPr lvl="1"/>
            <a:r>
              <a:rPr lang="nl-BE" dirty="0"/>
              <a:t>Elke voormiddag tussen 9u en 12u30</a:t>
            </a:r>
          </a:p>
          <a:p>
            <a:pPr lvl="1"/>
            <a:r>
              <a:rPr lang="nl-BE" dirty="0"/>
              <a:t>Behalve dinsdag</a:t>
            </a:r>
          </a:p>
          <a:p>
            <a:pPr lvl="1"/>
            <a:r>
              <a:rPr lang="nl-BE" dirty="0"/>
              <a:t>03 338 32 66</a:t>
            </a:r>
          </a:p>
          <a:p>
            <a:pPr lvl="1"/>
            <a:endParaRPr lang="nl-BE" dirty="0"/>
          </a:p>
          <a:p>
            <a:pPr marL="239994" lvl="1" indent="0">
              <a:buNone/>
            </a:pPr>
            <a:endParaRPr lang="nl-BE" dirty="0"/>
          </a:p>
          <a:p>
            <a:pPr marL="239994" lvl="1" indent="0">
              <a:buNone/>
            </a:pPr>
            <a:r>
              <a:rPr lang="nl-BE" dirty="0"/>
              <a:t>In de namiddag en op dinsdag zijn we via mail te bereiken </a:t>
            </a:r>
            <a:r>
              <a:rPr lang="nl-BE" u="sng" dirty="0">
                <a:hlinkClick r:id="rId3"/>
              </a:rPr>
              <a:t>centraalmeldpunt@antwerpen.be</a:t>
            </a:r>
            <a:r>
              <a:rPr lang="nl-BE" dirty="0"/>
              <a:t> of via de onderwijsdatabank.</a:t>
            </a:r>
          </a:p>
        </p:txBody>
      </p:sp>
    </p:spTree>
    <p:extLst>
      <p:ext uri="{BB962C8B-B14F-4D97-AF65-F5344CB8AC3E}">
        <p14:creationId xmlns:p14="http://schemas.microsoft.com/office/powerpoint/2010/main" val="3274100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Website Onderwijs Vlaanderen: NAFT</a:t>
            </a:r>
            <a:br>
              <a:rPr lang="nl-BE" dirty="0"/>
            </a:br>
            <a:r>
              <a:rPr lang="nl-BE" dirty="0"/>
              <a:t/>
            </a:r>
            <a:br>
              <a:rPr lang="nl-BE" dirty="0"/>
            </a:br>
            <a:endParaRPr lang="nl-BE" sz="1600" dirty="0"/>
          </a:p>
        </p:txBody>
      </p:sp>
      <p:sp>
        <p:nvSpPr>
          <p:cNvPr id="3" name="Tijdelijke aanduiding voor inhoud 2"/>
          <p:cNvSpPr>
            <a:spLocks noGrp="1"/>
          </p:cNvSpPr>
          <p:nvPr>
            <p:ph idx="1"/>
          </p:nvPr>
        </p:nvSpPr>
        <p:spPr/>
        <p:txBody>
          <a:bodyPr/>
          <a:lstStyle/>
          <a:p>
            <a:pPr marL="0" indent="0">
              <a:buNone/>
            </a:pPr>
            <a:r>
              <a:rPr lang="nl-BE" dirty="0">
                <a:hlinkClick r:id="rId3"/>
              </a:rPr>
              <a:t>https://onderwijs.vlaanderen.be/nl/naft-naadloze-flexibele-trajecten#draaiboek</a:t>
            </a:r>
            <a:r>
              <a:rPr lang="nl-BE" dirty="0"/>
              <a:t> </a:t>
            </a:r>
          </a:p>
          <a:p>
            <a:pPr marL="0" indent="0">
              <a:buNone/>
            </a:pPr>
            <a:endParaRPr lang="nl-BE" dirty="0"/>
          </a:p>
          <a:p>
            <a:pPr marL="0" indent="0">
              <a:buNone/>
            </a:pPr>
            <a:r>
              <a:rPr lang="nl-BE" dirty="0"/>
              <a:t> Voor wie?</a:t>
            </a:r>
          </a:p>
          <a:p>
            <a:pPr marL="0" indent="0">
              <a:buNone/>
            </a:pPr>
            <a:r>
              <a:rPr lang="nl-BE" dirty="0"/>
              <a:t> Hoe verloopt een traject?</a:t>
            </a:r>
          </a:p>
          <a:p>
            <a:pPr marL="0" indent="0">
              <a:buNone/>
            </a:pPr>
            <a:r>
              <a:rPr lang="nl-BE" dirty="0"/>
              <a:t> Aanmelding door CLB</a:t>
            </a:r>
          </a:p>
          <a:p>
            <a:pPr marL="0" indent="0">
              <a:buNone/>
            </a:pPr>
            <a:r>
              <a:rPr lang="nl-BE" dirty="0"/>
              <a:t> NAFT-trajecten</a:t>
            </a:r>
          </a:p>
          <a:p>
            <a:pPr marL="0" indent="0">
              <a:buNone/>
            </a:pPr>
            <a:r>
              <a:rPr lang="nl-BE" dirty="0"/>
              <a:t> Referentiekader NAFT</a:t>
            </a:r>
          </a:p>
          <a:p>
            <a:pPr marL="0" indent="0">
              <a:buNone/>
            </a:pPr>
            <a:r>
              <a:rPr lang="nl-BE" dirty="0"/>
              <a:t> Draaiboek NAFT</a:t>
            </a:r>
          </a:p>
          <a:p>
            <a:pPr marL="0" indent="0">
              <a:buNone/>
            </a:pPr>
            <a:r>
              <a:rPr lang="nl-BE" dirty="0"/>
              <a:t> Omzendbrief NAFT</a:t>
            </a:r>
          </a:p>
          <a:p>
            <a:pPr marL="0" indent="0">
              <a:buNone/>
            </a:pPr>
            <a:r>
              <a:rPr lang="nl-BE" dirty="0"/>
              <a:t> Extra informatie</a:t>
            </a:r>
          </a:p>
        </p:txBody>
      </p:sp>
    </p:spTree>
    <p:extLst>
      <p:ext uri="{BB962C8B-B14F-4D97-AF65-F5344CB8AC3E}">
        <p14:creationId xmlns:p14="http://schemas.microsoft.com/office/powerpoint/2010/main" val="551363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E2B41912-E164-4109-9308-B65AE455020D}"/>
              </a:ext>
            </a:extLst>
          </p:cNvPr>
          <p:cNvSpPr>
            <a:spLocks noGrp="1"/>
          </p:cNvSpPr>
          <p:nvPr>
            <p:ph type="ctrTitle"/>
          </p:nvPr>
        </p:nvSpPr>
        <p:spPr/>
        <p:txBody>
          <a:bodyPr>
            <a:normAutofit/>
          </a:bodyPr>
          <a:lstStyle/>
          <a:p>
            <a:r>
              <a:rPr lang="nl-BE" sz="4000" dirty="0">
                <a:latin typeface="+mn-lt"/>
              </a:rPr>
              <a:t>Korte voorstelling naft-aanbieders</a:t>
            </a:r>
          </a:p>
        </p:txBody>
      </p:sp>
      <p:sp>
        <p:nvSpPr>
          <p:cNvPr id="6" name="Tijdelijke aanduiding voor tekst 5">
            <a:extLst>
              <a:ext uri="{FF2B5EF4-FFF2-40B4-BE49-F238E27FC236}">
                <a16:creationId xmlns="" xmlns:a16="http://schemas.microsoft.com/office/drawing/2014/main" id="{4A75369A-AD61-4D2F-8AB2-ADD76691016A}"/>
              </a:ext>
            </a:extLst>
          </p:cNvPr>
          <p:cNvSpPr>
            <a:spLocks noGrp="1"/>
          </p:cNvSpPr>
          <p:nvPr>
            <p:ph type="subTitle" idx="1"/>
          </p:nvPr>
        </p:nvSpPr>
        <p:spPr/>
        <p:txBody>
          <a:bodyPr/>
          <a:lstStyle/>
          <a:p>
            <a:r>
              <a:rPr lang="nl-BE" dirty="0"/>
              <a:t>LEJO – ARKTOS – PROFO – ELEGAST </a:t>
            </a:r>
          </a:p>
        </p:txBody>
      </p:sp>
      <p:sp>
        <p:nvSpPr>
          <p:cNvPr id="4" name="Tijdelijke aanduiding voor datum 3">
            <a:extLst>
              <a:ext uri="{FF2B5EF4-FFF2-40B4-BE49-F238E27FC236}">
                <a16:creationId xmlns="" xmlns:a16="http://schemas.microsoft.com/office/drawing/2014/main" id="{D64D6628-D681-4F6B-8C79-EB284ABE750D}"/>
              </a:ext>
            </a:extLst>
          </p:cNvPr>
          <p:cNvSpPr>
            <a:spLocks noGrp="1"/>
          </p:cNvSpPr>
          <p:nvPr>
            <p:ph type="dt" sz="half" idx="10"/>
          </p:nvPr>
        </p:nvSpPr>
        <p:spPr>
          <a:xfrm>
            <a:off x="172123" y="6492875"/>
            <a:ext cx="2472271" cy="365125"/>
          </a:xfrm>
        </p:spPr>
        <p:txBody>
          <a:bodyPr/>
          <a:lstStyle/>
          <a:p>
            <a:pPr rtl="0"/>
            <a:fld id="{7E8D7F90-5A64-4FA2-9D5B-A62D94ADDCB6}" type="datetime1">
              <a:rPr lang="nl-NL" smtClean="0"/>
              <a:t>18-10-2021</a:t>
            </a:fld>
            <a:endParaRPr lang="en-US" dirty="0"/>
          </a:p>
        </p:txBody>
      </p:sp>
      <p:pic>
        <p:nvPicPr>
          <p:cNvPr id="8" name="Afbeelding 7">
            <a:extLst>
              <a:ext uri="{FF2B5EF4-FFF2-40B4-BE49-F238E27FC236}">
                <a16:creationId xmlns="" xmlns:a16="http://schemas.microsoft.com/office/drawing/2014/main" id="{3E6461EF-9898-4293-A656-36F0AA2A3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50" y="2265303"/>
            <a:ext cx="1940506" cy="892286"/>
          </a:xfrm>
          <a:prstGeom prst="rect">
            <a:avLst/>
          </a:prstGeom>
        </p:spPr>
      </p:pic>
      <p:pic>
        <p:nvPicPr>
          <p:cNvPr id="10" name="Afbeelding 9">
            <a:extLst>
              <a:ext uri="{FF2B5EF4-FFF2-40B4-BE49-F238E27FC236}">
                <a16:creationId xmlns="" xmlns:a16="http://schemas.microsoft.com/office/drawing/2014/main" id="{B8D85784-3EAA-4609-A841-6FDB1E305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340" y="1003122"/>
            <a:ext cx="884898" cy="1105536"/>
          </a:xfrm>
          <a:prstGeom prst="rect">
            <a:avLst/>
          </a:prstGeom>
        </p:spPr>
      </p:pic>
      <p:pic>
        <p:nvPicPr>
          <p:cNvPr id="12" name="Afbeelding 11">
            <a:extLst>
              <a:ext uri="{FF2B5EF4-FFF2-40B4-BE49-F238E27FC236}">
                <a16:creationId xmlns="" xmlns:a16="http://schemas.microsoft.com/office/drawing/2014/main" id="{BB5E76F5-4C53-447F-8D0B-229EE2E28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343" y="1623721"/>
            <a:ext cx="1343880" cy="1343880"/>
          </a:xfrm>
          <a:prstGeom prst="rect">
            <a:avLst/>
          </a:prstGeom>
        </p:spPr>
      </p:pic>
      <p:pic>
        <p:nvPicPr>
          <p:cNvPr id="14" name="Afbeelding 13" descr="Profologogroot (1).png">
            <a:extLst>
              <a:ext uri="{FF2B5EF4-FFF2-40B4-BE49-F238E27FC236}">
                <a16:creationId xmlns="" xmlns:a16="http://schemas.microsoft.com/office/drawing/2014/main" id="{F986A27E-FAA9-4146-9E84-AD9D454D8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3398" y="3257694"/>
            <a:ext cx="1418825" cy="709413"/>
          </a:xfrm>
          <a:prstGeom prst="rect">
            <a:avLst/>
          </a:prstGeom>
        </p:spPr>
      </p:pic>
      <p:pic>
        <p:nvPicPr>
          <p:cNvPr id="16" name="Afbeelding 15">
            <a:extLst>
              <a:ext uri="{FF2B5EF4-FFF2-40B4-BE49-F238E27FC236}">
                <a16:creationId xmlns="" xmlns:a16="http://schemas.microsoft.com/office/drawing/2014/main" id="{7FE659E2-2213-40A4-BCB6-03CAF4589E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18" name="Afbeelding 17">
            <a:extLst>
              <a:ext uri="{FF2B5EF4-FFF2-40B4-BE49-F238E27FC236}">
                <a16:creationId xmlns="" xmlns:a16="http://schemas.microsoft.com/office/drawing/2014/main" id="{433FD8FB-35C1-4955-B3F7-58D3270BF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Tree>
    <p:extLst>
      <p:ext uri="{BB962C8B-B14F-4D97-AF65-F5344CB8AC3E}">
        <p14:creationId xmlns:p14="http://schemas.microsoft.com/office/powerpoint/2010/main" val="2958634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307" y="0"/>
            <a:ext cx="5275385" cy="6858000"/>
          </a:xfrm>
          <a:prstGeom prst="rect">
            <a:avLst/>
          </a:prstGeom>
        </p:spPr>
      </p:pic>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565" y="0"/>
            <a:ext cx="4210869" cy="6858000"/>
          </a:xfrm>
          <a:prstGeom prst="rect">
            <a:avLst/>
          </a:prstGeom>
        </p:spPr>
      </p:pic>
    </p:spTree>
    <p:extLst>
      <p:ext uri="{BB962C8B-B14F-4D97-AF65-F5344CB8AC3E}">
        <p14:creationId xmlns:p14="http://schemas.microsoft.com/office/powerpoint/2010/main" val="1073027520"/>
      </p:ext>
    </p:extLst>
  </p:cSld>
  <p:clrMapOvr>
    <a:masterClrMapping/>
  </p:clrMapOvr>
  <mc:AlternateContent xmlns:mc="http://schemas.openxmlformats.org/markup-compatibility/2006" xmlns:p14="http://schemas.microsoft.com/office/powerpoint/2010/main">
    <mc:Choice Requires="p14">
      <p:transition spd="slow" p14:dur="2000" advTm="18420"/>
    </mc:Choice>
    <mc:Fallback xmlns="">
      <p:transition spd="slow" advTm="1842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83" y="3878001"/>
            <a:ext cx="4152945" cy="2768630"/>
          </a:xfrm>
          <a:prstGeom prst="rect">
            <a:avLst/>
          </a:prstGeom>
          <a:effectLst>
            <a:softEdge rad="317500"/>
          </a:effectLst>
        </p:spPr>
      </p:pic>
      <p:sp>
        <p:nvSpPr>
          <p:cNvPr id="6" name="Freeform 2">
            <a:extLst>
              <a:ext uri="{FF2B5EF4-FFF2-40B4-BE49-F238E27FC236}">
                <a16:creationId xmlns="" xmlns:a16="http://schemas.microsoft.com/office/drawing/2014/main" id="{33FED0BD-143A-43AB-8552-05AC407F4E08}"/>
              </a:ext>
            </a:extLst>
          </p:cNvPr>
          <p:cNvSpPr>
            <a:spLocks/>
          </p:cNvSpPr>
          <p:nvPr/>
        </p:nvSpPr>
        <p:spPr bwMode="auto">
          <a:xfrm>
            <a:off x="4449593" y="3056463"/>
            <a:ext cx="2527037" cy="2379945"/>
          </a:xfrm>
          <a:custGeom>
            <a:avLst/>
            <a:gdLst>
              <a:gd name="T0" fmla="*/ 2239743 w 3047174"/>
              <a:gd name="T1" fmla="*/ 72276 h 3196269"/>
              <a:gd name="T2" fmla="*/ 1962202 w 3047174"/>
              <a:gd name="T3" fmla="*/ 20237 h 3196269"/>
              <a:gd name="T4" fmla="*/ 1811041 w 3047174"/>
              <a:gd name="T5" fmla="*/ 7847 h 3196269"/>
              <a:gd name="T6" fmla="*/ 1602885 w 3047174"/>
              <a:gd name="T7" fmla="*/ 7847 h 3196269"/>
              <a:gd name="T8" fmla="*/ 1285694 w 3047174"/>
              <a:gd name="T9" fmla="*/ 54930 h 3196269"/>
              <a:gd name="T10" fmla="*/ 938768 w 3047174"/>
              <a:gd name="T11" fmla="*/ 168920 h 3196269"/>
              <a:gd name="T12" fmla="*/ 755392 w 3047174"/>
              <a:gd name="T13" fmla="*/ 282910 h 3196269"/>
              <a:gd name="T14" fmla="*/ 534846 w 3047174"/>
              <a:gd name="T15" fmla="*/ 429115 h 3196269"/>
              <a:gd name="T16" fmla="*/ 311821 w 3047174"/>
              <a:gd name="T17" fmla="*/ 676920 h 3196269"/>
              <a:gd name="T18" fmla="*/ 170572 w 3047174"/>
              <a:gd name="T19" fmla="*/ 927203 h 3196269"/>
              <a:gd name="T20" fmla="*/ 68972 w 3047174"/>
              <a:gd name="T21" fmla="*/ 1194832 h 3196269"/>
              <a:gd name="T22" fmla="*/ 14455 w 3047174"/>
              <a:gd name="T23" fmla="*/ 1504588 h 3196269"/>
              <a:gd name="T24" fmla="*/ 9499 w 3047174"/>
              <a:gd name="T25" fmla="*/ 1764783 h 3196269"/>
              <a:gd name="T26" fmla="*/ 71450 w 3047174"/>
              <a:gd name="T27" fmla="*/ 2079496 h 3196269"/>
              <a:gd name="T28" fmla="*/ 314299 w 3047174"/>
              <a:gd name="T29" fmla="*/ 2518110 h 3196269"/>
              <a:gd name="T30" fmla="*/ 725655 w 3047174"/>
              <a:gd name="T31" fmla="*/ 2892296 h 3196269"/>
              <a:gd name="T32" fmla="*/ 901597 w 3047174"/>
              <a:gd name="T33" fmla="*/ 3011242 h 3196269"/>
              <a:gd name="T34" fmla="*/ 1369948 w 3047174"/>
              <a:gd name="T35" fmla="*/ 3169837 h 3196269"/>
              <a:gd name="T36" fmla="*/ 1912641 w 3047174"/>
              <a:gd name="T37" fmla="*/ 3169837 h 3196269"/>
              <a:gd name="T38" fmla="*/ 2366124 w 3047174"/>
              <a:gd name="T39" fmla="*/ 3016198 h 3196269"/>
              <a:gd name="T40" fmla="*/ 2633753 w 3047174"/>
              <a:gd name="T41" fmla="*/ 2820432 h 3196269"/>
              <a:gd name="T42" fmla="*/ 2911294 w 3047174"/>
              <a:gd name="T43" fmla="*/ 2441291 h 3196269"/>
              <a:gd name="T44" fmla="*/ 3032719 w 3047174"/>
              <a:gd name="T45" fmla="*/ 2017544 h 3196269"/>
              <a:gd name="T46" fmla="*/ 2998026 w 3047174"/>
              <a:gd name="T47" fmla="*/ 1551671 h 3196269"/>
              <a:gd name="T48" fmla="*/ 2839431 w 3047174"/>
              <a:gd name="T49" fmla="*/ 1207222 h 3196269"/>
              <a:gd name="T50" fmla="*/ 2616407 w 3047174"/>
              <a:gd name="T51" fmla="*/ 966852 h 3196269"/>
              <a:gd name="T52" fmla="*/ 2331431 w 3047174"/>
              <a:gd name="T53" fmla="*/ 768608 h 3196269"/>
              <a:gd name="T54" fmla="*/ 2096016 w 3047174"/>
              <a:gd name="T55" fmla="*/ 714091 h 3196269"/>
              <a:gd name="T56" fmla="*/ 1855646 w 3047174"/>
              <a:gd name="T57" fmla="*/ 691788 h 3196269"/>
              <a:gd name="T58" fmla="*/ 1531021 w 3047174"/>
              <a:gd name="T59" fmla="*/ 793388 h 3196269"/>
              <a:gd name="T60" fmla="*/ 1255958 w 3047174"/>
              <a:gd name="T61" fmla="*/ 979242 h 3196269"/>
              <a:gd name="T62" fmla="*/ 1080016 w 3047174"/>
              <a:gd name="T63" fmla="*/ 1204744 h 3196269"/>
              <a:gd name="T64" fmla="*/ 968504 w 3047174"/>
              <a:gd name="T65" fmla="*/ 1539281 h 3196269"/>
              <a:gd name="T66" fmla="*/ 1010631 w 3047174"/>
              <a:gd name="T67" fmla="*/ 1873818 h 3196269"/>
              <a:gd name="T68" fmla="*/ 1208875 w 3047174"/>
              <a:gd name="T69" fmla="*/ 2129057 h 3196269"/>
              <a:gd name="T70" fmla="*/ 1496328 w 3047174"/>
              <a:gd name="T71" fmla="*/ 2317388 h 3196269"/>
              <a:gd name="T72" fmla="*/ 1672966 w 3047174"/>
              <a:gd name="T73" fmla="*/ 2352777 h 3196269"/>
              <a:gd name="T74" fmla="*/ 1788738 w 3047174"/>
              <a:gd name="T75" fmla="*/ 2347125 h 3196269"/>
              <a:gd name="T76" fmla="*/ 2048933 w 3047174"/>
              <a:gd name="T77" fmla="*/ 2250481 h 3196269"/>
              <a:gd name="T78" fmla="*/ 2210007 w 3047174"/>
              <a:gd name="T79" fmla="*/ 1960549 h 3196269"/>
              <a:gd name="T80" fmla="*/ 2212485 w 3047174"/>
              <a:gd name="T81" fmla="*/ 1712744 h 3196269"/>
              <a:gd name="T82" fmla="*/ 2058846 w 3047174"/>
              <a:gd name="T83" fmla="*/ 1504588 h 3196269"/>
              <a:gd name="T84" fmla="*/ 1872992 w 3047174"/>
              <a:gd name="T85" fmla="*/ 1417857 h 3196269"/>
              <a:gd name="T86" fmla="*/ 1736699 w 3047174"/>
              <a:gd name="T87" fmla="*/ 1417857 h 3196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7174" h="3196269">
                <a:moveTo>
                  <a:pt x="2239743" y="72276"/>
                </a:moveTo>
                <a:cubicBezTo>
                  <a:pt x="2136697" y="51625"/>
                  <a:pt x="2033652" y="30975"/>
                  <a:pt x="1962202" y="20237"/>
                </a:cubicBezTo>
                <a:cubicBezTo>
                  <a:pt x="1890752" y="9499"/>
                  <a:pt x="1870927" y="9912"/>
                  <a:pt x="1811041" y="7847"/>
                </a:cubicBezTo>
                <a:cubicBezTo>
                  <a:pt x="1751155" y="5782"/>
                  <a:pt x="1690443" y="0"/>
                  <a:pt x="1602885" y="7847"/>
                </a:cubicBezTo>
                <a:cubicBezTo>
                  <a:pt x="1515327" y="15694"/>
                  <a:pt x="1396380" y="28085"/>
                  <a:pt x="1285694" y="54930"/>
                </a:cubicBezTo>
                <a:cubicBezTo>
                  <a:pt x="1175008" y="81775"/>
                  <a:pt x="1027152" y="130923"/>
                  <a:pt x="938768" y="168920"/>
                </a:cubicBezTo>
                <a:cubicBezTo>
                  <a:pt x="850384" y="206917"/>
                  <a:pt x="822712" y="239544"/>
                  <a:pt x="755392" y="282910"/>
                </a:cubicBezTo>
                <a:cubicBezTo>
                  <a:pt x="688072" y="326276"/>
                  <a:pt x="608774" y="363447"/>
                  <a:pt x="534846" y="429115"/>
                </a:cubicBezTo>
                <a:cubicBezTo>
                  <a:pt x="460918" y="494783"/>
                  <a:pt x="372533" y="593905"/>
                  <a:pt x="311821" y="676920"/>
                </a:cubicBezTo>
                <a:cubicBezTo>
                  <a:pt x="251109" y="759935"/>
                  <a:pt x="211047" y="840884"/>
                  <a:pt x="170572" y="927203"/>
                </a:cubicBezTo>
                <a:cubicBezTo>
                  <a:pt x="130097" y="1013522"/>
                  <a:pt x="94991" y="1098601"/>
                  <a:pt x="68972" y="1194832"/>
                </a:cubicBezTo>
                <a:cubicBezTo>
                  <a:pt x="42953" y="1291063"/>
                  <a:pt x="24367" y="1409596"/>
                  <a:pt x="14455" y="1504588"/>
                </a:cubicBezTo>
                <a:cubicBezTo>
                  <a:pt x="4543" y="1599580"/>
                  <a:pt x="0" y="1668965"/>
                  <a:pt x="9499" y="1764783"/>
                </a:cubicBezTo>
                <a:cubicBezTo>
                  <a:pt x="18998" y="1860601"/>
                  <a:pt x="20650" y="1953942"/>
                  <a:pt x="71450" y="2079496"/>
                </a:cubicBezTo>
                <a:cubicBezTo>
                  <a:pt x="122250" y="2205050"/>
                  <a:pt x="205265" y="2382643"/>
                  <a:pt x="314299" y="2518110"/>
                </a:cubicBezTo>
                <a:cubicBezTo>
                  <a:pt x="423333" y="2653577"/>
                  <a:pt x="627772" y="2810107"/>
                  <a:pt x="725655" y="2892296"/>
                </a:cubicBezTo>
                <a:cubicBezTo>
                  <a:pt x="823538" y="2974485"/>
                  <a:pt x="794215" y="2964985"/>
                  <a:pt x="901597" y="3011242"/>
                </a:cubicBezTo>
                <a:cubicBezTo>
                  <a:pt x="1008979" y="3057499"/>
                  <a:pt x="1201441" y="3143405"/>
                  <a:pt x="1369948" y="3169837"/>
                </a:cubicBezTo>
                <a:cubicBezTo>
                  <a:pt x="1538455" y="3196269"/>
                  <a:pt x="1746612" y="3195443"/>
                  <a:pt x="1912641" y="3169837"/>
                </a:cubicBezTo>
                <a:cubicBezTo>
                  <a:pt x="2078670" y="3144231"/>
                  <a:pt x="2245939" y="3074432"/>
                  <a:pt x="2366124" y="3016198"/>
                </a:cubicBezTo>
                <a:cubicBezTo>
                  <a:pt x="2486309" y="2957964"/>
                  <a:pt x="2542891" y="2916250"/>
                  <a:pt x="2633753" y="2820432"/>
                </a:cubicBezTo>
                <a:cubicBezTo>
                  <a:pt x="2724615" y="2724614"/>
                  <a:pt x="2844800" y="2575106"/>
                  <a:pt x="2911294" y="2441291"/>
                </a:cubicBezTo>
                <a:cubicBezTo>
                  <a:pt x="2977788" y="2307476"/>
                  <a:pt x="3018264" y="2165814"/>
                  <a:pt x="3032719" y="2017544"/>
                </a:cubicBezTo>
                <a:cubicBezTo>
                  <a:pt x="3047174" y="1869274"/>
                  <a:pt x="3030241" y="1686725"/>
                  <a:pt x="2998026" y="1551671"/>
                </a:cubicBezTo>
                <a:cubicBezTo>
                  <a:pt x="2965811" y="1416617"/>
                  <a:pt x="2903034" y="1304692"/>
                  <a:pt x="2839431" y="1207222"/>
                </a:cubicBezTo>
                <a:cubicBezTo>
                  <a:pt x="2775828" y="1109752"/>
                  <a:pt x="2701074" y="1039954"/>
                  <a:pt x="2616407" y="966852"/>
                </a:cubicBezTo>
                <a:cubicBezTo>
                  <a:pt x="2531740" y="893750"/>
                  <a:pt x="2418163" y="810735"/>
                  <a:pt x="2331431" y="768608"/>
                </a:cubicBezTo>
                <a:cubicBezTo>
                  <a:pt x="2244699" y="726481"/>
                  <a:pt x="2175314" y="726894"/>
                  <a:pt x="2096016" y="714091"/>
                </a:cubicBezTo>
                <a:cubicBezTo>
                  <a:pt x="2016718" y="701288"/>
                  <a:pt x="1949812" y="678572"/>
                  <a:pt x="1855646" y="691788"/>
                </a:cubicBezTo>
                <a:cubicBezTo>
                  <a:pt x="1761480" y="705004"/>
                  <a:pt x="1630969" y="745479"/>
                  <a:pt x="1531021" y="793388"/>
                </a:cubicBezTo>
                <a:cubicBezTo>
                  <a:pt x="1431073" y="841297"/>
                  <a:pt x="1331126" y="910683"/>
                  <a:pt x="1255958" y="979242"/>
                </a:cubicBezTo>
                <a:cubicBezTo>
                  <a:pt x="1180790" y="1047801"/>
                  <a:pt x="1127925" y="1111404"/>
                  <a:pt x="1080016" y="1204744"/>
                </a:cubicBezTo>
                <a:cubicBezTo>
                  <a:pt x="1032107" y="1298084"/>
                  <a:pt x="980068" y="1427769"/>
                  <a:pt x="968504" y="1539281"/>
                </a:cubicBezTo>
                <a:cubicBezTo>
                  <a:pt x="956940" y="1650793"/>
                  <a:pt x="970569" y="1775522"/>
                  <a:pt x="1010631" y="1873818"/>
                </a:cubicBezTo>
                <a:cubicBezTo>
                  <a:pt x="1050693" y="1972114"/>
                  <a:pt x="1127926" y="2055129"/>
                  <a:pt x="1208875" y="2129057"/>
                </a:cubicBezTo>
                <a:cubicBezTo>
                  <a:pt x="1289824" y="2202985"/>
                  <a:pt x="1418980" y="2280101"/>
                  <a:pt x="1496328" y="2317388"/>
                </a:cubicBezTo>
                <a:cubicBezTo>
                  <a:pt x="1573676" y="2354675"/>
                  <a:pt x="1624231" y="2347821"/>
                  <a:pt x="1672966" y="2352777"/>
                </a:cubicBezTo>
                <a:cubicBezTo>
                  <a:pt x="1721701" y="2357733"/>
                  <a:pt x="1726077" y="2364174"/>
                  <a:pt x="1788738" y="2347125"/>
                </a:cubicBezTo>
                <a:cubicBezTo>
                  <a:pt x="1851399" y="2330076"/>
                  <a:pt x="1978722" y="2314910"/>
                  <a:pt x="2048933" y="2250481"/>
                </a:cubicBezTo>
                <a:cubicBezTo>
                  <a:pt x="2119144" y="2186052"/>
                  <a:pt x="2182748" y="2050172"/>
                  <a:pt x="2210007" y="1960549"/>
                </a:cubicBezTo>
                <a:cubicBezTo>
                  <a:pt x="2237266" y="1870926"/>
                  <a:pt x="2237678" y="1788737"/>
                  <a:pt x="2212485" y="1712744"/>
                </a:cubicBezTo>
                <a:cubicBezTo>
                  <a:pt x="2187292" y="1636751"/>
                  <a:pt x="2115428" y="1553736"/>
                  <a:pt x="2058846" y="1504588"/>
                </a:cubicBezTo>
                <a:cubicBezTo>
                  <a:pt x="2002264" y="1455440"/>
                  <a:pt x="1926683" y="1432312"/>
                  <a:pt x="1872992" y="1417857"/>
                </a:cubicBezTo>
                <a:cubicBezTo>
                  <a:pt x="1819301" y="1403402"/>
                  <a:pt x="1778000" y="1410629"/>
                  <a:pt x="1736699" y="1417857"/>
                </a:cubicBezTo>
              </a:path>
            </a:pathLst>
          </a:custGeom>
          <a:noFill/>
          <a:ln w="101600" cap="rnd" cmpd="sng" algn="ctr">
            <a:solidFill>
              <a:srgbClr val="FFC000"/>
            </a:solidFill>
            <a:prstDash val="solid"/>
            <a:round/>
            <a:headEnd/>
            <a:tailEnd/>
          </a:ln>
          <a:effectLst/>
          <a:extLst>
            <a:ext uri="{909E8E84-426E-40DD-AFC4-6F175D3DCCD1}">
              <a14:hiddenFill xmlns:a14="http://schemas.microsoft.com/office/drawing/2010/main">
                <a:solidFill>
                  <a:srgbClr val="4EA9D5"/>
                </a:solidFill>
              </a14:hiddenFill>
            </a:ext>
            <a:ext uri="{AF507438-7753-43E0-B8FC-AC1667EBCBE1}">
              <a14:hiddenEffects xmlns:a14="http://schemas.microsoft.com/office/drawing/2010/main">
                <a:effectLst>
                  <a:outerShdw dist="35921" dir="2700000" algn="ctr" rotWithShape="0">
                    <a:srgbClr val="415C66"/>
                  </a:outerShdw>
                </a:effectLst>
              </a14:hiddenEffects>
            </a:ext>
          </a:extLst>
        </p:spPr>
        <p:txBody>
          <a:bodyPr vert="horz" wrap="square" lIns="36576" tIns="36576" rIns="36576" bIns="36576" numCol="1" anchor="t" anchorCtr="0" compatLnSpc="1">
            <a:prstTxWarp prst="textNoShape">
              <a:avLst/>
            </a:prstTxWarp>
          </a:bodyPr>
          <a:lstStyle/>
          <a:p>
            <a:endParaRPr lang="nl-BE">
              <a:solidFill>
                <a:srgbClr val="000000"/>
              </a:solidFill>
              <a:latin typeface="Arial"/>
            </a:endParaRPr>
          </a:p>
        </p:txBody>
      </p:sp>
      <p:sp>
        <p:nvSpPr>
          <p:cNvPr id="4" name="Tekstvak 3"/>
          <p:cNvSpPr txBox="1"/>
          <p:nvPr/>
        </p:nvSpPr>
        <p:spPr>
          <a:xfrm rot="20842818">
            <a:off x="8110719" y="1019321"/>
            <a:ext cx="5276679" cy="1200329"/>
          </a:xfrm>
          <a:prstGeom prst="rect">
            <a:avLst/>
          </a:prstGeom>
          <a:noFill/>
        </p:spPr>
        <p:txBody>
          <a:bodyPr wrap="square" rtlCol="0">
            <a:spAutoFit/>
          </a:bodyPr>
          <a:lstStyle/>
          <a:p>
            <a:r>
              <a:rPr lang="nl-BE" sz="3600" dirty="0" smtClean="0">
                <a:solidFill>
                  <a:schemeClr val="tx1">
                    <a:lumMod val="65000"/>
                    <a:lumOff val="35000"/>
                  </a:schemeClr>
                </a:solidFill>
                <a:latin typeface="Alpha Echo" panose="02000000000000000000" pitchFamily="2" charset="0"/>
              </a:rPr>
              <a:t>3 regio’s:</a:t>
            </a:r>
          </a:p>
          <a:p>
            <a:pPr lvl="1"/>
            <a:endParaRPr lang="nl-BE" sz="3600" dirty="0" smtClean="0">
              <a:solidFill>
                <a:schemeClr val="tx1">
                  <a:lumMod val="65000"/>
                  <a:lumOff val="35000"/>
                </a:schemeClr>
              </a:solidFill>
              <a:latin typeface="Alpha Echo" panose="02000000000000000000" pitchFamily="2" charset="0"/>
            </a:endParaRPr>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065" y="237995"/>
            <a:ext cx="2283187" cy="3718495"/>
          </a:xfrm>
          <a:prstGeom prst="rect">
            <a:avLst/>
          </a:prstGeom>
        </p:spPr>
      </p:pic>
      <p:pic>
        <p:nvPicPr>
          <p:cNvPr id="12" name="Afbeelding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5656" y="51939"/>
            <a:ext cx="5153329" cy="3502262"/>
          </a:xfrm>
          <a:prstGeom prst="rect">
            <a:avLst/>
          </a:prstGeom>
          <a:effectLst>
            <a:softEdge rad="635000"/>
          </a:effectLst>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6637" y="3253402"/>
            <a:ext cx="4905375" cy="3333750"/>
          </a:xfrm>
          <a:prstGeom prst="rect">
            <a:avLst/>
          </a:prstGeom>
          <a:effectLst>
            <a:softEdge rad="635000"/>
          </a:effectLst>
        </p:spPr>
      </p:pic>
      <p:sp>
        <p:nvSpPr>
          <p:cNvPr id="3" name="Tekstvak 2"/>
          <p:cNvSpPr txBox="1"/>
          <p:nvPr/>
        </p:nvSpPr>
        <p:spPr>
          <a:xfrm rot="20885788">
            <a:off x="8604420" y="1320647"/>
            <a:ext cx="2853813" cy="1200329"/>
          </a:xfrm>
          <a:prstGeom prst="rect">
            <a:avLst/>
          </a:prstGeom>
          <a:noFill/>
        </p:spPr>
        <p:txBody>
          <a:bodyPr wrap="square" rtlCol="0">
            <a:spAutoFit/>
          </a:bodyPr>
          <a:lstStyle/>
          <a:p>
            <a:pPr marL="742950" lvl="1" indent="-285750">
              <a:buFont typeface="Wingdings" panose="05000000000000000000" pitchFamily="2" charset="2"/>
              <a:buChar char="q"/>
            </a:pPr>
            <a:endParaRPr lang="nl-BE" sz="3600" dirty="0">
              <a:solidFill>
                <a:schemeClr val="tx1">
                  <a:lumMod val="65000"/>
                  <a:lumOff val="35000"/>
                </a:schemeClr>
              </a:solidFill>
              <a:latin typeface="Alpha Echo" panose="02000000000000000000" pitchFamily="2" charset="0"/>
            </a:endParaRPr>
          </a:p>
          <a:p>
            <a:pPr marL="285750" indent="-285750">
              <a:buFont typeface="Wingdings" panose="05000000000000000000" pitchFamily="2" charset="2"/>
              <a:buChar char="q"/>
            </a:pPr>
            <a:r>
              <a:rPr lang="nl-BE" dirty="0">
                <a:solidFill>
                  <a:schemeClr val="tx1">
                    <a:lumMod val="65000"/>
                    <a:lumOff val="35000"/>
                  </a:schemeClr>
                </a:solidFill>
                <a:latin typeface="Alpha Echo" panose="02000000000000000000" pitchFamily="2" charset="0"/>
              </a:rPr>
              <a:t>Antwerpen</a:t>
            </a:r>
          </a:p>
          <a:p>
            <a:endParaRPr lang="nl-BE" dirty="0"/>
          </a:p>
        </p:txBody>
      </p:sp>
      <p:sp>
        <p:nvSpPr>
          <p:cNvPr id="5" name="Tekstvak 4"/>
          <p:cNvSpPr txBox="1"/>
          <p:nvPr/>
        </p:nvSpPr>
        <p:spPr>
          <a:xfrm rot="20896317">
            <a:off x="8731880" y="2240754"/>
            <a:ext cx="1732936" cy="646331"/>
          </a:xfrm>
          <a:prstGeom prst="rect">
            <a:avLst/>
          </a:prstGeom>
          <a:noFill/>
        </p:spPr>
        <p:txBody>
          <a:bodyPr wrap="square" rtlCol="0">
            <a:spAutoFit/>
          </a:bodyPr>
          <a:lstStyle/>
          <a:p>
            <a:pPr marL="285750" indent="-285750">
              <a:buFont typeface="Wingdings" panose="05000000000000000000" pitchFamily="2" charset="2"/>
              <a:buChar char="q"/>
            </a:pPr>
            <a:r>
              <a:rPr lang="nl-BE" dirty="0">
                <a:solidFill>
                  <a:schemeClr val="tx1">
                    <a:lumMod val="65000"/>
                    <a:lumOff val="35000"/>
                  </a:schemeClr>
                </a:solidFill>
                <a:latin typeface="Alpha Echo" panose="02000000000000000000" pitchFamily="2" charset="0"/>
              </a:rPr>
              <a:t>Boom</a:t>
            </a:r>
          </a:p>
          <a:p>
            <a:endParaRPr lang="nl-BE" dirty="0"/>
          </a:p>
        </p:txBody>
      </p:sp>
      <p:sp>
        <p:nvSpPr>
          <p:cNvPr id="8" name="Tekstvak 7"/>
          <p:cNvSpPr txBox="1"/>
          <p:nvPr/>
        </p:nvSpPr>
        <p:spPr>
          <a:xfrm rot="20973374">
            <a:off x="8775524" y="2472712"/>
            <a:ext cx="2131518" cy="369332"/>
          </a:xfrm>
          <a:prstGeom prst="rect">
            <a:avLst/>
          </a:prstGeom>
          <a:noFill/>
        </p:spPr>
        <p:txBody>
          <a:bodyPr wrap="square" rtlCol="0">
            <a:spAutoFit/>
          </a:bodyPr>
          <a:lstStyle/>
          <a:p>
            <a:pPr marL="285750" indent="-285750">
              <a:buFont typeface="Wingdings" panose="05000000000000000000" pitchFamily="2" charset="2"/>
              <a:buChar char="q"/>
            </a:pPr>
            <a:r>
              <a:rPr lang="nl-BE" dirty="0">
                <a:solidFill>
                  <a:schemeClr val="tx1">
                    <a:lumMod val="65000"/>
                    <a:lumOff val="35000"/>
                  </a:schemeClr>
                </a:solidFill>
                <a:latin typeface="Alpha Echo" panose="02000000000000000000" pitchFamily="2" charset="0"/>
              </a:rPr>
              <a:t>Brasschaat</a:t>
            </a:r>
          </a:p>
        </p:txBody>
      </p:sp>
    </p:spTree>
    <p:custDataLst>
      <p:tags r:id="rId1"/>
    </p:custDataLst>
    <p:extLst>
      <p:ext uri="{BB962C8B-B14F-4D97-AF65-F5344CB8AC3E}">
        <p14:creationId xmlns:p14="http://schemas.microsoft.com/office/powerpoint/2010/main" val="191936200"/>
      </p:ext>
    </p:extLst>
  </p:cSld>
  <p:clrMapOvr>
    <a:masterClrMapping/>
  </p:clrMapOvr>
  <mc:AlternateContent xmlns:mc="http://schemas.openxmlformats.org/markup-compatibility/2006" xmlns:p14="http://schemas.microsoft.com/office/powerpoint/2010/main">
    <mc:Choice Requires="p14">
      <p:transition spd="slow" p14:dur="2000" advTm="142895"/>
    </mc:Choice>
    <mc:Fallback xmlns="">
      <p:transition spd="slow" advTm="142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929" y="0"/>
            <a:ext cx="9700142" cy="6858000"/>
          </a:xfrm>
          <a:prstGeom prst="rect">
            <a:avLst/>
          </a:prstGeom>
        </p:spPr>
      </p:pic>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929" y="0"/>
            <a:ext cx="9700142" cy="6858000"/>
          </a:xfrm>
          <a:prstGeom prst="rect">
            <a:avLst/>
          </a:prstGeom>
        </p:spPr>
      </p:pic>
      <p:pic>
        <p:nvPicPr>
          <p:cNvPr id="3" name="Afbeelding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929" y="0"/>
            <a:ext cx="9700142" cy="6858000"/>
          </a:xfrm>
          <a:prstGeom prst="rect">
            <a:avLst/>
          </a:prstGeom>
        </p:spPr>
      </p:pic>
    </p:spTree>
    <p:custDataLst>
      <p:tags r:id="rId1"/>
    </p:custDataLst>
    <p:extLst>
      <p:ext uri="{BB962C8B-B14F-4D97-AF65-F5344CB8AC3E}">
        <p14:creationId xmlns:p14="http://schemas.microsoft.com/office/powerpoint/2010/main" val="2422313745"/>
      </p:ext>
    </p:extLst>
  </p:cSld>
  <p:clrMapOvr>
    <a:masterClrMapping/>
  </p:clrMapOvr>
  <mc:AlternateContent xmlns:mc="http://schemas.openxmlformats.org/markup-compatibility/2006" xmlns:p14="http://schemas.microsoft.com/office/powerpoint/2010/main">
    <mc:Choice Requires="p14">
      <p:transition p14:dur="10" advTm="186617"/>
    </mc:Choice>
    <mc:Fallback xmlns="">
      <p:transition advTm="18661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929" y="0"/>
            <a:ext cx="9700142" cy="6858000"/>
          </a:xfrm>
          <a:prstGeom prst="rect">
            <a:avLst/>
          </a:prstGeom>
        </p:spPr>
      </p:pic>
    </p:spTree>
    <p:extLst>
      <p:ext uri="{BB962C8B-B14F-4D97-AF65-F5344CB8AC3E}">
        <p14:creationId xmlns:p14="http://schemas.microsoft.com/office/powerpoint/2010/main" val="3175045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 xmlns:a16="http://schemas.microsoft.com/office/drawing/2014/main" id="{C58C4713-CF7A-4E8D-9F2A-119B9690B3BD}"/>
              </a:ext>
            </a:extLst>
          </p:cNvPr>
          <p:cNvSpPr>
            <a:spLocks noGrp="1"/>
          </p:cNvSpPr>
          <p:nvPr>
            <p:ph type="dt" sz="half" idx="10"/>
          </p:nvPr>
        </p:nvSpPr>
        <p:spPr/>
        <p:txBody>
          <a:bodyPr/>
          <a:lstStyle/>
          <a:p>
            <a:pPr rtl="0"/>
            <a:fld id="{12CFE930-455A-4554-8BAE-E60BA1E3A08E}" type="datetime1">
              <a:rPr lang="nl-NL" smtClean="0"/>
              <a:t>18-10-2021</a:t>
            </a:fld>
            <a:endParaRPr lang="en-US" dirty="0"/>
          </a:p>
        </p:txBody>
      </p:sp>
      <p:pic>
        <p:nvPicPr>
          <p:cNvPr id="18" name="Afbeelding 17">
            <a:extLst>
              <a:ext uri="{FF2B5EF4-FFF2-40B4-BE49-F238E27FC236}">
                <a16:creationId xmlns="" xmlns:a16="http://schemas.microsoft.com/office/drawing/2014/main" id="{95CE3FE5-AF6F-4E95-8514-FB2F94A5C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734" y="2145085"/>
            <a:ext cx="4978020" cy="2289000"/>
          </a:xfrm>
          <a:prstGeom prst="rect">
            <a:avLst/>
          </a:prstGeom>
        </p:spPr>
      </p:pic>
    </p:spTree>
    <p:extLst>
      <p:ext uri="{BB962C8B-B14F-4D97-AF65-F5344CB8AC3E}">
        <p14:creationId xmlns:p14="http://schemas.microsoft.com/office/powerpoint/2010/main" val="1662883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3076BA-751E-465E-9A43-1440B7F9E0C1}"/>
              </a:ext>
            </a:extLst>
          </p:cNvPr>
          <p:cNvSpPr>
            <a:spLocks noGrp="1"/>
          </p:cNvSpPr>
          <p:nvPr>
            <p:ph type="ctrTitle" idx="4294967295"/>
          </p:nvPr>
        </p:nvSpPr>
        <p:spPr>
          <a:xfrm>
            <a:off x="2403345" y="1651542"/>
            <a:ext cx="8637587" cy="2541587"/>
          </a:xfrm>
        </p:spPr>
        <p:txBody>
          <a:bodyPr>
            <a:noAutofit/>
          </a:bodyPr>
          <a:lstStyle/>
          <a:p>
            <a:r>
              <a:rPr lang="nl-NL" sz="4000" dirty="0"/>
              <a:t>De NAFT-aanbieder draagt bij tot de ontwikkeling van de jongere en begeleidt hem bij een gekwalificeerde uitstroom.</a:t>
            </a:r>
            <a:endParaRPr lang="nl-BE" sz="4000" dirty="0"/>
          </a:p>
        </p:txBody>
      </p:sp>
      <p:pic>
        <p:nvPicPr>
          <p:cNvPr id="23" name="Afbeelding 22">
            <a:extLst>
              <a:ext uri="{FF2B5EF4-FFF2-40B4-BE49-F238E27FC236}">
                <a16:creationId xmlns="" xmlns:a16="http://schemas.microsoft.com/office/drawing/2014/main" id="{D614759B-E057-4FBA-805C-7047E6006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25" name="Afbeelding 24">
            <a:extLst>
              <a:ext uri="{FF2B5EF4-FFF2-40B4-BE49-F238E27FC236}">
                <a16:creationId xmlns="" xmlns:a16="http://schemas.microsoft.com/office/drawing/2014/main" id="{DFEB0CEB-950B-429B-9A03-35EBE8FCB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27" name="Afbeelding 26">
            <a:extLst>
              <a:ext uri="{FF2B5EF4-FFF2-40B4-BE49-F238E27FC236}">
                <a16:creationId xmlns="" xmlns:a16="http://schemas.microsoft.com/office/drawing/2014/main" id="{EEF15A6C-72B6-43E3-9C6A-AEA7976F7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29" name="Afbeelding 28" descr="Profologogroot (1).png">
            <a:extLst>
              <a:ext uri="{FF2B5EF4-FFF2-40B4-BE49-F238E27FC236}">
                <a16:creationId xmlns="" xmlns:a16="http://schemas.microsoft.com/office/drawing/2014/main" id="{33DBA8E0-B7A1-4A40-BFD3-3DB0D09FF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31" name="Afbeelding 30">
            <a:extLst>
              <a:ext uri="{FF2B5EF4-FFF2-40B4-BE49-F238E27FC236}">
                <a16:creationId xmlns="" xmlns:a16="http://schemas.microsoft.com/office/drawing/2014/main" id="{4F56A7DE-083B-4A07-ABB6-317850078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33" name="Afbeelding 32">
            <a:extLst>
              <a:ext uri="{FF2B5EF4-FFF2-40B4-BE49-F238E27FC236}">
                <a16:creationId xmlns="" xmlns:a16="http://schemas.microsoft.com/office/drawing/2014/main" id="{B1230309-607A-4782-B1B9-874059927C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10" name="Tijdelijke aanduiding voor datum 3">
            <a:extLst>
              <a:ext uri="{FF2B5EF4-FFF2-40B4-BE49-F238E27FC236}">
                <a16:creationId xmlns="" xmlns:a16="http://schemas.microsoft.com/office/drawing/2014/main" id="{E787DDB5-9877-425B-89E2-01067E96B7A4}"/>
              </a:ext>
            </a:extLst>
          </p:cNvPr>
          <p:cNvSpPr>
            <a:spLocks noGrp="1"/>
          </p:cNvSpPr>
          <p:nvPr>
            <p:ph type="dt" sz="half" idx="10"/>
          </p:nvPr>
        </p:nvSpPr>
        <p:spPr>
          <a:xfrm>
            <a:off x="359974" y="6492875"/>
            <a:ext cx="2472271" cy="365125"/>
          </a:xfrm>
        </p:spPr>
        <p:txBody>
          <a:bodyPr/>
          <a:lstStyle/>
          <a:p>
            <a:pPr rtl="0"/>
            <a:fld id="{2F8DAEB1-1903-4E6C-979A-2E37F8642850}" type="datetime1">
              <a:rPr lang="nl-NL" smtClean="0"/>
              <a:t>18-10-2021</a:t>
            </a:fld>
            <a:endParaRPr lang="en-US" dirty="0"/>
          </a:p>
        </p:txBody>
      </p:sp>
    </p:spTree>
    <p:extLst>
      <p:ext uri="{BB962C8B-B14F-4D97-AF65-F5344CB8AC3E}">
        <p14:creationId xmlns:p14="http://schemas.microsoft.com/office/powerpoint/2010/main" val="1659402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Naft</a:t>
            </a:r>
          </a:p>
        </p:txBody>
      </p:sp>
      <p:sp>
        <p:nvSpPr>
          <p:cNvPr id="3" name="Tijdelijke aanduiding voor inhoud 2"/>
          <p:cNvSpPr>
            <a:spLocks noGrp="1"/>
          </p:cNvSpPr>
          <p:nvPr>
            <p:ph idx="1"/>
          </p:nvPr>
        </p:nvSpPr>
        <p:spPr/>
        <p:txBody>
          <a:bodyPr/>
          <a:lstStyle/>
          <a:p>
            <a:r>
              <a:rPr lang="nl-BE" sz="2000" dirty="0"/>
              <a:t>Focus op samenwerking en gedeelde trajecten (alle betrokkenen nemen een rol op)</a:t>
            </a:r>
          </a:p>
          <a:p>
            <a:r>
              <a:rPr lang="nl-BE" sz="2000" dirty="0"/>
              <a:t>Verbinden en versterken is onze missie</a:t>
            </a:r>
          </a:p>
          <a:p>
            <a:r>
              <a:rPr lang="nl-BE" sz="2000" dirty="0"/>
              <a:t>Actief op alle domeinen van NAFT </a:t>
            </a:r>
            <a:r>
              <a:rPr lang="nl-BE" sz="2000" dirty="0">
                <a:sym typeface="Wingdings" panose="05000000000000000000" pitchFamily="2" charset="2"/>
              </a:rPr>
              <a:t> we werken op maat</a:t>
            </a:r>
          </a:p>
          <a:p>
            <a:r>
              <a:rPr lang="nl-BE" sz="2000" dirty="0"/>
              <a:t>Hoe vullen wij dat in; </a:t>
            </a:r>
          </a:p>
          <a:p>
            <a:pPr lvl="1">
              <a:buFont typeface="Arial" panose="020B0604020202020204" pitchFamily="34" charset="0"/>
              <a:buChar char="•"/>
            </a:pPr>
            <a:r>
              <a:rPr lang="nl-BE" sz="1600" dirty="0"/>
              <a:t> Individuele begeleiding</a:t>
            </a:r>
          </a:p>
          <a:p>
            <a:pPr marL="742950" lvl="1" indent="-285750">
              <a:buFont typeface="Arial" panose="020B0604020202020204" pitchFamily="34" charset="0"/>
              <a:buChar char="•"/>
            </a:pPr>
            <a:r>
              <a:rPr lang="nl-BE" sz="1600" dirty="0"/>
              <a:t>Groepswerking </a:t>
            </a:r>
            <a:r>
              <a:rPr lang="nl-BE" sz="1600" dirty="0" err="1"/>
              <a:t>adhv</a:t>
            </a:r>
            <a:r>
              <a:rPr lang="nl-BE" sz="1600" dirty="0"/>
              <a:t> leeromgevingen </a:t>
            </a:r>
          </a:p>
          <a:p>
            <a:pPr marL="742950" lvl="1" indent="-285750">
              <a:buFont typeface="Arial" panose="020B0604020202020204" pitchFamily="34" charset="0"/>
              <a:buChar char="•"/>
            </a:pPr>
            <a:r>
              <a:rPr lang="nl-BE" sz="1600" dirty="0"/>
              <a:t>Klasbegeleidingen</a:t>
            </a:r>
          </a:p>
          <a:p>
            <a:pPr marL="742950" lvl="1" indent="-285750">
              <a:buFont typeface="Arial" panose="020B0604020202020204" pitchFamily="34" charset="0"/>
              <a:buChar char="•"/>
            </a:pPr>
            <a:r>
              <a:rPr lang="nl-BE" sz="1600" dirty="0"/>
              <a:t>Leerkrachten ondersteuningen</a:t>
            </a:r>
          </a:p>
          <a:p>
            <a:r>
              <a:rPr lang="nl-BE" sz="2000" dirty="0"/>
              <a:t>Ook herstel</a:t>
            </a:r>
            <a:r>
              <a:rPr lang="nl-BE" sz="2000"/>
              <a:t>, weerbaarheidstraining en tochten</a:t>
            </a:r>
            <a:endParaRPr lang="nl-BE" sz="2000" dirty="0"/>
          </a:p>
          <a:p>
            <a:r>
              <a:rPr lang="nl-BE" sz="2000" dirty="0"/>
              <a:t>Twee locaties in Antwerpen (Fort Merksem + Antwerpen centrum)</a:t>
            </a:r>
          </a:p>
          <a:p>
            <a:endParaRPr lang="nl-BE" sz="2000" dirty="0">
              <a:sym typeface="Wingdings" panose="05000000000000000000" pitchFamily="2" charset="2"/>
            </a:endParaRPr>
          </a:p>
          <a:p>
            <a:endParaRPr lang="nl-BE" sz="2000" dirty="0"/>
          </a:p>
          <a:p>
            <a:endParaRPr lang="nl-BE" sz="2000" dirty="0"/>
          </a:p>
          <a:p>
            <a:endParaRPr lang="nl-BE" sz="2000" dirty="0"/>
          </a:p>
          <a:p>
            <a:pPr marL="0" indent="0">
              <a:buNone/>
            </a:pPr>
            <a:endParaRPr lang="nl-BE" dirty="0"/>
          </a:p>
        </p:txBody>
      </p:sp>
      <p:pic>
        <p:nvPicPr>
          <p:cNvPr id="4" name="Afbeelding 3" descr="Arktos">
            <a:extLst>
              <a:ext uri="{FF2B5EF4-FFF2-40B4-BE49-F238E27FC236}">
                <a16:creationId xmlns="" xmlns:a16="http://schemas.microsoft.com/office/drawing/2014/main" id="{3CD04211-BE65-4F77-81FC-95B27DFA98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6218" y="4537270"/>
            <a:ext cx="2105025" cy="1343025"/>
          </a:xfrm>
          <a:prstGeom prst="rect">
            <a:avLst/>
          </a:prstGeom>
          <a:noFill/>
          <a:ln>
            <a:noFill/>
          </a:ln>
        </p:spPr>
      </p:pic>
    </p:spTree>
    <p:extLst>
      <p:ext uri="{BB962C8B-B14F-4D97-AF65-F5344CB8AC3E}">
        <p14:creationId xmlns:p14="http://schemas.microsoft.com/office/powerpoint/2010/main" val="613328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 xmlns:a16="http://schemas.microsoft.com/office/drawing/2014/main" id="{D7C97407-D5EA-4F2C-9CC1-BD55A990FAB0}"/>
              </a:ext>
            </a:extLst>
          </p:cNvPr>
          <p:cNvSpPr>
            <a:spLocks noGrp="1"/>
          </p:cNvSpPr>
          <p:nvPr>
            <p:ph type="dt" sz="half" idx="10"/>
          </p:nvPr>
        </p:nvSpPr>
        <p:spPr>
          <a:xfrm>
            <a:off x="172410" y="6460756"/>
            <a:ext cx="2472271" cy="365125"/>
          </a:xfrm>
        </p:spPr>
        <p:txBody>
          <a:bodyPr/>
          <a:lstStyle/>
          <a:p>
            <a:fld id="{12CFE930-455A-4554-8BAE-E60BA1E3A08E}" type="datetime1">
              <a:rPr lang="nl-NL" smtClean="0"/>
              <a:pPr/>
              <a:t>18-10-2021</a:t>
            </a:fld>
            <a:endParaRPr lang="en-US" dirty="0"/>
          </a:p>
        </p:txBody>
      </p:sp>
      <p:pic>
        <p:nvPicPr>
          <p:cNvPr id="8" name="Afbeelding 7">
            <a:extLst>
              <a:ext uri="{FF2B5EF4-FFF2-40B4-BE49-F238E27FC236}">
                <a16:creationId xmlns="" xmlns:a16="http://schemas.microsoft.com/office/drawing/2014/main" id="{732B1B8B-3C11-421C-8C7A-63DBB8A36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10" name="Afbeelding 9">
            <a:extLst>
              <a:ext uri="{FF2B5EF4-FFF2-40B4-BE49-F238E27FC236}">
                <a16:creationId xmlns="" xmlns:a16="http://schemas.microsoft.com/office/drawing/2014/main" id="{FA5FFA02-EAED-4297-AB17-0D1C5DF33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2" name="Afbeelding 11">
            <a:extLst>
              <a:ext uri="{FF2B5EF4-FFF2-40B4-BE49-F238E27FC236}">
                <a16:creationId xmlns="" xmlns:a16="http://schemas.microsoft.com/office/drawing/2014/main" id="{FE8AA12D-1EA9-4DF0-985B-7F37EE7181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4" name="Afbeelding 13" descr="Profologogroot (1).png">
            <a:extLst>
              <a:ext uri="{FF2B5EF4-FFF2-40B4-BE49-F238E27FC236}">
                <a16:creationId xmlns="" xmlns:a16="http://schemas.microsoft.com/office/drawing/2014/main" id="{69962969-6247-4D88-A8DC-9798E4A55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16" name="Afbeelding 15">
            <a:extLst>
              <a:ext uri="{FF2B5EF4-FFF2-40B4-BE49-F238E27FC236}">
                <a16:creationId xmlns="" xmlns:a16="http://schemas.microsoft.com/office/drawing/2014/main" id="{1FEF6C3C-4927-4B5B-9B27-3A7A1C7FAB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18" name="Afbeelding 17">
            <a:extLst>
              <a:ext uri="{FF2B5EF4-FFF2-40B4-BE49-F238E27FC236}">
                <a16:creationId xmlns="" xmlns:a16="http://schemas.microsoft.com/office/drawing/2014/main" id="{263D0C43-E1B2-4AF2-B9FB-CC6753FE3B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pic>
        <p:nvPicPr>
          <p:cNvPr id="13" name="Afbeelding 12" descr="Profologogroot (1).png">
            <a:extLst>
              <a:ext uri="{FF2B5EF4-FFF2-40B4-BE49-F238E27FC236}">
                <a16:creationId xmlns="" xmlns:a16="http://schemas.microsoft.com/office/drawing/2014/main" id="{DA9966C5-9A2A-4EF6-8B13-1C90175104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3087" y="2073862"/>
            <a:ext cx="4758529" cy="2379266"/>
          </a:xfrm>
          <a:prstGeom prst="rect">
            <a:avLst/>
          </a:prstGeom>
        </p:spPr>
      </p:pic>
    </p:spTree>
    <p:extLst>
      <p:ext uri="{BB962C8B-B14F-4D97-AF65-F5344CB8AC3E}">
        <p14:creationId xmlns:p14="http://schemas.microsoft.com/office/powerpoint/2010/main" val="3860858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23F34EC4-F97B-4F05-B31B-8D3EC6541966}"/>
              </a:ext>
            </a:extLst>
          </p:cNvPr>
          <p:cNvSpPr>
            <a:spLocks noGrp="1"/>
          </p:cNvSpPr>
          <p:nvPr>
            <p:ph type="dt" sz="half" idx="10"/>
          </p:nvPr>
        </p:nvSpPr>
        <p:spPr/>
        <p:txBody>
          <a:bodyPr/>
          <a:lstStyle/>
          <a:p>
            <a:pPr rtl="0"/>
            <a:fld id="{5F091C7F-7718-4B53-84BD-A82374B0B289}" type="datetime1">
              <a:rPr lang="nl-NL" smtClean="0"/>
              <a:t>18-10-2021</a:t>
            </a:fld>
            <a:endParaRPr lang="en-US"/>
          </a:p>
        </p:txBody>
      </p:sp>
      <p:pic>
        <p:nvPicPr>
          <p:cNvPr id="5" name="Afbeelding 4">
            <a:extLst>
              <a:ext uri="{FF2B5EF4-FFF2-40B4-BE49-F238E27FC236}">
                <a16:creationId xmlns="" xmlns:a16="http://schemas.microsoft.com/office/drawing/2014/main" id="{E0EB9E16-8C9F-4446-B870-8E93EB85C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33"/>
            <a:ext cx="12192000" cy="6945734"/>
          </a:xfrm>
          <a:prstGeom prst="rect">
            <a:avLst/>
          </a:prstGeom>
        </p:spPr>
      </p:pic>
    </p:spTree>
    <p:extLst>
      <p:ext uri="{BB962C8B-B14F-4D97-AF65-F5344CB8AC3E}">
        <p14:creationId xmlns:p14="http://schemas.microsoft.com/office/powerpoint/2010/main" val="1625620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ACF0D4D0-F7F3-4083-B25A-8C636B52D68C}"/>
              </a:ext>
            </a:extLst>
          </p:cNvPr>
          <p:cNvSpPr>
            <a:spLocks noGrp="1"/>
          </p:cNvSpPr>
          <p:nvPr>
            <p:ph type="title"/>
          </p:nvPr>
        </p:nvSpPr>
        <p:spPr>
          <a:xfrm>
            <a:off x="1097280" y="286603"/>
            <a:ext cx="10058400" cy="1816517"/>
          </a:xfrm>
        </p:spPr>
        <p:txBody>
          <a:bodyPr>
            <a:normAutofit/>
          </a:bodyPr>
          <a:lstStyle/>
          <a:p>
            <a:r>
              <a:rPr lang="nl-NL" dirty="0" smtClean="0"/>
              <a:t>Contactgegevens</a:t>
            </a:r>
            <a:br>
              <a:rPr lang="nl-NL" dirty="0" smtClean="0"/>
            </a:br>
            <a:endParaRPr lang="nl-BE" dirty="0"/>
          </a:p>
        </p:txBody>
      </p:sp>
      <p:sp>
        <p:nvSpPr>
          <p:cNvPr id="6" name="Tijdelijke aanduiding voor inhoud 5">
            <a:extLst>
              <a:ext uri="{FF2B5EF4-FFF2-40B4-BE49-F238E27FC236}">
                <a16:creationId xmlns="" xmlns:a16="http://schemas.microsoft.com/office/drawing/2014/main" id="{94C050F3-5A1C-4FE6-82FC-52F6EBE7EB90}"/>
              </a:ext>
            </a:extLst>
          </p:cNvPr>
          <p:cNvSpPr>
            <a:spLocks noGrp="1"/>
          </p:cNvSpPr>
          <p:nvPr>
            <p:ph idx="1"/>
          </p:nvPr>
        </p:nvSpPr>
        <p:spPr>
          <a:xfrm>
            <a:off x="1097280" y="1845733"/>
            <a:ext cx="10058400" cy="4190081"/>
          </a:xfrm>
        </p:spPr>
        <p:txBody>
          <a:bodyPr>
            <a:normAutofit/>
          </a:bodyPr>
          <a:lstStyle/>
          <a:p>
            <a:pPr>
              <a:buFont typeface="Wingdings" panose="05000000000000000000" pitchFamily="2" charset="2"/>
              <a:buChar char="§"/>
            </a:pPr>
            <a:r>
              <a:rPr lang="nl-NL" sz="4300" spc="-50" dirty="0">
                <a:solidFill>
                  <a:prstClr val="black">
                    <a:lumMod val="75000"/>
                    <a:lumOff val="25000"/>
                  </a:prstClr>
                </a:solidFill>
                <a:latin typeface="Argentum Sans Light"/>
                <a:ea typeface="+mj-ea"/>
                <a:cs typeface="+mj-cs"/>
              </a:rPr>
              <a:t>Rechtstreekse aanmeldingen: </a:t>
            </a:r>
            <a:r>
              <a:rPr lang="nl-NL" sz="4300" spc="-50" dirty="0" smtClean="0">
                <a:solidFill>
                  <a:prstClr val="black">
                    <a:lumMod val="75000"/>
                    <a:lumOff val="25000"/>
                  </a:prstClr>
                </a:solidFill>
                <a:latin typeface="Argentum Sans Light"/>
                <a:ea typeface="+mj-ea"/>
                <a:cs typeface="+mj-cs"/>
                <a:hlinkClick r:id="rId3"/>
              </a:rPr>
              <a:t>aanmeldingen.naftantwerpen@profo.be</a:t>
            </a:r>
            <a:endParaRPr lang="nl-NL" sz="4300" spc="-50" dirty="0" smtClean="0">
              <a:solidFill>
                <a:prstClr val="black">
                  <a:lumMod val="75000"/>
                  <a:lumOff val="25000"/>
                </a:prstClr>
              </a:solidFill>
              <a:latin typeface="Argentum Sans Light"/>
              <a:ea typeface="+mj-ea"/>
              <a:cs typeface="+mj-cs"/>
            </a:endParaRPr>
          </a:p>
          <a:p>
            <a:pPr marL="342900" lvl="0" indent="-342900">
              <a:spcAft>
                <a:spcPts val="0"/>
              </a:spcAft>
              <a:buFont typeface="Symbol" panose="05050102010706020507" pitchFamily="18" charset="2"/>
              <a:buChar char=""/>
            </a:pPr>
            <a:r>
              <a:rPr lang="nl-NL" sz="1800" dirty="0">
                <a:latin typeface="Argentum Sans Light"/>
                <a:ea typeface="Times New Roman" panose="02020603050405020304" pitchFamily="18" charset="0"/>
              </a:rPr>
              <a:t>Annelies Thomassen:</a:t>
            </a:r>
            <a:endParaRPr lang="nl-BE" sz="2400" dirty="0">
              <a:latin typeface="Calibri" panose="020F0502020204030204" pitchFamily="34" charset="0"/>
              <a:ea typeface="Calibri" panose="020F0502020204030204" pitchFamily="34" charset="0"/>
            </a:endParaRPr>
          </a:p>
          <a:p>
            <a:pPr marL="635508" lvl="1" indent="-342900">
              <a:spcAft>
                <a:spcPts val="0"/>
              </a:spcAft>
              <a:buFont typeface="Argentum Sans Light"/>
              <a:buChar char="-"/>
            </a:pPr>
            <a:r>
              <a:rPr lang="nl-NL" sz="1600" b="1" dirty="0">
                <a:latin typeface="Argentum Sans Light"/>
                <a:ea typeface="Times New Roman" panose="02020603050405020304" pitchFamily="18" charset="0"/>
                <a:cs typeface="Calibri" panose="020F0502020204030204" pitchFamily="34" charset="0"/>
              </a:rPr>
              <a:t>1</a:t>
            </a:r>
            <a:r>
              <a:rPr lang="nl-NL" sz="1600" b="1" baseline="30000" dirty="0">
                <a:latin typeface="Argentum Sans Light"/>
                <a:ea typeface="Times New Roman" panose="02020603050405020304" pitchFamily="18" charset="0"/>
                <a:cs typeface="Calibri" panose="020F0502020204030204" pitchFamily="34" charset="0"/>
              </a:rPr>
              <a:t>e</a:t>
            </a:r>
            <a:r>
              <a:rPr lang="nl-NL" sz="1600" b="1" dirty="0">
                <a:latin typeface="Argentum Sans Light"/>
                <a:ea typeface="Times New Roman" panose="02020603050405020304" pitchFamily="18" charset="0"/>
                <a:cs typeface="Calibri" panose="020F0502020204030204" pitchFamily="34" charset="0"/>
              </a:rPr>
              <a:t> aanspreekpunt voor externe partners en CMP </a:t>
            </a:r>
            <a:br>
              <a:rPr lang="nl-NL" sz="1600" b="1" dirty="0">
                <a:latin typeface="Argentum Sans Light"/>
                <a:ea typeface="Times New Roman" panose="02020603050405020304" pitchFamily="18" charset="0"/>
                <a:cs typeface="Calibri" panose="020F0502020204030204" pitchFamily="34" charset="0"/>
              </a:rPr>
            </a:br>
            <a:r>
              <a:rPr lang="nl-NL" sz="1600" b="1" dirty="0">
                <a:latin typeface="Argentum Sans Light"/>
                <a:ea typeface="Times New Roman" panose="02020603050405020304" pitchFamily="18" charset="0"/>
                <a:cs typeface="Calibri" panose="020F0502020204030204" pitchFamily="34" charset="0"/>
              </a:rPr>
              <a:t>(alles m.b.t. jongerenniveau-trajectniveau)  </a:t>
            </a:r>
            <a:endParaRPr lang="nl-BE" sz="2200" dirty="0">
              <a:latin typeface="Calibri" panose="020F0502020204030204" pitchFamily="34" charset="0"/>
              <a:ea typeface="Calibri" panose="020F0502020204030204" pitchFamily="34" charset="0"/>
              <a:cs typeface="Calibri" panose="020F0502020204030204" pitchFamily="34" charset="0"/>
            </a:endParaRPr>
          </a:p>
          <a:p>
            <a:pPr marL="635508" lvl="1" indent="-342900">
              <a:spcAft>
                <a:spcPts val="0"/>
              </a:spcAft>
              <a:buFont typeface="Argentum Sans Light"/>
              <a:buChar char="-"/>
            </a:pPr>
            <a:r>
              <a:rPr lang="nl-NL" sz="1600" dirty="0">
                <a:latin typeface="Argentum Sans Light"/>
                <a:ea typeface="Times New Roman" panose="02020603050405020304" pitchFamily="18" charset="0"/>
                <a:cs typeface="Calibri" panose="020F0502020204030204" pitchFamily="34" charset="0"/>
              </a:rPr>
              <a:t>Ontvangt de aanmeldingen en bespreekt en verdeelt deze </a:t>
            </a:r>
            <a:r>
              <a:rPr lang="nl-NL" sz="1600" dirty="0" smtClean="0">
                <a:latin typeface="Argentum Sans Light"/>
                <a:ea typeface="Times New Roman" panose="02020603050405020304" pitchFamily="18" charset="0"/>
                <a:cs typeface="Calibri" panose="020F0502020204030204" pitchFamily="34" charset="0"/>
              </a:rPr>
              <a:t>intern</a:t>
            </a:r>
          </a:p>
          <a:p>
            <a:pPr marL="635508" lvl="1" indent="-342900">
              <a:spcAft>
                <a:spcPts val="0"/>
              </a:spcAft>
              <a:buFont typeface="Argentum Sans Light"/>
              <a:buChar char="-"/>
            </a:pPr>
            <a:r>
              <a:rPr lang="nl-NL" sz="1600" dirty="0">
                <a:latin typeface="Argentum Sans Light"/>
                <a:ea typeface="Times New Roman" panose="02020603050405020304" pitchFamily="18" charset="0"/>
                <a:cs typeface="Calibri" panose="020F0502020204030204" pitchFamily="34" charset="0"/>
              </a:rPr>
              <a:t>Contactgegevens: </a:t>
            </a:r>
            <a:r>
              <a:rPr lang="nl-NL" sz="1600" u="sng" dirty="0">
                <a:solidFill>
                  <a:srgbClr val="0563C1"/>
                </a:solidFill>
                <a:latin typeface="Argentum Sans Light"/>
                <a:ea typeface="Times New Roman" panose="02020603050405020304" pitchFamily="18" charset="0"/>
                <a:hlinkClick r:id="rId4">
                  <a:extLst>
                    <a:ext uri="{A12FA001-AC4F-418D-AE19-62706E023703}">
                      <ahyp:hlinkClr xmlns:lc="http://schemas.openxmlformats.org/drawingml/2006/lockedCanvas" xmlns="" xmlns:ahyp="http://schemas.microsoft.com/office/drawing/2018/hyperlinkcolor" val="tx"/>
                    </a:ext>
                  </a:extLst>
                </a:hlinkClick>
              </a:rPr>
              <a:t>annelies.thomassen@profo.be</a:t>
            </a:r>
            <a:r>
              <a:rPr lang="nl-BE" sz="1200" dirty="0">
                <a:latin typeface="Argentum Sans Light"/>
                <a:ea typeface="Times New Roman" panose="02020603050405020304" pitchFamily="18" charset="0"/>
                <a:cs typeface="Calibri" panose="020F0502020204030204" pitchFamily="34" charset="0"/>
              </a:rPr>
              <a:t> </a:t>
            </a:r>
            <a:r>
              <a:rPr lang="nl-NL" sz="1600" dirty="0">
                <a:latin typeface="Argentum Sans Light"/>
                <a:ea typeface="Times New Roman" panose="02020603050405020304" pitchFamily="18" charset="0"/>
                <a:cs typeface="Calibri" panose="020F0502020204030204" pitchFamily="34" charset="0"/>
              </a:rPr>
              <a:t>- </a:t>
            </a:r>
            <a:r>
              <a:rPr lang="nl-NL" sz="1600" dirty="0" smtClean="0">
                <a:latin typeface="Argentum Sans Light"/>
                <a:ea typeface="Times New Roman" panose="02020603050405020304" pitchFamily="18" charset="0"/>
                <a:cs typeface="Calibri" panose="020F0502020204030204" pitchFamily="34" charset="0"/>
              </a:rPr>
              <a:t>0489/04.87.77</a:t>
            </a:r>
          </a:p>
          <a:p>
            <a:pPr marL="635508" lvl="1" indent="-342900">
              <a:spcAft>
                <a:spcPts val="0"/>
              </a:spcAft>
              <a:buFont typeface="Argentum Sans Light"/>
              <a:buChar char="-"/>
            </a:pPr>
            <a:endParaRPr lang="nl-NL" sz="1600" dirty="0">
              <a:latin typeface="Argentum Sans Light"/>
              <a:ea typeface="Times New Roman" panose="02020603050405020304" pitchFamily="18" charset="0"/>
              <a:cs typeface="Calibri" panose="020F0502020204030204" pitchFamily="34" charset="0"/>
            </a:endParaRPr>
          </a:p>
          <a:p>
            <a:pPr>
              <a:buFont typeface="Wingdings" panose="05000000000000000000" pitchFamily="2" charset="2"/>
              <a:buChar char="§"/>
            </a:pPr>
            <a:endParaRPr lang="nl-BE" dirty="0"/>
          </a:p>
        </p:txBody>
      </p:sp>
      <p:sp>
        <p:nvSpPr>
          <p:cNvPr id="4" name="Tijdelijke aanduiding voor datum 3">
            <a:extLst>
              <a:ext uri="{FF2B5EF4-FFF2-40B4-BE49-F238E27FC236}">
                <a16:creationId xmlns="" xmlns:a16="http://schemas.microsoft.com/office/drawing/2014/main" id="{9FFF365F-8D98-407B-BB65-F207289B9C03}"/>
              </a:ext>
            </a:extLst>
          </p:cNvPr>
          <p:cNvSpPr>
            <a:spLocks noGrp="1"/>
          </p:cNvSpPr>
          <p:nvPr>
            <p:ph type="dt" sz="half" idx="10"/>
          </p:nvPr>
        </p:nvSpPr>
        <p:spPr>
          <a:xfrm>
            <a:off x="172410" y="6445992"/>
            <a:ext cx="2472271" cy="365125"/>
          </a:xfrm>
        </p:spPr>
        <p:txBody>
          <a:bodyPr/>
          <a:lstStyle/>
          <a:p>
            <a:fld id="{12CFE930-455A-4554-8BAE-E60BA1E3A08E}" type="datetime1">
              <a:rPr lang="nl-NL" smtClean="0"/>
              <a:pPr/>
              <a:t>18-10-2021</a:t>
            </a:fld>
            <a:endParaRPr lang="en-US" dirty="0"/>
          </a:p>
        </p:txBody>
      </p:sp>
      <p:pic>
        <p:nvPicPr>
          <p:cNvPr id="2" name="Afbeelding 1">
            <a:extLst>
              <a:ext uri="{FF2B5EF4-FFF2-40B4-BE49-F238E27FC236}">
                <a16:creationId xmlns="" xmlns:a16="http://schemas.microsoft.com/office/drawing/2014/main" id="{269ED728-067D-43FC-8578-4343B2A37A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3" name="Afbeelding 2">
            <a:extLst>
              <a:ext uri="{FF2B5EF4-FFF2-40B4-BE49-F238E27FC236}">
                <a16:creationId xmlns="" xmlns:a16="http://schemas.microsoft.com/office/drawing/2014/main" id="{D0778E2A-344F-46BC-A0E2-456487CD1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0" name="Afbeelding 9">
            <a:extLst>
              <a:ext uri="{FF2B5EF4-FFF2-40B4-BE49-F238E27FC236}">
                <a16:creationId xmlns="" xmlns:a16="http://schemas.microsoft.com/office/drawing/2014/main" id="{BE8AD3A2-FAEE-47C7-848A-02E5A81A2C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2" name="Afbeelding 11" descr="Profologogroot (1).png">
            <a:extLst>
              <a:ext uri="{FF2B5EF4-FFF2-40B4-BE49-F238E27FC236}">
                <a16:creationId xmlns="" xmlns:a16="http://schemas.microsoft.com/office/drawing/2014/main" id="{89860FD6-32EB-476C-A49F-BEDE31AEE2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6212" y="6118459"/>
            <a:ext cx="1081153" cy="540577"/>
          </a:xfrm>
          <a:prstGeom prst="rect">
            <a:avLst/>
          </a:prstGeom>
        </p:spPr>
      </p:pic>
      <p:pic>
        <p:nvPicPr>
          <p:cNvPr id="14" name="Afbeelding 13">
            <a:extLst>
              <a:ext uri="{FF2B5EF4-FFF2-40B4-BE49-F238E27FC236}">
                <a16:creationId xmlns="" xmlns:a16="http://schemas.microsoft.com/office/drawing/2014/main" id="{459F1144-1D13-46DA-A359-E04FBF836C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7576" y="5709573"/>
            <a:ext cx="679370" cy="1078999"/>
          </a:xfrm>
          <a:prstGeom prst="rect">
            <a:avLst/>
          </a:prstGeom>
        </p:spPr>
      </p:pic>
      <p:pic>
        <p:nvPicPr>
          <p:cNvPr id="16" name="Afbeelding 15">
            <a:extLst>
              <a:ext uri="{FF2B5EF4-FFF2-40B4-BE49-F238E27FC236}">
                <a16:creationId xmlns="" xmlns:a16="http://schemas.microsoft.com/office/drawing/2014/main" id="{BC6BAD19-CF00-4757-9B71-5B64DD9CAA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pic>
        <p:nvPicPr>
          <p:cNvPr id="13" name="Picture 3" descr="image005">
            <a:extLst>
              <a:ext uri="{FF2B5EF4-FFF2-40B4-BE49-F238E27FC236}">
                <a16:creationId xmlns="" xmlns:a16="http://schemas.microsoft.com/office/drawing/2014/main" id="{8E18B7F1-E4A7-4699-B882-D56C48E49D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217" y="4540329"/>
            <a:ext cx="2290763" cy="11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p:cNvSpPr txBox="1"/>
          <p:nvPr/>
        </p:nvSpPr>
        <p:spPr>
          <a:xfrm>
            <a:off x="1913458" y="4589603"/>
            <a:ext cx="7480959" cy="1169551"/>
          </a:xfrm>
          <a:prstGeom prst="rect">
            <a:avLst/>
          </a:prstGeom>
          <a:noFill/>
        </p:spPr>
        <p:txBody>
          <a:bodyPr wrap="none" rtlCol="0">
            <a:spAutoFit/>
          </a:bodyPr>
          <a:lstStyle/>
          <a:p>
            <a:pPr lvl="3"/>
            <a:r>
              <a:rPr lang="nl-NL" dirty="0">
                <a:latin typeface="Argentum Sans Light"/>
                <a:cs typeface="Calibri" panose="020F0502020204030204" pitchFamily="34" charset="0"/>
              </a:rPr>
              <a:t>Wout </a:t>
            </a:r>
            <a:r>
              <a:rPr lang="nl-NL" dirty="0" err="1">
                <a:latin typeface="Argentum Sans Light"/>
                <a:cs typeface="Calibri" panose="020F0502020204030204" pitchFamily="34" charset="0"/>
              </a:rPr>
              <a:t>Vangeel</a:t>
            </a:r>
            <a:r>
              <a:rPr lang="nl-NL" dirty="0">
                <a:latin typeface="Argentum Sans Light"/>
                <a:cs typeface="Calibri" panose="020F0502020204030204" pitchFamily="34" charset="0"/>
              </a:rPr>
              <a:t>:</a:t>
            </a:r>
          </a:p>
          <a:p>
            <a:pPr lvl="3"/>
            <a:r>
              <a:rPr lang="nl-NL" sz="1600" dirty="0">
                <a:latin typeface="Argentum Sans Light"/>
                <a:cs typeface="Calibri" panose="020F0502020204030204" pitchFamily="34" charset="0"/>
              </a:rPr>
              <a:t>Groepsbegeleider en individuele trajecten binnen Picture 360 </a:t>
            </a:r>
          </a:p>
          <a:p>
            <a:pPr lvl="3"/>
            <a:r>
              <a:rPr lang="nl-NL" sz="1600" dirty="0">
                <a:latin typeface="Argentum Sans Light"/>
                <a:cs typeface="Calibri" panose="020F0502020204030204" pitchFamily="34" charset="0"/>
              </a:rPr>
              <a:t>Contactgegevens: </a:t>
            </a:r>
            <a:r>
              <a:rPr lang="nl-NL" u="sng" dirty="0">
                <a:solidFill>
                  <a:srgbClr val="0563C1"/>
                </a:solidFill>
                <a:latin typeface="Argentum Sans Light"/>
                <a:hlinkClick r:id="rId12">
                  <a:extLst>
                    <a:ext uri="{A12FA001-AC4F-418D-AE19-62706E023703}">
                      <ahyp:hlinkClr xmlns:lc="http://schemas.openxmlformats.org/drawingml/2006/lockedCanvas" xmlns="" xmlns:ahyp="http://schemas.microsoft.com/office/drawing/2018/hyperlinkcolor" val="tx"/>
                    </a:ext>
                  </a:extLst>
                </a:hlinkClick>
              </a:rPr>
              <a:t>wout.vangeel@profo.be</a:t>
            </a:r>
            <a:r>
              <a:rPr lang="nl-NL" u="sng" dirty="0">
                <a:solidFill>
                  <a:srgbClr val="0563C1"/>
                </a:solidFill>
                <a:latin typeface="Argentum Sans Light"/>
              </a:rPr>
              <a:t> </a:t>
            </a:r>
            <a:r>
              <a:rPr lang="nl-NL" sz="1600" dirty="0">
                <a:latin typeface="Argentum Sans Light"/>
                <a:cs typeface="Calibri" panose="020F0502020204030204" pitchFamily="34" charset="0"/>
              </a:rPr>
              <a:t>– 0472/11.11.37 </a:t>
            </a:r>
          </a:p>
          <a:p>
            <a:endParaRPr lang="nl-BE" dirty="0"/>
          </a:p>
        </p:txBody>
      </p:sp>
    </p:spTree>
    <p:extLst>
      <p:ext uri="{BB962C8B-B14F-4D97-AF65-F5344CB8AC3E}">
        <p14:creationId xmlns:p14="http://schemas.microsoft.com/office/powerpoint/2010/main" val="975962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 xmlns:a16="http://schemas.microsoft.com/office/drawing/2014/main" id="{D7C97407-D5EA-4F2C-9CC1-BD55A990FAB0}"/>
              </a:ext>
            </a:extLst>
          </p:cNvPr>
          <p:cNvSpPr>
            <a:spLocks noGrp="1"/>
          </p:cNvSpPr>
          <p:nvPr>
            <p:ph type="dt" sz="half" idx="10"/>
          </p:nvPr>
        </p:nvSpPr>
        <p:spPr>
          <a:xfrm>
            <a:off x="172410" y="6460756"/>
            <a:ext cx="2472271" cy="365125"/>
          </a:xfrm>
        </p:spPr>
        <p:txBody>
          <a:bodyPr/>
          <a:lstStyle/>
          <a:p>
            <a:fld id="{12CFE930-455A-4554-8BAE-E60BA1E3A08E}" type="datetime1">
              <a:rPr lang="nl-NL" smtClean="0"/>
              <a:pPr/>
              <a:t>18-10-2021</a:t>
            </a:fld>
            <a:endParaRPr lang="en-US" dirty="0"/>
          </a:p>
        </p:txBody>
      </p:sp>
      <p:pic>
        <p:nvPicPr>
          <p:cNvPr id="8" name="Afbeelding 7">
            <a:extLst>
              <a:ext uri="{FF2B5EF4-FFF2-40B4-BE49-F238E27FC236}">
                <a16:creationId xmlns="" xmlns:a16="http://schemas.microsoft.com/office/drawing/2014/main" id="{732B1B8B-3C11-421C-8C7A-63DBB8A36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10" name="Afbeelding 9">
            <a:extLst>
              <a:ext uri="{FF2B5EF4-FFF2-40B4-BE49-F238E27FC236}">
                <a16:creationId xmlns="" xmlns:a16="http://schemas.microsoft.com/office/drawing/2014/main" id="{FA5FFA02-EAED-4297-AB17-0D1C5DF33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2" name="Afbeelding 11">
            <a:extLst>
              <a:ext uri="{FF2B5EF4-FFF2-40B4-BE49-F238E27FC236}">
                <a16:creationId xmlns="" xmlns:a16="http://schemas.microsoft.com/office/drawing/2014/main" id="{FE8AA12D-1EA9-4DF0-985B-7F37EE7181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4" name="Afbeelding 13" descr="Profologogroot (1).png">
            <a:extLst>
              <a:ext uri="{FF2B5EF4-FFF2-40B4-BE49-F238E27FC236}">
                <a16:creationId xmlns="" xmlns:a16="http://schemas.microsoft.com/office/drawing/2014/main" id="{69962969-6247-4D88-A8DC-9798E4A55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16" name="Afbeelding 15">
            <a:extLst>
              <a:ext uri="{FF2B5EF4-FFF2-40B4-BE49-F238E27FC236}">
                <a16:creationId xmlns="" xmlns:a16="http://schemas.microsoft.com/office/drawing/2014/main" id="{1FEF6C3C-4927-4B5B-9B27-3A7A1C7FAB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18" name="Afbeelding 17">
            <a:extLst>
              <a:ext uri="{FF2B5EF4-FFF2-40B4-BE49-F238E27FC236}">
                <a16:creationId xmlns="" xmlns:a16="http://schemas.microsoft.com/office/drawing/2014/main" id="{263D0C43-E1B2-4AF2-B9FB-CC6753FE3B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pic>
        <p:nvPicPr>
          <p:cNvPr id="11" name="Afbeelding 10">
            <a:extLst>
              <a:ext uri="{FF2B5EF4-FFF2-40B4-BE49-F238E27FC236}">
                <a16:creationId xmlns="" xmlns:a16="http://schemas.microsoft.com/office/drawing/2014/main" id="{430B39A8-D8BC-4E96-BDCB-D236D79714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8222" y="1533240"/>
            <a:ext cx="3465916" cy="3465916"/>
          </a:xfrm>
          <a:prstGeom prst="rect">
            <a:avLst/>
          </a:prstGeom>
        </p:spPr>
      </p:pic>
    </p:spTree>
    <p:extLst>
      <p:ext uri="{BB962C8B-B14F-4D97-AF65-F5344CB8AC3E}">
        <p14:creationId xmlns:p14="http://schemas.microsoft.com/office/powerpoint/2010/main" val="2045272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 xmlns:a16="http://schemas.microsoft.com/office/drawing/2014/main" id="{9FFF365F-8D98-407B-BB65-F207289B9C03}"/>
              </a:ext>
            </a:extLst>
          </p:cNvPr>
          <p:cNvSpPr>
            <a:spLocks noGrp="1"/>
          </p:cNvSpPr>
          <p:nvPr>
            <p:ph type="dt" sz="half" idx="10"/>
          </p:nvPr>
        </p:nvSpPr>
        <p:spPr>
          <a:xfrm>
            <a:off x="172410" y="6445992"/>
            <a:ext cx="2472271" cy="365125"/>
          </a:xfrm>
        </p:spPr>
        <p:txBody>
          <a:bodyPr/>
          <a:lstStyle/>
          <a:p>
            <a:fld id="{12CFE930-455A-4554-8BAE-E60BA1E3A08E}" type="datetime1">
              <a:rPr lang="nl-NL" smtClean="0"/>
              <a:pPr/>
              <a:t>18-10-2021</a:t>
            </a:fld>
            <a:endParaRPr lang="en-US" dirty="0"/>
          </a:p>
        </p:txBody>
      </p:sp>
      <p:pic>
        <p:nvPicPr>
          <p:cNvPr id="2" name="Afbeelding 1">
            <a:extLst>
              <a:ext uri="{FF2B5EF4-FFF2-40B4-BE49-F238E27FC236}">
                <a16:creationId xmlns="" xmlns:a16="http://schemas.microsoft.com/office/drawing/2014/main" id="{269ED728-067D-43FC-8578-4343B2A37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3" name="Afbeelding 2">
            <a:extLst>
              <a:ext uri="{FF2B5EF4-FFF2-40B4-BE49-F238E27FC236}">
                <a16:creationId xmlns="" xmlns:a16="http://schemas.microsoft.com/office/drawing/2014/main" id="{D0778E2A-344F-46BC-A0E2-456487CD1E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0" name="Afbeelding 9">
            <a:extLst>
              <a:ext uri="{FF2B5EF4-FFF2-40B4-BE49-F238E27FC236}">
                <a16:creationId xmlns="" xmlns:a16="http://schemas.microsoft.com/office/drawing/2014/main" id="{BE8AD3A2-FAEE-47C7-848A-02E5A81A2C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2" name="Afbeelding 11" descr="Profologogroot (1).png">
            <a:extLst>
              <a:ext uri="{FF2B5EF4-FFF2-40B4-BE49-F238E27FC236}">
                <a16:creationId xmlns="" xmlns:a16="http://schemas.microsoft.com/office/drawing/2014/main" id="{89860FD6-32EB-476C-A49F-BEDE31AEE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6212" y="6118459"/>
            <a:ext cx="1081153" cy="540577"/>
          </a:xfrm>
          <a:prstGeom prst="rect">
            <a:avLst/>
          </a:prstGeom>
        </p:spPr>
      </p:pic>
      <p:pic>
        <p:nvPicPr>
          <p:cNvPr id="14" name="Afbeelding 13">
            <a:extLst>
              <a:ext uri="{FF2B5EF4-FFF2-40B4-BE49-F238E27FC236}">
                <a16:creationId xmlns="" xmlns:a16="http://schemas.microsoft.com/office/drawing/2014/main" id="{459F1144-1D13-46DA-A359-E04FBF836C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576" y="5709573"/>
            <a:ext cx="679370" cy="1078999"/>
          </a:xfrm>
          <a:prstGeom prst="rect">
            <a:avLst/>
          </a:prstGeom>
        </p:spPr>
      </p:pic>
      <p:pic>
        <p:nvPicPr>
          <p:cNvPr id="16" name="Afbeelding 15">
            <a:extLst>
              <a:ext uri="{FF2B5EF4-FFF2-40B4-BE49-F238E27FC236}">
                <a16:creationId xmlns="" xmlns:a16="http://schemas.microsoft.com/office/drawing/2014/main" id="{BC6BAD19-CF00-4757-9B71-5B64DD9CAA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8" name="Titel 7"/>
          <p:cNvSpPr>
            <a:spLocks noGrp="1"/>
          </p:cNvSpPr>
          <p:nvPr>
            <p:ph type="title"/>
          </p:nvPr>
        </p:nvSpPr>
        <p:spPr/>
        <p:txBody>
          <a:bodyPr>
            <a:normAutofit/>
          </a:bodyPr>
          <a:lstStyle/>
          <a:p>
            <a:r>
              <a:rPr lang="nl-NL" sz="4000" dirty="0"/>
              <a:t>NAFT ELEGAST KENMERKT ZICH DOOR: </a:t>
            </a:r>
            <a:endParaRPr lang="nl-BE" sz="4000" dirty="0"/>
          </a:p>
        </p:txBody>
      </p:sp>
      <p:sp>
        <p:nvSpPr>
          <p:cNvPr id="17" name="Tijdelijke aanduiding voor inhoud 2"/>
          <p:cNvSpPr txBox="1">
            <a:spLocks/>
          </p:cNvSpPr>
          <p:nvPr/>
        </p:nvSpPr>
        <p:spPr>
          <a:xfrm>
            <a:off x="383437" y="1798742"/>
            <a:ext cx="5158382" cy="478685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rPr>
              <a:t>werken met doelstellingen </a:t>
            </a:r>
            <a:endParaRPr kumimoji="0" lang="nl-BE"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rPr>
              <a:t>structuur, duidelijkheid en voorspelbaarheid</a:t>
            </a:r>
            <a:endParaRPr kumimoji="0" lang="nl-BE"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rPr>
              <a:t>individueel of geclusterd in groep</a:t>
            </a:r>
            <a:endParaRPr kumimoji="0" lang="nl-BE"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rPr>
              <a:t>training van vaardigheden</a:t>
            </a:r>
            <a:endParaRPr kumimoji="0" lang="nl-BE"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rPr>
              <a:t>methodieken die hanteerbaar zijn in een klas- en/ of schoolse context</a:t>
            </a:r>
            <a:endParaRPr kumimoji="0" lang="nl-BE"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rPr>
              <a:t>gevarieerde benadering met mix van (</a:t>
            </a:r>
            <a:r>
              <a:rPr kumimoji="0" lang="nl-NL" sz="1800" b="0" i="0" u="none" strike="noStrike" kern="1200" cap="none" spc="0" normalizeH="0" baseline="0" noProof="0" dirty="0" err="1" smtClean="0">
                <a:ln>
                  <a:noFill/>
                </a:ln>
                <a:solidFill>
                  <a:sysClr val="windowText" lastClr="000000"/>
                </a:solidFill>
                <a:effectLst/>
                <a:uLnTx/>
                <a:uFillTx/>
                <a:latin typeface="Gill Sans MT" panose="020B0502020104020203"/>
                <a:ea typeface="+mn-ea"/>
                <a:cs typeface="+mn-cs"/>
              </a:rPr>
              <a:t>gedrags</a:t>
            </a:r>
            <a:r>
              <a:rPr kumimoji="0" lang="nl-NL"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rPr>
              <a:t>)cognitieve, </a:t>
            </a:r>
            <a:r>
              <a:rPr kumimoji="0" lang="nl-NL" sz="1800" b="0" i="0" u="none" strike="noStrike" kern="1200" cap="none" spc="0" normalizeH="0" baseline="0" noProof="0" dirty="0" err="1" smtClean="0">
                <a:ln>
                  <a:noFill/>
                </a:ln>
                <a:solidFill>
                  <a:sysClr val="windowText" lastClr="000000"/>
                </a:solidFill>
                <a:effectLst/>
                <a:uLnTx/>
                <a:uFillTx/>
                <a:latin typeface="Gill Sans MT" panose="020B0502020104020203"/>
                <a:ea typeface="+mn-ea"/>
                <a:cs typeface="+mn-cs"/>
              </a:rPr>
              <a:t>psychofysieke</a:t>
            </a:r>
            <a:r>
              <a:rPr kumimoji="0" lang="nl-NL"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rPr>
              <a:t>, ervaringsgerichte en oplossingsgerichte methodieken </a:t>
            </a:r>
            <a:endParaRPr kumimoji="0" lang="nl-BE" sz="1800" b="0" i="0" u="none" strike="noStrike" kern="1200" cap="none" spc="0" normalizeH="0" baseline="0" noProof="0" dirty="0" smtClean="0">
              <a:ln>
                <a:noFill/>
              </a:ln>
              <a:solidFill>
                <a:sysClr val="windowText" lastClr="000000"/>
              </a:solidFill>
              <a:effectLst/>
              <a:uLnTx/>
              <a:uFillTx/>
              <a:latin typeface="Gill Sans MT" panose="020B0502020104020203"/>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endParaRPr kumimoji="0" lang="nl-BE"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sp>
        <p:nvSpPr>
          <p:cNvPr id="11" name="Rechthoek 10"/>
          <p:cNvSpPr/>
          <p:nvPr/>
        </p:nvSpPr>
        <p:spPr>
          <a:xfrm>
            <a:off x="6091187" y="1737360"/>
            <a:ext cx="6096000" cy="4157741"/>
          </a:xfrm>
          <a:prstGeom prst="rect">
            <a:avLst/>
          </a:prstGeom>
        </p:spPr>
        <p:txBody>
          <a:bodyPr>
            <a:spAutoFit/>
          </a:bodyPr>
          <a:lstStyle/>
          <a:p>
            <a:pPr marL="228600" lvl="0" indent="-228600" defTabSz="914400">
              <a:lnSpc>
                <a:spcPct val="120000"/>
              </a:lnSpc>
              <a:spcBef>
                <a:spcPts val="1000"/>
              </a:spcBef>
              <a:buClr>
                <a:srgbClr val="B71E42"/>
              </a:buClr>
              <a:buSzPct val="100000"/>
              <a:buFont typeface="Arial" panose="020B0604020202020204" pitchFamily="34" charset="0"/>
              <a:buChar char="•"/>
              <a:defRPr/>
            </a:pPr>
            <a:r>
              <a:rPr lang="nl-NL" dirty="0">
                <a:solidFill>
                  <a:prstClr val="black"/>
                </a:solidFill>
                <a:latin typeface="Gill Sans MT" panose="020B0502020104020203"/>
              </a:rPr>
              <a:t>procesbegeleiding en keuzes maken passend bij leerling, leerkrachten en school</a:t>
            </a:r>
            <a:endParaRPr lang="nl-BE" dirty="0">
              <a:solidFill>
                <a:prstClr val="black"/>
              </a:solidFill>
              <a:latin typeface="Gill Sans MT" panose="020B0502020104020203"/>
            </a:endParaRPr>
          </a:p>
          <a:p>
            <a:pPr marL="228600" lvl="0" indent="-228600" defTabSz="914400">
              <a:lnSpc>
                <a:spcPct val="120000"/>
              </a:lnSpc>
              <a:spcBef>
                <a:spcPts val="1000"/>
              </a:spcBef>
              <a:buClr>
                <a:srgbClr val="B71E42"/>
              </a:buClr>
              <a:buSzPct val="100000"/>
              <a:buFont typeface="Arial" panose="020B0604020202020204" pitchFamily="34" charset="0"/>
              <a:buChar char="•"/>
              <a:defRPr/>
            </a:pPr>
            <a:r>
              <a:rPr lang="nl-NL" dirty="0">
                <a:solidFill>
                  <a:prstClr val="black"/>
                </a:solidFill>
                <a:latin typeface="Gill Sans MT" panose="020B0502020104020203"/>
              </a:rPr>
              <a:t>evaluatie van het traject, gekoppeld aan adviezen</a:t>
            </a:r>
            <a:endParaRPr lang="nl-BE" dirty="0">
              <a:solidFill>
                <a:prstClr val="black"/>
              </a:solidFill>
              <a:latin typeface="Gill Sans MT" panose="020B0502020104020203"/>
            </a:endParaRPr>
          </a:p>
          <a:p>
            <a:pPr marL="228600" lvl="0" indent="-228600" defTabSz="914400">
              <a:lnSpc>
                <a:spcPct val="120000"/>
              </a:lnSpc>
              <a:spcBef>
                <a:spcPts val="1000"/>
              </a:spcBef>
              <a:buClr>
                <a:srgbClr val="B71E42"/>
              </a:buClr>
              <a:buSzPct val="100000"/>
              <a:buFont typeface="Arial" panose="020B0604020202020204" pitchFamily="34" charset="0"/>
              <a:buChar char="•"/>
              <a:defRPr/>
            </a:pPr>
            <a:r>
              <a:rPr lang="nl-NL" dirty="0">
                <a:solidFill>
                  <a:prstClr val="black"/>
                </a:solidFill>
                <a:latin typeface="Gill Sans MT" panose="020B0502020104020203"/>
              </a:rPr>
              <a:t>engagementen van alle betrokkenen uit het (schoolse) netwerk</a:t>
            </a:r>
            <a:endParaRPr lang="nl-BE" dirty="0">
              <a:solidFill>
                <a:prstClr val="black"/>
              </a:solidFill>
              <a:latin typeface="Gill Sans MT" panose="020B0502020104020203"/>
            </a:endParaRPr>
          </a:p>
          <a:p>
            <a:pPr marL="228600" lvl="0" indent="-228600" defTabSz="914400">
              <a:lnSpc>
                <a:spcPct val="120000"/>
              </a:lnSpc>
              <a:spcBef>
                <a:spcPts val="1000"/>
              </a:spcBef>
              <a:buClr>
                <a:srgbClr val="B71E42"/>
              </a:buClr>
              <a:buSzPct val="100000"/>
              <a:buFont typeface="Arial" panose="020B0604020202020204" pitchFamily="34" charset="0"/>
              <a:buChar char="•"/>
              <a:defRPr/>
            </a:pPr>
            <a:r>
              <a:rPr lang="nl-NL" dirty="0">
                <a:solidFill>
                  <a:prstClr val="black"/>
                </a:solidFill>
                <a:latin typeface="Gill Sans MT" panose="020B0502020104020203"/>
              </a:rPr>
              <a:t>brug maken met welzijn</a:t>
            </a:r>
            <a:endParaRPr lang="nl-BE" dirty="0">
              <a:solidFill>
                <a:prstClr val="black"/>
              </a:solidFill>
              <a:latin typeface="Gill Sans MT" panose="020B0502020104020203"/>
            </a:endParaRPr>
          </a:p>
          <a:p>
            <a:pPr marL="228600" lvl="0" indent="-228600" defTabSz="914400">
              <a:lnSpc>
                <a:spcPct val="120000"/>
              </a:lnSpc>
              <a:spcBef>
                <a:spcPts val="1000"/>
              </a:spcBef>
              <a:buClr>
                <a:srgbClr val="B71E42"/>
              </a:buClr>
              <a:buSzPct val="100000"/>
              <a:buFont typeface="Arial" panose="020B0604020202020204" pitchFamily="34" charset="0"/>
              <a:buChar char="•"/>
              <a:defRPr/>
            </a:pPr>
            <a:r>
              <a:rPr lang="nl-NL" dirty="0">
                <a:solidFill>
                  <a:prstClr val="black"/>
                </a:solidFill>
                <a:latin typeface="Gill Sans MT" panose="020B0502020104020203"/>
              </a:rPr>
              <a:t>inzetten op maatschappelijke binding</a:t>
            </a:r>
            <a:endParaRPr lang="nl-BE" dirty="0">
              <a:solidFill>
                <a:prstClr val="black"/>
              </a:solidFill>
              <a:latin typeface="Gill Sans MT" panose="020B0502020104020203"/>
            </a:endParaRPr>
          </a:p>
          <a:p>
            <a:pPr marL="228600" lvl="0" indent="-228600" defTabSz="914400">
              <a:lnSpc>
                <a:spcPct val="120000"/>
              </a:lnSpc>
              <a:spcBef>
                <a:spcPts val="1000"/>
              </a:spcBef>
              <a:buClr>
                <a:srgbClr val="B71E42"/>
              </a:buClr>
              <a:buSzPct val="100000"/>
              <a:buFont typeface="Arial" panose="020B0604020202020204" pitchFamily="34" charset="0"/>
              <a:buChar char="•"/>
              <a:defRPr/>
            </a:pPr>
            <a:r>
              <a:rPr lang="nl-NL" dirty="0">
                <a:solidFill>
                  <a:prstClr val="black"/>
                </a:solidFill>
                <a:latin typeface="Gill Sans MT" panose="020B0502020104020203"/>
              </a:rPr>
              <a:t>afgebakend in duur en inhoudelijk op maat van de deelnemers</a:t>
            </a:r>
            <a:endParaRPr lang="nl-BE" dirty="0">
              <a:solidFill>
                <a:prstClr val="black"/>
              </a:solidFill>
              <a:latin typeface="Gill Sans MT" panose="020B0502020104020203"/>
            </a:endParaRPr>
          </a:p>
          <a:p>
            <a:pPr marL="228600" lvl="0" indent="-228600" defTabSz="914400">
              <a:lnSpc>
                <a:spcPct val="120000"/>
              </a:lnSpc>
              <a:spcBef>
                <a:spcPts val="1000"/>
              </a:spcBef>
              <a:buClr>
                <a:srgbClr val="B71E42"/>
              </a:buClr>
              <a:buSzPct val="100000"/>
              <a:buFont typeface="Arial" panose="020B0604020202020204" pitchFamily="34" charset="0"/>
              <a:buChar char="•"/>
              <a:defRPr/>
            </a:pPr>
            <a:r>
              <a:rPr lang="nl-BE" dirty="0">
                <a:solidFill>
                  <a:prstClr val="black"/>
                </a:solidFill>
                <a:latin typeface="Gill Sans MT" panose="020B0502020104020203"/>
              </a:rPr>
              <a:t>nazorg en opvolging</a:t>
            </a:r>
          </a:p>
        </p:txBody>
      </p:sp>
      <p:pic>
        <p:nvPicPr>
          <p:cNvPr id="18" name="Afbeelding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35837" y="60934"/>
            <a:ext cx="1792820" cy="1792820"/>
          </a:xfrm>
          <a:prstGeom prst="rect">
            <a:avLst/>
          </a:prstGeom>
        </p:spPr>
      </p:pic>
    </p:spTree>
    <p:extLst>
      <p:ext uri="{BB962C8B-B14F-4D97-AF65-F5344CB8AC3E}">
        <p14:creationId xmlns:p14="http://schemas.microsoft.com/office/powerpoint/2010/main" val="3083466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 xmlns:a16="http://schemas.microsoft.com/office/drawing/2014/main" id="{9FFF365F-8D98-407B-BB65-F207289B9C03}"/>
              </a:ext>
            </a:extLst>
          </p:cNvPr>
          <p:cNvSpPr>
            <a:spLocks noGrp="1"/>
          </p:cNvSpPr>
          <p:nvPr>
            <p:ph type="dt" sz="half" idx="10"/>
          </p:nvPr>
        </p:nvSpPr>
        <p:spPr>
          <a:xfrm>
            <a:off x="172410" y="6445992"/>
            <a:ext cx="2472271" cy="365125"/>
          </a:xfrm>
        </p:spPr>
        <p:txBody>
          <a:bodyPr/>
          <a:lstStyle/>
          <a:p>
            <a:fld id="{12CFE930-455A-4554-8BAE-E60BA1E3A08E}" type="datetime1">
              <a:rPr lang="nl-NL" smtClean="0"/>
              <a:pPr/>
              <a:t>18-10-2021</a:t>
            </a:fld>
            <a:endParaRPr lang="en-US" dirty="0"/>
          </a:p>
        </p:txBody>
      </p:sp>
      <p:pic>
        <p:nvPicPr>
          <p:cNvPr id="2" name="Afbeelding 1">
            <a:extLst>
              <a:ext uri="{FF2B5EF4-FFF2-40B4-BE49-F238E27FC236}">
                <a16:creationId xmlns="" xmlns:a16="http://schemas.microsoft.com/office/drawing/2014/main" id="{269ED728-067D-43FC-8578-4343B2A37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3" name="Afbeelding 2">
            <a:extLst>
              <a:ext uri="{FF2B5EF4-FFF2-40B4-BE49-F238E27FC236}">
                <a16:creationId xmlns="" xmlns:a16="http://schemas.microsoft.com/office/drawing/2014/main" id="{D0778E2A-344F-46BC-A0E2-456487CD1E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0" name="Afbeelding 9">
            <a:extLst>
              <a:ext uri="{FF2B5EF4-FFF2-40B4-BE49-F238E27FC236}">
                <a16:creationId xmlns="" xmlns:a16="http://schemas.microsoft.com/office/drawing/2014/main" id="{BE8AD3A2-FAEE-47C7-848A-02E5A81A2C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2" name="Afbeelding 11" descr="Profologogroot (1).png">
            <a:extLst>
              <a:ext uri="{FF2B5EF4-FFF2-40B4-BE49-F238E27FC236}">
                <a16:creationId xmlns="" xmlns:a16="http://schemas.microsoft.com/office/drawing/2014/main" id="{89860FD6-32EB-476C-A49F-BEDE31AEE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6212" y="6118459"/>
            <a:ext cx="1081153" cy="540577"/>
          </a:xfrm>
          <a:prstGeom prst="rect">
            <a:avLst/>
          </a:prstGeom>
        </p:spPr>
      </p:pic>
      <p:pic>
        <p:nvPicPr>
          <p:cNvPr id="14" name="Afbeelding 13">
            <a:extLst>
              <a:ext uri="{FF2B5EF4-FFF2-40B4-BE49-F238E27FC236}">
                <a16:creationId xmlns="" xmlns:a16="http://schemas.microsoft.com/office/drawing/2014/main" id="{459F1144-1D13-46DA-A359-E04FBF836C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576" y="5709573"/>
            <a:ext cx="679370" cy="1078999"/>
          </a:xfrm>
          <a:prstGeom prst="rect">
            <a:avLst/>
          </a:prstGeom>
        </p:spPr>
      </p:pic>
      <p:pic>
        <p:nvPicPr>
          <p:cNvPr id="16" name="Afbeelding 15">
            <a:extLst>
              <a:ext uri="{FF2B5EF4-FFF2-40B4-BE49-F238E27FC236}">
                <a16:creationId xmlns="" xmlns:a16="http://schemas.microsoft.com/office/drawing/2014/main" id="{BC6BAD19-CF00-4757-9B71-5B64DD9CAA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8" name="Titel 7"/>
          <p:cNvSpPr>
            <a:spLocks noGrp="1"/>
          </p:cNvSpPr>
          <p:nvPr>
            <p:ph type="title"/>
          </p:nvPr>
        </p:nvSpPr>
        <p:spPr/>
        <p:txBody>
          <a:bodyPr>
            <a:normAutofit/>
          </a:bodyPr>
          <a:lstStyle/>
          <a:p>
            <a:r>
              <a:rPr lang="nl-NL" sz="4000" dirty="0"/>
              <a:t>Vanuit welk aanbod werken we</a:t>
            </a:r>
            <a:endParaRPr lang="nl-BE" sz="4000" dirty="0"/>
          </a:p>
        </p:txBody>
      </p:sp>
      <p:pic>
        <p:nvPicPr>
          <p:cNvPr id="18" name="Afbeelding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35837" y="60934"/>
            <a:ext cx="1792820" cy="1792820"/>
          </a:xfrm>
          <a:prstGeom prst="rect">
            <a:avLst/>
          </a:prstGeom>
        </p:spPr>
      </p:pic>
      <p:sp>
        <p:nvSpPr>
          <p:cNvPr id="6" name="Rechthoek 5"/>
          <p:cNvSpPr/>
          <p:nvPr/>
        </p:nvSpPr>
        <p:spPr>
          <a:xfrm>
            <a:off x="1090212" y="2051046"/>
            <a:ext cx="6096000" cy="2949525"/>
          </a:xfrm>
          <a:prstGeom prst="rect">
            <a:avLst/>
          </a:prstGeom>
        </p:spPr>
        <p:txBody>
          <a:bodyPr>
            <a:spAutoFit/>
          </a:bodyPr>
          <a:lstStyle/>
          <a:p>
            <a:pPr marL="228600" lvl="0" indent="-228600" defTabSz="914400">
              <a:lnSpc>
                <a:spcPct val="120000"/>
              </a:lnSpc>
              <a:spcBef>
                <a:spcPts val="1000"/>
              </a:spcBef>
              <a:buClr>
                <a:srgbClr val="B71E42"/>
              </a:buClr>
              <a:buSzPct val="100000"/>
              <a:buFont typeface="Arial" panose="020B0604020202020204" pitchFamily="34" charset="0"/>
              <a:buChar char="•"/>
            </a:pPr>
            <a:r>
              <a:rPr lang="nl-BE" sz="2000" dirty="0">
                <a:solidFill>
                  <a:prstClr val="black"/>
                </a:solidFill>
                <a:latin typeface="Gill Sans MT" panose="020B0502020104020203"/>
              </a:rPr>
              <a:t>Individuele trajecten</a:t>
            </a:r>
          </a:p>
          <a:p>
            <a:pPr marL="228600" lvl="0" indent="-228600" defTabSz="914400">
              <a:lnSpc>
                <a:spcPct val="120000"/>
              </a:lnSpc>
              <a:spcBef>
                <a:spcPts val="1000"/>
              </a:spcBef>
              <a:buClr>
                <a:srgbClr val="B71E42"/>
              </a:buClr>
              <a:buSzPct val="100000"/>
              <a:buFont typeface="Arial" panose="020B0604020202020204" pitchFamily="34" charset="0"/>
              <a:buChar char="•"/>
            </a:pPr>
            <a:r>
              <a:rPr lang="nl-BE" sz="2000" dirty="0">
                <a:solidFill>
                  <a:prstClr val="black"/>
                </a:solidFill>
                <a:latin typeface="Gill Sans MT" panose="020B0502020104020203"/>
              </a:rPr>
              <a:t>Klastrajecten</a:t>
            </a:r>
          </a:p>
          <a:p>
            <a:pPr marL="228600" lvl="0" indent="-228600" defTabSz="914400">
              <a:lnSpc>
                <a:spcPct val="120000"/>
              </a:lnSpc>
              <a:spcBef>
                <a:spcPts val="1000"/>
              </a:spcBef>
              <a:buClr>
                <a:srgbClr val="B71E42"/>
              </a:buClr>
              <a:buSzPct val="100000"/>
              <a:buFont typeface="Arial" panose="020B0604020202020204" pitchFamily="34" charset="0"/>
              <a:buChar char="•"/>
            </a:pPr>
            <a:r>
              <a:rPr lang="nl-BE" sz="2000" dirty="0">
                <a:solidFill>
                  <a:prstClr val="black"/>
                </a:solidFill>
                <a:latin typeface="Gill Sans MT" panose="020B0502020104020203"/>
              </a:rPr>
              <a:t>Groepstrajecten</a:t>
            </a:r>
          </a:p>
          <a:p>
            <a:pPr marL="228600" lvl="0" indent="-228600" defTabSz="914400">
              <a:lnSpc>
                <a:spcPct val="120000"/>
              </a:lnSpc>
              <a:spcBef>
                <a:spcPts val="1000"/>
              </a:spcBef>
              <a:buClr>
                <a:srgbClr val="B71E42"/>
              </a:buClr>
              <a:buSzPct val="100000"/>
              <a:buFont typeface="Arial" panose="020B0604020202020204" pitchFamily="34" charset="0"/>
              <a:buChar char="•"/>
            </a:pPr>
            <a:r>
              <a:rPr lang="nl-BE" sz="2000" dirty="0">
                <a:solidFill>
                  <a:prstClr val="black"/>
                </a:solidFill>
                <a:latin typeface="Gill Sans MT" panose="020B0502020104020203"/>
              </a:rPr>
              <a:t>Leerkrachttrajecten – schooltrajecten</a:t>
            </a:r>
          </a:p>
          <a:p>
            <a:pPr marL="228600" lvl="0" indent="-228600" defTabSz="914400">
              <a:lnSpc>
                <a:spcPct val="120000"/>
              </a:lnSpc>
              <a:spcBef>
                <a:spcPts val="1000"/>
              </a:spcBef>
              <a:buClr>
                <a:srgbClr val="B71E42"/>
              </a:buClr>
              <a:buSzPct val="100000"/>
              <a:buFont typeface="Arial" panose="020B0604020202020204" pitchFamily="34" charset="0"/>
              <a:buChar char="•"/>
            </a:pPr>
            <a:r>
              <a:rPr lang="nl-BE" sz="2000" dirty="0">
                <a:solidFill>
                  <a:prstClr val="black"/>
                </a:solidFill>
                <a:latin typeface="Gill Sans MT" panose="020B0502020104020203"/>
              </a:rPr>
              <a:t>Hersteltrajecten</a:t>
            </a:r>
          </a:p>
          <a:p>
            <a:pPr marL="228600" lvl="0" indent="-228600" defTabSz="914400">
              <a:lnSpc>
                <a:spcPct val="120000"/>
              </a:lnSpc>
              <a:spcBef>
                <a:spcPts val="1000"/>
              </a:spcBef>
              <a:buClr>
                <a:srgbClr val="B71E42"/>
              </a:buClr>
              <a:buSzPct val="100000"/>
              <a:buFont typeface="Arial" panose="020B0604020202020204" pitchFamily="34" charset="0"/>
              <a:buChar char="•"/>
            </a:pPr>
            <a:r>
              <a:rPr lang="nl-BE" sz="2000" dirty="0">
                <a:solidFill>
                  <a:prstClr val="black"/>
                </a:solidFill>
                <a:latin typeface="Gill Sans MT" panose="020B0502020104020203"/>
              </a:rPr>
              <a:t>…</a:t>
            </a:r>
          </a:p>
        </p:txBody>
      </p:sp>
      <p:sp>
        <p:nvSpPr>
          <p:cNvPr id="20" name="Tekstvak 19"/>
          <p:cNvSpPr txBox="1"/>
          <p:nvPr/>
        </p:nvSpPr>
        <p:spPr>
          <a:xfrm rot="647282">
            <a:off x="7525166" y="2998108"/>
            <a:ext cx="3374885"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nl-NL" dirty="0"/>
              <a:t>CONTACTGEGEVENS:</a:t>
            </a:r>
          </a:p>
          <a:p>
            <a:pPr algn="ctr"/>
            <a:endParaRPr lang="nl-NL" dirty="0"/>
          </a:p>
          <a:p>
            <a:pPr algn="ctr"/>
            <a:r>
              <a:rPr lang="nl-NL" dirty="0"/>
              <a:t>School PRO, </a:t>
            </a:r>
            <a:r>
              <a:rPr lang="nl-NL" dirty="0" err="1"/>
              <a:t>elegast</a:t>
            </a:r>
            <a:r>
              <a:rPr lang="nl-NL" dirty="0"/>
              <a:t> vzw</a:t>
            </a:r>
          </a:p>
          <a:p>
            <a:pPr algn="ctr"/>
            <a:r>
              <a:rPr lang="nl-NL" dirty="0" err="1"/>
              <a:t>Borgerhoutsestraat</a:t>
            </a:r>
            <a:r>
              <a:rPr lang="nl-NL" dirty="0"/>
              <a:t> 30-32</a:t>
            </a:r>
          </a:p>
          <a:p>
            <a:pPr algn="ctr"/>
            <a:r>
              <a:rPr lang="nl-NL" dirty="0"/>
              <a:t>2018 ANTWERPEN</a:t>
            </a:r>
          </a:p>
          <a:p>
            <a:pPr algn="ctr"/>
            <a:endParaRPr lang="nl-NL" dirty="0"/>
          </a:p>
          <a:p>
            <a:pPr algn="ctr"/>
            <a:r>
              <a:rPr lang="nl-NL" dirty="0">
                <a:solidFill>
                  <a:srgbClr val="002060"/>
                </a:solidFill>
                <a:hlinkClick r:id="rId10"/>
              </a:rPr>
              <a:t>schoolpro@elegast.be</a:t>
            </a:r>
            <a:endParaRPr lang="nl-NL" dirty="0">
              <a:solidFill>
                <a:srgbClr val="002060"/>
              </a:solidFill>
            </a:endParaRPr>
          </a:p>
          <a:p>
            <a:pPr algn="ctr"/>
            <a:r>
              <a:rPr lang="nl-NL" dirty="0"/>
              <a:t>0474 88 32 00</a:t>
            </a:r>
          </a:p>
        </p:txBody>
      </p:sp>
      <p:pic>
        <p:nvPicPr>
          <p:cNvPr id="15" name="Afbeelding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70037" y="2456951"/>
            <a:ext cx="1124919" cy="843689"/>
          </a:xfrm>
          <a:prstGeom prst="rect">
            <a:avLst/>
          </a:prstGeom>
        </p:spPr>
      </p:pic>
    </p:spTree>
    <p:extLst>
      <p:ext uri="{BB962C8B-B14F-4D97-AF65-F5344CB8AC3E}">
        <p14:creationId xmlns:p14="http://schemas.microsoft.com/office/powerpoint/2010/main" val="944626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sz="6000" dirty="0"/>
              <a:t>SCHOOLONTWIKKELING</a:t>
            </a:r>
            <a:endParaRPr lang="nl-BE" dirty="0"/>
          </a:p>
        </p:txBody>
      </p:sp>
      <p:sp>
        <p:nvSpPr>
          <p:cNvPr id="6" name="Tijdelijke aanduiding voor tekst 5"/>
          <p:cNvSpPr>
            <a:spLocks noGrp="1"/>
          </p:cNvSpPr>
          <p:nvPr>
            <p:ph type="body" idx="1"/>
          </p:nvPr>
        </p:nvSpPr>
        <p:spPr/>
        <p:txBody>
          <a:bodyPr/>
          <a:lstStyle/>
          <a:p>
            <a:r>
              <a:rPr lang="nl-BE" dirty="0">
                <a:hlinkClick r:id="rId3" tooltip="Originele URL: https://prezi.com/p/l5_-5-n4d5vf/?present=1. Klik of tik als u deze koppeling vertrouwt."/>
              </a:rPr>
              <a:t>https://prezi.com/p/l5_-5-n4d5vf/?present=1</a:t>
            </a:r>
            <a:endParaRPr lang="nl-BE" dirty="0"/>
          </a:p>
          <a:p>
            <a:endParaRPr lang="nl-BE" dirty="0"/>
          </a:p>
        </p:txBody>
      </p:sp>
      <p:sp>
        <p:nvSpPr>
          <p:cNvPr id="4" name="Tijdelijke aanduiding voor datum 3">
            <a:extLst>
              <a:ext uri="{FF2B5EF4-FFF2-40B4-BE49-F238E27FC236}">
                <a16:creationId xmlns="" xmlns:a16="http://schemas.microsoft.com/office/drawing/2014/main" id="{D7C97407-D5EA-4F2C-9CC1-BD55A990FAB0}"/>
              </a:ext>
            </a:extLst>
          </p:cNvPr>
          <p:cNvSpPr>
            <a:spLocks noGrp="1"/>
          </p:cNvSpPr>
          <p:nvPr>
            <p:ph type="dt" sz="half" idx="10"/>
          </p:nvPr>
        </p:nvSpPr>
        <p:spPr/>
        <p:txBody>
          <a:bodyPr/>
          <a:lstStyle/>
          <a:p>
            <a:fld id="{12CFE930-455A-4554-8BAE-E60BA1E3A08E}" type="datetime1">
              <a:rPr lang="nl-NL" smtClean="0"/>
              <a:pPr/>
              <a:t>18-10-2021</a:t>
            </a:fld>
            <a:endParaRPr lang="en-US" dirty="0"/>
          </a:p>
        </p:txBody>
      </p:sp>
      <p:pic>
        <p:nvPicPr>
          <p:cNvPr id="8" name="Afbeelding 7">
            <a:extLst>
              <a:ext uri="{FF2B5EF4-FFF2-40B4-BE49-F238E27FC236}">
                <a16:creationId xmlns="" xmlns:a16="http://schemas.microsoft.com/office/drawing/2014/main" id="{732B1B8B-3C11-421C-8C7A-63DBB8A36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10" name="Afbeelding 9">
            <a:extLst>
              <a:ext uri="{FF2B5EF4-FFF2-40B4-BE49-F238E27FC236}">
                <a16:creationId xmlns="" xmlns:a16="http://schemas.microsoft.com/office/drawing/2014/main" id="{FA5FFA02-EAED-4297-AB17-0D1C5DF333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2" name="Afbeelding 11">
            <a:extLst>
              <a:ext uri="{FF2B5EF4-FFF2-40B4-BE49-F238E27FC236}">
                <a16:creationId xmlns="" xmlns:a16="http://schemas.microsoft.com/office/drawing/2014/main" id="{FE8AA12D-1EA9-4DF0-985B-7F37EE7181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4" name="Afbeelding 13" descr="Profologogroot (1).png">
            <a:extLst>
              <a:ext uri="{FF2B5EF4-FFF2-40B4-BE49-F238E27FC236}">
                <a16:creationId xmlns="" xmlns:a16="http://schemas.microsoft.com/office/drawing/2014/main" id="{69962969-6247-4D88-A8DC-9798E4A556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16" name="Afbeelding 15">
            <a:extLst>
              <a:ext uri="{FF2B5EF4-FFF2-40B4-BE49-F238E27FC236}">
                <a16:creationId xmlns="" xmlns:a16="http://schemas.microsoft.com/office/drawing/2014/main" id="{1FEF6C3C-4927-4B5B-9B27-3A7A1C7FA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18" name="Afbeelding 17">
            <a:extLst>
              <a:ext uri="{FF2B5EF4-FFF2-40B4-BE49-F238E27FC236}">
                <a16:creationId xmlns="" xmlns:a16="http://schemas.microsoft.com/office/drawing/2014/main" id="{263D0C43-E1B2-4AF2-B9FB-CC6753FE3B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pic>
        <p:nvPicPr>
          <p:cNvPr id="15" name="Afbeelding 14">
            <a:extLst>
              <a:ext uri="{FF2B5EF4-FFF2-40B4-BE49-F238E27FC236}">
                <a16:creationId xmlns="" xmlns:a16="http://schemas.microsoft.com/office/drawing/2014/main" id="{757C9D07-EED3-42D8-A5C1-F9A5C169C3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40345" y="2100180"/>
            <a:ext cx="2224932" cy="2224932"/>
          </a:xfrm>
          <a:prstGeom prst="rect">
            <a:avLst/>
          </a:prstGeom>
        </p:spPr>
      </p:pic>
    </p:spTree>
    <p:extLst>
      <p:ext uri="{BB962C8B-B14F-4D97-AF65-F5344CB8AC3E}">
        <p14:creationId xmlns:p14="http://schemas.microsoft.com/office/powerpoint/2010/main" val="1580182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F091C7F-7718-4B53-84BD-A82374B0B289}" type="datetime1">
              <a:rPr lang="nl-NL" smtClean="0">
                <a:solidFill>
                  <a:prstClr val="black">
                    <a:tint val="75000"/>
                  </a:prstClr>
                </a:solidFill>
              </a:rPr>
              <a:pPr/>
              <a:t>18-10-2021</a:t>
            </a:fld>
            <a:endParaRPr lang="en-US">
              <a:solidFill>
                <a:prstClr val="black">
                  <a:tint val="75000"/>
                </a:prstClr>
              </a:solidFill>
            </a:endParaRPr>
          </a:p>
        </p:txBody>
      </p:sp>
      <p:sp>
        <p:nvSpPr>
          <p:cNvPr id="6" name="AutoShape 2" descr="Tumbador zoekt een school"/>
          <p:cNvSpPr>
            <a:spLocks noChangeAspect="1" noChangeArrowheads="1"/>
          </p:cNvSpPr>
          <p:nvPr/>
        </p:nvSpPr>
        <p:spPr bwMode="auto">
          <a:xfrm>
            <a:off x="656616" y="347296"/>
            <a:ext cx="2358318" cy="235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solidFill>
                <a:prstClr val="black"/>
              </a:solidFill>
            </a:endParaRPr>
          </a:p>
        </p:txBody>
      </p:sp>
      <p:pic>
        <p:nvPicPr>
          <p:cNvPr id="7" name="Afbeelding 6"/>
          <p:cNvPicPr>
            <a:picLocks noChangeAspect="1"/>
          </p:cNvPicPr>
          <p:nvPr/>
        </p:nvPicPr>
        <p:blipFill>
          <a:blip r:embed="rId2"/>
          <a:stretch>
            <a:fillRect/>
          </a:stretch>
        </p:blipFill>
        <p:spPr>
          <a:xfrm>
            <a:off x="4571217" y="4181997"/>
            <a:ext cx="2862776" cy="1893126"/>
          </a:xfrm>
          <a:prstGeom prst="rect">
            <a:avLst/>
          </a:prstGeom>
        </p:spPr>
      </p:pic>
      <p:pic>
        <p:nvPicPr>
          <p:cNvPr id="8" name="Afbeelding 7"/>
          <p:cNvPicPr>
            <a:picLocks noChangeAspect="1"/>
          </p:cNvPicPr>
          <p:nvPr/>
        </p:nvPicPr>
        <p:blipFill>
          <a:blip r:embed="rId3"/>
          <a:stretch>
            <a:fillRect/>
          </a:stretch>
        </p:blipFill>
        <p:spPr>
          <a:xfrm>
            <a:off x="178425" y="152511"/>
            <a:ext cx="1352067" cy="1352067"/>
          </a:xfrm>
          <a:prstGeom prst="rect">
            <a:avLst/>
          </a:prstGeom>
        </p:spPr>
      </p:pic>
      <p:pic>
        <p:nvPicPr>
          <p:cNvPr id="9" name="Afbeelding 8"/>
          <p:cNvPicPr>
            <a:picLocks noChangeAspect="1"/>
          </p:cNvPicPr>
          <p:nvPr/>
        </p:nvPicPr>
        <p:blipFill>
          <a:blip r:embed="rId4"/>
          <a:stretch>
            <a:fillRect/>
          </a:stretch>
        </p:blipFill>
        <p:spPr>
          <a:xfrm>
            <a:off x="8918532" y="204331"/>
            <a:ext cx="3048000" cy="1714500"/>
          </a:xfrm>
          <a:prstGeom prst="rect">
            <a:avLst/>
          </a:prstGeom>
        </p:spPr>
      </p:pic>
      <p:pic>
        <p:nvPicPr>
          <p:cNvPr id="10" name="Afbeelding 9"/>
          <p:cNvPicPr>
            <a:picLocks noChangeAspect="1"/>
          </p:cNvPicPr>
          <p:nvPr/>
        </p:nvPicPr>
        <p:blipFill>
          <a:blip r:embed="rId5"/>
          <a:stretch>
            <a:fillRect/>
          </a:stretch>
        </p:blipFill>
        <p:spPr>
          <a:xfrm>
            <a:off x="8108799" y="3346994"/>
            <a:ext cx="4083201" cy="2552766"/>
          </a:xfrm>
          <a:prstGeom prst="rect">
            <a:avLst/>
          </a:prstGeom>
        </p:spPr>
      </p:pic>
      <p:pic>
        <p:nvPicPr>
          <p:cNvPr id="11" name="Afbeelding 10"/>
          <p:cNvPicPr>
            <a:picLocks noChangeAspect="1"/>
          </p:cNvPicPr>
          <p:nvPr/>
        </p:nvPicPr>
        <p:blipFill>
          <a:blip r:embed="rId6"/>
          <a:stretch>
            <a:fillRect/>
          </a:stretch>
        </p:blipFill>
        <p:spPr>
          <a:xfrm>
            <a:off x="2938995" y="152511"/>
            <a:ext cx="2790825" cy="1638300"/>
          </a:xfrm>
          <a:prstGeom prst="rect">
            <a:avLst/>
          </a:prstGeom>
        </p:spPr>
      </p:pic>
      <p:pic>
        <p:nvPicPr>
          <p:cNvPr id="12" name="Afbeelding 11"/>
          <p:cNvPicPr>
            <a:picLocks noChangeAspect="1"/>
          </p:cNvPicPr>
          <p:nvPr/>
        </p:nvPicPr>
        <p:blipFill>
          <a:blip r:embed="rId7"/>
          <a:stretch>
            <a:fillRect/>
          </a:stretch>
        </p:blipFill>
        <p:spPr>
          <a:xfrm>
            <a:off x="178425" y="4830283"/>
            <a:ext cx="3314700" cy="1381125"/>
          </a:xfrm>
          <a:prstGeom prst="rect">
            <a:avLst/>
          </a:prstGeom>
        </p:spPr>
      </p:pic>
      <p:pic>
        <p:nvPicPr>
          <p:cNvPr id="13" name="Afbeelding 12"/>
          <p:cNvPicPr>
            <a:picLocks noChangeAspect="1"/>
          </p:cNvPicPr>
          <p:nvPr/>
        </p:nvPicPr>
        <p:blipFill>
          <a:blip r:embed="rId8"/>
          <a:stretch>
            <a:fillRect/>
          </a:stretch>
        </p:blipFill>
        <p:spPr>
          <a:xfrm>
            <a:off x="1128191" y="2220022"/>
            <a:ext cx="2695575" cy="1695450"/>
          </a:xfrm>
          <a:prstGeom prst="rect">
            <a:avLst/>
          </a:prstGeom>
        </p:spPr>
      </p:pic>
      <p:pic>
        <p:nvPicPr>
          <p:cNvPr id="14" name="Afbeelding 13"/>
          <p:cNvPicPr>
            <a:picLocks noChangeAspect="1"/>
          </p:cNvPicPr>
          <p:nvPr/>
        </p:nvPicPr>
        <p:blipFill>
          <a:blip r:embed="rId9"/>
          <a:stretch>
            <a:fillRect/>
          </a:stretch>
        </p:blipFill>
        <p:spPr>
          <a:xfrm>
            <a:off x="5095218" y="1916850"/>
            <a:ext cx="2838450" cy="1609725"/>
          </a:xfrm>
          <a:prstGeom prst="rect">
            <a:avLst/>
          </a:prstGeom>
        </p:spPr>
      </p:pic>
      <p:pic>
        <p:nvPicPr>
          <p:cNvPr id="15" name="Afbeelding 14"/>
          <p:cNvPicPr>
            <a:picLocks noChangeAspect="1"/>
          </p:cNvPicPr>
          <p:nvPr/>
        </p:nvPicPr>
        <p:blipFill>
          <a:blip r:embed="rId10"/>
          <a:stretch>
            <a:fillRect/>
          </a:stretch>
        </p:blipFill>
        <p:spPr>
          <a:xfrm>
            <a:off x="1922266" y="500077"/>
            <a:ext cx="7615107" cy="5711331"/>
          </a:xfrm>
          <a:prstGeom prst="rect">
            <a:avLst/>
          </a:prstGeom>
        </p:spPr>
      </p:pic>
    </p:spTree>
    <p:extLst>
      <p:ext uri="{BB962C8B-B14F-4D97-AF65-F5344CB8AC3E}">
        <p14:creationId xmlns:p14="http://schemas.microsoft.com/office/powerpoint/2010/main" val="2824749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F091C7F-7718-4B53-84BD-A82374B0B289}" type="datetime1">
              <a:rPr lang="nl-NL" smtClean="0">
                <a:solidFill>
                  <a:prstClr val="black">
                    <a:tint val="75000"/>
                  </a:prstClr>
                </a:solidFill>
              </a:rPr>
              <a:pPr/>
              <a:t>18-10-2021</a:t>
            </a:fld>
            <a:endParaRPr lang="en-US">
              <a:solidFill>
                <a:prstClr val="black">
                  <a:tint val="75000"/>
                </a:prstClr>
              </a:solidFill>
            </a:endParaRPr>
          </a:p>
        </p:txBody>
      </p:sp>
      <p:pic>
        <p:nvPicPr>
          <p:cNvPr id="3" name="Afbeelding 2"/>
          <p:cNvPicPr>
            <a:picLocks noChangeAspect="1"/>
          </p:cNvPicPr>
          <p:nvPr/>
        </p:nvPicPr>
        <p:blipFill>
          <a:blip r:embed="rId2"/>
          <a:stretch>
            <a:fillRect/>
          </a:stretch>
        </p:blipFill>
        <p:spPr>
          <a:xfrm>
            <a:off x="4786312" y="2557462"/>
            <a:ext cx="2619375" cy="1743075"/>
          </a:xfrm>
          <a:prstGeom prst="rect">
            <a:avLst/>
          </a:prstGeom>
        </p:spPr>
      </p:pic>
      <p:pic>
        <p:nvPicPr>
          <p:cNvPr id="4" name="Afbeelding 3"/>
          <p:cNvPicPr>
            <a:picLocks noChangeAspect="1"/>
          </p:cNvPicPr>
          <p:nvPr/>
        </p:nvPicPr>
        <p:blipFill>
          <a:blip r:embed="rId3"/>
          <a:stretch>
            <a:fillRect/>
          </a:stretch>
        </p:blipFill>
        <p:spPr>
          <a:xfrm>
            <a:off x="1077042" y="484970"/>
            <a:ext cx="2847975" cy="1600200"/>
          </a:xfrm>
          <a:prstGeom prst="rect">
            <a:avLst/>
          </a:prstGeom>
        </p:spPr>
      </p:pic>
      <p:pic>
        <p:nvPicPr>
          <p:cNvPr id="5" name="Afbeelding 4"/>
          <p:cNvPicPr>
            <a:picLocks noChangeAspect="1"/>
          </p:cNvPicPr>
          <p:nvPr/>
        </p:nvPicPr>
        <p:blipFill>
          <a:blip r:embed="rId4"/>
          <a:stretch>
            <a:fillRect/>
          </a:stretch>
        </p:blipFill>
        <p:spPr>
          <a:xfrm>
            <a:off x="9194952" y="4159555"/>
            <a:ext cx="2695575" cy="1695450"/>
          </a:xfrm>
          <a:prstGeom prst="rect">
            <a:avLst/>
          </a:prstGeom>
        </p:spPr>
      </p:pic>
      <p:pic>
        <p:nvPicPr>
          <p:cNvPr id="6" name="Afbeelding 5"/>
          <p:cNvPicPr>
            <a:picLocks noChangeAspect="1"/>
          </p:cNvPicPr>
          <p:nvPr/>
        </p:nvPicPr>
        <p:blipFill>
          <a:blip r:embed="rId5"/>
          <a:stretch>
            <a:fillRect/>
          </a:stretch>
        </p:blipFill>
        <p:spPr>
          <a:xfrm>
            <a:off x="8253934" y="330370"/>
            <a:ext cx="2924175" cy="1562100"/>
          </a:xfrm>
          <a:prstGeom prst="rect">
            <a:avLst/>
          </a:prstGeom>
        </p:spPr>
      </p:pic>
      <p:pic>
        <p:nvPicPr>
          <p:cNvPr id="7" name="Afbeelding 6"/>
          <p:cNvPicPr>
            <a:picLocks noChangeAspect="1"/>
          </p:cNvPicPr>
          <p:nvPr/>
        </p:nvPicPr>
        <p:blipFill>
          <a:blip r:embed="rId6"/>
          <a:stretch>
            <a:fillRect/>
          </a:stretch>
        </p:blipFill>
        <p:spPr>
          <a:xfrm>
            <a:off x="1077042" y="4500562"/>
            <a:ext cx="3028950" cy="1514475"/>
          </a:xfrm>
          <a:prstGeom prst="rect">
            <a:avLst/>
          </a:prstGeom>
        </p:spPr>
      </p:pic>
      <p:pic>
        <p:nvPicPr>
          <p:cNvPr id="8" name="Afbeelding 7"/>
          <p:cNvPicPr>
            <a:picLocks noChangeAspect="1"/>
          </p:cNvPicPr>
          <p:nvPr/>
        </p:nvPicPr>
        <p:blipFill>
          <a:blip r:embed="rId7"/>
          <a:stretch>
            <a:fillRect/>
          </a:stretch>
        </p:blipFill>
        <p:spPr>
          <a:xfrm>
            <a:off x="4624813" y="361145"/>
            <a:ext cx="2476500" cy="1847850"/>
          </a:xfrm>
          <a:prstGeom prst="rect">
            <a:avLst/>
          </a:prstGeom>
        </p:spPr>
      </p:pic>
      <p:pic>
        <p:nvPicPr>
          <p:cNvPr id="9" name="Afbeelding 8"/>
          <p:cNvPicPr>
            <a:picLocks noChangeAspect="1"/>
          </p:cNvPicPr>
          <p:nvPr/>
        </p:nvPicPr>
        <p:blipFill>
          <a:blip r:embed="rId8"/>
          <a:stretch>
            <a:fillRect/>
          </a:stretch>
        </p:blipFill>
        <p:spPr>
          <a:xfrm>
            <a:off x="5234575" y="4649004"/>
            <a:ext cx="2628900" cy="1743075"/>
          </a:xfrm>
          <a:prstGeom prst="rect">
            <a:avLst/>
          </a:prstGeom>
        </p:spPr>
      </p:pic>
      <p:pic>
        <p:nvPicPr>
          <p:cNvPr id="10" name="Afbeelding 9"/>
          <p:cNvPicPr>
            <a:picLocks noChangeAspect="1"/>
          </p:cNvPicPr>
          <p:nvPr/>
        </p:nvPicPr>
        <p:blipFill>
          <a:blip r:embed="rId9"/>
          <a:stretch>
            <a:fillRect/>
          </a:stretch>
        </p:blipFill>
        <p:spPr>
          <a:xfrm>
            <a:off x="1919940" y="330370"/>
            <a:ext cx="8622799" cy="6458775"/>
          </a:xfrm>
          <a:prstGeom prst="rect">
            <a:avLst/>
          </a:prstGeom>
        </p:spPr>
      </p:pic>
    </p:spTree>
    <p:extLst>
      <p:ext uri="{BB962C8B-B14F-4D97-AF65-F5344CB8AC3E}">
        <p14:creationId xmlns:p14="http://schemas.microsoft.com/office/powerpoint/2010/main" val="20267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3076BA-751E-465E-9A43-1440B7F9E0C1}"/>
              </a:ext>
            </a:extLst>
          </p:cNvPr>
          <p:cNvSpPr>
            <a:spLocks noGrp="1"/>
          </p:cNvSpPr>
          <p:nvPr>
            <p:ph type="title" idx="4294967295"/>
          </p:nvPr>
        </p:nvSpPr>
        <p:spPr>
          <a:xfrm>
            <a:off x="2587625" y="804863"/>
            <a:ext cx="9604375" cy="1049337"/>
          </a:xfrm>
        </p:spPr>
        <p:txBody>
          <a:bodyPr>
            <a:noAutofit/>
          </a:bodyPr>
          <a:lstStyle/>
          <a:p>
            <a:r>
              <a:rPr lang="nl-NL" sz="4000" dirty="0"/>
              <a:t>De NAFT-aanbieder</a:t>
            </a:r>
            <a:r>
              <a:rPr lang="nl-NL" sz="4000" dirty="0" smtClean="0"/>
              <a:t> biedt kwaliteitsvolle </a:t>
            </a:r>
            <a:r>
              <a:rPr lang="nl-NL" sz="4000" dirty="0"/>
              <a:t>begeleiding aan de jongeren</a:t>
            </a:r>
            <a:endParaRPr lang="nl-BE" sz="4000" dirty="0"/>
          </a:p>
        </p:txBody>
      </p:sp>
      <p:pic>
        <p:nvPicPr>
          <p:cNvPr id="23" name="Afbeelding 22">
            <a:extLst>
              <a:ext uri="{FF2B5EF4-FFF2-40B4-BE49-F238E27FC236}">
                <a16:creationId xmlns="" xmlns:a16="http://schemas.microsoft.com/office/drawing/2014/main" id="{D614759B-E057-4FBA-805C-7047E6006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25" name="Afbeelding 24">
            <a:extLst>
              <a:ext uri="{FF2B5EF4-FFF2-40B4-BE49-F238E27FC236}">
                <a16:creationId xmlns="" xmlns:a16="http://schemas.microsoft.com/office/drawing/2014/main" id="{DFEB0CEB-950B-429B-9A03-35EBE8FCB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27" name="Afbeelding 26">
            <a:extLst>
              <a:ext uri="{FF2B5EF4-FFF2-40B4-BE49-F238E27FC236}">
                <a16:creationId xmlns="" xmlns:a16="http://schemas.microsoft.com/office/drawing/2014/main" id="{EEF15A6C-72B6-43E3-9C6A-AEA7976F7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29" name="Afbeelding 28" descr="Profologogroot (1).png">
            <a:extLst>
              <a:ext uri="{FF2B5EF4-FFF2-40B4-BE49-F238E27FC236}">
                <a16:creationId xmlns="" xmlns:a16="http://schemas.microsoft.com/office/drawing/2014/main" id="{33DBA8E0-B7A1-4A40-BFD3-3DB0D09FF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31" name="Afbeelding 30">
            <a:extLst>
              <a:ext uri="{FF2B5EF4-FFF2-40B4-BE49-F238E27FC236}">
                <a16:creationId xmlns="" xmlns:a16="http://schemas.microsoft.com/office/drawing/2014/main" id="{4F56A7DE-083B-4A07-ABB6-317850078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33" name="Afbeelding 32">
            <a:extLst>
              <a:ext uri="{FF2B5EF4-FFF2-40B4-BE49-F238E27FC236}">
                <a16:creationId xmlns="" xmlns:a16="http://schemas.microsoft.com/office/drawing/2014/main" id="{B1230309-607A-4782-B1B9-874059927C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3" name="Tekstvak 2"/>
          <p:cNvSpPr txBox="1"/>
          <p:nvPr/>
        </p:nvSpPr>
        <p:spPr>
          <a:xfrm>
            <a:off x="1200647" y="2043485"/>
            <a:ext cx="10074303" cy="3139321"/>
          </a:xfrm>
          <a:prstGeom prst="rect">
            <a:avLst/>
          </a:prstGeom>
          <a:noFill/>
        </p:spPr>
        <p:txBody>
          <a:bodyPr wrap="square" rtlCol="0">
            <a:spAutoFit/>
          </a:bodyPr>
          <a:lstStyle/>
          <a:p>
            <a:pPr marL="342900" indent="-342900">
              <a:buFont typeface="Wingdings" panose="05000000000000000000" pitchFamily="2" charset="2"/>
              <a:buChar char="v"/>
            </a:pPr>
            <a:r>
              <a:rPr lang="nl-NL" sz="2000" dirty="0">
                <a:solidFill>
                  <a:schemeClr val="tx1">
                    <a:lumMod val="75000"/>
                    <a:lumOff val="25000"/>
                  </a:schemeClr>
                </a:solidFill>
              </a:rPr>
              <a:t>Op maat van de jongere, een groep jongeren of een klasgroep</a:t>
            </a:r>
          </a:p>
          <a:p>
            <a:pPr marL="342900" indent="-342900">
              <a:buFont typeface="Wingdings" panose="05000000000000000000" pitchFamily="2" charset="2"/>
              <a:buChar char="v"/>
            </a:pPr>
            <a:r>
              <a:rPr lang="nl-BE" sz="2000" dirty="0" smtClean="0">
                <a:solidFill>
                  <a:schemeClr val="tx1">
                    <a:lumMod val="75000"/>
                    <a:lumOff val="25000"/>
                  </a:schemeClr>
                </a:solidFill>
              </a:rPr>
              <a:t>Laagdrempelig</a:t>
            </a:r>
          </a:p>
          <a:p>
            <a:pPr marL="342900" indent="-342900">
              <a:buFont typeface="Wingdings" panose="05000000000000000000" pitchFamily="2" charset="2"/>
              <a:buChar char="v"/>
            </a:pPr>
            <a:r>
              <a:rPr lang="nl-NL" sz="2000" dirty="0">
                <a:solidFill>
                  <a:schemeClr val="tx1">
                    <a:lumMod val="75000"/>
                    <a:lumOff val="25000"/>
                  </a:schemeClr>
                </a:solidFill>
              </a:rPr>
              <a:t>Gericht op relationele verbinding</a:t>
            </a:r>
          </a:p>
          <a:p>
            <a:pPr marL="342900" indent="-342900">
              <a:buFont typeface="Wingdings" panose="05000000000000000000" pitchFamily="2" charset="2"/>
              <a:buChar char="v"/>
            </a:pPr>
            <a:r>
              <a:rPr lang="nl-NL" sz="2000" dirty="0">
                <a:solidFill>
                  <a:schemeClr val="tx1">
                    <a:lumMod val="75000"/>
                    <a:lumOff val="25000"/>
                  </a:schemeClr>
                </a:solidFill>
              </a:rPr>
              <a:t>Belang van de jongere centraal </a:t>
            </a:r>
          </a:p>
          <a:p>
            <a:pPr marL="342900" indent="-342900">
              <a:buFont typeface="Wingdings" panose="05000000000000000000" pitchFamily="2" charset="2"/>
              <a:buChar char="v"/>
            </a:pPr>
            <a:r>
              <a:rPr lang="nl-NL" sz="2000" dirty="0" smtClean="0">
                <a:solidFill>
                  <a:schemeClr val="tx1">
                    <a:lumMod val="75000"/>
                    <a:lumOff val="25000"/>
                  </a:schemeClr>
                </a:solidFill>
              </a:rPr>
              <a:t>Vanuit </a:t>
            </a:r>
            <a:r>
              <a:rPr lang="nl-NL" sz="2000" dirty="0">
                <a:solidFill>
                  <a:schemeClr val="tx1">
                    <a:lumMod val="75000"/>
                    <a:lumOff val="25000"/>
                  </a:schemeClr>
                </a:solidFill>
              </a:rPr>
              <a:t>een gedragen visie met passende methodieken</a:t>
            </a:r>
          </a:p>
          <a:p>
            <a:pPr marL="342900" indent="-342900">
              <a:buFont typeface="Wingdings" panose="05000000000000000000" pitchFamily="2" charset="2"/>
              <a:buChar char="v"/>
            </a:pPr>
            <a:r>
              <a:rPr lang="nl-NL" sz="2000" dirty="0" smtClean="0">
                <a:solidFill>
                  <a:schemeClr val="tx1">
                    <a:lumMod val="75000"/>
                    <a:lumOff val="25000"/>
                  </a:schemeClr>
                </a:solidFill>
              </a:rPr>
              <a:t>Gericht </a:t>
            </a:r>
            <a:r>
              <a:rPr lang="nl-NL" sz="2000" dirty="0">
                <a:solidFill>
                  <a:schemeClr val="tx1">
                    <a:lumMod val="75000"/>
                    <a:lumOff val="25000"/>
                  </a:schemeClr>
                </a:solidFill>
              </a:rPr>
              <a:t>op het herstel van een positief contact van de jongere met zichzelf, zijn persoonlijk netwerk en de </a:t>
            </a:r>
            <a:r>
              <a:rPr lang="nl-NL" sz="2000" dirty="0" smtClean="0">
                <a:solidFill>
                  <a:schemeClr val="tx1">
                    <a:lumMod val="75000"/>
                    <a:lumOff val="25000"/>
                  </a:schemeClr>
                </a:solidFill>
              </a:rPr>
              <a:t>maatschappij</a:t>
            </a:r>
            <a:endParaRPr lang="nl-NL" sz="2000" dirty="0">
              <a:solidFill>
                <a:schemeClr val="tx1">
                  <a:lumMod val="75000"/>
                  <a:lumOff val="25000"/>
                </a:schemeClr>
              </a:solidFill>
            </a:endParaRPr>
          </a:p>
          <a:p>
            <a:pPr marL="342900" indent="-342900">
              <a:buFont typeface="Wingdings" panose="05000000000000000000" pitchFamily="2" charset="2"/>
              <a:buChar char="v"/>
            </a:pPr>
            <a:r>
              <a:rPr lang="nl-NL" sz="2000" dirty="0" smtClean="0">
                <a:solidFill>
                  <a:schemeClr val="tx1">
                    <a:lumMod val="75000"/>
                    <a:lumOff val="25000"/>
                  </a:schemeClr>
                </a:solidFill>
              </a:rPr>
              <a:t>De </a:t>
            </a:r>
            <a:r>
              <a:rPr lang="nl-NL" sz="2000" dirty="0">
                <a:solidFill>
                  <a:schemeClr val="tx1">
                    <a:lumMod val="75000"/>
                    <a:lumOff val="25000"/>
                  </a:schemeClr>
                </a:solidFill>
              </a:rPr>
              <a:t>begeleiding is doelgericht en zet in op de versterking van de jongere en de klasgroep</a:t>
            </a:r>
          </a:p>
          <a:p>
            <a:endParaRPr lang="nl-NL" sz="2000" dirty="0">
              <a:solidFill>
                <a:schemeClr val="tx1">
                  <a:lumMod val="75000"/>
                  <a:lumOff val="25000"/>
                </a:schemeClr>
              </a:solidFill>
            </a:endParaRPr>
          </a:p>
          <a:p>
            <a:pPr marL="285750" indent="-285750">
              <a:buFont typeface="Wingdings" panose="05000000000000000000" pitchFamily="2" charset="2"/>
              <a:buChar char="v"/>
            </a:pPr>
            <a:endParaRPr lang="nl-BE" dirty="0"/>
          </a:p>
        </p:txBody>
      </p:sp>
      <p:sp>
        <p:nvSpPr>
          <p:cNvPr id="10" name="Tijdelijke aanduiding voor datum 3">
            <a:extLst>
              <a:ext uri="{FF2B5EF4-FFF2-40B4-BE49-F238E27FC236}">
                <a16:creationId xmlns="" xmlns:a16="http://schemas.microsoft.com/office/drawing/2014/main" id="{E787DDB5-9877-425B-89E2-01067E96B7A4}"/>
              </a:ext>
            </a:extLst>
          </p:cNvPr>
          <p:cNvSpPr>
            <a:spLocks noGrp="1"/>
          </p:cNvSpPr>
          <p:nvPr>
            <p:ph type="dt" sz="half" idx="10"/>
          </p:nvPr>
        </p:nvSpPr>
        <p:spPr>
          <a:xfrm>
            <a:off x="359974" y="6492875"/>
            <a:ext cx="2472271" cy="365125"/>
          </a:xfrm>
        </p:spPr>
        <p:txBody>
          <a:bodyPr/>
          <a:lstStyle/>
          <a:p>
            <a:pPr rtl="0"/>
            <a:fld id="{2F8DAEB1-1903-4E6C-979A-2E37F8642850}" type="datetime1">
              <a:rPr lang="nl-NL" smtClean="0"/>
              <a:t>18-10-2021</a:t>
            </a:fld>
            <a:endParaRPr lang="en-US" dirty="0"/>
          </a:p>
        </p:txBody>
      </p:sp>
    </p:spTree>
    <p:extLst>
      <p:ext uri="{BB962C8B-B14F-4D97-AF65-F5344CB8AC3E}">
        <p14:creationId xmlns:p14="http://schemas.microsoft.com/office/powerpoint/2010/main" val="549399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F091C7F-7718-4B53-84BD-A82374B0B289}" type="datetime1">
              <a:rPr lang="nl-NL" smtClean="0">
                <a:solidFill>
                  <a:prstClr val="black">
                    <a:tint val="75000"/>
                  </a:prstClr>
                </a:solidFill>
              </a:rPr>
              <a:pPr/>
              <a:t>18-10-2021</a:t>
            </a:fld>
            <a:endParaRPr lang="en-US">
              <a:solidFill>
                <a:prstClr val="black">
                  <a:tint val="75000"/>
                </a:prstClr>
              </a:solidFill>
            </a:endParaRPr>
          </a:p>
        </p:txBody>
      </p:sp>
      <p:pic>
        <p:nvPicPr>
          <p:cNvPr id="4" name="Afbeelding 3"/>
          <p:cNvPicPr>
            <a:picLocks noChangeAspect="1"/>
          </p:cNvPicPr>
          <p:nvPr/>
        </p:nvPicPr>
        <p:blipFill>
          <a:blip r:embed="rId2"/>
          <a:stretch>
            <a:fillRect/>
          </a:stretch>
        </p:blipFill>
        <p:spPr>
          <a:xfrm>
            <a:off x="4015114" y="1636277"/>
            <a:ext cx="4634419" cy="3699811"/>
          </a:xfrm>
          <a:prstGeom prst="rect">
            <a:avLst/>
          </a:prstGeom>
        </p:spPr>
      </p:pic>
      <p:pic>
        <p:nvPicPr>
          <p:cNvPr id="5" name="Afbeelding 4"/>
          <p:cNvPicPr>
            <a:picLocks noChangeAspect="1"/>
          </p:cNvPicPr>
          <p:nvPr/>
        </p:nvPicPr>
        <p:blipFill>
          <a:blip r:embed="rId3"/>
          <a:stretch>
            <a:fillRect/>
          </a:stretch>
        </p:blipFill>
        <p:spPr>
          <a:xfrm>
            <a:off x="8302" y="84550"/>
            <a:ext cx="3800475" cy="1200150"/>
          </a:xfrm>
          <a:prstGeom prst="rect">
            <a:avLst/>
          </a:prstGeom>
        </p:spPr>
      </p:pic>
      <p:pic>
        <p:nvPicPr>
          <p:cNvPr id="6" name="Afbeelding 5"/>
          <p:cNvPicPr>
            <a:picLocks noChangeAspect="1"/>
          </p:cNvPicPr>
          <p:nvPr/>
        </p:nvPicPr>
        <p:blipFill>
          <a:blip r:embed="rId4"/>
          <a:stretch>
            <a:fillRect/>
          </a:stretch>
        </p:blipFill>
        <p:spPr>
          <a:xfrm>
            <a:off x="8302" y="1455563"/>
            <a:ext cx="2143125" cy="2143125"/>
          </a:xfrm>
          <a:prstGeom prst="rect">
            <a:avLst/>
          </a:prstGeom>
        </p:spPr>
      </p:pic>
      <p:pic>
        <p:nvPicPr>
          <p:cNvPr id="7" name="Afbeelding 6"/>
          <p:cNvPicPr>
            <a:picLocks noChangeAspect="1"/>
          </p:cNvPicPr>
          <p:nvPr/>
        </p:nvPicPr>
        <p:blipFill>
          <a:blip r:embed="rId5"/>
          <a:stretch>
            <a:fillRect/>
          </a:stretch>
        </p:blipFill>
        <p:spPr>
          <a:xfrm>
            <a:off x="779827" y="3684119"/>
            <a:ext cx="3028950" cy="1514475"/>
          </a:xfrm>
          <a:prstGeom prst="rect">
            <a:avLst/>
          </a:prstGeom>
        </p:spPr>
      </p:pic>
      <p:pic>
        <p:nvPicPr>
          <p:cNvPr id="8" name="Afbeelding 7"/>
          <p:cNvPicPr>
            <a:picLocks noChangeAspect="1"/>
          </p:cNvPicPr>
          <p:nvPr/>
        </p:nvPicPr>
        <p:blipFill>
          <a:blip r:embed="rId6"/>
          <a:stretch>
            <a:fillRect/>
          </a:stretch>
        </p:blipFill>
        <p:spPr>
          <a:xfrm>
            <a:off x="130521" y="5284026"/>
            <a:ext cx="2952750" cy="1552575"/>
          </a:xfrm>
          <a:prstGeom prst="rect">
            <a:avLst/>
          </a:prstGeom>
        </p:spPr>
      </p:pic>
      <p:pic>
        <p:nvPicPr>
          <p:cNvPr id="9" name="Afbeelding 8"/>
          <p:cNvPicPr>
            <a:picLocks noChangeAspect="1"/>
          </p:cNvPicPr>
          <p:nvPr/>
        </p:nvPicPr>
        <p:blipFill>
          <a:blip r:embed="rId7"/>
          <a:stretch>
            <a:fillRect/>
          </a:stretch>
        </p:blipFill>
        <p:spPr>
          <a:xfrm>
            <a:off x="9158026" y="84550"/>
            <a:ext cx="2143125" cy="2143125"/>
          </a:xfrm>
          <a:prstGeom prst="rect">
            <a:avLst/>
          </a:prstGeom>
        </p:spPr>
      </p:pic>
      <p:pic>
        <p:nvPicPr>
          <p:cNvPr id="10" name="Afbeelding 9"/>
          <p:cNvPicPr>
            <a:picLocks noChangeAspect="1"/>
          </p:cNvPicPr>
          <p:nvPr/>
        </p:nvPicPr>
        <p:blipFill>
          <a:blip r:embed="rId8"/>
          <a:stretch>
            <a:fillRect/>
          </a:stretch>
        </p:blipFill>
        <p:spPr>
          <a:xfrm>
            <a:off x="9860985" y="2414619"/>
            <a:ext cx="2143125" cy="2143125"/>
          </a:xfrm>
          <a:prstGeom prst="rect">
            <a:avLst/>
          </a:prstGeom>
        </p:spPr>
      </p:pic>
      <p:pic>
        <p:nvPicPr>
          <p:cNvPr id="11" name="Afbeelding 10"/>
          <p:cNvPicPr>
            <a:picLocks noChangeAspect="1"/>
          </p:cNvPicPr>
          <p:nvPr/>
        </p:nvPicPr>
        <p:blipFill>
          <a:blip r:embed="rId9"/>
          <a:stretch>
            <a:fillRect/>
          </a:stretch>
        </p:blipFill>
        <p:spPr>
          <a:xfrm>
            <a:off x="4863222" y="0"/>
            <a:ext cx="2584379" cy="2029216"/>
          </a:xfrm>
          <a:prstGeom prst="rect">
            <a:avLst/>
          </a:prstGeom>
        </p:spPr>
      </p:pic>
      <p:pic>
        <p:nvPicPr>
          <p:cNvPr id="12" name="Afbeelding 11"/>
          <p:cNvPicPr>
            <a:picLocks noChangeAspect="1"/>
          </p:cNvPicPr>
          <p:nvPr/>
        </p:nvPicPr>
        <p:blipFill>
          <a:blip r:embed="rId10"/>
          <a:stretch>
            <a:fillRect/>
          </a:stretch>
        </p:blipFill>
        <p:spPr>
          <a:xfrm>
            <a:off x="4511773" y="5198594"/>
            <a:ext cx="3124200" cy="1466850"/>
          </a:xfrm>
          <a:prstGeom prst="rect">
            <a:avLst/>
          </a:prstGeom>
        </p:spPr>
      </p:pic>
      <p:pic>
        <p:nvPicPr>
          <p:cNvPr id="13" name="Afbeelding 12"/>
          <p:cNvPicPr>
            <a:picLocks noChangeAspect="1"/>
          </p:cNvPicPr>
          <p:nvPr/>
        </p:nvPicPr>
        <p:blipFill>
          <a:blip r:embed="rId11"/>
          <a:stretch>
            <a:fillRect/>
          </a:stretch>
        </p:blipFill>
        <p:spPr>
          <a:xfrm>
            <a:off x="8088688" y="5350994"/>
            <a:ext cx="3048000" cy="1162050"/>
          </a:xfrm>
          <a:prstGeom prst="rect">
            <a:avLst/>
          </a:prstGeom>
        </p:spPr>
      </p:pic>
      <p:pic>
        <p:nvPicPr>
          <p:cNvPr id="14" name="Afbeelding 13"/>
          <p:cNvPicPr>
            <a:picLocks noChangeAspect="1"/>
          </p:cNvPicPr>
          <p:nvPr/>
        </p:nvPicPr>
        <p:blipFill>
          <a:blip r:embed="rId12"/>
          <a:stretch>
            <a:fillRect/>
          </a:stretch>
        </p:blipFill>
        <p:spPr>
          <a:xfrm>
            <a:off x="1908539" y="106470"/>
            <a:ext cx="8793271" cy="6586466"/>
          </a:xfrm>
          <a:prstGeom prst="rect">
            <a:avLst/>
          </a:prstGeom>
        </p:spPr>
      </p:pic>
    </p:spTree>
    <p:extLst>
      <p:ext uri="{BB962C8B-B14F-4D97-AF65-F5344CB8AC3E}">
        <p14:creationId xmlns:p14="http://schemas.microsoft.com/office/powerpoint/2010/main" val="17882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anim calcmode="lin" valueType="num">
                                      <p:cBhvr>
                                        <p:cTn id="47" dur="2000" fill="hold"/>
                                        <p:tgtEl>
                                          <p:spTgt spid="14"/>
                                        </p:tgtEl>
                                        <p:attrNameLst>
                                          <p:attrName>ppt_w</p:attrName>
                                        </p:attrNameLst>
                                      </p:cBhvr>
                                      <p:tavLst>
                                        <p:tav tm="0" fmla="#ppt_w*sin(2.5*pi*$)">
                                          <p:val>
                                            <p:fltVal val="0"/>
                                          </p:val>
                                        </p:tav>
                                        <p:tav tm="100000">
                                          <p:val>
                                            <p:fltVal val="1"/>
                                          </p:val>
                                        </p:tav>
                                      </p:tavLst>
                                    </p:anim>
                                    <p:anim calcmode="lin" valueType="num">
                                      <p:cBhvr>
                                        <p:cTn id="48"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smtClean="0"/>
              <a:t>Netwerk schoolontwikkeling </a:t>
            </a:r>
            <a:endParaRPr lang="nl-BE" dirty="0"/>
          </a:p>
        </p:txBody>
      </p:sp>
      <p:sp>
        <p:nvSpPr>
          <p:cNvPr id="4" name="Tijdelijke aanduiding voor datum 3">
            <a:extLst>
              <a:ext uri="{FF2B5EF4-FFF2-40B4-BE49-F238E27FC236}">
                <a16:creationId xmlns="" xmlns:a16="http://schemas.microsoft.com/office/drawing/2014/main" id="{9FFF365F-8D98-407B-BB65-F207289B9C03}"/>
              </a:ext>
            </a:extLst>
          </p:cNvPr>
          <p:cNvSpPr>
            <a:spLocks noGrp="1"/>
          </p:cNvSpPr>
          <p:nvPr>
            <p:ph type="dt" sz="half" idx="10"/>
          </p:nvPr>
        </p:nvSpPr>
        <p:spPr/>
        <p:txBody>
          <a:bodyPr/>
          <a:lstStyle/>
          <a:p>
            <a:fld id="{12CFE930-455A-4554-8BAE-E60BA1E3A08E}" type="datetime1">
              <a:rPr lang="nl-NL" smtClean="0"/>
              <a:pPr/>
              <a:t>18-10-2021</a:t>
            </a:fld>
            <a:endParaRPr lang="en-US" dirty="0"/>
          </a:p>
        </p:txBody>
      </p:sp>
      <p:pic>
        <p:nvPicPr>
          <p:cNvPr id="2" name="Afbeelding 1">
            <a:extLst>
              <a:ext uri="{FF2B5EF4-FFF2-40B4-BE49-F238E27FC236}">
                <a16:creationId xmlns="" xmlns:a16="http://schemas.microsoft.com/office/drawing/2014/main" id="{269ED728-067D-43FC-8578-4343B2A37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3" name="Afbeelding 2">
            <a:extLst>
              <a:ext uri="{FF2B5EF4-FFF2-40B4-BE49-F238E27FC236}">
                <a16:creationId xmlns="" xmlns:a16="http://schemas.microsoft.com/office/drawing/2014/main" id="{D0778E2A-344F-46BC-A0E2-456487CD1E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0" name="Afbeelding 9">
            <a:extLst>
              <a:ext uri="{FF2B5EF4-FFF2-40B4-BE49-F238E27FC236}">
                <a16:creationId xmlns="" xmlns:a16="http://schemas.microsoft.com/office/drawing/2014/main" id="{BE8AD3A2-FAEE-47C7-848A-02E5A81A2C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2" name="Afbeelding 11" descr="Profologogroot (1).png">
            <a:extLst>
              <a:ext uri="{FF2B5EF4-FFF2-40B4-BE49-F238E27FC236}">
                <a16:creationId xmlns="" xmlns:a16="http://schemas.microsoft.com/office/drawing/2014/main" id="{89860FD6-32EB-476C-A49F-BEDE31AEE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6212" y="6118459"/>
            <a:ext cx="1081153" cy="540577"/>
          </a:xfrm>
          <a:prstGeom prst="rect">
            <a:avLst/>
          </a:prstGeom>
        </p:spPr>
      </p:pic>
      <p:pic>
        <p:nvPicPr>
          <p:cNvPr id="14" name="Afbeelding 13">
            <a:extLst>
              <a:ext uri="{FF2B5EF4-FFF2-40B4-BE49-F238E27FC236}">
                <a16:creationId xmlns="" xmlns:a16="http://schemas.microsoft.com/office/drawing/2014/main" id="{459F1144-1D13-46DA-A359-E04FBF836C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576" y="5709573"/>
            <a:ext cx="679370" cy="1078999"/>
          </a:xfrm>
          <a:prstGeom prst="rect">
            <a:avLst/>
          </a:prstGeom>
        </p:spPr>
      </p:pic>
      <p:pic>
        <p:nvPicPr>
          <p:cNvPr id="16" name="Afbeelding 15">
            <a:extLst>
              <a:ext uri="{FF2B5EF4-FFF2-40B4-BE49-F238E27FC236}">
                <a16:creationId xmlns="" xmlns:a16="http://schemas.microsoft.com/office/drawing/2014/main" id="{BC6BAD19-CF00-4757-9B71-5B64DD9CAA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17" name="Tijdelijke aanduiding voor inhoud 2"/>
          <p:cNvSpPr txBox="1">
            <a:spLocks/>
          </p:cNvSpPr>
          <p:nvPr/>
        </p:nvSpPr>
        <p:spPr>
          <a:xfrm>
            <a:off x="383437" y="1798742"/>
            <a:ext cx="5158382" cy="478685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endParaRPr kumimoji="0" lang="nl-BE"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sp>
        <p:nvSpPr>
          <p:cNvPr id="19" name="Tijdelijke aanduiding voor inhoud 2"/>
          <p:cNvSpPr>
            <a:spLocks noGrp="1"/>
          </p:cNvSpPr>
          <p:nvPr>
            <p:ph idx="1"/>
          </p:nvPr>
        </p:nvSpPr>
        <p:spPr/>
        <p:txBody>
          <a:bodyPr/>
          <a:lstStyle/>
          <a:p>
            <a:pPr>
              <a:buFont typeface="Wingdings" panose="05000000000000000000" pitchFamily="2" charset="2"/>
              <a:buChar char="§"/>
            </a:pPr>
            <a:r>
              <a:rPr lang="nl-BE" dirty="0" smtClean="0"/>
              <a:t> Duurzaam</a:t>
            </a:r>
          </a:p>
          <a:p>
            <a:pPr>
              <a:buFont typeface="Arial" panose="020B0604020202020204" pitchFamily="34" charset="0"/>
              <a:buChar char="•"/>
            </a:pPr>
            <a:endParaRPr lang="nl-BE" dirty="0"/>
          </a:p>
          <a:p>
            <a:pPr>
              <a:buFont typeface="Wingdings" panose="05000000000000000000" pitchFamily="2" charset="2"/>
              <a:buChar char="§"/>
            </a:pPr>
            <a:r>
              <a:rPr lang="nl-BE" dirty="0" smtClean="0"/>
              <a:t>Afgestemd en op maat</a:t>
            </a:r>
          </a:p>
          <a:p>
            <a:pPr marL="0" indent="0">
              <a:buNone/>
            </a:pPr>
            <a:endParaRPr lang="nl-BE" dirty="0" smtClean="0"/>
          </a:p>
        </p:txBody>
      </p:sp>
      <p:pic>
        <p:nvPicPr>
          <p:cNvPr id="20" name="Afbeelding 19"/>
          <p:cNvPicPr>
            <a:picLocks noChangeAspect="1"/>
          </p:cNvPicPr>
          <p:nvPr/>
        </p:nvPicPr>
        <p:blipFill>
          <a:blip r:embed="rId9"/>
          <a:stretch>
            <a:fillRect/>
          </a:stretch>
        </p:blipFill>
        <p:spPr>
          <a:xfrm>
            <a:off x="6860152" y="2296302"/>
            <a:ext cx="4365033" cy="3170043"/>
          </a:xfrm>
          <a:prstGeom prst="rect">
            <a:avLst/>
          </a:prstGeom>
        </p:spPr>
      </p:pic>
    </p:spTree>
    <p:extLst>
      <p:ext uri="{BB962C8B-B14F-4D97-AF65-F5344CB8AC3E}">
        <p14:creationId xmlns:p14="http://schemas.microsoft.com/office/powerpoint/2010/main" val="492145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smtClean="0"/>
              <a:t>Flow schoolontwikkeling </a:t>
            </a:r>
            <a:endParaRPr lang="nl-BE" dirty="0"/>
          </a:p>
        </p:txBody>
      </p:sp>
      <p:sp>
        <p:nvSpPr>
          <p:cNvPr id="4" name="Tijdelijke aanduiding voor datum 3">
            <a:extLst>
              <a:ext uri="{FF2B5EF4-FFF2-40B4-BE49-F238E27FC236}">
                <a16:creationId xmlns="" xmlns:a16="http://schemas.microsoft.com/office/drawing/2014/main" id="{9FFF365F-8D98-407B-BB65-F207289B9C03}"/>
              </a:ext>
            </a:extLst>
          </p:cNvPr>
          <p:cNvSpPr>
            <a:spLocks noGrp="1"/>
          </p:cNvSpPr>
          <p:nvPr>
            <p:ph type="dt" sz="half" idx="10"/>
          </p:nvPr>
        </p:nvSpPr>
        <p:spPr/>
        <p:txBody>
          <a:bodyPr/>
          <a:lstStyle/>
          <a:p>
            <a:fld id="{12CFE930-455A-4554-8BAE-E60BA1E3A08E}" type="datetime1">
              <a:rPr lang="nl-NL" smtClean="0"/>
              <a:pPr/>
              <a:t>18-10-2021</a:t>
            </a:fld>
            <a:endParaRPr lang="en-US" dirty="0"/>
          </a:p>
        </p:txBody>
      </p:sp>
      <p:pic>
        <p:nvPicPr>
          <p:cNvPr id="2" name="Afbeelding 1">
            <a:extLst>
              <a:ext uri="{FF2B5EF4-FFF2-40B4-BE49-F238E27FC236}">
                <a16:creationId xmlns="" xmlns:a16="http://schemas.microsoft.com/office/drawing/2014/main" id="{269ED728-067D-43FC-8578-4343B2A37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3" name="Afbeelding 2">
            <a:extLst>
              <a:ext uri="{FF2B5EF4-FFF2-40B4-BE49-F238E27FC236}">
                <a16:creationId xmlns="" xmlns:a16="http://schemas.microsoft.com/office/drawing/2014/main" id="{D0778E2A-344F-46BC-A0E2-456487CD1E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0" name="Afbeelding 9">
            <a:extLst>
              <a:ext uri="{FF2B5EF4-FFF2-40B4-BE49-F238E27FC236}">
                <a16:creationId xmlns="" xmlns:a16="http://schemas.microsoft.com/office/drawing/2014/main" id="{BE8AD3A2-FAEE-47C7-848A-02E5A81A2C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2" name="Afbeelding 11" descr="Profologogroot (1).png">
            <a:extLst>
              <a:ext uri="{FF2B5EF4-FFF2-40B4-BE49-F238E27FC236}">
                <a16:creationId xmlns="" xmlns:a16="http://schemas.microsoft.com/office/drawing/2014/main" id="{89860FD6-32EB-476C-A49F-BEDE31AEE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6212" y="6118459"/>
            <a:ext cx="1081153" cy="540577"/>
          </a:xfrm>
          <a:prstGeom prst="rect">
            <a:avLst/>
          </a:prstGeom>
        </p:spPr>
      </p:pic>
      <p:pic>
        <p:nvPicPr>
          <p:cNvPr id="14" name="Afbeelding 13">
            <a:extLst>
              <a:ext uri="{FF2B5EF4-FFF2-40B4-BE49-F238E27FC236}">
                <a16:creationId xmlns="" xmlns:a16="http://schemas.microsoft.com/office/drawing/2014/main" id="{459F1144-1D13-46DA-A359-E04FBF836C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576" y="5709573"/>
            <a:ext cx="679370" cy="1078999"/>
          </a:xfrm>
          <a:prstGeom prst="rect">
            <a:avLst/>
          </a:prstGeom>
        </p:spPr>
      </p:pic>
      <p:pic>
        <p:nvPicPr>
          <p:cNvPr id="16" name="Afbeelding 15">
            <a:extLst>
              <a:ext uri="{FF2B5EF4-FFF2-40B4-BE49-F238E27FC236}">
                <a16:creationId xmlns="" xmlns:a16="http://schemas.microsoft.com/office/drawing/2014/main" id="{BC6BAD19-CF00-4757-9B71-5B64DD9CAA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17" name="Tijdelijke aanduiding voor inhoud 2"/>
          <p:cNvSpPr txBox="1">
            <a:spLocks/>
          </p:cNvSpPr>
          <p:nvPr/>
        </p:nvSpPr>
        <p:spPr>
          <a:xfrm>
            <a:off x="383437" y="1798742"/>
            <a:ext cx="5158382" cy="478685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endParaRPr kumimoji="0" lang="nl-BE"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sp>
        <p:nvSpPr>
          <p:cNvPr id="19" name="Tijdelijke aanduiding voor inhoud 2"/>
          <p:cNvSpPr>
            <a:spLocks noGrp="1"/>
          </p:cNvSpPr>
          <p:nvPr>
            <p:ph idx="1"/>
          </p:nvPr>
        </p:nvSpPr>
        <p:spPr/>
        <p:txBody>
          <a:bodyPr/>
          <a:lstStyle/>
          <a:p>
            <a:pPr>
              <a:buFont typeface="Wingdings" panose="05000000000000000000" pitchFamily="2" charset="2"/>
              <a:buChar char="§"/>
            </a:pPr>
            <a:r>
              <a:rPr lang="nl-BE" dirty="0"/>
              <a:t> Schoolontwikkeling@antwerpen.be </a:t>
            </a:r>
          </a:p>
          <a:p>
            <a:pPr marL="0" indent="0">
              <a:buNone/>
            </a:pPr>
            <a:endParaRPr lang="nl-BE" dirty="0" smtClean="0"/>
          </a:p>
        </p:txBody>
      </p:sp>
      <p:pic>
        <p:nvPicPr>
          <p:cNvPr id="13" name="Afbeelding 12"/>
          <p:cNvPicPr>
            <a:picLocks noChangeAspect="1"/>
          </p:cNvPicPr>
          <p:nvPr/>
        </p:nvPicPr>
        <p:blipFill>
          <a:blip r:embed="rId9"/>
          <a:stretch>
            <a:fillRect/>
          </a:stretch>
        </p:blipFill>
        <p:spPr>
          <a:xfrm>
            <a:off x="4150290" y="2919570"/>
            <a:ext cx="3611671" cy="2708753"/>
          </a:xfrm>
          <a:prstGeom prst="rect">
            <a:avLst/>
          </a:prstGeom>
        </p:spPr>
      </p:pic>
    </p:spTree>
    <p:extLst>
      <p:ext uri="{BB962C8B-B14F-4D97-AF65-F5344CB8AC3E}">
        <p14:creationId xmlns:p14="http://schemas.microsoft.com/office/powerpoint/2010/main" val="2954392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 xmlns:a16="http://schemas.microsoft.com/office/drawing/2014/main" id="{9FFF365F-8D98-407B-BB65-F207289B9C03}"/>
              </a:ext>
            </a:extLst>
          </p:cNvPr>
          <p:cNvSpPr>
            <a:spLocks noGrp="1"/>
          </p:cNvSpPr>
          <p:nvPr>
            <p:ph type="dt" sz="half" idx="10"/>
          </p:nvPr>
        </p:nvSpPr>
        <p:spPr/>
        <p:txBody>
          <a:bodyPr/>
          <a:lstStyle/>
          <a:p>
            <a:fld id="{12CFE930-455A-4554-8BAE-E60BA1E3A08E}" type="datetime1">
              <a:rPr lang="nl-NL" smtClean="0"/>
              <a:pPr/>
              <a:t>18-10-2021</a:t>
            </a:fld>
            <a:endParaRPr lang="en-US" dirty="0"/>
          </a:p>
        </p:txBody>
      </p:sp>
      <p:pic>
        <p:nvPicPr>
          <p:cNvPr id="2" name="Afbeelding 1">
            <a:extLst>
              <a:ext uri="{FF2B5EF4-FFF2-40B4-BE49-F238E27FC236}">
                <a16:creationId xmlns="" xmlns:a16="http://schemas.microsoft.com/office/drawing/2014/main" id="{269ED728-067D-43FC-8578-4343B2A37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3" name="Afbeelding 2">
            <a:extLst>
              <a:ext uri="{FF2B5EF4-FFF2-40B4-BE49-F238E27FC236}">
                <a16:creationId xmlns="" xmlns:a16="http://schemas.microsoft.com/office/drawing/2014/main" id="{D0778E2A-344F-46BC-A0E2-456487CD1E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0" name="Afbeelding 9">
            <a:extLst>
              <a:ext uri="{FF2B5EF4-FFF2-40B4-BE49-F238E27FC236}">
                <a16:creationId xmlns="" xmlns:a16="http://schemas.microsoft.com/office/drawing/2014/main" id="{BE8AD3A2-FAEE-47C7-848A-02E5A81A2C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2" name="Afbeelding 11" descr="Profologogroot (1).png">
            <a:extLst>
              <a:ext uri="{FF2B5EF4-FFF2-40B4-BE49-F238E27FC236}">
                <a16:creationId xmlns="" xmlns:a16="http://schemas.microsoft.com/office/drawing/2014/main" id="{89860FD6-32EB-476C-A49F-BEDE31AEE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6212" y="6118459"/>
            <a:ext cx="1081153" cy="540577"/>
          </a:xfrm>
          <a:prstGeom prst="rect">
            <a:avLst/>
          </a:prstGeom>
        </p:spPr>
      </p:pic>
      <p:pic>
        <p:nvPicPr>
          <p:cNvPr id="14" name="Afbeelding 13">
            <a:extLst>
              <a:ext uri="{FF2B5EF4-FFF2-40B4-BE49-F238E27FC236}">
                <a16:creationId xmlns="" xmlns:a16="http://schemas.microsoft.com/office/drawing/2014/main" id="{459F1144-1D13-46DA-A359-E04FBF836C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576" y="5709573"/>
            <a:ext cx="679370" cy="1078999"/>
          </a:xfrm>
          <a:prstGeom prst="rect">
            <a:avLst/>
          </a:prstGeom>
        </p:spPr>
      </p:pic>
      <p:pic>
        <p:nvPicPr>
          <p:cNvPr id="16" name="Afbeelding 15">
            <a:extLst>
              <a:ext uri="{FF2B5EF4-FFF2-40B4-BE49-F238E27FC236}">
                <a16:creationId xmlns="" xmlns:a16="http://schemas.microsoft.com/office/drawing/2014/main" id="{BC6BAD19-CF00-4757-9B71-5B64DD9CAA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17" name="Tijdelijke aanduiding voor inhoud 2"/>
          <p:cNvSpPr txBox="1">
            <a:spLocks/>
          </p:cNvSpPr>
          <p:nvPr/>
        </p:nvSpPr>
        <p:spPr>
          <a:xfrm>
            <a:off x="383437" y="1798742"/>
            <a:ext cx="5158382" cy="478685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endParaRPr kumimoji="0" lang="nl-BE"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graphicFrame>
        <p:nvGraphicFramePr>
          <p:cNvPr id="15" name="Diagram 14"/>
          <p:cNvGraphicFramePr/>
          <p:nvPr>
            <p:extLst/>
          </p:nvPr>
        </p:nvGraphicFramePr>
        <p:xfrm>
          <a:off x="1515649" y="225468"/>
          <a:ext cx="9244209" cy="59128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8" name="Afbeelding 17"/>
          <p:cNvPicPr>
            <a:picLocks noChangeAspect="1"/>
          </p:cNvPicPr>
          <p:nvPr/>
        </p:nvPicPr>
        <p:blipFill>
          <a:blip r:embed="rId14"/>
          <a:stretch>
            <a:fillRect/>
          </a:stretch>
        </p:blipFill>
        <p:spPr>
          <a:xfrm>
            <a:off x="10191750" y="3400615"/>
            <a:ext cx="2000250" cy="2286000"/>
          </a:xfrm>
          <a:prstGeom prst="rect">
            <a:avLst/>
          </a:prstGeom>
        </p:spPr>
      </p:pic>
    </p:spTree>
    <p:extLst>
      <p:ext uri="{BB962C8B-B14F-4D97-AF65-F5344CB8AC3E}">
        <p14:creationId xmlns:p14="http://schemas.microsoft.com/office/powerpoint/2010/main" val="40435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9C6C750-6B8E-47DC-AE1C-7091DCEA4347}"/>
              </a:ext>
            </a:extLst>
          </p:cNvPr>
          <p:cNvSpPr>
            <a:spLocks noGrp="1"/>
          </p:cNvSpPr>
          <p:nvPr>
            <p:ph type="title"/>
          </p:nvPr>
        </p:nvSpPr>
        <p:spPr/>
        <p:txBody>
          <a:bodyPr/>
          <a:lstStyle/>
          <a:p>
            <a:r>
              <a:rPr lang="nl-BE" dirty="0"/>
              <a:t>ZIJN ER NOG VRAGEN? </a:t>
            </a:r>
          </a:p>
        </p:txBody>
      </p:sp>
      <p:sp>
        <p:nvSpPr>
          <p:cNvPr id="5" name="Tijdelijke aanduiding voor tekst 4"/>
          <p:cNvSpPr>
            <a:spLocks noGrp="1"/>
          </p:cNvSpPr>
          <p:nvPr>
            <p:ph type="body" idx="1"/>
          </p:nvPr>
        </p:nvSpPr>
        <p:spPr/>
        <p:txBody>
          <a:bodyPr/>
          <a:lstStyle/>
          <a:p>
            <a:endParaRPr lang="nl-BE"/>
          </a:p>
        </p:txBody>
      </p:sp>
      <p:sp>
        <p:nvSpPr>
          <p:cNvPr id="4" name="Tijdelijke aanduiding voor datum 3">
            <a:extLst>
              <a:ext uri="{FF2B5EF4-FFF2-40B4-BE49-F238E27FC236}">
                <a16:creationId xmlns="" xmlns:a16="http://schemas.microsoft.com/office/drawing/2014/main" id="{5BECBA53-2CF3-491C-8402-46D5E96C9D67}"/>
              </a:ext>
            </a:extLst>
          </p:cNvPr>
          <p:cNvSpPr>
            <a:spLocks noGrp="1"/>
          </p:cNvSpPr>
          <p:nvPr>
            <p:ph type="dt" sz="half" idx="10"/>
          </p:nvPr>
        </p:nvSpPr>
        <p:spPr/>
        <p:txBody>
          <a:bodyPr/>
          <a:lstStyle/>
          <a:p>
            <a:pPr rtl="0"/>
            <a:fld id="{12CFE930-455A-4554-8BAE-E60BA1E3A08E}" type="datetime1">
              <a:rPr lang="nl-NL" smtClean="0"/>
              <a:t>18-10-2021</a:t>
            </a:fld>
            <a:endParaRPr lang="en-US" dirty="0"/>
          </a:p>
        </p:txBody>
      </p:sp>
      <p:pic>
        <p:nvPicPr>
          <p:cNvPr id="6" name="Afbeelding 5">
            <a:extLst>
              <a:ext uri="{FF2B5EF4-FFF2-40B4-BE49-F238E27FC236}">
                <a16:creationId xmlns="" xmlns:a16="http://schemas.microsoft.com/office/drawing/2014/main" id="{FFCA8C98-7464-4F88-AC53-81325A7BA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8" name="Afbeelding 7">
            <a:extLst>
              <a:ext uri="{FF2B5EF4-FFF2-40B4-BE49-F238E27FC236}">
                <a16:creationId xmlns="" xmlns:a16="http://schemas.microsoft.com/office/drawing/2014/main" id="{44225F16-E0E4-4BF7-BB7E-E5C3DB7B2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0" name="Afbeelding 9">
            <a:extLst>
              <a:ext uri="{FF2B5EF4-FFF2-40B4-BE49-F238E27FC236}">
                <a16:creationId xmlns="" xmlns:a16="http://schemas.microsoft.com/office/drawing/2014/main" id="{DCE0168F-190B-4EE5-9412-4D8691E908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2" name="Afbeelding 11" descr="Profologogroot (1).png">
            <a:extLst>
              <a:ext uri="{FF2B5EF4-FFF2-40B4-BE49-F238E27FC236}">
                <a16:creationId xmlns="" xmlns:a16="http://schemas.microsoft.com/office/drawing/2014/main" id="{E4C67BD7-F294-4817-9E7B-2FD0A3BB3F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14" name="Afbeelding 13">
            <a:extLst>
              <a:ext uri="{FF2B5EF4-FFF2-40B4-BE49-F238E27FC236}">
                <a16:creationId xmlns="" xmlns:a16="http://schemas.microsoft.com/office/drawing/2014/main" id="{F4EAA22C-9991-444E-877F-A2A76B4F8D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16" name="Afbeelding 15">
            <a:extLst>
              <a:ext uri="{FF2B5EF4-FFF2-40B4-BE49-F238E27FC236}">
                <a16:creationId xmlns="" xmlns:a16="http://schemas.microsoft.com/office/drawing/2014/main" id="{B3B1446F-0584-4BE6-B9DF-A80DF2B77D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pic>
        <p:nvPicPr>
          <p:cNvPr id="18" name="Afbeelding 17" descr="Afbeelding met licht&#10;&#10;Automatisch gegenereerde beschrijving">
            <a:extLst>
              <a:ext uri="{FF2B5EF4-FFF2-40B4-BE49-F238E27FC236}">
                <a16:creationId xmlns="" xmlns:a16="http://schemas.microsoft.com/office/drawing/2014/main" id="{04CB9073-D555-47F5-8A40-4FDBA3F7A7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8775" y="214681"/>
            <a:ext cx="5187083" cy="5303516"/>
          </a:xfrm>
          <a:prstGeom prst="rect">
            <a:avLst/>
          </a:prstGeom>
        </p:spPr>
      </p:pic>
    </p:spTree>
    <p:extLst>
      <p:ext uri="{BB962C8B-B14F-4D97-AF65-F5344CB8AC3E}">
        <p14:creationId xmlns:p14="http://schemas.microsoft.com/office/powerpoint/2010/main" val="307991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3076BA-751E-465E-9A43-1440B7F9E0C1}"/>
              </a:ext>
            </a:extLst>
          </p:cNvPr>
          <p:cNvSpPr>
            <a:spLocks noGrp="1"/>
          </p:cNvSpPr>
          <p:nvPr>
            <p:ph type="title" idx="4294967295"/>
          </p:nvPr>
        </p:nvSpPr>
        <p:spPr>
          <a:xfrm>
            <a:off x="2587625" y="804863"/>
            <a:ext cx="9604375" cy="1049337"/>
          </a:xfrm>
        </p:spPr>
        <p:txBody>
          <a:bodyPr>
            <a:noAutofit/>
          </a:bodyPr>
          <a:lstStyle/>
          <a:p>
            <a:r>
              <a:rPr lang="nl-NL" sz="4000" dirty="0"/>
              <a:t>De NAFT-aanbieder realiseert een doelgericht aanbod voor de jongere</a:t>
            </a:r>
            <a:endParaRPr lang="nl-BE" sz="4000" dirty="0"/>
          </a:p>
        </p:txBody>
      </p:sp>
      <p:pic>
        <p:nvPicPr>
          <p:cNvPr id="23" name="Afbeelding 22">
            <a:extLst>
              <a:ext uri="{FF2B5EF4-FFF2-40B4-BE49-F238E27FC236}">
                <a16:creationId xmlns="" xmlns:a16="http://schemas.microsoft.com/office/drawing/2014/main" id="{D614759B-E057-4FBA-805C-7047E6006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25" name="Afbeelding 24">
            <a:extLst>
              <a:ext uri="{FF2B5EF4-FFF2-40B4-BE49-F238E27FC236}">
                <a16:creationId xmlns="" xmlns:a16="http://schemas.microsoft.com/office/drawing/2014/main" id="{DFEB0CEB-950B-429B-9A03-35EBE8FCB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27" name="Afbeelding 26">
            <a:extLst>
              <a:ext uri="{FF2B5EF4-FFF2-40B4-BE49-F238E27FC236}">
                <a16:creationId xmlns="" xmlns:a16="http://schemas.microsoft.com/office/drawing/2014/main" id="{EEF15A6C-72B6-43E3-9C6A-AEA7976F7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29" name="Afbeelding 28" descr="Profologogroot (1).png">
            <a:extLst>
              <a:ext uri="{FF2B5EF4-FFF2-40B4-BE49-F238E27FC236}">
                <a16:creationId xmlns="" xmlns:a16="http://schemas.microsoft.com/office/drawing/2014/main" id="{33DBA8E0-B7A1-4A40-BFD3-3DB0D09FF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31" name="Afbeelding 30">
            <a:extLst>
              <a:ext uri="{FF2B5EF4-FFF2-40B4-BE49-F238E27FC236}">
                <a16:creationId xmlns="" xmlns:a16="http://schemas.microsoft.com/office/drawing/2014/main" id="{4F56A7DE-083B-4A07-ABB6-317850078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33" name="Afbeelding 32">
            <a:extLst>
              <a:ext uri="{FF2B5EF4-FFF2-40B4-BE49-F238E27FC236}">
                <a16:creationId xmlns="" xmlns:a16="http://schemas.microsoft.com/office/drawing/2014/main" id="{B1230309-607A-4782-B1B9-874059927C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3" name="Tekstvak 2"/>
          <p:cNvSpPr txBox="1"/>
          <p:nvPr/>
        </p:nvSpPr>
        <p:spPr>
          <a:xfrm>
            <a:off x="1200647" y="2043485"/>
            <a:ext cx="10074303" cy="2523768"/>
          </a:xfrm>
          <a:prstGeom prst="rect">
            <a:avLst/>
          </a:prstGeom>
          <a:noFill/>
        </p:spPr>
        <p:txBody>
          <a:bodyPr wrap="square" rtlCol="0">
            <a:spAutoFit/>
          </a:bodyPr>
          <a:lstStyle/>
          <a:p>
            <a:pPr marL="342900" indent="-342900">
              <a:buFont typeface="Wingdings" panose="05000000000000000000" pitchFamily="2" charset="2"/>
              <a:buChar char="v"/>
            </a:pPr>
            <a:r>
              <a:rPr lang="nl-NL" sz="2000" dirty="0">
                <a:solidFill>
                  <a:schemeClr val="tx1">
                    <a:lumMod val="75000"/>
                    <a:lumOff val="25000"/>
                  </a:schemeClr>
                </a:solidFill>
              </a:rPr>
              <a:t>Een aanbod dat doelgericht inzet op de ontwikkeling van persoonlijke en sociale vaardigheden en attitudes</a:t>
            </a:r>
          </a:p>
          <a:p>
            <a:pPr marL="342900" indent="-342900">
              <a:buFont typeface="Wingdings" panose="05000000000000000000" pitchFamily="2" charset="2"/>
              <a:buChar char="v"/>
            </a:pPr>
            <a:r>
              <a:rPr lang="nl-NL" sz="2000" dirty="0">
                <a:solidFill>
                  <a:schemeClr val="tx1">
                    <a:lumMod val="75000"/>
                    <a:lumOff val="25000"/>
                  </a:schemeClr>
                </a:solidFill>
              </a:rPr>
              <a:t>Een aanbod dat doelgericht inzet op de ontwikkeling van schoolse en beroepsgerichte vaardigheden en attitudes</a:t>
            </a:r>
          </a:p>
          <a:p>
            <a:pPr marL="342900" indent="-342900">
              <a:buFont typeface="Wingdings" panose="05000000000000000000" pitchFamily="2" charset="2"/>
              <a:buChar char="v"/>
            </a:pPr>
            <a:r>
              <a:rPr lang="nl-NL" sz="2000" dirty="0">
                <a:solidFill>
                  <a:schemeClr val="tx1">
                    <a:lumMod val="75000"/>
                    <a:lumOff val="25000"/>
                  </a:schemeClr>
                </a:solidFill>
              </a:rPr>
              <a:t>Het aanbod bestaat uit verschillende werkvormen</a:t>
            </a:r>
          </a:p>
          <a:p>
            <a:pPr marL="342900" indent="-342900">
              <a:buFont typeface="Wingdings" panose="05000000000000000000" pitchFamily="2" charset="2"/>
              <a:buChar char="v"/>
            </a:pPr>
            <a:r>
              <a:rPr lang="nl-NL" sz="2000" dirty="0">
                <a:solidFill>
                  <a:schemeClr val="tx1">
                    <a:lumMod val="75000"/>
                    <a:lumOff val="25000"/>
                  </a:schemeClr>
                </a:solidFill>
              </a:rPr>
              <a:t>De inhoud van het aanbod speelt in op de noden, vragen en interesses van de jongere</a:t>
            </a:r>
          </a:p>
          <a:p>
            <a:endParaRPr lang="nl-NL" sz="2000" dirty="0">
              <a:solidFill>
                <a:schemeClr val="tx1">
                  <a:lumMod val="75000"/>
                  <a:lumOff val="25000"/>
                </a:schemeClr>
              </a:solidFill>
            </a:endParaRPr>
          </a:p>
          <a:p>
            <a:pPr marL="285750" indent="-285750">
              <a:buFont typeface="Wingdings" panose="05000000000000000000" pitchFamily="2" charset="2"/>
              <a:buChar char="v"/>
            </a:pPr>
            <a:endParaRPr lang="nl-BE" dirty="0"/>
          </a:p>
        </p:txBody>
      </p:sp>
      <p:sp>
        <p:nvSpPr>
          <p:cNvPr id="10" name="Tijdelijke aanduiding voor datum 3">
            <a:extLst>
              <a:ext uri="{FF2B5EF4-FFF2-40B4-BE49-F238E27FC236}">
                <a16:creationId xmlns="" xmlns:a16="http://schemas.microsoft.com/office/drawing/2014/main" id="{E787DDB5-9877-425B-89E2-01067E96B7A4}"/>
              </a:ext>
            </a:extLst>
          </p:cNvPr>
          <p:cNvSpPr>
            <a:spLocks noGrp="1"/>
          </p:cNvSpPr>
          <p:nvPr>
            <p:ph type="dt" sz="half" idx="10"/>
          </p:nvPr>
        </p:nvSpPr>
        <p:spPr>
          <a:xfrm>
            <a:off x="359974" y="6492875"/>
            <a:ext cx="2472271" cy="365125"/>
          </a:xfrm>
        </p:spPr>
        <p:txBody>
          <a:bodyPr/>
          <a:lstStyle/>
          <a:p>
            <a:pPr rtl="0"/>
            <a:fld id="{2F8DAEB1-1903-4E6C-979A-2E37F8642850}" type="datetime1">
              <a:rPr lang="nl-NL" smtClean="0"/>
              <a:t>18-10-2021</a:t>
            </a:fld>
            <a:endParaRPr lang="en-US" dirty="0"/>
          </a:p>
        </p:txBody>
      </p:sp>
    </p:spTree>
    <p:extLst>
      <p:ext uri="{BB962C8B-B14F-4D97-AF65-F5344CB8AC3E}">
        <p14:creationId xmlns:p14="http://schemas.microsoft.com/office/powerpoint/2010/main" val="3928810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3076BA-751E-465E-9A43-1440B7F9E0C1}"/>
              </a:ext>
            </a:extLst>
          </p:cNvPr>
          <p:cNvSpPr>
            <a:spLocks noGrp="1"/>
          </p:cNvSpPr>
          <p:nvPr>
            <p:ph type="title" idx="4294967295"/>
          </p:nvPr>
        </p:nvSpPr>
        <p:spPr>
          <a:xfrm>
            <a:off x="2587625" y="804863"/>
            <a:ext cx="9604375" cy="1049337"/>
          </a:xfrm>
        </p:spPr>
        <p:txBody>
          <a:bodyPr>
            <a:noAutofit/>
          </a:bodyPr>
          <a:lstStyle/>
          <a:p>
            <a:r>
              <a:rPr lang="nl-NL" sz="4000" dirty="0"/>
              <a:t>De NAFT-aanbieder ondersteunt de school</a:t>
            </a:r>
            <a:endParaRPr lang="nl-BE" sz="4000" dirty="0"/>
          </a:p>
        </p:txBody>
      </p:sp>
      <p:pic>
        <p:nvPicPr>
          <p:cNvPr id="23" name="Afbeelding 22">
            <a:extLst>
              <a:ext uri="{FF2B5EF4-FFF2-40B4-BE49-F238E27FC236}">
                <a16:creationId xmlns="" xmlns:a16="http://schemas.microsoft.com/office/drawing/2014/main" id="{D614759B-E057-4FBA-805C-7047E6006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25" name="Afbeelding 24">
            <a:extLst>
              <a:ext uri="{FF2B5EF4-FFF2-40B4-BE49-F238E27FC236}">
                <a16:creationId xmlns="" xmlns:a16="http://schemas.microsoft.com/office/drawing/2014/main" id="{DFEB0CEB-950B-429B-9A03-35EBE8FCB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27" name="Afbeelding 26">
            <a:extLst>
              <a:ext uri="{FF2B5EF4-FFF2-40B4-BE49-F238E27FC236}">
                <a16:creationId xmlns="" xmlns:a16="http://schemas.microsoft.com/office/drawing/2014/main" id="{EEF15A6C-72B6-43E3-9C6A-AEA7976F7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29" name="Afbeelding 28" descr="Profologogroot (1).png">
            <a:extLst>
              <a:ext uri="{FF2B5EF4-FFF2-40B4-BE49-F238E27FC236}">
                <a16:creationId xmlns="" xmlns:a16="http://schemas.microsoft.com/office/drawing/2014/main" id="{33DBA8E0-B7A1-4A40-BFD3-3DB0D09FF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31" name="Afbeelding 30">
            <a:extLst>
              <a:ext uri="{FF2B5EF4-FFF2-40B4-BE49-F238E27FC236}">
                <a16:creationId xmlns="" xmlns:a16="http://schemas.microsoft.com/office/drawing/2014/main" id="{4F56A7DE-083B-4A07-ABB6-317850078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33" name="Afbeelding 32">
            <a:extLst>
              <a:ext uri="{FF2B5EF4-FFF2-40B4-BE49-F238E27FC236}">
                <a16:creationId xmlns="" xmlns:a16="http://schemas.microsoft.com/office/drawing/2014/main" id="{B1230309-607A-4782-B1B9-874059927C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3" name="Tekstvak 2"/>
          <p:cNvSpPr txBox="1"/>
          <p:nvPr/>
        </p:nvSpPr>
        <p:spPr>
          <a:xfrm>
            <a:off x="1200647" y="2043485"/>
            <a:ext cx="10074303" cy="2523768"/>
          </a:xfrm>
          <a:prstGeom prst="rect">
            <a:avLst/>
          </a:prstGeom>
          <a:noFill/>
        </p:spPr>
        <p:txBody>
          <a:bodyPr wrap="square" rtlCol="0">
            <a:spAutoFit/>
          </a:bodyPr>
          <a:lstStyle/>
          <a:p>
            <a:pPr marL="342900" indent="-342900">
              <a:buFont typeface="Wingdings" panose="05000000000000000000" pitchFamily="2" charset="2"/>
              <a:buChar char="v"/>
            </a:pPr>
            <a:r>
              <a:rPr lang="nl-NL" sz="2000" dirty="0">
                <a:solidFill>
                  <a:schemeClr val="tx1">
                    <a:lumMod val="75000"/>
                    <a:lumOff val="25000"/>
                  </a:schemeClr>
                </a:solidFill>
              </a:rPr>
              <a:t>NAFT werkt complementair aan de school, de pedagogische begeleidingsdiensten en het ondersteuningsnetwerk</a:t>
            </a:r>
          </a:p>
          <a:p>
            <a:pPr marL="342900" indent="-342900">
              <a:buFont typeface="Wingdings" panose="05000000000000000000" pitchFamily="2" charset="2"/>
              <a:buChar char="v"/>
            </a:pPr>
            <a:r>
              <a:rPr lang="nl-NL" sz="2000" dirty="0">
                <a:solidFill>
                  <a:schemeClr val="tx1">
                    <a:lumMod val="75000"/>
                    <a:lumOff val="25000"/>
                  </a:schemeClr>
                </a:solidFill>
              </a:rPr>
              <a:t>NAFT zet steeds in op het voorkomen van vroegtijdige </a:t>
            </a:r>
            <a:r>
              <a:rPr lang="nl-NL" sz="2000" dirty="0" smtClean="0">
                <a:solidFill>
                  <a:schemeClr val="tx1">
                    <a:lumMod val="75000"/>
                    <a:lumOff val="25000"/>
                  </a:schemeClr>
                </a:solidFill>
              </a:rPr>
              <a:t>schooluitval</a:t>
            </a:r>
            <a:endParaRPr lang="nl-NL" sz="2000" dirty="0">
              <a:solidFill>
                <a:schemeClr val="tx1">
                  <a:lumMod val="75000"/>
                  <a:lumOff val="25000"/>
                </a:schemeClr>
              </a:solidFill>
            </a:endParaRPr>
          </a:p>
          <a:p>
            <a:pPr marL="342900" indent="-342900">
              <a:buFont typeface="Wingdings" panose="05000000000000000000" pitchFamily="2" charset="2"/>
              <a:buChar char="v"/>
            </a:pPr>
            <a:r>
              <a:rPr lang="nl-NL" sz="2000" dirty="0">
                <a:solidFill>
                  <a:schemeClr val="tx1">
                    <a:lumMod val="75000"/>
                    <a:lumOff val="25000"/>
                  </a:schemeClr>
                </a:solidFill>
              </a:rPr>
              <a:t>De ondersteuning bestaat uit het versterken van het zorgbeleid op de school, het werken aan de positieve leraar-jongere relatie en aan het verstevigen van het </a:t>
            </a:r>
            <a:r>
              <a:rPr lang="nl-NL" sz="2000" dirty="0" smtClean="0">
                <a:solidFill>
                  <a:schemeClr val="tx1">
                    <a:lumMod val="75000"/>
                    <a:lumOff val="25000"/>
                  </a:schemeClr>
                </a:solidFill>
              </a:rPr>
              <a:t>klasmanagement</a:t>
            </a:r>
            <a:endParaRPr lang="nl-NL" sz="2000" dirty="0">
              <a:solidFill>
                <a:schemeClr val="tx1">
                  <a:lumMod val="75000"/>
                  <a:lumOff val="25000"/>
                </a:schemeClr>
              </a:solidFill>
            </a:endParaRPr>
          </a:p>
          <a:p>
            <a:pPr marL="342900" indent="-342900">
              <a:buFont typeface="Wingdings" panose="05000000000000000000" pitchFamily="2" charset="2"/>
              <a:buChar char="v"/>
            </a:pPr>
            <a:r>
              <a:rPr lang="nl-NL" sz="2000" dirty="0">
                <a:solidFill>
                  <a:schemeClr val="tx1">
                    <a:lumMod val="75000"/>
                    <a:lumOff val="25000"/>
                  </a:schemeClr>
                </a:solidFill>
              </a:rPr>
              <a:t>NAFT ondersteunt de school/het lerarenteam tijdens en na een </a:t>
            </a:r>
            <a:r>
              <a:rPr lang="nl-NL" sz="2000" dirty="0" smtClean="0">
                <a:solidFill>
                  <a:schemeClr val="tx1">
                    <a:lumMod val="75000"/>
                    <a:lumOff val="25000"/>
                  </a:schemeClr>
                </a:solidFill>
              </a:rPr>
              <a:t>NAFT-begeleiding</a:t>
            </a:r>
            <a:endParaRPr lang="nl-NL" sz="2000" dirty="0">
              <a:solidFill>
                <a:schemeClr val="tx1">
                  <a:lumMod val="75000"/>
                  <a:lumOff val="25000"/>
                </a:schemeClr>
              </a:solidFill>
            </a:endParaRPr>
          </a:p>
          <a:p>
            <a:endParaRPr lang="nl-NL" sz="2000" dirty="0">
              <a:solidFill>
                <a:schemeClr val="tx1">
                  <a:lumMod val="75000"/>
                  <a:lumOff val="25000"/>
                </a:schemeClr>
              </a:solidFill>
            </a:endParaRPr>
          </a:p>
          <a:p>
            <a:pPr marL="285750" indent="-285750">
              <a:buFont typeface="Wingdings" panose="05000000000000000000" pitchFamily="2" charset="2"/>
              <a:buChar char="v"/>
            </a:pPr>
            <a:endParaRPr lang="nl-BE" dirty="0"/>
          </a:p>
        </p:txBody>
      </p:sp>
      <p:sp>
        <p:nvSpPr>
          <p:cNvPr id="10" name="Tijdelijke aanduiding voor datum 3">
            <a:extLst>
              <a:ext uri="{FF2B5EF4-FFF2-40B4-BE49-F238E27FC236}">
                <a16:creationId xmlns="" xmlns:a16="http://schemas.microsoft.com/office/drawing/2014/main" id="{E787DDB5-9877-425B-89E2-01067E96B7A4}"/>
              </a:ext>
            </a:extLst>
          </p:cNvPr>
          <p:cNvSpPr>
            <a:spLocks noGrp="1"/>
          </p:cNvSpPr>
          <p:nvPr>
            <p:ph type="dt" sz="half" idx="10"/>
          </p:nvPr>
        </p:nvSpPr>
        <p:spPr>
          <a:xfrm>
            <a:off x="359974" y="6492875"/>
            <a:ext cx="2472271" cy="365125"/>
          </a:xfrm>
        </p:spPr>
        <p:txBody>
          <a:bodyPr/>
          <a:lstStyle/>
          <a:p>
            <a:pPr rtl="0"/>
            <a:fld id="{2F8DAEB1-1903-4E6C-979A-2E37F8642850}" type="datetime1">
              <a:rPr lang="nl-NL" smtClean="0"/>
              <a:t>18-10-2021</a:t>
            </a:fld>
            <a:endParaRPr lang="en-US" dirty="0"/>
          </a:p>
        </p:txBody>
      </p:sp>
    </p:spTree>
    <p:extLst>
      <p:ext uri="{BB962C8B-B14F-4D97-AF65-F5344CB8AC3E}">
        <p14:creationId xmlns:p14="http://schemas.microsoft.com/office/powerpoint/2010/main" val="3370960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3076BA-751E-465E-9A43-1440B7F9E0C1}"/>
              </a:ext>
            </a:extLst>
          </p:cNvPr>
          <p:cNvSpPr>
            <a:spLocks noGrp="1"/>
          </p:cNvSpPr>
          <p:nvPr>
            <p:ph type="title" idx="4294967295"/>
          </p:nvPr>
        </p:nvSpPr>
        <p:spPr>
          <a:xfrm>
            <a:off x="2587625" y="804863"/>
            <a:ext cx="9604375" cy="1049337"/>
          </a:xfrm>
        </p:spPr>
        <p:txBody>
          <a:bodyPr>
            <a:noAutofit/>
          </a:bodyPr>
          <a:lstStyle/>
          <a:p>
            <a:r>
              <a:rPr lang="nl-NL" sz="3600" dirty="0"/>
              <a:t>De NAFT-aanbieder geeft de begeleiding vorm samen met de jongere, zijn persoonlijk netwerk, de school, de </a:t>
            </a:r>
            <a:r>
              <a:rPr lang="nl-NL" sz="3600" dirty="0" err="1"/>
              <a:t>CLB’s</a:t>
            </a:r>
            <a:r>
              <a:rPr lang="nl-NL" sz="3600" dirty="0"/>
              <a:t> en andere externen</a:t>
            </a:r>
            <a:endParaRPr lang="nl-BE" sz="3600" dirty="0"/>
          </a:p>
        </p:txBody>
      </p:sp>
      <p:pic>
        <p:nvPicPr>
          <p:cNvPr id="23" name="Afbeelding 22">
            <a:extLst>
              <a:ext uri="{FF2B5EF4-FFF2-40B4-BE49-F238E27FC236}">
                <a16:creationId xmlns="" xmlns:a16="http://schemas.microsoft.com/office/drawing/2014/main" id="{D614759B-E057-4FBA-805C-7047E6006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25" name="Afbeelding 24">
            <a:extLst>
              <a:ext uri="{FF2B5EF4-FFF2-40B4-BE49-F238E27FC236}">
                <a16:creationId xmlns="" xmlns:a16="http://schemas.microsoft.com/office/drawing/2014/main" id="{DFEB0CEB-950B-429B-9A03-35EBE8FCB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27" name="Afbeelding 26">
            <a:extLst>
              <a:ext uri="{FF2B5EF4-FFF2-40B4-BE49-F238E27FC236}">
                <a16:creationId xmlns="" xmlns:a16="http://schemas.microsoft.com/office/drawing/2014/main" id="{EEF15A6C-72B6-43E3-9C6A-AEA7976F7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29" name="Afbeelding 28" descr="Profologogroot (1).png">
            <a:extLst>
              <a:ext uri="{FF2B5EF4-FFF2-40B4-BE49-F238E27FC236}">
                <a16:creationId xmlns="" xmlns:a16="http://schemas.microsoft.com/office/drawing/2014/main" id="{33DBA8E0-B7A1-4A40-BFD3-3DB0D09FF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31" name="Afbeelding 30">
            <a:extLst>
              <a:ext uri="{FF2B5EF4-FFF2-40B4-BE49-F238E27FC236}">
                <a16:creationId xmlns="" xmlns:a16="http://schemas.microsoft.com/office/drawing/2014/main" id="{4F56A7DE-083B-4A07-ABB6-317850078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33" name="Afbeelding 32">
            <a:extLst>
              <a:ext uri="{FF2B5EF4-FFF2-40B4-BE49-F238E27FC236}">
                <a16:creationId xmlns="" xmlns:a16="http://schemas.microsoft.com/office/drawing/2014/main" id="{B1230309-607A-4782-B1B9-874059927C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
        <p:nvSpPr>
          <p:cNvPr id="3" name="Tekstvak 2"/>
          <p:cNvSpPr txBox="1"/>
          <p:nvPr/>
        </p:nvSpPr>
        <p:spPr>
          <a:xfrm>
            <a:off x="1200647" y="2043485"/>
            <a:ext cx="10074303" cy="3139321"/>
          </a:xfrm>
          <a:prstGeom prst="rect">
            <a:avLst/>
          </a:prstGeom>
          <a:noFill/>
        </p:spPr>
        <p:txBody>
          <a:bodyPr wrap="square" rtlCol="0">
            <a:spAutoFit/>
          </a:bodyPr>
          <a:lstStyle/>
          <a:p>
            <a:pPr marL="342900" indent="-342900">
              <a:buFont typeface="Wingdings" panose="05000000000000000000" pitchFamily="2" charset="2"/>
              <a:buChar char="v"/>
            </a:pPr>
            <a:r>
              <a:rPr lang="nl-NL" sz="2000" dirty="0">
                <a:solidFill>
                  <a:schemeClr val="tx1">
                    <a:lumMod val="75000"/>
                    <a:lumOff val="25000"/>
                  </a:schemeClr>
                </a:solidFill>
              </a:rPr>
              <a:t>De participatie van de jongere en zijn persoonlijk netwerk vormen de basis bij de </a:t>
            </a:r>
            <a:r>
              <a:rPr lang="nl-NL" sz="2000" dirty="0" smtClean="0">
                <a:solidFill>
                  <a:schemeClr val="tx1">
                    <a:lumMod val="75000"/>
                    <a:lumOff val="25000"/>
                  </a:schemeClr>
                </a:solidFill>
              </a:rPr>
              <a:t>begeleiding</a:t>
            </a:r>
          </a:p>
          <a:p>
            <a:pPr marL="342900" indent="-342900">
              <a:buFont typeface="Wingdings" panose="05000000000000000000" pitchFamily="2" charset="2"/>
              <a:buChar char="v"/>
            </a:pPr>
            <a:endParaRPr lang="nl-NL" sz="2000" dirty="0">
              <a:solidFill>
                <a:schemeClr val="tx1">
                  <a:lumMod val="75000"/>
                  <a:lumOff val="25000"/>
                </a:schemeClr>
              </a:solidFill>
            </a:endParaRPr>
          </a:p>
          <a:p>
            <a:pPr marL="342900" indent="-342900">
              <a:buFont typeface="Wingdings" panose="05000000000000000000" pitchFamily="2" charset="2"/>
              <a:buChar char="v"/>
            </a:pPr>
            <a:r>
              <a:rPr lang="nl-NL" sz="2000" dirty="0">
                <a:solidFill>
                  <a:schemeClr val="tx1">
                    <a:lumMod val="75000"/>
                    <a:lumOff val="25000"/>
                  </a:schemeClr>
                </a:solidFill>
              </a:rPr>
              <a:t>Samenwerken met </a:t>
            </a:r>
          </a:p>
          <a:p>
            <a:pPr marL="800100" lvl="1" indent="-342900">
              <a:buFont typeface="Courier New" panose="02070309020205020404" pitchFamily="49" charset="0"/>
              <a:buChar char="o"/>
            </a:pPr>
            <a:r>
              <a:rPr lang="nl-NL" sz="2000" dirty="0">
                <a:solidFill>
                  <a:schemeClr val="tx1">
                    <a:lumMod val="75000"/>
                    <a:lumOff val="25000"/>
                  </a:schemeClr>
                </a:solidFill>
              </a:rPr>
              <a:t>het persoonlijk netwerk van de jongere</a:t>
            </a:r>
          </a:p>
          <a:p>
            <a:pPr marL="800100" lvl="1" indent="-342900">
              <a:buFont typeface="Courier New" panose="02070309020205020404" pitchFamily="49" charset="0"/>
              <a:buChar char="o"/>
            </a:pPr>
            <a:r>
              <a:rPr lang="nl-NL" sz="2000" dirty="0">
                <a:solidFill>
                  <a:schemeClr val="tx1">
                    <a:lumMod val="75000"/>
                    <a:lumOff val="25000"/>
                  </a:schemeClr>
                </a:solidFill>
              </a:rPr>
              <a:t>de school</a:t>
            </a:r>
          </a:p>
          <a:p>
            <a:pPr marL="800100" lvl="1" indent="-342900">
              <a:buFont typeface="Courier New" panose="02070309020205020404" pitchFamily="49" charset="0"/>
              <a:buChar char="o"/>
            </a:pPr>
            <a:r>
              <a:rPr lang="nl-NL" sz="2000" dirty="0">
                <a:solidFill>
                  <a:schemeClr val="tx1">
                    <a:lumMod val="75000"/>
                    <a:lumOff val="25000"/>
                  </a:schemeClr>
                </a:solidFill>
              </a:rPr>
              <a:t>het CLB</a:t>
            </a:r>
          </a:p>
          <a:p>
            <a:pPr marL="800100" lvl="1" indent="-342900">
              <a:buFont typeface="Courier New" panose="02070309020205020404" pitchFamily="49" charset="0"/>
              <a:buChar char="o"/>
            </a:pPr>
            <a:r>
              <a:rPr lang="nl-NL" sz="2000" dirty="0">
                <a:solidFill>
                  <a:schemeClr val="tx1">
                    <a:lumMod val="75000"/>
                    <a:lumOff val="25000"/>
                  </a:schemeClr>
                </a:solidFill>
              </a:rPr>
              <a:t>andere actoren</a:t>
            </a:r>
            <a:endParaRPr lang="nl-BE" sz="2000" dirty="0">
              <a:solidFill>
                <a:schemeClr val="tx1">
                  <a:lumMod val="75000"/>
                  <a:lumOff val="25000"/>
                </a:schemeClr>
              </a:solidFill>
            </a:endParaRPr>
          </a:p>
          <a:p>
            <a:endParaRPr lang="nl-NL" sz="2000" dirty="0">
              <a:solidFill>
                <a:schemeClr val="tx1">
                  <a:lumMod val="75000"/>
                  <a:lumOff val="25000"/>
                </a:schemeClr>
              </a:solidFill>
            </a:endParaRPr>
          </a:p>
          <a:p>
            <a:pPr marL="285750" indent="-285750">
              <a:buFont typeface="Wingdings" panose="05000000000000000000" pitchFamily="2" charset="2"/>
              <a:buChar char="v"/>
            </a:pPr>
            <a:endParaRPr lang="nl-BE" dirty="0"/>
          </a:p>
        </p:txBody>
      </p:sp>
      <p:sp>
        <p:nvSpPr>
          <p:cNvPr id="10" name="Tijdelijke aanduiding voor datum 3">
            <a:extLst>
              <a:ext uri="{FF2B5EF4-FFF2-40B4-BE49-F238E27FC236}">
                <a16:creationId xmlns="" xmlns:a16="http://schemas.microsoft.com/office/drawing/2014/main" id="{E787DDB5-9877-425B-89E2-01067E96B7A4}"/>
              </a:ext>
            </a:extLst>
          </p:cNvPr>
          <p:cNvSpPr>
            <a:spLocks noGrp="1"/>
          </p:cNvSpPr>
          <p:nvPr>
            <p:ph type="dt" sz="half" idx="10"/>
          </p:nvPr>
        </p:nvSpPr>
        <p:spPr>
          <a:xfrm>
            <a:off x="359974" y="6492875"/>
            <a:ext cx="2472271" cy="365125"/>
          </a:xfrm>
        </p:spPr>
        <p:txBody>
          <a:bodyPr/>
          <a:lstStyle/>
          <a:p>
            <a:pPr rtl="0"/>
            <a:fld id="{2F8DAEB1-1903-4E6C-979A-2E37F8642850}" type="datetime1">
              <a:rPr lang="nl-NL" smtClean="0"/>
              <a:t>18-10-2021</a:t>
            </a:fld>
            <a:endParaRPr lang="en-US" dirty="0"/>
          </a:p>
        </p:txBody>
      </p:sp>
    </p:spTree>
    <p:extLst>
      <p:ext uri="{BB962C8B-B14F-4D97-AF65-F5344CB8AC3E}">
        <p14:creationId xmlns:p14="http://schemas.microsoft.com/office/powerpoint/2010/main" val="2054891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84667580-F080-4AE8-B6BB-00A47C479B76}"/>
              </a:ext>
            </a:extLst>
          </p:cNvPr>
          <p:cNvSpPr>
            <a:spLocks noGrp="1"/>
          </p:cNvSpPr>
          <p:nvPr>
            <p:ph type="title"/>
          </p:nvPr>
        </p:nvSpPr>
        <p:spPr/>
        <p:txBody>
          <a:bodyPr/>
          <a:lstStyle/>
          <a:p>
            <a:r>
              <a:rPr lang="nl-BE" dirty="0"/>
              <a:t>Naft in de praktijk</a:t>
            </a:r>
          </a:p>
        </p:txBody>
      </p:sp>
      <p:sp>
        <p:nvSpPr>
          <p:cNvPr id="6" name="Tijdelijke aanduiding voor tekst 5">
            <a:extLst>
              <a:ext uri="{FF2B5EF4-FFF2-40B4-BE49-F238E27FC236}">
                <a16:creationId xmlns="" xmlns:a16="http://schemas.microsoft.com/office/drawing/2014/main" id="{1FEE7434-D5CD-46D9-9608-AA07DFE06E9D}"/>
              </a:ext>
            </a:extLst>
          </p:cNvPr>
          <p:cNvSpPr>
            <a:spLocks noGrp="1"/>
          </p:cNvSpPr>
          <p:nvPr>
            <p:ph type="body" idx="1"/>
          </p:nvPr>
        </p:nvSpPr>
        <p:spPr/>
        <p:txBody>
          <a:bodyPr/>
          <a:lstStyle/>
          <a:p>
            <a:r>
              <a:rPr lang="nl-BE" dirty="0" smtClean="0"/>
              <a:t>voorbeelden </a:t>
            </a:r>
            <a:r>
              <a:rPr lang="nl-BE" dirty="0"/>
              <a:t>van </a:t>
            </a:r>
            <a:r>
              <a:rPr lang="nl-BE" dirty="0" smtClean="0"/>
              <a:t>samenwerking met leerkracht(en)</a:t>
            </a:r>
            <a:endParaRPr lang="nl-BE" dirty="0"/>
          </a:p>
        </p:txBody>
      </p:sp>
      <p:sp>
        <p:nvSpPr>
          <p:cNvPr id="4" name="Tijdelijke aanduiding voor datum 3">
            <a:extLst>
              <a:ext uri="{FF2B5EF4-FFF2-40B4-BE49-F238E27FC236}">
                <a16:creationId xmlns="" xmlns:a16="http://schemas.microsoft.com/office/drawing/2014/main" id="{E787DDB5-9877-425B-89E2-01067E96B7A4}"/>
              </a:ext>
            </a:extLst>
          </p:cNvPr>
          <p:cNvSpPr>
            <a:spLocks noGrp="1"/>
          </p:cNvSpPr>
          <p:nvPr>
            <p:ph type="dt" sz="half" idx="10"/>
          </p:nvPr>
        </p:nvSpPr>
        <p:spPr>
          <a:xfrm>
            <a:off x="359974" y="6492875"/>
            <a:ext cx="2472271" cy="365125"/>
          </a:xfrm>
        </p:spPr>
        <p:txBody>
          <a:bodyPr/>
          <a:lstStyle/>
          <a:p>
            <a:pPr rtl="0"/>
            <a:fld id="{2F8DAEB1-1903-4E6C-979A-2E37F8642850}" type="datetime1">
              <a:rPr lang="nl-NL" smtClean="0"/>
              <a:t>18-10-2021</a:t>
            </a:fld>
            <a:endParaRPr lang="en-US" dirty="0"/>
          </a:p>
        </p:txBody>
      </p:sp>
      <p:pic>
        <p:nvPicPr>
          <p:cNvPr id="8" name="Afbeelding 7" descr="Afbeelding met object, licht, lamp&#10;&#10;Automatisch gegenereerde beschrijving">
            <a:extLst>
              <a:ext uri="{FF2B5EF4-FFF2-40B4-BE49-F238E27FC236}">
                <a16:creationId xmlns="" xmlns:a16="http://schemas.microsoft.com/office/drawing/2014/main" id="{121618F6-7861-4993-8A0C-62DAE4CE8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258" y="-68265"/>
            <a:ext cx="5220593" cy="5220593"/>
          </a:xfrm>
          <a:prstGeom prst="rect">
            <a:avLst/>
          </a:prstGeom>
        </p:spPr>
      </p:pic>
      <p:pic>
        <p:nvPicPr>
          <p:cNvPr id="10" name="Afbeelding 9">
            <a:extLst>
              <a:ext uri="{FF2B5EF4-FFF2-40B4-BE49-F238E27FC236}">
                <a16:creationId xmlns="" xmlns:a16="http://schemas.microsoft.com/office/drawing/2014/main" id="{D89AB31D-FBEA-4D40-963E-4CF0D82480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12" name="Afbeelding 11">
            <a:extLst>
              <a:ext uri="{FF2B5EF4-FFF2-40B4-BE49-F238E27FC236}">
                <a16:creationId xmlns="" xmlns:a16="http://schemas.microsoft.com/office/drawing/2014/main" id="{E9B3FB83-858A-4031-A165-4B83070F2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4" name="Afbeelding 13">
            <a:extLst>
              <a:ext uri="{FF2B5EF4-FFF2-40B4-BE49-F238E27FC236}">
                <a16:creationId xmlns="" xmlns:a16="http://schemas.microsoft.com/office/drawing/2014/main" id="{6628DF0F-7301-4AB2-9B1F-4DB9D1C0FA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6" name="Afbeelding 15" descr="Profologogroot (1).png">
            <a:extLst>
              <a:ext uri="{FF2B5EF4-FFF2-40B4-BE49-F238E27FC236}">
                <a16:creationId xmlns="" xmlns:a16="http://schemas.microsoft.com/office/drawing/2014/main" id="{9CA5C5F6-771D-4CF9-8C26-64A172AC69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18" name="Afbeelding 17">
            <a:extLst>
              <a:ext uri="{FF2B5EF4-FFF2-40B4-BE49-F238E27FC236}">
                <a16:creationId xmlns="" xmlns:a16="http://schemas.microsoft.com/office/drawing/2014/main" id="{CB2127F2-99D2-4856-BC6C-AB5FE3FD21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20" name="Afbeelding 19">
            <a:extLst>
              <a:ext uri="{FF2B5EF4-FFF2-40B4-BE49-F238E27FC236}">
                <a16:creationId xmlns="" xmlns:a16="http://schemas.microsoft.com/office/drawing/2014/main" id="{7F251FFD-822C-4486-9C99-9A02A21280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Tree>
    <p:extLst>
      <p:ext uri="{BB962C8B-B14F-4D97-AF65-F5344CB8AC3E}">
        <p14:creationId xmlns:p14="http://schemas.microsoft.com/office/powerpoint/2010/main" val="2546514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5B3162C-402F-49AA-9376-A23B5FDDFAA0}"/>
              </a:ext>
            </a:extLst>
          </p:cNvPr>
          <p:cNvSpPr>
            <a:spLocks noGrp="1"/>
          </p:cNvSpPr>
          <p:nvPr>
            <p:ph type="title"/>
          </p:nvPr>
        </p:nvSpPr>
        <p:spPr/>
        <p:txBody>
          <a:bodyPr/>
          <a:lstStyle/>
          <a:p>
            <a:r>
              <a:rPr lang="nl-BE" dirty="0"/>
              <a:t>CASUS 1</a:t>
            </a:r>
          </a:p>
        </p:txBody>
      </p:sp>
      <p:sp>
        <p:nvSpPr>
          <p:cNvPr id="3" name="Tijdelijke aanduiding voor tekst 2">
            <a:extLst>
              <a:ext uri="{FF2B5EF4-FFF2-40B4-BE49-F238E27FC236}">
                <a16:creationId xmlns="" xmlns:a16="http://schemas.microsoft.com/office/drawing/2014/main" id="{B692540C-4E6E-4F58-8AE0-23776ABE1FF7}"/>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 xmlns:a16="http://schemas.microsoft.com/office/drawing/2014/main" id="{D7C97407-D5EA-4F2C-9CC1-BD55A990FAB0}"/>
              </a:ext>
            </a:extLst>
          </p:cNvPr>
          <p:cNvSpPr>
            <a:spLocks noGrp="1"/>
          </p:cNvSpPr>
          <p:nvPr>
            <p:ph type="dt" sz="half" idx="10"/>
          </p:nvPr>
        </p:nvSpPr>
        <p:spPr>
          <a:xfrm>
            <a:off x="287782" y="6449872"/>
            <a:ext cx="2472271" cy="365125"/>
          </a:xfrm>
        </p:spPr>
        <p:txBody>
          <a:bodyPr/>
          <a:lstStyle/>
          <a:p>
            <a:pPr rtl="0"/>
            <a:fld id="{12CFE930-455A-4554-8BAE-E60BA1E3A08E}" type="datetime1">
              <a:rPr lang="nl-NL" smtClean="0"/>
              <a:t>18-10-2021</a:t>
            </a:fld>
            <a:endParaRPr lang="en-US" dirty="0"/>
          </a:p>
        </p:txBody>
      </p:sp>
      <p:pic>
        <p:nvPicPr>
          <p:cNvPr id="6" name="Afbeelding 5" descr="Afbeelding met object, licht, lamp&#10;&#10;Automatisch gegenereerde beschrijving">
            <a:extLst>
              <a:ext uri="{FF2B5EF4-FFF2-40B4-BE49-F238E27FC236}">
                <a16:creationId xmlns="" xmlns:a16="http://schemas.microsoft.com/office/drawing/2014/main" id="{147A5843-9F27-469B-8397-E02416615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31" y="2252810"/>
            <a:ext cx="2136310" cy="2136310"/>
          </a:xfrm>
          <a:prstGeom prst="rect">
            <a:avLst/>
          </a:prstGeom>
        </p:spPr>
      </p:pic>
      <p:pic>
        <p:nvPicPr>
          <p:cNvPr id="8" name="Afbeelding 7">
            <a:extLst>
              <a:ext uri="{FF2B5EF4-FFF2-40B4-BE49-F238E27FC236}">
                <a16:creationId xmlns="" xmlns:a16="http://schemas.microsoft.com/office/drawing/2014/main" id="{5ABFA1A4-66F3-4037-9ECF-B91C479B9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031" y="6240708"/>
            <a:ext cx="909762" cy="418328"/>
          </a:xfrm>
          <a:prstGeom prst="rect">
            <a:avLst/>
          </a:prstGeom>
        </p:spPr>
      </p:pic>
      <p:pic>
        <p:nvPicPr>
          <p:cNvPr id="10" name="Afbeelding 9">
            <a:extLst>
              <a:ext uri="{FF2B5EF4-FFF2-40B4-BE49-F238E27FC236}">
                <a16:creationId xmlns="" xmlns:a16="http://schemas.microsoft.com/office/drawing/2014/main" id="{C67D00CE-9013-4FF4-9995-8E3FB0B831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381" y="6104889"/>
            <a:ext cx="390282" cy="487594"/>
          </a:xfrm>
          <a:prstGeom prst="rect">
            <a:avLst/>
          </a:prstGeom>
        </p:spPr>
      </p:pic>
      <p:pic>
        <p:nvPicPr>
          <p:cNvPr id="12" name="Afbeelding 11">
            <a:extLst>
              <a:ext uri="{FF2B5EF4-FFF2-40B4-BE49-F238E27FC236}">
                <a16:creationId xmlns="" xmlns:a16="http://schemas.microsoft.com/office/drawing/2014/main" id="{47C0EA7A-8580-4EA2-85ED-51C7ECBDF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9029" y="6102742"/>
            <a:ext cx="582833" cy="582833"/>
          </a:xfrm>
          <a:prstGeom prst="rect">
            <a:avLst/>
          </a:prstGeom>
        </p:spPr>
      </p:pic>
      <p:pic>
        <p:nvPicPr>
          <p:cNvPr id="14" name="Afbeelding 13" descr="Profologogroot (1).png">
            <a:extLst>
              <a:ext uri="{FF2B5EF4-FFF2-40B4-BE49-F238E27FC236}">
                <a16:creationId xmlns="" xmlns:a16="http://schemas.microsoft.com/office/drawing/2014/main" id="{3428A3D5-A1FA-41A5-A378-232DA370F4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1164" y="6102742"/>
            <a:ext cx="1081153" cy="540577"/>
          </a:xfrm>
          <a:prstGeom prst="rect">
            <a:avLst/>
          </a:prstGeom>
        </p:spPr>
      </p:pic>
      <p:pic>
        <p:nvPicPr>
          <p:cNvPr id="16" name="Afbeelding 15">
            <a:extLst>
              <a:ext uri="{FF2B5EF4-FFF2-40B4-BE49-F238E27FC236}">
                <a16:creationId xmlns="" xmlns:a16="http://schemas.microsoft.com/office/drawing/2014/main" id="{61D00BEB-4A7E-458E-846E-F621120699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3918" y="5608887"/>
            <a:ext cx="679370" cy="1078999"/>
          </a:xfrm>
          <a:prstGeom prst="rect">
            <a:avLst/>
          </a:prstGeom>
        </p:spPr>
      </p:pic>
      <p:pic>
        <p:nvPicPr>
          <p:cNvPr id="18" name="Afbeelding 17">
            <a:extLst>
              <a:ext uri="{FF2B5EF4-FFF2-40B4-BE49-F238E27FC236}">
                <a16:creationId xmlns="" xmlns:a16="http://schemas.microsoft.com/office/drawing/2014/main" id="{2B234668-AC0C-4777-852C-98A395E3A4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6347" y="5686615"/>
            <a:ext cx="1012929" cy="1012929"/>
          </a:xfrm>
          <a:prstGeom prst="rect">
            <a:avLst/>
          </a:prstGeom>
        </p:spPr>
      </p:pic>
    </p:spTree>
    <p:extLst>
      <p:ext uri="{BB962C8B-B14F-4D97-AF65-F5344CB8AC3E}">
        <p14:creationId xmlns:p14="http://schemas.microsoft.com/office/powerpoint/2010/main" val="35027452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57.6"/>
</p:tagLst>
</file>

<file path=ppt/tags/tag2.xml><?xml version="1.0" encoding="utf-8"?>
<p:tagLst xmlns:a="http://schemas.openxmlformats.org/drawingml/2006/main" xmlns:r="http://schemas.openxmlformats.org/officeDocument/2006/relationships" xmlns:p="http://schemas.openxmlformats.org/presentationml/2006/main">
  <p:tag name="TIMING" val="|16.2|6.8|58.8|85.4"/>
</p:tagLst>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Arktos kleuren">
      <a:dk1>
        <a:srgbClr val="413A27"/>
      </a:dk1>
      <a:lt1>
        <a:sysClr val="window" lastClr="FFFFFF"/>
      </a:lt1>
      <a:dk2>
        <a:srgbClr val="413A27"/>
      </a:dk2>
      <a:lt2>
        <a:srgbClr val="B5C8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angepast 1">
      <a:majorFont>
        <a:latin typeface="Century Gothic"/>
        <a:ea typeface=""/>
        <a:cs typeface=""/>
      </a:majorFont>
      <a:minorFont>
        <a:latin typeface="Century Gothic"/>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096C700-04AF-4AF3-9316-99A52066E866}" vid="{B9D6A07F-DDE7-4501-AC69-C788DED7A8BA}"/>
    </a:ext>
  </a:extLst>
</a:theme>
</file>

<file path=ppt/theme/theme3.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jabloon_ONA" id="{70267BAF-2AF1-4206-8D7F-762306825F56}" vid="{34D8A19A-B823-4617-8A54-357A4575C8AE}"/>
    </a:ext>
  </a:extLst>
</a:theme>
</file>

<file path=ppt/theme/theme4.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2196</Words>
  <Application>Microsoft Office PowerPoint</Application>
  <PresentationFormat>Breedbeeld</PresentationFormat>
  <Paragraphs>355</Paragraphs>
  <Slides>44</Slides>
  <Notes>32</Notes>
  <HiddenSlides>0</HiddenSlides>
  <MMClips>0</MMClips>
  <ScaleCrop>false</ScaleCrop>
  <HeadingPairs>
    <vt:vector size="6" baseType="variant">
      <vt:variant>
        <vt:lpstr>Gebruikte lettertypen</vt:lpstr>
      </vt:variant>
      <vt:variant>
        <vt:i4>12</vt:i4>
      </vt:variant>
      <vt:variant>
        <vt:lpstr>Thema</vt:lpstr>
      </vt:variant>
      <vt:variant>
        <vt:i4>4</vt:i4>
      </vt:variant>
      <vt:variant>
        <vt:lpstr>Diatitels</vt:lpstr>
      </vt:variant>
      <vt:variant>
        <vt:i4>44</vt:i4>
      </vt:variant>
    </vt:vector>
  </HeadingPairs>
  <TitlesOfParts>
    <vt:vector size="60" baseType="lpstr">
      <vt:lpstr>Alpha Echo</vt:lpstr>
      <vt:lpstr>Argentum Sans Light</vt:lpstr>
      <vt:lpstr>Arial</vt:lpstr>
      <vt:lpstr>Calibri</vt:lpstr>
      <vt:lpstr>Calibri Light</vt:lpstr>
      <vt:lpstr>Century Gothic</vt:lpstr>
      <vt:lpstr>Courier New</vt:lpstr>
      <vt:lpstr>Gill Sans MT</vt:lpstr>
      <vt:lpstr>Symbol</vt:lpstr>
      <vt:lpstr>Tahoma</vt:lpstr>
      <vt:lpstr>Times New Roman</vt:lpstr>
      <vt:lpstr>Wingdings</vt:lpstr>
      <vt:lpstr>Galerie</vt:lpstr>
      <vt:lpstr>Kantoorthema</vt:lpstr>
      <vt:lpstr>Office-thema</vt:lpstr>
      <vt:lpstr>Terugblik</vt:lpstr>
      <vt:lpstr>PowerPoint-presentatie</vt:lpstr>
      <vt:lpstr>Wat is NAFT? </vt:lpstr>
      <vt:lpstr>De NAFT-aanbieder draagt bij tot de ontwikkeling van de jongere en begeleidt hem bij een gekwalificeerde uitstroom.</vt:lpstr>
      <vt:lpstr>De NAFT-aanbieder biedt kwaliteitsvolle begeleiding aan de jongeren</vt:lpstr>
      <vt:lpstr>De NAFT-aanbieder realiseert een doelgericht aanbod voor de jongere</vt:lpstr>
      <vt:lpstr>De NAFT-aanbieder ondersteunt de school</vt:lpstr>
      <vt:lpstr>De NAFT-aanbieder geeft de begeleiding vorm samen met de jongere, zijn persoonlijk netwerk, de school, de CLB’s en andere externen</vt:lpstr>
      <vt:lpstr>Naft in de praktijk</vt:lpstr>
      <vt:lpstr>CASUS 1</vt:lpstr>
      <vt:lpstr>POSITIEVE ELEMENTEN IN DEZE CASUS</vt:lpstr>
      <vt:lpstr>CASUS 2</vt:lpstr>
      <vt:lpstr>POSITIEVE ELEMENTEN IN DEZE CASUS</vt:lpstr>
      <vt:lpstr>Rol CMP bij aanmelding NAFT</vt:lpstr>
      <vt:lpstr>Voorstelling Rol CMP bij NAFT</vt:lpstr>
      <vt:lpstr>FLOW</vt:lpstr>
      <vt:lpstr>PowerPoint-presentatie</vt:lpstr>
      <vt:lpstr>PowerPoint-presentatie</vt:lpstr>
      <vt:lpstr>2 aanmeldingsfiches</vt:lpstr>
      <vt:lpstr>Aanmeldingsfiche: perspectief</vt:lpstr>
      <vt:lpstr>Rol van het CMP Antwerpen</vt:lpstr>
      <vt:lpstr>Rol van het CMP Antwerpen</vt:lpstr>
      <vt:lpstr>Praktisch</vt:lpstr>
      <vt:lpstr>Website Onderwijs Vlaanderen: NAFT  </vt:lpstr>
      <vt:lpstr>Korte voorstelling naft-aanbieders</vt:lpstr>
      <vt:lpstr>PowerPoint-presentatie</vt:lpstr>
      <vt:lpstr>PowerPoint-presentatie</vt:lpstr>
      <vt:lpstr>PowerPoint-presentatie</vt:lpstr>
      <vt:lpstr>PowerPoint-presentatie</vt:lpstr>
      <vt:lpstr>PowerPoint-presentatie</vt:lpstr>
      <vt:lpstr>Naft</vt:lpstr>
      <vt:lpstr>PowerPoint-presentatie</vt:lpstr>
      <vt:lpstr>PowerPoint-presentatie</vt:lpstr>
      <vt:lpstr>Contactgegevens </vt:lpstr>
      <vt:lpstr>PowerPoint-presentatie</vt:lpstr>
      <vt:lpstr>NAFT ELEGAST KENMERKT ZICH DOOR: </vt:lpstr>
      <vt:lpstr>Vanuit welk aanbod werken we</vt:lpstr>
      <vt:lpstr>SCHOOLONTWIKKELING</vt:lpstr>
      <vt:lpstr>PowerPoint-presentatie</vt:lpstr>
      <vt:lpstr>PowerPoint-presentatie</vt:lpstr>
      <vt:lpstr>PowerPoint-presentatie</vt:lpstr>
      <vt:lpstr>Netwerk schoolontwikkeling </vt:lpstr>
      <vt:lpstr>Flow schoolontwikkeling </vt:lpstr>
      <vt:lpstr>PowerPoint-presentatie</vt:lpstr>
      <vt:lpstr>ZIJN ER NOG VRAGEN?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Naadloze flexibele trajecten</dc:title>
  <dc:creator>Tijl Vandenberghe</dc:creator>
  <cp:lastModifiedBy>An Tachelet</cp:lastModifiedBy>
  <cp:revision>52</cp:revision>
  <cp:lastPrinted>2021-10-18T07:36:57Z</cp:lastPrinted>
  <dcterms:created xsi:type="dcterms:W3CDTF">2020-09-22T20:48:35Z</dcterms:created>
  <dcterms:modified xsi:type="dcterms:W3CDTF">2021-10-18T14:19:41Z</dcterms:modified>
</cp:coreProperties>
</file>